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 id="262"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55" d="100"/>
          <a:sy n="55" d="100"/>
        </p:scale>
        <p:origin x="-108" y="-3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2/20/2014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2/20/2014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4074" y="271704"/>
            <a:ext cx="9439090" cy="2850187"/>
          </a:xfrm>
        </p:spPr>
        <p:txBody>
          <a:bodyPr>
            <a:normAutofit fontScale="90000"/>
          </a:bodyPr>
          <a:lstStyle/>
          <a:p>
            <a:pPr algn="l" rtl="0"/>
            <a:r>
              <a:rPr lang="en-US" sz="7800" dirty="0" smtClean="0">
                <a:latin typeface="Berlin Sans FB" panose="020E0602020502020306" pitchFamily="34" charset="0"/>
              </a:rPr>
              <a:t>Wireless Communication</a:t>
            </a:r>
            <a:br>
              <a:rPr lang="en-US" sz="7800" dirty="0" smtClean="0">
                <a:latin typeface="Berlin Sans FB" panose="020E0602020502020306" pitchFamily="34" charset="0"/>
              </a:rPr>
            </a:br>
            <a:r>
              <a:rPr lang="en-US" sz="7800" dirty="0" smtClean="0">
                <a:latin typeface="Berlin Sans FB" panose="020E0602020502020306" pitchFamily="34" charset="0"/>
              </a:rPr>
              <a:t>									 Technologies</a:t>
            </a:r>
            <a:r>
              <a:rPr lang="en-US" dirty="0" smtClean="0"/>
              <a:t>	</a:t>
            </a:r>
            <a:r>
              <a:rPr lang="en-US" dirty="0"/>
              <a:t/>
            </a:r>
            <a:br>
              <a:rPr lang="en-US" dirty="0"/>
            </a:br>
            <a:r>
              <a:rPr lang="en-US" sz="2700" b="1" dirty="0" smtClean="0">
                <a:solidFill>
                  <a:srgbClr val="0070C0"/>
                </a:solidFill>
                <a:latin typeface="Aharoni" panose="02010803020104030203" pitchFamily="2" charset="-79"/>
                <a:cs typeface="Aharoni" panose="02010803020104030203" pitchFamily="2" charset="-79"/>
              </a:rPr>
              <a:t>IR,</a:t>
            </a:r>
            <a:r>
              <a:rPr lang="ar-IQ" sz="2700" b="1" dirty="0" smtClean="0">
                <a:solidFill>
                  <a:srgbClr val="0070C0"/>
                </a:solidFill>
                <a:latin typeface="Aharoni" panose="02010803020104030203" pitchFamily="2" charset="-79"/>
              </a:rPr>
              <a:t> </a:t>
            </a:r>
            <a:r>
              <a:rPr lang="en-US" sz="2700" b="1" dirty="0" smtClean="0">
                <a:solidFill>
                  <a:srgbClr val="0070C0"/>
                </a:solidFill>
                <a:latin typeface="Aharoni" panose="02010803020104030203" pitchFamily="2" charset="-79"/>
                <a:cs typeface="Aharoni" panose="02010803020104030203" pitchFamily="2" charset="-79"/>
              </a:rPr>
              <a:t>Bluetooth,</a:t>
            </a:r>
            <a:r>
              <a:rPr lang="ar-IQ" sz="2700" b="1" dirty="0" smtClean="0">
                <a:solidFill>
                  <a:srgbClr val="0070C0"/>
                </a:solidFill>
                <a:latin typeface="Aharoni" panose="02010803020104030203" pitchFamily="2" charset="-79"/>
              </a:rPr>
              <a:t> </a:t>
            </a:r>
            <a:r>
              <a:rPr lang="en-US" sz="2700" b="1" dirty="0" smtClean="0">
                <a:solidFill>
                  <a:srgbClr val="0070C0"/>
                </a:solidFill>
                <a:latin typeface="Aharoni" panose="02010803020104030203" pitchFamily="2" charset="-79"/>
                <a:cs typeface="Aharoni" panose="02010803020104030203" pitchFamily="2" charset="-79"/>
              </a:rPr>
              <a:t>WIFI,</a:t>
            </a:r>
            <a:r>
              <a:rPr lang="ar-IQ" sz="2700" b="1" dirty="0" smtClean="0">
                <a:solidFill>
                  <a:srgbClr val="0070C0"/>
                </a:solidFill>
                <a:latin typeface="Aharoni" panose="02010803020104030203" pitchFamily="2" charset="-79"/>
              </a:rPr>
              <a:t> </a:t>
            </a:r>
            <a:r>
              <a:rPr lang="en-US" sz="2700" b="1" dirty="0" smtClean="0">
                <a:solidFill>
                  <a:srgbClr val="0070C0"/>
                </a:solidFill>
                <a:latin typeface="Aharoni" panose="02010803020104030203" pitchFamily="2" charset="-79"/>
                <a:cs typeface="Aharoni" panose="02010803020104030203" pitchFamily="2" charset="-79"/>
              </a:rPr>
              <a:t>LIFI,</a:t>
            </a:r>
            <a:r>
              <a:rPr lang="ar-IQ" sz="2700" b="1" dirty="0" smtClean="0">
                <a:solidFill>
                  <a:srgbClr val="0070C0"/>
                </a:solidFill>
                <a:latin typeface="Aharoni" panose="02010803020104030203" pitchFamily="2" charset="-79"/>
              </a:rPr>
              <a:t> </a:t>
            </a:r>
            <a:r>
              <a:rPr lang="en-US" sz="2700" b="1" dirty="0" smtClean="0">
                <a:solidFill>
                  <a:srgbClr val="0070C0"/>
                </a:solidFill>
                <a:latin typeface="Aharoni" panose="02010803020104030203" pitchFamily="2" charset="-79"/>
                <a:cs typeface="Aharoni" panose="02010803020104030203" pitchFamily="2" charset="-79"/>
              </a:rPr>
              <a:t>WIMAX,</a:t>
            </a:r>
            <a:r>
              <a:rPr lang="ar-IQ" sz="2700" b="1" dirty="0" smtClean="0">
                <a:solidFill>
                  <a:srgbClr val="0070C0"/>
                </a:solidFill>
                <a:latin typeface="Aharoni" panose="02010803020104030203" pitchFamily="2" charset="-79"/>
              </a:rPr>
              <a:t> </a:t>
            </a:r>
            <a:r>
              <a:rPr lang="en-US" sz="2700" b="1" dirty="0" smtClean="0">
                <a:solidFill>
                  <a:srgbClr val="0070C0"/>
                </a:solidFill>
                <a:latin typeface="Aharoni" panose="02010803020104030203" pitchFamily="2" charset="-79"/>
                <a:cs typeface="Aharoni" panose="02010803020104030203" pitchFamily="2" charset="-79"/>
              </a:rPr>
              <a:t>SAT-FI,</a:t>
            </a:r>
            <a:r>
              <a:rPr lang="ar-IQ" sz="2700" b="1" dirty="0" smtClean="0">
                <a:solidFill>
                  <a:srgbClr val="0070C0"/>
                </a:solidFill>
                <a:latin typeface="Aharoni" panose="02010803020104030203" pitchFamily="2" charset="-79"/>
              </a:rPr>
              <a:t> </a:t>
            </a:r>
            <a:r>
              <a:rPr lang="en-US" sz="2700" b="1" dirty="0" smtClean="0">
                <a:solidFill>
                  <a:srgbClr val="0070C0"/>
                </a:solidFill>
                <a:latin typeface="Aharoni" panose="02010803020104030203" pitchFamily="2" charset="-79"/>
                <a:cs typeface="Aharoni" panose="02010803020104030203" pitchFamily="2" charset="-79"/>
              </a:rPr>
              <a:t>WIDI,</a:t>
            </a:r>
            <a:r>
              <a:rPr lang="ar-IQ" sz="2700" b="1" dirty="0" smtClean="0">
                <a:solidFill>
                  <a:srgbClr val="0070C0"/>
                </a:solidFill>
                <a:latin typeface="Aharoni" panose="02010803020104030203" pitchFamily="2" charset="-79"/>
              </a:rPr>
              <a:t> </a:t>
            </a:r>
            <a:r>
              <a:rPr lang="en-US" sz="2700" b="1" dirty="0" err="1" smtClean="0">
                <a:solidFill>
                  <a:srgbClr val="0070C0"/>
                </a:solidFill>
                <a:latin typeface="Aharoni" panose="02010803020104030203" pitchFamily="2" charset="-79"/>
                <a:cs typeface="Aharoni" panose="02010803020104030203" pitchFamily="2" charset="-79"/>
              </a:rPr>
              <a:t>WIGiG</a:t>
            </a:r>
            <a:r>
              <a:rPr lang="en-US" sz="2700" b="1" dirty="0" smtClean="0">
                <a:solidFill>
                  <a:srgbClr val="0070C0"/>
                </a:solidFill>
                <a:latin typeface="Aharoni" panose="02010803020104030203" pitchFamily="2" charset="-79"/>
                <a:cs typeface="Aharoni" panose="02010803020104030203" pitchFamily="2" charset="-79"/>
              </a:rPr>
              <a:t> and</a:t>
            </a:r>
            <a:r>
              <a:rPr lang="ar-IQ" sz="2700" b="1" dirty="0" smtClean="0">
                <a:solidFill>
                  <a:srgbClr val="0070C0"/>
                </a:solidFill>
                <a:latin typeface="Aharoni" panose="02010803020104030203" pitchFamily="2" charset="-79"/>
              </a:rPr>
              <a:t> </a:t>
            </a:r>
            <a:r>
              <a:rPr lang="en-US" sz="2700" b="1" dirty="0">
                <a:solidFill>
                  <a:srgbClr val="0070C0"/>
                </a:solidFill>
                <a:latin typeface="Aharoni" panose="02010803020104030203" pitchFamily="2" charset="-79"/>
                <a:cs typeface="Aharoni" panose="02010803020104030203" pitchFamily="2" charset="-79"/>
              </a:rPr>
              <a:t>NFC</a:t>
            </a:r>
            <a:endParaRPr lang="ar-IQ" sz="2700" b="1" dirty="0">
              <a:solidFill>
                <a:srgbClr val="0070C0"/>
              </a:solidFill>
              <a:latin typeface="Aharoni" panose="02010803020104030203" pitchFamily="2" charset="-79"/>
            </a:endParaRPr>
          </a:p>
        </p:txBody>
      </p:sp>
      <p:sp>
        <p:nvSpPr>
          <p:cNvPr id="3" name="Subtitle 2"/>
          <p:cNvSpPr>
            <a:spLocks noGrp="1"/>
          </p:cNvSpPr>
          <p:nvPr>
            <p:ph type="subTitle" idx="1"/>
          </p:nvPr>
        </p:nvSpPr>
        <p:spPr>
          <a:xfrm>
            <a:off x="3676073" y="3722255"/>
            <a:ext cx="7753059" cy="3001818"/>
          </a:xfrm>
        </p:spPr>
        <p:txBody>
          <a:bodyPr>
            <a:noAutofit/>
          </a:bodyPr>
          <a:lstStyle/>
          <a:p>
            <a:pPr algn="ctr"/>
            <a:r>
              <a:rPr lang="en-US" sz="2800" b="1" dirty="0">
                <a:latin typeface="Monotype Corsiva" pitchFamily="66" charset="0"/>
              </a:rPr>
              <a:t>prepared by</a:t>
            </a:r>
          </a:p>
          <a:p>
            <a:pPr algn="ctr"/>
            <a:r>
              <a:rPr lang="en-US" sz="2800" b="1" dirty="0">
                <a:latin typeface="Monotype Corsiva" pitchFamily="66" charset="0"/>
              </a:rPr>
              <a:t>Mohammed </a:t>
            </a:r>
            <a:r>
              <a:rPr lang="en-US" sz="2800" b="1" dirty="0" smtClean="0">
                <a:latin typeface="Monotype Corsiva" pitchFamily="66" charset="0"/>
              </a:rPr>
              <a:t>Ibrahim</a:t>
            </a:r>
            <a:endParaRPr lang="en-US" sz="2800" b="1" dirty="0">
              <a:latin typeface="Monotype Corsiva" pitchFamily="66" charset="0"/>
            </a:endParaRPr>
          </a:p>
          <a:p>
            <a:pPr algn="ctr"/>
            <a:r>
              <a:rPr lang="en-US" sz="2800" b="1" dirty="0">
                <a:latin typeface="Monotype Corsiva" pitchFamily="66" charset="0"/>
              </a:rPr>
              <a:t>Programmer</a:t>
            </a:r>
          </a:p>
          <a:p>
            <a:pPr algn="ctr"/>
            <a:r>
              <a:rPr lang="en-US" sz="2800" b="1" dirty="0">
                <a:latin typeface="Monotype Corsiva" pitchFamily="66" charset="0"/>
              </a:rPr>
              <a:t>Computer &amp; Internet Center</a:t>
            </a:r>
          </a:p>
          <a:p>
            <a:pPr algn="ctr"/>
            <a:r>
              <a:rPr lang="en-US" sz="2800" b="1" dirty="0">
                <a:latin typeface="Monotype Corsiva" pitchFamily="66" charset="0"/>
              </a:rPr>
              <a:t>Mosul University</a:t>
            </a:r>
          </a:p>
          <a:p>
            <a:endParaRPr lang="ar-IQ" sz="700" dirty="0"/>
          </a:p>
        </p:txBody>
      </p:sp>
    </p:spTree>
    <p:extLst>
      <p:ext uri="{BB962C8B-B14F-4D97-AF65-F5344CB8AC3E}">
        <p14:creationId xmlns:p14="http://schemas.microsoft.com/office/powerpoint/2010/main" val="3575547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794105" y="395926"/>
            <a:ext cx="7057511" cy="6244686"/>
          </a:xfrm>
          <a:prstGeom prst="rect">
            <a:avLst/>
          </a:prstGeom>
        </p:spPr>
      </p:pic>
    </p:spTree>
    <p:extLst>
      <p:ext uri="{BB962C8B-B14F-4D97-AF65-F5344CB8AC3E}">
        <p14:creationId xmlns:p14="http://schemas.microsoft.com/office/powerpoint/2010/main" val="435343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67646"/>
            <a:ext cx="10018713" cy="3157980"/>
          </a:xfrm>
        </p:spPr>
        <p:txBody>
          <a:bodyPr>
            <a:noAutofit/>
          </a:bodyPr>
          <a:lstStyle/>
          <a:p>
            <a:pPr algn="r"/>
            <a:r>
              <a:rPr lang="ar-IQ" sz="2400" b="1" dirty="0" smtClean="0">
                <a:solidFill>
                  <a:schemeClr val="accent1"/>
                </a:solidFill>
              </a:rPr>
              <a:t>6-</a:t>
            </a:r>
            <a:r>
              <a:rPr lang="ar-IQ" sz="2400" dirty="0" smtClean="0">
                <a:solidFill>
                  <a:schemeClr val="accent1"/>
                </a:solidFill>
              </a:rPr>
              <a:t> </a:t>
            </a:r>
            <a:r>
              <a:rPr lang="en-US" sz="2400" b="1" dirty="0" smtClean="0">
                <a:solidFill>
                  <a:schemeClr val="accent1"/>
                </a:solidFill>
              </a:rPr>
              <a:t>SAT-FI</a:t>
            </a:r>
            <a:r>
              <a:rPr lang="ar-IQ" sz="2400" dirty="0">
                <a:solidFill>
                  <a:schemeClr val="accent1"/>
                </a:solidFill>
              </a:rPr>
              <a:t/>
            </a:r>
            <a:br>
              <a:rPr lang="ar-IQ" sz="2400" dirty="0">
                <a:solidFill>
                  <a:schemeClr val="accent1"/>
                </a:solidFill>
              </a:rPr>
            </a:br>
            <a:r>
              <a:rPr lang="ar-IQ" sz="2400" dirty="0">
                <a:solidFill>
                  <a:schemeClr val="accent1"/>
                </a:solidFill>
              </a:rPr>
              <a:t/>
            </a:r>
            <a:br>
              <a:rPr lang="ar-IQ" sz="2400" dirty="0">
                <a:solidFill>
                  <a:schemeClr val="accent1"/>
                </a:solidFill>
              </a:rPr>
            </a:br>
            <a:r>
              <a:rPr lang="ar-IQ" sz="2400" dirty="0"/>
              <a:t>هي تقنية نقل الإنترنت من القمر الصناعي الستالايت إلى المستقبل وتستخدم عادتا في الطيران فالطيارات التي تزود الركاب بخدمة الإنترنت تعتمد على سات فاي وقريبا ستكون متوفره للناس أو المستخدم العادي بسعر مرتفع طبعا وفي كل العالم.</a:t>
            </a:r>
            <a:br>
              <a:rPr lang="ar-IQ" sz="2400" dirty="0"/>
            </a:br>
            <a:r>
              <a:rPr lang="ar-IQ" sz="2400" dirty="0"/>
              <a:t/>
            </a:r>
            <a:br>
              <a:rPr lang="ar-IQ" sz="2400" dirty="0"/>
            </a:br>
            <a:endParaRPr lang="ar-IQ" sz="2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31863" y="2538493"/>
            <a:ext cx="6123607" cy="3975430"/>
          </a:xfrm>
        </p:spPr>
      </p:pic>
    </p:spTree>
    <p:extLst>
      <p:ext uri="{BB962C8B-B14F-4D97-AF65-F5344CB8AC3E}">
        <p14:creationId xmlns:p14="http://schemas.microsoft.com/office/powerpoint/2010/main" val="1527092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738" y="402996"/>
            <a:ext cx="10018713" cy="2726703"/>
          </a:xfrm>
        </p:spPr>
        <p:txBody>
          <a:bodyPr>
            <a:noAutofit/>
          </a:bodyPr>
          <a:lstStyle/>
          <a:p>
            <a:pPr algn="r"/>
            <a:r>
              <a:rPr lang="ar-IQ" sz="2400" dirty="0" smtClean="0"/>
              <a:t>7- </a:t>
            </a:r>
            <a:r>
              <a:rPr lang="en-US" sz="2400" dirty="0" smtClean="0">
                <a:solidFill>
                  <a:srgbClr val="0070C0"/>
                </a:solidFill>
              </a:rPr>
              <a:t>WIDI</a:t>
            </a:r>
            <a:r>
              <a:rPr lang="ar-IQ" sz="2400" dirty="0" smtClean="0"/>
              <a:t/>
            </a:r>
            <a:br>
              <a:rPr lang="ar-IQ" sz="2400" dirty="0" smtClean="0"/>
            </a:br>
            <a:r>
              <a:rPr lang="ar-IQ" sz="2400" dirty="0" smtClean="0"/>
              <a:t>هذه </a:t>
            </a:r>
            <a:r>
              <a:rPr lang="ar-IQ" sz="2400" dirty="0"/>
              <a:t>التقنية ستقوم بالأقتران ما بين حاسبك المحمول وشاشة التلفاز عن طريق الوايرلس ومن ثم بثّ فيديوهاتك  وصوتياتك  بدرجة عالية من الوضوح .</a:t>
            </a:r>
            <a:br>
              <a:rPr lang="ar-IQ" sz="2400" dirty="0"/>
            </a:br>
            <a:r>
              <a:rPr lang="ar-IQ" sz="2400" dirty="0"/>
              <a:t/>
            </a:r>
            <a:br>
              <a:rPr lang="ar-IQ" sz="2400" dirty="0"/>
            </a:br>
            <a:r>
              <a:rPr lang="ar-IQ" sz="2400" dirty="0"/>
              <a:t>هنالك شروط لبثّ التقنية مثل يجب أن يكون حاسبك المحمول مزود بمعالجات حديثه مثل  </a:t>
            </a:r>
            <a:r>
              <a:rPr lang="en-US" sz="2400" dirty="0"/>
              <a:t>Core i3 </a:t>
            </a:r>
            <a:r>
              <a:rPr lang="ar-IQ" sz="2400" dirty="0"/>
              <a:t>أو </a:t>
            </a:r>
            <a:r>
              <a:rPr lang="en-US" sz="2400" dirty="0"/>
              <a:t>Core i5  </a:t>
            </a:r>
            <a:r>
              <a:rPr lang="ar-IQ" sz="2400" dirty="0" smtClean="0"/>
              <a:t> بالأضافة </a:t>
            </a:r>
            <a:r>
              <a:rPr lang="ar-IQ" sz="2400" dirty="0"/>
              <a:t>أن سيكون هنالك صندوق محول والذي سيكلفك 100 دولار أمريكي</a:t>
            </a:r>
            <a:r>
              <a:rPr lang="ar-IQ" sz="2400" dirty="0" smtClean="0"/>
              <a:t>.</a:t>
            </a:r>
            <a:endParaRPr lang="ar-IQ" sz="2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15291" y="3128963"/>
            <a:ext cx="4125030" cy="3375025"/>
          </a:xfrm>
        </p:spPr>
      </p:pic>
    </p:spTree>
    <p:extLst>
      <p:ext uri="{BB962C8B-B14F-4D97-AF65-F5344CB8AC3E}">
        <p14:creationId xmlns:p14="http://schemas.microsoft.com/office/powerpoint/2010/main" val="839020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3575115"/>
          </a:xfrm>
        </p:spPr>
        <p:txBody>
          <a:bodyPr>
            <a:noAutofit/>
          </a:bodyPr>
          <a:lstStyle/>
          <a:p>
            <a:pPr algn="r"/>
            <a:r>
              <a:rPr lang="ar-IQ" sz="2400" b="1" dirty="0" smtClean="0"/>
              <a:t>8- </a:t>
            </a:r>
            <a:r>
              <a:rPr lang="en-US" sz="2400" b="1" dirty="0" smtClean="0">
                <a:solidFill>
                  <a:srgbClr val="0070C0"/>
                </a:solidFill>
              </a:rPr>
              <a:t>WIGIG</a:t>
            </a:r>
            <a:r>
              <a:rPr lang="ar-IQ" sz="2400" b="1" dirty="0" smtClean="0"/>
              <a:t/>
            </a:r>
            <a:br>
              <a:rPr lang="ar-IQ" sz="2400" b="1" dirty="0" smtClean="0"/>
            </a:br>
            <a:r>
              <a:rPr lang="ar-IQ" sz="2400" dirty="0" smtClean="0"/>
              <a:t>هي </a:t>
            </a:r>
            <a:r>
              <a:rPr lang="ar-IQ" sz="2400" dirty="0"/>
              <a:t>تقنية نقل كان الداعم الأكبر لها شركة </a:t>
            </a:r>
            <a:r>
              <a:rPr lang="en-US" sz="2400" dirty="0"/>
              <a:t>Dell </a:t>
            </a:r>
            <a:r>
              <a:rPr lang="ar-IQ" sz="2400" dirty="0" smtClean="0"/>
              <a:t> والتي </a:t>
            </a:r>
            <a:r>
              <a:rPr lang="ar-IQ" sz="2400" dirty="0"/>
              <a:t>وفرتها على أجهزة الورك ستيشن وتفيد في إعطاء سرعة تصل إلى 60</a:t>
            </a:r>
            <a:r>
              <a:rPr lang="en-US" sz="2400" dirty="0"/>
              <a:t>G </a:t>
            </a:r>
            <a:r>
              <a:rPr lang="ar-IQ" sz="2400" dirty="0" smtClean="0"/>
              <a:t> بدل </a:t>
            </a:r>
            <a:r>
              <a:rPr lang="ar-IQ" sz="2400" dirty="0"/>
              <a:t>من 5</a:t>
            </a:r>
            <a:r>
              <a:rPr lang="en-US" sz="2400" dirty="0"/>
              <a:t>G </a:t>
            </a:r>
            <a:r>
              <a:rPr lang="ar-IQ" sz="2400" dirty="0" smtClean="0"/>
              <a:t> المتواجدة </a:t>
            </a:r>
            <a:r>
              <a:rPr lang="ar-IQ" sz="2400" dirty="0"/>
              <a:t>في الواي فاي.</a:t>
            </a:r>
            <a:br>
              <a:rPr lang="ar-IQ" sz="2400" dirty="0"/>
            </a:br>
            <a:r>
              <a:rPr lang="ar-IQ" sz="2400" dirty="0" smtClean="0"/>
              <a:t>وطبعا </a:t>
            </a:r>
            <a:r>
              <a:rPr lang="ar-IQ" sz="2400" dirty="0"/>
              <a:t>تحتاج تواجد رواتر مخصص وقطعة مخصصة في كمبيوتر أو لاب توب خاص أيضا أي نحتاج ثلاث أمور خاصة وهذ سبب عدم إنتشارها إلا في الشركات</a:t>
            </a:r>
            <a:br>
              <a:rPr lang="ar-IQ" sz="2400" dirty="0"/>
            </a:br>
            <a:r>
              <a:rPr lang="ar-IQ" sz="2400" dirty="0"/>
              <a:t>يمكن أيضا أن يتم نقل المعلومات إلى أكثر من جهة مثل البروجكتر في المسارح والسينما والشاشات ومحركات الأقراص</a:t>
            </a:r>
            <a:r>
              <a:rPr lang="ar-IQ" sz="2400" dirty="0" smtClean="0"/>
              <a:t>.</a:t>
            </a:r>
            <a:endParaRPr lang="ar-IQ" sz="2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5984" y="4373563"/>
            <a:ext cx="5469162" cy="2195828"/>
          </a:xfrm>
        </p:spPr>
      </p:pic>
    </p:spTree>
    <p:extLst>
      <p:ext uri="{BB962C8B-B14F-4D97-AF65-F5344CB8AC3E}">
        <p14:creationId xmlns:p14="http://schemas.microsoft.com/office/powerpoint/2010/main" val="77325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4196751"/>
          </a:xfrm>
        </p:spPr>
        <p:txBody>
          <a:bodyPr>
            <a:noAutofit/>
          </a:bodyPr>
          <a:lstStyle/>
          <a:p>
            <a:pPr algn="r"/>
            <a:r>
              <a:rPr lang="ar-IQ" sz="2000" dirty="0" smtClean="0"/>
              <a:t>9- </a:t>
            </a:r>
            <a:r>
              <a:rPr lang="en-US" sz="2000" dirty="0" smtClean="0">
                <a:solidFill>
                  <a:srgbClr val="0070C0"/>
                </a:solidFill>
              </a:rPr>
              <a:t>NFC</a:t>
            </a:r>
            <a:r>
              <a:rPr lang="ar-IQ" sz="2000" dirty="0" smtClean="0">
                <a:solidFill>
                  <a:srgbClr val="0070C0"/>
                </a:solidFill>
              </a:rPr>
              <a:t> </a:t>
            </a:r>
            <a:r>
              <a:rPr lang="ar-IQ" sz="2000" dirty="0" smtClean="0"/>
              <a:t>(</a:t>
            </a:r>
            <a:r>
              <a:rPr lang="en-US" sz="2000" dirty="0"/>
              <a:t>Near field communication</a:t>
            </a:r>
            <a:r>
              <a:rPr lang="ar-IQ" sz="2000" dirty="0" smtClean="0"/>
              <a:t>)</a:t>
            </a:r>
            <a:br>
              <a:rPr lang="ar-IQ" sz="2000" dirty="0" smtClean="0"/>
            </a:br>
            <a:r>
              <a:rPr lang="ar-IQ" sz="2000" dirty="0"/>
              <a:t>وهي عبارة عن تقنية </a:t>
            </a:r>
            <a:r>
              <a:rPr lang="ar-IQ" sz="2000" dirty="0" err="1"/>
              <a:t>إتصال</a:t>
            </a:r>
            <a:r>
              <a:rPr lang="ar-IQ" sz="2000" dirty="0"/>
              <a:t> لاسلكية تعمل بتردد 13.56 </a:t>
            </a:r>
            <a:r>
              <a:rPr lang="ar-IQ" sz="2000" dirty="0" err="1"/>
              <a:t>ميغاهرتز</a:t>
            </a:r>
            <a:r>
              <a:rPr lang="ar-IQ" sz="2000" dirty="0"/>
              <a:t> وتستطيع نقل البيانات بسرعة قصوى لا تتجاوز 474 </a:t>
            </a:r>
            <a:r>
              <a:rPr lang="ar-IQ" sz="2000" dirty="0" err="1"/>
              <a:t>كيلوبت</a:t>
            </a:r>
            <a:r>
              <a:rPr lang="ar-IQ" sz="2000" dirty="0"/>
              <a:t> بالثانية وتختلف في كونها قادرة على تبادل البيانات في نطاق ضيق للغاية لا يتجاوز 4 سنتيمترات بين طرفي تبادل المعلومات (الهاتف وجهاز التلقي أو هاتف آخر) وهو ما جعل استخدامها في المعاملات المالية ممكنا نظرا لكونها آمنة لدرجة بعيدة ولا يمكن التعاطي معها لاسلكيا عن بعد.</a:t>
            </a:r>
            <a:r>
              <a:rPr lang="ar-IQ" sz="2000" dirty="0" smtClean="0">
                <a:solidFill>
                  <a:srgbClr val="0070C0"/>
                </a:solidFill>
              </a:rPr>
              <a:t/>
            </a:r>
            <a:br>
              <a:rPr lang="ar-IQ" sz="2000" dirty="0" smtClean="0">
                <a:solidFill>
                  <a:srgbClr val="0070C0"/>
                </a:solidFill>
              </a:rPr>
            </a:br>
            <a:r>
              <a:rPr lang="ar-IQ" sz="2000" dirty="0" smtClean="0"/>
              <a:t>اصبحت </a:t>
            </a:r>
            <a:r>
              <a:rPr lang="ar-IQ" sz="2000" dirty="0"/>
              <a:t>تقنية </a:t>
            </a:r>
            <a:r>
              <a:rPr lang="en-US" sz="2000" dirty="0"/>
              <a:t>NFC </a:t>
            </a:r>
            <a:r>
              <a:rPr lang="ar-IQ" sz="2000" dirty="0"/>
              <a:t>موجودة في العديد من الاجهزة الحديثة و خصوصا الهواتف الذكية الى جانب بعض الاجهزة اللوحية و الحواسب المحمولة .ال </a:t>
            </a:r>
            <a:r>
              <a:rPr lang="en-US" sz="2000" dirty="0" smtClean="0"/>
              <a:t> NFC </a:t>
            </a:r>
            <a:r>
              <a:rPr lang="ar-IQ" sz="2000" dirty="0"/>
              <a:t>هي من </a:t>
            </a:r>
            <a:r>
              <a:rPr lang="ar-IQ" sz="2000" dirty="0" smtClean="0"/>
              <a:t>الوسائل المستقبيلية </a:t>
            </a:r>
            <a:r>
              <a:rPr lang="ar-IQ" sz="2000" dirty="0"/>
              <a:t>للدفع و كلمات المرور و يمكن اعتبارها نسخة مطورة عن ال </a:t>
            </a:r>
            <a:r>
              <a:rPr lang="en-US" sz="2000" dirty="0" err="1"/>
              <a:t>Qr</a:t>
            </a:r>
            <a:r>
              <a:rPr lang="en-US" sz="2000" dirty="0"/>
              <a:t> Codes </a:t>
            </a:r>
            <a:r>
              <a:rPr lang="ar-IQ" sz="2000" dirty="0"/>
              <a:t>كتعريف بسيط ال </a:t>
            </a:r>
            <a:r>
              <a:rPr lang="en-US" sz="2000" dirty="0"/>
              <a:t>NFC </a:t>
            </a:r>
            <a:r>
              <a:rPr lang="ar-IQ" sz="2000" dirty="0" smtClean="0"/>
              <a:t> هي </a:t>
            </a:r>
            <a:r>
              <a:rPr lang="ar-IQ" sz="2000" dirty="0"/>
              <a:t>من وسائل الاتصال بين الاجهزة في مسافة قريبة مثل تقنية الاشعة تحت الحمراء لكنها اكثر و اكثر تطورا.</a:t>
            </a:r>
            <a:br>
              <a:rPr lang="ar-IQ" sz="2000" dirty="0"/>
            </a:br>
            <a:r>
              <a:rPr lang="ar-IQ" sz="2000" dirty="0"/>
              <a:t>العديد من الاجهزة تدعم ال </a:t>
            </a:r>
            <a:r>
              <a:rPr lang="en-US" sz="2000" dirty="0"/>
              <a:t>NFC </a:t>
            </a:r>
            <a:r>
              <a:rPr lang="ar-IQ" sz="2000" dirty="0" smtClean="0"/>
              <a:t> كاجهزة </a:t>
            </a:r>
            <a:r>
              <a:rPr lang="ar-IQ" sz="2000" dirty="0"/>
              <a:t>الاندرويد (</a:t>
            </a:r>
            <a:r>
              <a:rPr lang="en-US" sz="2000" dirty="0"/>
              <a:t>Nexus 4 ; Galaxy Nexus ; Samsung </a:t>
            </a:r>
            <a:r>
              <a:rPr lang="en-US" sz="2000" dirty="0" smtClean="0"/>
              <a:t>Galaxy </a:t>
            </a:r>
            <a:r>
              <a:rPr lang="en-US" sz="2000" dirty="0"/>
              <a:t>s3 &amp; s4 ; HTC ONE X) </a:t>
            </a:r>
            <a:r>
              <a:rPr lang="ar-IQ" sz="2000" dirty="0" smtClean="0"/>
              <a:t> و </a:t>
            </a:r>
            <a:r>
              <a:rPr lang="ar-IQ" sz="2000" dirty="0"/>
              <a:t>بعض الاجهزة ذات النظام الوندووز فون و البلاك بيري لكن لحد الان لا يدعم اي جهاز آبل </a:t>
            </a:r>
            <a:r>
              <a:rPr lang="ar-IQ" sz="2000" dirty="0" smtClean="0"/>
              <a:t>هذه </a:t>
            </a:r>
            <a:r>
              <a:rPr lang="ar-IQ" sz="2000" dirty="0"/>
              <a:t>التقنية.</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10238" y="4820504"/>
            <a:ext cx="3608810" cy="1804405"/>
          </a:xfrm>
        </p:spPr>
      </p:pic>
    </p:spTree>
    <p:extLst>
      <p:ext uri="{BB962C8B-B14F-4D97-AF65-F5344CB8AC3E}">
        <p14:creationId xmlns:p14="http://schemas.microsoft.com/office/powerpoint/2010/main" val="17004702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5083404"/>
          </a:xfrm>
        </p:spPr>
        <p:txBody>
          <a:bodyPr>
            <a:noAutofit/>
          </a:bodyPr>
          <a:lstStyle/>
          <a:p>
            <a:pPr algn="r"/>
            <a:r>
              <a:rPr lang="ar-IQ" sz="2200" b="1" dirty="0" smtClean="0">
                <a:solidFill>
                  <a:srgbClr val="0070C0"/>
                </a:solidFill>
              </a:rPr>
              <a:t>من الاستعمالات المعروفة لهذه التقنية:</a:t>
            </a:r>
            <a:r>
              <a:rPr lang="ar-IQ" sz="2200" b="1" dirty="0" smtClean="0"/>
              <a:t/>
            </a:r>
            <a:br>
              <a:rPr lang="ar-IQ" sz="2200" b="1" dirty="0" smtClean="0"/>
            </a:br>
            <a:r>
              <a:rPr lang="ar-IQ" sz="2200" dirty="0" smtClean="0"/>
              <a:t>الدفع حيث توجد بعض محطات الوقود و محطات ركن السيارات</a:t>
            </a:r>
            <a:br>
              <a:rPr lang="ar-IQ" sz="2200" dirty="0" smtClean="0"/>
            </a:br>
            <a:r>
              <a:rPr lang="ar-IQ" sz="2200" dirty="0" smtClean="0"/>
              <a:t>تدعم هذه التقنية حيث يكفي ان تقرب جهازك من الةال </a:t>
            </a:r>
            <a:r>
              <a:rPr lang="en-US" sz="2200" dirty="0" smtClean="0"/>
              <a:t>NFC </a:t>
            </a:r>
            <a:r>
              <a:rPr lang="ar-IQ" sz="2200" dirty="0" smtClean="0"/>
              <a:t> </a:t>
            </a:r>
            <a:br>
              <a:rPr lang="ar-IQ" sz="2200" dirty="0" smtClean="0"/>
            </a:br>
            <a:r>
              <a:rPr lang="ar-IQ" sz="2200" dirty="0" smtClean="0"/>
              <a:t>ليتم سحب المبلغ المحدد من حسابك البنكي بكل امان.</a:t>
            </a:r>
            <a:br>
              <a:rPr lang="ar-IQ" sz="2200" dirty="0" smtClean="0"/>
            </a:br>
            <a:r>
              <a:rPr lang="ar-IQ" sz="2200" dirty="0" smtClean="0"/>
              <a:t>تبادل الملفات حيث تمكن هذه التقنية من تبادل و مشاركة الملفات</a:t>
            </a:r>
            <a:br>
              <a:rPr lang="ar-IQ" sz="2200" dirty="0" smtClean="0"/>
            </a:br>
            <a:r>
              <a:rPr lang="ar-IQ" sz="2200" dirty="0" smtClean="0"/>
              <a:t>بكل سهولة عن طريق ال </a:t>
            </a:r>
            <a:r>
              <a:rPr lang="en-US" sz="2200" dirty="0" smtClean="0"/>
              <a:t>NFC.</a:t>
            </a:r>
            <a:br>
              <a:rPr lang="en-US" sz="2200" dirty="0" smtClean="0"/>
            </a:br>
            <a:endParaRPr lang="ar-IQ" sz="2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16390" y="2158737"/>
            <a:ext cx="2020871" cy="2639506"/>
          </a:xfrm>
        </p:spPr>
      </p:pic>
    </p:spTree>
    <p:extLst>
      <p:ext uri="{BB962C8B-B14F-4D97-AF65-F5344CB8AC3E}">
        <p14:creationId xmlns:p14="http://schemas.microsoft.com/office/powerpoint/2010/main" val="4036158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396" y="3367416"/>
            <a:ext cx="3643870" cy="2732903"/>
          </a:xfrm>
        </p:spPr>
      </p:pic>
      <p:sp>
        <p:nvSpPr>
          <p:cNvPr id="2" name="Title 1"/>
          <p:cNvSpPr>
            <a:spLocks noGrp="1"/>
          </p:cNvSpPr>
          <p:nvPr>
            <p:ph type="title"/>
          </p:nvPr>
        </p:nvSpPr>
        <p:spPr>
          <a:xfrm>
            <a:off x="1484311" y="685800"/>
            <a:ext cx="10018713" cy="3744798"/>
          </a:xfrm>
        </p:spPr>
        <p:txBody>
          <a:bodyPr>
            <a:noAutofit/>
          </a:bodyPr>
          <a:lstStyle/>
          <a:p>
            <a:pPr algn="r"/>
            <a:r>
              <a:rPr lang="ar-IQ" sz="2400" dirty="0"/>
              <a:t/>
            </a:r>
            <a:br>
              <a:rPr lang="ar-IQ" sz="2400" dirty="0"/>
            </a:br>
            <a:r>
              <a:rPr lang="ar-IQ" sz="2400" dirty="0"/>
              <a:t>بالاضافة لهذه الاستعمالات يمكن لاي شخص ان </a:t>
            </a:r>
            <a:r>
              <a:rPr lang="ar-IQ" sz="2400" dirty="0" smtClean="0"/>
              <a:t>يشتري اداة </a:t>
            </a:r>
            <a:r>
              <a:rPr lang="ar-IQ" sz="2400" dirty="0"/>
              <a:t>صغيرة على شكل قرص لاصق </a:t>
            </a:r>
            <a:r>
              <a:rPr lang="ar-IQ" sz="2400" dirty="0" smtClean="0"/>
              <a:t>تسمى </a:t>
            </a:r>
            <a:r>
              <a:rPr lang="ar-IQ" sz="2400" dirty="0"/>
              <a:t>ال </a:t>
            </a:r>
            <a:r>
              <a:rPr lang="en-US" sz="2400" dirty="0" smtClean="0"/>
              <a:t>NFC Tag </a:t>
            </a:r>
            <a:r>
              <a:rPr lang="ar-IQ" sz="2400" dirty="0" smtClean="0"/>
              <a:t> حيث يمكن </a:t>
            </a:r>
            <a:r>
              <a:rPr lang="ar-IQ" sz="2400" dirty="0"/>
              <a:t>استعمالها لعدة مهام يتم </a:t>
            </a:r>
            <a:r>
              <a:rPr lang="ar-IQ" sz="2400" dirty="0" smtClean="0"/>
              <a:t>اختيارها </a:t>
            </a:r>
            <a:r>
              <a:rPr lang="ar-IQ" sz="2400" dirty="0"/>
              <a:t>من طرف المستخدم </a:t>
            </a:r>
            <a:r>
              <a:rPr lang="ar-IQ" sz="2400" dirty="0" smtClean="0"/>
              <a:t>كمثال </a:t>
            </a:r>
            <a:r>
              <a:rPr lang="ar-IQ" sz="2400" dirty="0"/>
              <a:t>على ذلك عزيزي </a:t>
            </a:r>
            <a:r>
              <a:rPr lang="ar-IQ" sz="2400" dirty="0" smtClean="0"/>
              <a:t>القارئ  </a:t>
            </a:r>
            <a:r>
              <a:rPr lang="ar-IQ" sz="2400" dirty="0"/>
              <a:t>يمكنك وضع هذه </a:t>
            </a:r>
            <a:r>
              <a:rPr lang="ar-IQ" sz="2400" dirty="0" smtClean="0"/>
              <a:t>الاداة جانب سرير </a:t>
            </a:r>
            <a:r>
              <a:rPr lang="ar-IQ" sz="2400" dirty="0"/>
              <a:t>نومك و </a:t>
            </a:r>
            <a:r>
              <a:rPr lang="ar-IQ" sz="2400" dirty="0" smtClean="0"/>
              <a:t>ضبط </a:t>
            </a:r>
            <a:r>
              <a:rPr lang="ar-IQ" sz="2400" dirty="0"/>
              <a:t>الاعدادت على ان يتم وضع هاتفك في النمط </a:t>
            </a:r>
            <a:r>
              <a:rPr lang="ar-IQ" sz="2400" dirty="0" smtClean="0"/>
              <a:t>الصامت</a:t>
            </a:r>
            <a:br>
              <a:rPr lang="ar-IQ" sz="2400" dirty="0" smtClean="0"/>
            </a:br>
            <a:r>
              <a:rPr lang="ar-IQ" sz="2400" dirty="0" smtClean="0"/>
              <a:t> </a:t>
            </a:r>
            <a:r>
              <a:rPr lang="ar-IQ" sz="2400" dirty="0"/>
              <a:t>(</a:t>
            </a:r>
            <a:r>
              <a:rPr lang="en-US" sz="2400" dirty="0"/>
              <a:t>Mute) </a:t>
            </a:r>
            <a:r>
              <a:rPr lang="ar-IQ" sz="2400" dirty="0"/>
              <a:t>كلما قربته من "اللصاقة" حيث انك عندما </a:t>
            </a:r>
            <a:r>
              <a:rPr lang="ar-IQ" sz="2400" dirty="0" smtClean="0"/>
              <a:t>تقرب هاتفك </a:t>
            </a:r>
            <a:r>
              <a:rPr lang="ar-IQ" sz="2400" dirty="0"/>
              <a:t>يتم وضعه في النمط الصامت اوتوماتيكيا .ايضا </a:t>
            </a:r>
            <a:r>
              <a:rPr lang="ar-IQ" sz="2400" dirty="0" smtClean="0"/>
              <a:t>يمكنك </a:t>
            </a:r>
            <a:r>
              <a:rPr lang="ar-IQ" sz="2400" dirty="0"/>
              <a:t>وضع </a:t>
            </a:r>
            <a:r>
              <a:rPr lang="ar-IQ" sz="2400" dirty="0" smtClean="0"/>
              <a:t>لصاقة </a:t>
            </a:r>
            <a:r>
              <a:rPr lang="ar-IQ" sz="2400" dirty="0"/>
              <a:t>يتم ضبطها و تسجيل الرقم </a:t>
            </a:r>
            <a:r>
              <a:rPr lang="ar-IQ" sz="2400" dirty="0" smtClean="0"/>
              <a:t>السري للشبكة </a:t>
            </a:r>
            <a:r>
              <a:rPr lang="ar-IQ" sz="2400" dirty="0"/>
              <a:t>اللاسلكية في </a:t>
            </a:r>
            <a:r>
              <a:rPr lang="ar-IQ" sz="2400" dirty="0" smtClean="0"/>
              <a:t>منزلك </a:t>
            </a:r>
            <a:r>
              <a:rPr lang="ar-IQ" sz="2400" dirty="0"/>
              <a:t>حيث </a:t>
            </a:r>
            <a:r>
              <a:rPr lang="ar-IQ" sz="2400" dirty="0" smtClean="0"/>
              <a:t/>
            </a:r>
            <a:br>
              <a:rPr lang="ar-IQ" sz="2400" dirty="0" smtClean="0"/>
            </a:br>
            <a:r>
              <a:rPr lang="ar-IQ" sz="2400" dirty="0" smtClean="0"/>
              <a:t>يمكن لصديقك بمجرد </a:t>
            </a:r>
            <a:r>
              <a:rPr lang="ar-IQ" sz="2400" dirty="0"/>
              <a:t>تقريب هاتفه من </a:t>
            </a:r>
            <a:r>
              <a:rPr lang="ar-IQ" sz="2400" dirty="0" smtClean="0"/>
              <a:t>اللصاقة</a:t>
            </a:r>
            <a:br>
              <a:rPr lang="ar-IQ" sz="2400" dirty="0" smtClean="0"/>
            </a:br>
            <a:r>
              <a:rPr lang="ar-IQ" sz="2400" dirty="0" smtClean="0"/>
              <a:t> </a:t>
            </a:r>
            <a:r>
              <a:rPr lang="ar-IQ" sz="2400" dirty="0"/>
              <a:t>ان يتصل </a:t>
            </a:r>
            <a:r>
              <a:rPr lang="ar-IQ" sz="2400" dirty="0" smtClean="0"/>
              <a:t>بالشبكة </a:t>
            </a:r>
            <a:r>
              <a:rPr lang="ar-IQ" sz="2400" dirty="0"/>
              <a:t>اللاسلكية.</a:t>
            </a:r>
            <a:br>
              <a:rPr lang="ar-IQ" sz="2400" dirty="0"/>
            </a:br>
            <a:endParaRPr lang="ar-IQ" sz="2400" dirty="0"/>
          </a:p>
        </p:txBody>
      </p:sp>
    </p:spTree>
    <p:extLst>
      <p:ext uri="{BB962C8B-B14F-4D97-AF65-F5344CB8AC3E}">
        <p14:creationId xmlns:p14="http://schemas.microsoft.com/office/powerpoint/2010/main" val="4924171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84311" y="685800"/>
            <a:ext cx="10018713" cy="5162909"/>
          </a:xfrm>
        </p:spPr>
        <p:txBody>
          <a:bodyPr>
            <a:normAutofit/>
          </a:bodyPr>
          <a:lstStyle/>
          <a:p>
            <a:r>
              <a:rPr lang="en-US" sz="4500" b="1" dirty="0" smtClean="0">
                <a:latin typeface="Elephant" pitchFamily="18" charset="0"/>
              </a:rPr>
              <a:t>Thank You For </a:t>
            </a:r>
            <a:r>
              <a:rPr lang="en-US" sz="4500" b="1" dirty="0" err="1" smtClean="0">
                <a:latin typeface="Elephant" pitchFamily="18" charset="0"/>
              </a:rPr>
              <a:t>Listenning</a:t>
            </a:r>
            <a:endParaRPr lang="ar-IQ" sz="4500" b="1" dirty="0">
              <a:latin typeface="Elephant" pitchFamily="18" charset="0"/>
            </a:endParaRPr>
          </a:p>
        </p:txBody>
      </p:sp>
    </p:spTree>
    <p:extLst>
      <p:ext uri="{BB962C8B-B14F-4D97-AF65-F5344CB8AC3E}">
        <p14:creationId xmlns:p14="http://schemas.microsoft.com/office/powerpoint/2010/main" val="2267834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ar-IQ" sz="3000" dirty="0"/>
              <a:t>موضوعنا عن بعض التقنيات الاسلكيه البعض من هذه التقنيات معروفه لدينا </a:t>
            </a:r>
            <a:r>
              <a:rPr lang="ar-IQ" sz="3000" dirty="0" smtClean="0"/>
              <a:t>جميعا، </a:t>
            </a:r>
            <a:r>
              <a:rPr lang="ar-IQ" sz="3000" dirty="0"/>
              <a:t>و بعضها الاخر لا نعرفه او غير متوفر في بلادنا , و اليوم سنقوم بالتعرف على كل هذه التقنيات الرائعه</a:t>
            </a:r>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2789381" y="2438399"/>
            <a:ext cx="7653680" cy="41499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193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649" y="362717"/>
            <a:ext cx="10018713" cy="6132351"/>
          </a:xfrm>
        </p:spPr>
        <p:txBody>
          <a:bodyPr>
            <a:noAutofit/>
          </a:bodyPr>
          <a:lstStyle/>
          <a:p>
            <a:pPr algn="r"/>
            <a:r>
              <a:rPr lang="ar-IQ" sz="2400" b="1" dirty="0" smtClean="0">
                <a:solidFill>
                  <a:srgbClr val="0070C0"/>
                </a:solidFill>
              </a:rPr>
              <a:t>1- </a:t>
            </a:r>
            <a:r>
              <a:rPr lang="en-US" sz="2400" b="1" dirty="0" smtClean="0">
                <a:solidFill>
                  <a:srgbClr val="0070C0"/>
                </a:solidFill>
              </a:rPr>
              <a:t>IR</a:t>
            </a:r>
            <a:r>
              <a:rPr lang="en-US" sz="2400" dirty="0"/>
              <a:t/>
            </a:r>
            <a:br>
              <a:rPr lang="en-US" sz="2400" dirty="0"/>
            </a:br>
            <a:r>
              <a:rPr lang="en-US" sz="2400" dirty="0" smtClean="0"/>
              <a:t> </a:t>
            </a:r>
            <a:r>
              <a:rPr lang="en-US" sz="2400" b="1" dirty="0" smtClean="0">
                <a:solidFill>
                  <a:srgbClr val="C00000"/>
                </a:solidFill>
              </a:rPr>
              <a:t>:IR </a:t>
            </a:r>
            <a:r>
              <a:rPr lang="ar-IQ" sz="2400" dirty="0" smtClean="0"/>
              <a:t>هي اختصار لكلمه</a:t>
            </a:r>
            <a:r>
              <a:rPr lang="en-US" sz="2400" dirty="0" smtClean="0"/>
              <a:t>Infrared </a:t>
            </a:r>
            <a:r>
              <a:rPr lang="ar-IQ" sz="2400" dirty="0" smtClean="0"/>
              <a:t> هو </a:t>
            </a:r>
            <a:r>
              <a:rPr lang="ar-IQ" sz="2400" dirty="0"/>
              <a:t>نوع من أنواع المنافذ يستخدم الموجات الضوئية تحت الحمراء لنقل البيانات بين بعض </a:t>
            </a:r>
            <a:r>
              <a:rPr lang="ar-IQ" sz="2400" dirty="0" smtClean="0"/>
              <a:t>الأجهزة.</a:t>
            </a:r>
            <a:br>
              <a:rPr lang="ar-IQ" sz="2400" dirty="0" smtClean="0"/>
            </a:br>
            <a:r>
              <a:rPr lang="ar-IQ" sz="2400" dirty="0"/>
              <a:t/>
            </a:r>
            <a:br>
              <a:rPr lang="ar-IQ" sz="2400" dirty="0"/>
            </a:br>
            <a:r>
              <a:rPr lang="ar-IQ" sz="2400" dirty="0" smtClean="0"/>
              <a:t>ال </a:t>
            </a:r>
            <a:r>
              <a:rPr lang="en-US" sz="2400" dirty="0"/>
              <a:t>IR </a:t>
            </a:r>
            <a:r>
              <a:rPr lang="ar-IQ" sz="2400" dirty="0" smtClean="0"/>
              <a:t> يستخدم </a:t>
            </a:r>
            <a:r>
              <a:rPr lang="ar-IQ" sz="2400" dirty="0"/>
              <a:t>في </a:t>
            </a:r>
            <a:r>
              <a:rPr lang="ar-IQ" sz="2400" dirty="0" smtClean="0"/>
              <a:t>الـ</a:t>
            </a:r>
            <a:r>
              <a:rPr lang="en-US" sz="2400" dirty="0" smtClean="0"/>
              <a:t> Remote </a:t>
            </a:r>
            <a:r>
              <a:rPr lang="en-US" sz="2400" dirty="0"/>
              <a:t>Control </a:t>
            </a:r>
            <a:r>
              <a:rPr lang="ar-IQ" sz="2400" dirty="0" smtClean="0"/>
              <a:t>في </a:t>
            </a:r>
            <a:r>
              <a:rPr lang="ar-IQ" sz="2400" dirty="0"/>
              <a:t>اغلب الاجهزه التي تحتاج للتحكم بها لريموت و ايضا كانت اجهزه النوكيا القديمه كانت تستخدم هذا النظام لنقل بعض البيانات صغير الحجم بين الاجهزه </a:t>
            </a:r>
            <a:r>
              <a:rPr lang="ar-IQ" sz="2400" dirty="0" smtClean="0"/>
              <a:t>.</a:t>
            </a:r>
            <a:br>
              <a:rPr lang="ar-IQ" sz="2400" dirty="0" smtClean="0"/>
            </a:br>
            <a:r>
              <a:rPr lang="ar-IQ" sz="2400" dirty="0"/>
              <a:t/>
            </a:r>
            <a:br>
              <a:rPr lang="ar-IQ" sz="2400" dirty="0"/>
            </a:br>
            <a:r>
              <a:rPr lang="ar-IQ" sz="2400" b="1" dirty="0" smtClean="0"/>
              <a:t>عيوب الـ </a:t>
            </a:r>
            <a:r>
              <a:rPr lang="en-US" sz="2400" b="1" dirty="0"/>
              <a:t>IR </a:t>
            </a:r>
            <a:br>
              <a:rPr lang="en-US" sz="2400" b="1" dirty="0"/>
            </a:br>
            <a:r>
              <a:rPr lang="ar-IQ" sz="2400" u="sng" dirty="0"/>
              <a:t>أولا: </a:t>
            </a:r>
            <a:r>
              <a:rPr lang="ar-IQ" sz="2400" dirty="0"/>
              <a:t>الأشعة تحت الحمراء هي تكنولوجيا تعتمد على خط النظر. فعلى سبيل المثال، يجب توجيه جهاز التحكم عن البعد باتجاه التلفاز لكي يتم تنفيذ الأمر . </a:t>
            </a:r>
            <a:br>
              <a:rPr lang="ar-IQ" sz="2400" dirty="0"/>
            </a:br>
            <a:r>
              <a:rPr lang="ar-IQ" sz="2400" dirty="0"/>
              <a:t/>
            </a:r>
            <a:br>
              <a:rPr lang="ar-IQ" sz="2400" dirty="0"/>
            </a:br>
            <a:r>
              <a:rPr lang="ar-IQ" sz="2400" u="sng" dirty="0" smtClean="0"/>
              <a:t>ثانيا:</a:t>
            </a:r>
            <a:r>
              <a:rPr lang="ar-IQ" sz="2400" dirty="0" smtClean="0"/>
              <a:t> الأشعة </a:t>
            </a:r>
            <a:r>
              <a:rPr lang="ar-IQ" sz="2400" dirty="0"/>
              <a:t>تحت الحمراء هي تكنولوجيا تعتمد على الفردية. فمن خلال الأشعة تحت </a:t>
            </a:r>
            <a:r>
              <a:rPr lang="ar-IQ" sz="2400" dirty="0" smtClean="0"/>
              <a:t>الحمراء </a:t>
            </a:r>
            <a:r>
              <a:rPr lang="ar-IQ" sz="2400" dirty="0"/>
              <a:t>يمكن ارسال البيانات من الكمبيوتر الشخصي إلى المحمول، ولكن لا يمكن ارسال هذه البيانات من الكمبيوتر الشخصي إلى المحمول و الى كمبيوتر آخر في نفس الوقت.</a:t>
            </a:r>
          </a:p>
        </p:txBody>
      </p:sp>
    </p:spTree>
    <p:extLst>
      <p:ext uri="{BB962C8B-B14F-4D97-AF65-F5344CB8AC3E}">
        <p14:creationId xmlns:p14="http://schemas.microsoft.com/office/powerpoint/2010/main" val="665826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457" y="374715"/>
            <a:ext cx="10018713" cy="6120353"/>
          </a:xfrm>
        </p:spPr>
        <p:txBody>
          <a:bodyPr>
            <a:noAutofit/>
          </a:bodyPr>
          <a:lstStyle/>
          <a:p>
            <a:pPr algn="r"/>
            <a:r>
              <a:rPr lang="ar-IQ" sz="2400" b="1" dirty="0" smtClean="0">
                <a:solidFill>
                  <a:srgbClr val="0070C0"/>
                </a:solidFill>
              </a:rPr>
              <a:t>2- </a:t>
            </a:r>
            <a:r>
              <a:rPr lang="en-US" sz="2400" b="1" dirty="0" err="1" smtClean="0">
                <a:solidFill>
                  <a:srgbClr val="0070C0"/>
                </a:solidFill>
              </a:rPr>
              <a:t>BlueTooth</a:t>
            </a:r>
            <a:r>
              <a:rPr lang="ar-IQ" sz="2400" dirty="0" smtClean="0"/>
              <a:t/>
            </a:r>
            <a:br>
              <a:rPr lang="ar-IQ" sz="2400" dirty="0" smtClean="0"/>
            </a:br>
            <a:r>
              <a:rPr lang="ar-IQ" sz="2400" dirty="0"/>
              <a:t>فكرة عمل البلوتوث </a:t>
            </a:r>
            <a:r>
              <a:rPr lang="en-US" sz="2400" dirty="0"/>
              <a:t>Bluetooth</a:t>
            </a:r>
            <a:br>
              <a:rPr lang="en-US" sz="2400" dirty="0"/>
            </a:br>
            <a:r>
              <a:rPr lang="ar-IQ" sz="2400" dirty="0"/>
              <a:t>الاتصال بين الاجهزة المختلفة بدون اسلاك</a:t>
            </a:r>
            <a:br>
              <a:rPr lang="ar-IQ" sz="2400" dirty="0"/>
            </a:br>
            <a:r>
              <a:rPr lang="ar-IQ" sz="2400" dirty="0"/>
              <a:t/>
            </a:r>
            <a:br>
              <a:rPr lang="ar-IQ" sz="2400" dirty="0"/>
            </a:br>
            <a:r>
              <a:rPr lang="ar-IQ" sz="2400" dirty="0"/>
              <a:t>تكنولوجيا الاتصال (بلوتوث) اللاسلكية هي مواصفات عالمية لربط كافة الاجهزة المحمولة مع بعضها البعض مثل </a:t>
            </a:r>
            <a:r>
              <a:rPr lang="ar-IQ" sz="2400" dirty="0" smtClean="0"/>
              <a:t>الحاسوب </a:t>
            </a:r>
            <a:r>
              <a:rPr lang="ar-IQ" sz="2400" dirty="0"/>
              <a:t>والهاتف النقال </a:t>
            </a:r>
            <a:r>
              <a:rPr lang="ar-IQ" sz="2400" dirty="0" smtClean="0"/>
              <a:t>والاجهزة اللوحية والاجهزة </a:t>
            </a:r>
            <a:r>
              <a:rPr lang="ar-IQ" sz="2400" dirty="0"/>
              <a:t>السمعية والكاميرات الرقمية. بحيث تتمكن هذه الاجهزة من تبادل البيانات ونقل الملفات بينها وبنها وبين شبكة الانترنت لاسلكياً. تم تطوير تكنولوجيا الاتصال اللاسلكي البلوتوث بواسطة مجموعة من المهتمين يطلق عليهم اسم </a:t>
            </a:r>
            <a:r>
              <a:rPr lang="en-US" sz="2400" dirty="0" smtClean="0"/>
              <a:t>Bluetooth </a:t>
            </a:r>
            <a:r>
              <a:rPr lang="en-US" sz="2400" dirty="0"/>
              <a:t>Special Interest Group GIS.</a:t>
            </a:r>
            <a:br>
              <a:rPr lang="en-US" sz="2400" dirty="0"/>
            </a:br>
            <a:r>
              <a:rPr lang="en-US" sz="2400" dirty="0"/>
              <a:t/>
            </a:r>
            <a:br>
              <a:rPr lang="en-US" sz="2400" dirty="0"/>
            </a:br>
            <a:endParaRPr lang="ar-IQ" sz="2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41542" y="1201338"/>
            <a:ext cx="3489078" cy="1277911"/>
          </a:xfrm>
        </p:spPr>
      </p:pic>
    </p:spTree>
    <p:extLst>
      <p:ext uri="{BB962C8B-B14F-4D97-AF65-F5344CB8AC3E}">
        <p14:creationId xmlns:p14="http://schemas.microsoft.com/office/powerpoint/2010/main" val="1690167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77071"/>
            <a:ext cx="10018713" cy="6136851"/>
          </a:xfrm>
        </p:spPr>
        <p:txBody>
          <a:bodyPr>
            <a:normAutofit fontScale="90000"/>
          </a:bodyPr>
          <a:lstStyle/>
          <a:p>
            <a:pPr algn="r"/>
            <a:r>
              <a:rPr lang="ar-IQ" sz="2400" b="1" dirty="0"/>
              <a:t>ما الفرق بين البلوتوث والاتصال اللاسلكي:</a:t>
            </a:r>
            <a:br>
              <a:rPr lang="ar-IQ" sz="2400" b="1" dirty="0"/>
            </a:br>
            <a:r>
              <a:rPr lang="ar-IQ" sz="2400" dirty="0"/>
              <a:t>لاشك أن الاتصال اللاسلكي مستخدم في العديد من التطبيقات مثل التوصيل من خلال استخدام اشعة الضوء في المدى الاشعة تحت الحمراء وهي اشعة ضوئية لا ترى بالعين وتعرف باسم تحت الحمراء لان لها تردد اصغر من تردد الضوء الأحمر </a:t>
            </a:r>
            <a:r>
              <a:rPr lang="ar-IQ" sz="2000" dirty="0"/>
              <a:t>(ارجع إلى الاشعة الكهرومغناطيسة للمزيد من المعلومات). </a:t>
            </a:r>
            <a:br>
              <a:rPr lang="ar-IQ" sz="2000" dirty="0"/>
            </a:br>
            <a:r>
              <a:rPr lang="ar-IQ" sz="2400" dirty="0"/>
              <a:t>تستخدم الاشعة تحت الحمراء في اجهزة التحكم في التلفزيون (الرموت كنترول) وتعرف باسم </a:t>
            </a:r>
            <a:r>
              <a:rPr lang="en-US" sz="2400" dirty="0"/>
              <a:t>Infrared Data Association </a:t>
            </a:r>
            <a:r>
              <a:rPr lang="ar-IQ" sz="2400" dirty="0" smtClean="0"/>
              <a:t> وتختصر </a:t>
            </a:r>
            <a:r>
              <a:rPr lang="ar-IQ" sz="2400" dirty="0"/>
              <a:t>بـ </a:t>
            </a:r>
            <a:r>
              <a:rPr lang="en-US" sz="2400" dirty="0"/>
              <a:t>IrDA </a:t>
            </a:r>
            <a:r>
              <a:rPr lang="ar-IQ" sz="2400" dirty="0" smtClean="0"/>
              <a:t> كما </a:t>
            </a:r>
            <a:r>
              <a:rPr lang="ar-IQ" sz="2400" dirty="0"/>
              <a:t>انها تستخدم في العديد من الاجهزة الطرفية للكمبيوتر. بالرغم من ان الاجهزة المعتمدة على الاشعة تحت الحمراء إلا أن لها مشكلتين هما:</a:t>
            </a:r>
            <a:br>
              <a:rPr lang="ar-IQ" sz="2400" dirty="0"/>
            </a:br>
            <a:r>
              <a:rPr lang="ar-IQ" sz="2400" dirty="0"/>
              <a:t>المشكلة الأولى: أن التكنولوجيا المستخدمة فيها الاشعة تحت الحمراء تعمل في مدى الرؤية فقط </a:t>
            </a:r>
            <a:r>
              <a:rPr lang="en-US" sz="2400" dirty="0"/>
              <a:t>line of sight </a:t>
            </a:r>
            <a:r>
              <a:rPr lang="ar-IQ" sz="2400" dirty="0" smtClean="0"/>
              <a:t> أي </a:t>
            </a:r>
            <a:r>
              <a:rPr lang="ar-IQ" sz="2400" dirty="0"/>
              <a:t>يجب توجيه الرموت كنترول إلى التلفزيون مباشرة للتحكم به.</a:t>
            </a:r>
            <a:br>
              <a:rPr lang="ar-IQ" sz="2400" dirty="0"/>
            </a:br>
            <a:r>
              <a:rPr lang="ar-IQ" sz="2400" dirty="0"/>
              <a:t>المشكلة الثانية: أن التكنولوجيا المستخدمة فيها الاشعة تحت الحمراء هي تكنولوجيا واحد إلى واحد </a:t>
            </a:r>
            <a:r>
              <a:rPr lang="en-US" sz="2400" dirty="0"/>
              <a:t>one to one </a:t>
            </a:r>
            <a:r>
              <a:rPr lang="ar-IQ" sz="2400" dirty="0" smtClean="0"/>
              <a:t> أي </a:t>
            </a:r>
            <a:r>
              <a:rPr lang="ar-IQ" sz="2400" dirty="0"/>
              <a:t>يمكن تبادل المعلومات بين جهازين فقط فمثلا يمكن تبادل المعلومات بين الكمبيوتر وجهاز الكمبيوتر المحمول بواسطة الاشعة تحت الحمراء أما تبادل المعلومات بين الكمبيوتر وجهاز الهاتف المحمول فلا يمكن</a:t>
            </a:r>
            <a:r>
              <a:rPr lang="ar-IQ" sz="2400" dirty="0" smtClean="0"/>
              <a:t>.</a:t>
            </a:r>
            <a:endParaRPr lang="ar-IQ" sz="2400" dirty="0"/>
          </a:p>
        </p:txBody>
      </p:sp>
    </p:spTree>
    <p:extLst>
      <p:ext uri="{BB962C8B-B14F-4D97-AF65-F5344CB8AC3E}">
        <p14:creationId xmlns:p14="http://schemas.microsoft.com/office/powerpoint/2010/main" val="3109892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77072"/>
            <a:ext cx="10018713" cy="6117996"/>
          </a:xfrm>
        </p:spPr>
        <p:txBody>
          <a:bodyPr>
            <a:normAutofit fontScale="90000"/>
          </a:bodyPr>
          <a:lstStyle/>
          <a:p>
            <a:pPr algn="r"/>
            <a:r>
              <a:rPr lang="ar-IQ" sz="2400" b="1" dirty="0" smtClean="0">
                <a:solidFill>
                  <a:srgbClr val="0070C0"/>
                </a:solidFill>
              </a:rPr>
              <a:t>3- </a:t>
            </a:r>
            <a:r>
              <a:rPr lang="en-US" sz="2400" b="1" dirty="0" smtClean="0">
                <a:solidFill>
                  <a:srgbClr val="0070C0"/>
                </a:solidFill>
              </a:rPr>
              <a:t>WIFI</a:t>
            </a:r>
            <a:r>
              <a:rPr lang="en-US" sz="2400" b="1" dirty="0"/>
              <a:t/>
            </a:r>
            <a:br>
              <a:rPr lang="en-US" sz="2400" b="1" dirty="0"/>
            </a:br>
            <a:r>
              <a:rPr lang="ar-IQ" sz="2400" dirty="0"/>
              <a:t>الواي فاي </a:t>
            </a:r>
            <a:r>
              <a:rPr lang="ar-IQ" sz="2400" dirty="0" smtClean="0"/>
              <a:t>بالإنجليزية</a:t>
            </a:r>
            <a:r>
              <a:rPr lang="ar-IQ" sz="2400" dirty="0"/>
              <a:t>: </a:t>
            </a:r>
            <a:r>
              <a:rPr lang="en-US" sz="2400" dirty="0" err="1">
                <a:solidFill>
                  <a:srgbClr val="0070C0"/>
                </a:solidFill>
              </a:rPr>
              <a:t>WiFi</a:t>
            </a:r>
            <a:r>
              <a:rPr lang="en-US" sz="2400" dirty="0" smtClean="0"/>
              <a:t>‏ </a:t>
            </a:r>
            <a:r>
              <a:rPr lang="ar-IQ" sz="2400" dirty="0" smtClean="0"/>
              <a:t>(</a:t>
            </a:r>
            <a:r>
              <a:rPr lang="ar-IQ" sz="2400" dirty="0"/>
              <a:t>هي اختصار </a:t>
            </a:r>
            <a:r>
              <a:rPr lang="ar-IQ" sz="2400" dirty="0" smtClean="0"/>
              <a:t>لـ</a:t>
            </a:r>
            <a:r>
              <a:rPr lang="en-US" sz="2400" dirty="0" smtClean="0"/>
              <a:t>Wireless </a:t>
            </a:r>
            <a:r>
              <a:rPr lang="en-US" sz="2400" dirty="0"/>
              <a:t>Fidelity </a:t>
            </a:r>
            <a:r>
              <a:rPr lang="ar-IQ" sz="2400" dirty="0" smtClean="0"/>
              <a:t>)أي </a:t>
            </a:r>
            <a:r>
              <a:rPr lang="ar-IQ" sz="2400" dirty="0"/>
              <a:t>البث </a:t>
            </a:r>
            <a:r>
              <a:rPr lang="ar-IQ" sz="2400" dirty="0" smtClean="0"/>
              <a:t>اللاسلكي الفائق الدقة والسرعة، ويستخدم لتعريف أي من تقنيات الاتصال اللاسلكي في المعيار </a:t>
            </a:r>
            <a:r>
              <a:rPr lang="en-US" sz="2400" dirty="0" smtClean="0"/>
              <a:t>IEEE 802.11 </a:t>
            </a:r>
            <a:r>
              <a:rPr lang="ar-IQ" sz="2400" dirty="0" smtClean="0"/>
              <a:t> وهي التقنية التي تقوم عليها معظم الشبكات اللاسلكية </a:t>
            </a:r>
            <a:r>
              <a:rPr lang="en-US" sz="2400" dirty="0" smtClean="0"/>
              <a:t>WLAN </a:t>
            </a:r>
            <a:r>
              <a:rPr lang="ar-IQ" sz="2400" dirty="0" smtClean="0"/>
              <a:t> اليوم، فهي تستخدم موجات الراديو لتبادل المعلومات بدلاً من الأسلاك وال كوابل</a:t>
            </a:r>
            <a:r>
              <a:rPr lang="ar-IQ" sz="2400" dirty="0"/>
              <a:t>.. كما أنها قادرة على اختراق الجدران والحواجز، وذات سرعة </a:t>
            </a:r>
            <a:r>
              <a:rPr lang="ar-IQ" sz="2400" dirty="0" smtClean="0"/>
              <a:t>عالية </a:t>
            </a:r>
            <a:r>
              <a:rPr lang="ar-IQ" sz="2400" dirty="0"/>
              <a:t>في نقل واستقبال </a:t>
            </a:r>
            <a:r>
              <a:rPr lang="ar-IQ" sz="2400" dirty="0" smtClean="0"/>
              <a:t>البيانات، وهناك </a:t>
            </a:r>
            <a:r>
              <a:rPr lang="ar-IQ" sz="2400" dirty="0"/>
              <a:t>عدة معايير للشبكات اللاسلكية حددها معهد المهندسين الإلكترونيين والكهربائيين </a:t>
            </a:r>
            <a:r>
              <a:rPr lang="en-US" sz="2400" dirty="0" smtClean="0"/>
              <a:t>IEEE</a:t>
            </a:r>
            <a:r>
              <a:rPr lang="ar-IQ" sz="2400" dirty="0" smtClean="0"/>
              <a:t/>
            </a:r>
            <a:br>
              <a:rPr lang="ar-IQ" sz="2400" dirty="0" smtClean="0"/>
            </a:br>
            <a:r>
              <a:rPr lang="ar-IQ" sz="2400" dirty="0"/>
              <a:t/>
            </a:r>
            <a:br>
              <a:rPr lang="ar-IQ" sz="2400" dirty="0"/>
            </a:br>
            <a:r>
              <a:rPr lang="ar-IQ" sz="2400" dirty="0">
                <a:solidFill>
                  <a:srgbClr val="0070C0"/>
                </a:solidFill>
              </a:rPr>
              <a:t>ماهي مميزات </a:t>
            </a:r>
            <a:r>
              <a:rPr lang="en-US" sz="2400" dirty="0" err="1">
                <a:solidFill>
                  <a:srgbClr val="0070C0"/>
                </a:solidFill>
              </a:rPr>
              <a:t>WiFi</a:t>
            </a:r>
            <a:r>
              <a:rPr lang="en-US" sz="2400" dirty="0">
                <a:solidFill>
                  <a:srgbClr val="0070C0"/>
                </a:solidFill>
              </a:rPr>
              <a:t/>
            </a:r>
            <a:br>
              <a:rPr lang="en-US" sz="2400" dirty="0">
                <a:solidFill>
                  <a:srgbClr val="0070C0"/>
                </a:solidFill>
              </a:rPr>
            </a:br>
            <a:r>
              <a:rPr lang="ar-IQ" sz="2400" dirty="0"/>
              <a:t>عملية إعداد شبكاتها سريعة وسهلة، فهى لاتحتاج إلى تمديدات للأسلاك وحفر </a:t>
            </a:r>
            <a:r>
              <a:rPr lang="ar-IQ" sz="2400" dirty="0" smtClean="0"/>
              <a:t>للجدران </a:t>
            </a:r>
            <a:r>
              <a:rPr lang="ar-IQ" sz="2400" dirty="0"/>
              <a:t>ويمكن تحريك الأجهزة فيها بجميع الاتجاهات، وحملها والتجوّل بها بحيث يمكنك أن تبقى متصلاً بشكل دائم بالإنترنت، هي تتيح قدرًا كبيرًا من المرونة وبالتالى تزيد الإنتاجية. وهى تتيح للمسافر البقاء متصلاً أثناء السفر. تصل سرعة الاتصال عن طريق واى فاى إلى </a:t>
            </a:r>
            <a:r>
              <a:rPr lang="ar-IQ" sz="2400" dirty="0" smtClean="0"/>
              <a:t>108 ميغا بت </a:t>
            </a:r>
            <a:r>
              <a:rPr lang="ar-IQ" sz="2400" dirty="0"/>
              <a:t>في الثانية، فسرعتها لا تقارن مع المودم الهاتف، بل هي أسرع بعدة مرات من الاتصال عن طريق الكيبل أو </a:t>
            </a:r>
            <a:r>
              <a:rPr lang="en-US" sz="2400" dirty="0"/>
              <a:t>DSL،</a:t>
            </a:r>
            <a:r>
              <a:rPr lang="ar-IQ" sz="2400" dirty="0"/>
              <a:t/>
            </a:r>
            <a:br>
              <a:rPr lang="ar-IQ" sz="2400" dirty="0"/>
            </a:br>
            <a:endParaRPr lang="ar-IQ" sz="2400" dirty="0"/>
          </a:p>
        </p:txBody>
      </p:sp>
    </p:spTree>
    <p:extLst>
      <p:ext uri="{BB962C8B-B14F-4D97-AF65-F5344CB8AC3E}">
        <p14:creationId xmlns:p14="http://schemas.microsoft.com/office/powerpoint/2010/main" val="2360552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58220"/>
            <a:ext cx="10018713" cy="6146276"/>
          </a:xfrm>
        </p:spPr>
        <p:txBody>
          <a:bodyPr>
            <a:normAutofit/>
          </a:bodyPr>
          <a:lstStyle/>
          <a:p>
            <a:pPr algn="r"/>
            <a:r>
              <a:rPr lang="ar-IQ" sz="2400" b="1" dirty="0" smtClean="0">
                <a:solidFill>
                  <a:srgbClr val="0070C0"/>
                </a:solidFill>
              </a:rPr>
              <a:t>4-</a:t>
            </a:r>
            <a:r>
              <a:rPr lang="en-US" sz="2400" b="1" dirty="0" smtClean="0">
                <a:solidFill>
                  <a:srgbClr val="0070C0"/>
                </a:solidFill>
              </a:rPr>
              <a:t>Li Fi </a:t>
            </a:r>
            <a:r>
              <a:rPr lang="en-US" sz="2400" b="1" dirty="0"/>
              <a:t/>
            </a:r>
            <a:br>
              <a:rPr lang="en-US" sz="2400" b="1" dirty="0"/>
            </a:br>
            <a:r>
              <a:rPr lang="en-US" sz="2400" dirty="0">
                <a:solidFill>
                  <a:srgbClr val="0070C0"/>
                </a:solidFill>
              </a:rPr>
              <a:t>Li Fi </a:t>
            </a:r>
            <a:r>
              <a:rPr lang="ar-IQ" sz="2400" dirty="0" smtClean="0">
                <a:solidFill>
                  <a:srgbClr val="0070C0"/>
                </a:solidFill>
              </a:rPr>
              <a:t> </a:t>
            </a:r>
            <a:r>
              <a:rPr lang="ar-IQ" sz="2400" dirty="0" smtClean="0"/>
              <a:t>هي </a:t>
            </a:r>
            <a:r>
              <a:rPr lang="ar-IQ" sz="2400" dirty="0"/>
              <a:t>اختصار </a:t>
            </a:r>
            <a:r>
              <a:rPr lang="ar-IQ" sz="2400" dirty="0" smtClean="0"/>
              <a:t>لمصطلح</a:t>
            </a:r>
            <a:r>
              <a:rPr lang="en-US" sz="2400" dirty="0" smtClean="0"/>
              <a:t>Light Fidelity ، </a:t>
            </a:r>
            <a:r>
              <a:rPr lang="ar-IQ" sz="2400" dirty="0"/>
              <a:t>وهي تقنية اتصالات لاسلكية ضوئية عالية </a:t>
            </a:r>
            <a:r>
              <a:rPr lang="ar-IQ" sz="2400" dirty="0" smtClean="0"/>
              <a:t>السرعة، </a:t>
            </a:r>
            <a:r>
              <a:rPr lang="ar-IQ" sz="2400" dirty="0"/>
              <a:t>تعتمد على الضوء المرئي </a:t>
            </a:r>
            <a:r>
              <a:rPr lang="ar-IQ" sz="2400" dirty="0" smtClean="0"/>
              <a:t>كوسيلة لنقل البيانات، </a:t>
            </a:r>
            <a:r>
              <a:rPr lang="ar-IQ" sz="2400" dirty="0"/>
              <a:t>وهي من أبتكار أستاذ هندسة الإتصالات  بجامعة ادنبرة باسكتلندا " هارلد هاس " وقد صنفت تلك التقنية كواحدة من أفضل الابتكارات لعام 2011 حسب مجلة التايم الأمريكية </a:t>
            </a:r>
            <a:br>
              <a:rPr lang="ar-IQ" sz="2400" dirty="0"/>
            </a:br>
            <a:r>
              <a:rPr lang="ar-IQ" sz="2400" dirty="0"/>
              <a:t/>
            </a:r>
            <a:br>
              <a:rPr lang="ar-IQ" sz="2400" dirty="0"/>
            </a:br>
            <a:r>
              <a:rPr lang="ar-IQ" sz="2400" dirty="0"/>
              <a:t>كل مصباح في العالم سيكون قادرا على نقل </a:t>
            </a:r>
            <a:r>
              <a:rPr lang="ar-IQ" sz="2400" dirty="0" smtClean="0"/>
              <a:t>البيانات، </a:t>
            </a:r>
            <a:r>
              <a:rPr lang="ar-IQ" sz="2400" dirty="0"/>
              <a:t>مصابيح </a:t>
            </a:r>
            <a:r>
              <a:rPr lang="ar-IQ" sz="2400" dirty="0" smtClean="0"/>
              <a:t>الشارع،مصابيح </a:t>
            </a:r>
            <a:r>
              <a:rPr lang="ar-IQ" sz="2400" dirty="0"/>
              <a:t>السيارات  مصباح </a:t>
            </a:r>
            <a:r>
              <a:rPr lang="en-US" sz="2400" dirty="0"/>
              <a:t>LED  </a:t>
            </a:r>
            <a:r>
              <a:rPr lang="ar-IQ" sz="2400" dirty="0" smtClean="0"/>
              <a:t> البسيط </a:t>
            </a:r>
            <a:r>
              <a:rPr lang="ar-IQ" sz="1800" dirty="0"/>
              <a:t>( سريع جدا بحيث لا يمكن للعين المجردة رؤيته)</a:t>
            </a:r>
            <a:r>
              <a:rPr lang="ar-IQ" sz="2400" dirty="0"/>
              <a:t/>
            </a:r>
            <a:br>
              <a:rPr lang="ar-IQ" sz="2400" dirty="0"/>
            </a:br>
            <a:r>
              <a:rPr lang="ar-IQ" sz="2400" dirty="0"/>
              <a:t>يعمل هذا المصباح ب نظام </a:t>
            </a:r>
            <a:r>
              <a:rPr lang="en-US" sz="2400" dirty="0"/>
              <a:t>D-Light ، </a:t>
            </a:r>
            <a:r>
              <a:rPr lang="ar-IQ" sz="2400" dirty="0"/>
              <a:t>هذا النظام مبني على خدعة رياضية  تسمى  </a:t>
            </a:r>
            <a:r>
              <a:rPr lang="en-US" sz="2400" dirty="0"/>
              <a:t>OFDM   </a:t>
            </a:r>
            <a:r>
              <a:rPr lang="en-US" sz="2400" dirty="0" smtClean="0"/>
              <a:t>(</a:t>
            </a:r>
            <a:r>
              <a:rPr lang="ar-IQ" sz="2400" dirty="0" smtClean="0"/>
              <a:t> تعامد </a:t>
            </a:r>
            <a:r>
              <a:rPr lang="ar-IQ" sz="2400" dirty="0"/>
              <a:t>مضاعفة تقسييم التردد ) الذي يسمح بانتاج صمام بمعدل سريع جدا وغير مرئي بالنسبة للعين البشرية .</a:t>
            </a:r>
            <a:br>
              <a:rPr lang="ar-IQ" sz="2400" dirty="0"/>
            </a:br>
            <a:r>
              <a:rPr lang="ar-IQ" sz="2400" dirty="0"/>
              <a:t/>
            </a:r>
            <a:br>
              <a:rPr lang="ar-IQ" sz="2400" dirty="0"/>
            </a:br>
            <a:r>
              <a:rPr lang="ar-IQ" sz="2400" dirty="0"/>
              <a:t>يجدر الإشارة إلى ان تكلفة هذه التقنية زهيدة ، ولديها المؤهلات للإنتشار على نطاق واسع ، كما انها أكثر أمانا وفاعلية  من </a:t>
            </a:r>
            <a:r>
              <a:rPr lang="en-US" sz="2400" dirty="0" err="1"/>
              <a:t>Wifi</a:t>
            </a:r>
            <a:r>
              <a:rPr lang="en-US" sz="2400" dirty="0" smtClean="0"/>
              <a:t>.</a:t>
            </a:r>
            <a:endParaRPr lang="ar-IQ" sz="2400" dirty="0"/>
          </a:p>
        </p:txBody>
      </p:sp>
    </p:spTree>
    <p:extLst>
      <p:ext uri="{BB962C8B-B14F-4D97-AF65-F5344CB8AC3E}">
        <p14:creationId xmlns:p14="http://schemas.microsoft.com/office/powerpoint/2010/main" val="2702660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95926"/>
            <a:ext cx="10018713" cy="6099142"/>
          </a:xfrm>
        </p:spPr>
        <p:txBody>
          <a:bodyPr>
            <a:normAutofit/>
          </a:bodyPr>
          <a:lstStyle/>
          <a:p>
            <a:pPr algn="r"/>
            <a:r>
              <a:rPr lang="ar-IQ" sz="2400" dirty="0"/>
              <a:t>5- </a:t>
            </a:r>
            <a:r>
              <a:rPr lang="ar-IQ" sz="2400" b="1" dirty="0">
                <a:solidFill>
                  <a:srgbClr val="0070C0"/>
                </a:solidFill>
              </a:rPr>
              <a:t>وايماكس </a:t>
            </a:r>
            <a:r>
              <a:rPr lang="en-US" sz="2400" b="1" dirty="0" err="1">
                <a:solidFill>
                  <a:srgbClr val="0070C0"/>
                </a:solidFill>
              </a:rPr>
              <a:t>WiMAX</a:t>
            </a:r>
            <a:r>
              <a:rPr lang="ar-IQ" sz="2400" dirty="0"/>
              <a:t> </a:t>
            </a:r>
            <a:br>
              <a:rPr lang="ar-IQ" sz="2400" dirty="0"/>
            </a:br>
            <a:r>
              <a:rPr lang="ar-IQ" sz="2400" dirty="0"/>
              <a:t>بالإنجليزية:</a:t>
            </a:r>
            <a:r>
              <a:rPr lang="en-US" sz="2400" dirty="0"/>
              <a:t> </a:t>
            </a:r>
            <a:r>
              <a:rPr lang="ar-IQ" sz="2400" dirty="0"/>
              <a:t>تعني, ( البينيّة التشغيلية العالمية للولوج بالموجات الدقيقة) (بالإنجليزية: </a:t>
            </a:r>
            <a:r>
              <a:rPr lang="en-US" sz="2400" dirty="0"/>
              <a:t>Worldwide Interoperability for Microwave Access) </a:t>
            </a:r>
            <a:r>
              <a:rPr lang="ar-IQ" sz="2400" dirty="0"/>
              <a:t>هي تقنية اتصالات تهدف لتوفير بيانات لاسلكية عبر المسافات الطويلة بعدة طرق تتراوح من، وصلات نقطة لنقاط إلي وصول هاتف خلوي متنقل. وهي مبنية على معيار </a:t>
            </a:r>
            <a:r>
              <a:rPr lang="en-US" sz="2400" dirty="0"/>
              <a:t>IEEE 802.16، </a:t>
            </a:r>
            <a:r>
              <a:rPr lang="ar-IQ" sz="2400" dirty="0"/>
              <a:t>الذي يسمى أيضا </a:t>
            </a:r>
            <a:r>
              <a:rPr lang="en-US" sz="2400" dirty="0" err="1"/>
              <a:t>WirelessMAN</a:t>
            </a:r>
            <a:r>
              <a:rPr lang="en-US" sz="2400" dirty="0"/>
              <a:t>. </a:t>
            </a:r>
            <a:r>
              <a:rPr lang="en-US" sz="2400" dirty="0" err="1"/>
              <a:t>WiMAX</a:t>
            </a:r>
            <a:r>
              <a:rPr lang="en-US" sz="2400" dirty="0"/>
              <a:t> </a:t>
            </a:r>
            <a:r>
              <a:rPr lang="ar-IQ" sz="2400" dirty="0"/>
              <a:t>يسمح للمستخدم على سبيل المثال أن يتصفح </a:t>
            </a:r>
            <a:r>
              <a:rPr lang="ar-IQ" sz="2400" dirty="0" smtClean="0"/>
              <a:t>(</a:t>
            </a:r>
            <a:r>
              <a:rPr lang="ar-IQ" sz="2400" dirty="0"/>
              <a:t>الانترنت) علي حاسوب </a:t>
            </a:r>
            <a:r>
              <a:rPr lang="ar-IQ" sz="2400" dirty="0" smtClean="0"/>
              <a:t>محمول </a:t>
            </a:r>
            <a:r>
              <a:rPr lang="ar-IQ" sz="2400" dirty="0"/>
              <a:t>بدون توصيل الحاسوب ماديا إلى </a:t>
            </a:r>
            <a:r>
              <a:rPr lang="ar-IQ" sz="2400" dirty="0" smtClean="0"/>
              <a:t>موجه مسار </a:t>
            </a:r>
            <a:r>
              <a:rPr lang="en-US" sz="2400" dirty="0" smtClean="0"/>
              <a:t>“Router”</a:t>
            </a:r>
            <a:r>
              <a:rPr lang="ar-IQ" sz="2400" dirty="0" smtClean="0"/>
              <a:t> أو </a:t>
            </a:r>
            <a:r>
              <a:rPr lang="ar-IQ" sz="2400" dirty="0" err="1" smtClean="0"/>
              <a:t>مبدلات</a:t>
            </a:r>
            <a:r>
              <a:rPr lang="ar-IQ" sz="2400" dirty="0" smtClean="0"/>
              <a:t> </a:t>
            </a:r>
            <a:r>
              <a:rPr lang="en-US" sz="2400" dirty="0" smtClean="0"/>
              <a:t>“Switches”</a:t>
            </a:r>
            <a:r>
              <a:rPr lang="ar-IQ" sz="2400" dirty="0" smtClean="0"/>
              <a:t>من </a:t>
            </a:r>
            <a:r>
              <a:rPr lang="ar-IQ" sz="2400" dirty="0"/>
              <a:t>خلال منفذ إنترنت. الاسم </a:t>
            </a:r>
            <a:r>
              <a:rPr lang="en-US" sz="2400" dirty="0" err="1"/>
              <a:t>WiMAX</a:t>
            </a:r>
            <a:r>
              <a:rPr lang="en-US" sz="2400" dirty="0"/>
              <a:t> </a:t>
            </a:r>
            <a:r>
              <a:rPr lang="ar-IQ" sz="2400" dirty="0"/>
              <a:t>تم اختياره من قبل منتدى وايماكس الذي انعقد في 2001 لترقية مطابقة المعيار وإمكانية العمل الداخلي به المنتدى وصف </a:t>
            </a:r>
            <a:r>
              <a:rPr lang="en-US" sz="2400" dirty="0" err="1"/>
              <a:t>WiMAX</a:t>
            </a:r>
            <a:r>
              <a:rPr lang="en-US" sz="2400" dirty="0"/>
              <a:t> </a:t>
            </a:r>
            <a:r>
              <a:rPr lang="ar-IQ" sz="2400" dirty="0" smtClean="0"/>
              <a:t> بأنه </a:t>
            </a:r>
            <a:r>
              <a:rPr lang="ar-IQ" sz="2400" dirty="0"/>
              <a:t>"تقانة مبنية على معيار تسمح بتوصيل الوصول اللاسلكي الواسع النطاق آخر ميل كبديل للكابل و </a:t>
            </a:r>
            <a:r>
              <a:rPr lang="en-US" sz="2400" dirty="0"/>
              <a:t>DSL."</a:t>
            </a:r>
            <a:endParaRPr lang="ar-IQ" sz="2400" dirty="0"/>
          </a:p>
        </p:txBody>
      </p:sp>
    </p:spTree>
    <p:extLst>
      <p:ext uri="{BB962C8B-B14F-4D97-AF65-F5344CB8AC3E}">
        <p14:creationId xmlns:p14="http://schemas.microsoft.com/office/powerpoint/2010/main" val="4262125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58219"/>
            <a:ext cx="10018713" cy="6108569"/>
          </a:xfrm>
        </p:spPr>
        <p:txBody>
          <a:bodyPr>
            <a:noAutofit/>
          </a:bodyPr>
          <a:lstStyle/>
          <a:p>
            <a:pPr algn="r"/>
            <a:r>
              <a:rPr lang="ar-IQ" sz="2000" b="1" dirty="0" smtClean="0">
                <a:solidFill>
                  <a:schemeClr val="accent1"/>
                </a:solidFill>
              </a:rPr>
              <a:t>يتميز الواي ماكس بالمميزات التالية:</a:t>
            </a:r>
            <a:r>
              <a:rPr lang="ar-IQ" sz="2000" dirty="0" smtClean="0"/>
              <a:t/>
            </a:r>
            <a:br>
              <a:rPr lang="ar-IQ" sz="2000" dirty="0" smtClean="0"/>
            </a:br>
            <a:r>
              <a:rPr lang="ar-IQ" sz="2000" dirty="0" smtClean="0"/>
              <a:t/>
            </a:r>
            <a:br>
              <a:rPr lang="ar-IQ" sz="2000" dirty="0" smtClean="0"/>
            </a:br>
            <a:r>
              <a:rPr lang="ar-IQ" sz="2000" dirty="0" smtClean="0"/>
              <a:t>1- نقل المعلوماتية بسعة عالية جدا.</a:t>
            </a:r>
            <a:br>
              <a:rPr lang="ar-IQ" sz="2000" dirty="0" smtClean="0"/>
            </a:br>
            <a:r>
              <a:rPr lang="ar-IQ" sz="2000" dirty="0" smtClean="0"/>
              <a:t>2- مرونة معايير وادوات التشغيل حيث بإمكان الواي ماكس ان يعمل على عدة أنواع من الشبكات        	ذات التراكيب التصميمية المختلفة.</a:t>
            </a:r>
            <a:br>
              <a:rPr lang="ar-IQ" sz="2000" dirty="0" smtClean="0"/>
            </a:br>
            <a:r>
              <a:rPr lang="ar-IQ" sz="2000" dirty="0" smtClean="0"/>
              <a:t>3- الحماية والأمنية العالية حيث يقوم الواي ماكس بدعم الأنظمة </a:t>
            </a:r>
            <a:r>
              <a:rPr lang="en-US" sz="2000" dirty="0"/>
              <a:t> AES) Advanced Encryption Standard)</a:t>
            </a:r>
            <a:r>
              <a:rPr lang="en-US" sz="2000" dirty="0" smtClean="0"/>
              <a:t/>
            </a:r>
            <a:br>
              <a:rPr lang="en-US" sz="2000" dirty="0" smtClean="0"/>
            </a:br>
            <a:r>
              <a:rPr lang="ar-IQ" sz="2000" dirty="0" smtClean="0"/>
              <a:t>	وكذلك </a:t>
            </a:r>
            <a:r>
              <a:rPr lang="en-US" sz="2000" dirty="0"/>
              <a:t> 3des (Triple DES, where DES is the Data Encryption Standard).</a:t>
            </a:r>
            <a:r>
              <a:rPr lang="ar-IQ" sz="2000" dirty="0"/>
              <a:t>و تمتاز هذة الأنظمة بتقنية المنية العلية وقلة احتمالية اختراقها في مختلف المراحل (الارسال.... الستقبال... الوسط الناقل).</a:t>
            </a:r>
            <a:r>
              <a:rPr lang="en-US" sz="2000" dirty="0"/>
              <a:t/>
            </a:r>
            <a:br>
              <a:rPr lang="en-US" sz="2000" dirty="0"/>
            </a:br>
            <a:r>
              <a:rPr lang="ar-IQ" sz="2000" dirty="0" smtClean="0"/>
              <a:t>4- سرعة </a:t>
            </a:r>
            <a:r>
              <a:rPr lang="ar-IQ" sz="2000" dirty="0"/>
              <a:t>التوضيف حيث يمكن مباشرة العمل بنظام الواي ماكس بدون الحاجة إلى تحميل اي برامج </a:t>
            </a:r>
            <a:r>
              <a:rPr lang="ar-IQ" sz="2000" dirty="0" smtClean="0"/>
              <a:t> </a:t>
            </a:r>
            <a:r>
              <a:rPr lang="ar-IQ" sz="2000" dirty="0" err="1" smtClean="0"/>
              <a:t>تشغيلة</a:t>
            </a:r>
            <a:r>
              <a:rPr lang="ar-IQ" sz="2000" dirty="0" smtClean="0"/>
              <a:t> </a:t>
            </a:r>
            <a:r>
              <a:rPr lang="ar-IQ" sz="2000" dirty="0"/>
              <a:t>أو اي اجزاء تكميلية للمنظومة وبأمكان المشغل ان يقوم </a:t>
            </a:r>
            <a:r>
              <a:rPr lang="ar-IQ" sz="2000" dirty="0" smtClean="0"/>
              <a:t>باستعمال </a:t>
            </a:r>
            <a:r>
              <a:rPr lang="ar-IQ" sz="2000" dirty="0"/>
              <a:t>اي حزمة من حزم البيانات المسموح بها ضمن حدود المنظومة التشغيلية.</a:t>
            </a:r>
            <a:br>
              <a:rPr lang="ar-IQ" sz="2000" dirty="0"/>
            </a:br>
            <a:r>
              <a:rPr lang="ar-IQ" sz="2000" dirty="0" smtClean="0"/>
              <a:t>5- التكلفة </a:t>
            </a:r>
            <a:r>
              <a:rPr lang="ar-IQ" sz="2000" dirty="0"/>
              <a:t>المخفضة نسبيا اي انة تكون التكلفة مناسبة لمختلف أنظمة الاتصالات حيث يتم صنع منظومات </a:t>
            </a:r>
            <a:r>
              <a:rPr lang="ar-IQ" sz="2000" dirty="0" err="1" smtClean="0"/>
              <a:t>الواي</a:t>
            </a:r>
            <a:r>
              <a:rPr lang="ar-IQ" sz="2000" dirty="0" smtClean="0"/>
              <a:t> </a:t>
            </a:r>
            <a:r>
              <a:rPr lang="ar-IQ" sz="2000" dirty="0"/>
              <a:t>ماكس وفقا للقياسات العالمية من حيث التركيبة الهندسية.</a:t>
            </a:r>
            <a:br>
              <a:rPr lang="ar-IQ" sz="2000" dirty="0"/>
            </a:br>
            <a:r>
              <a:rPr lang="ar-IQ" sz="2000" dirty="0" smtClean="0"/>
              <a:t>6- نطاق </a:t>
            </a:r>
            <a:r>
              <a:rPr lang="ar-IQ" sz="2000" dirty="0"/>
              <a:t>التغطية الواسع حيث يتم استعمال عدة أنواع من التظمين مثل </a:t>
            </a:r>
            <a:r>
              <a:rPr lang="en-US" sz="2000" dirty="0"/>
              <a:t>BPSK, QPSK, 16-QAM, and </a:t>
            </a:r>
            <a:r>
              <a:rPr lang="en-US" sz="2000" dirty="0" smtClean="0"/>
              <a:t>64-</a:t>
            </a:r>
            <a:r>
              <a:rPr lang="ar-IQ" sz="2000" dirty="0" smtClean="0"/>
              <a:t>	</a:t>
            </a:r>
            <a:r>
              <a:rPr lang="en-US" sz="2000" dirty="0" smtClean="0"/>
              <a:t>QAM </a:t>
            </a:r>
            <a:r>
              <a:rPr lang="ar-IQ" sz="2000" dirty="0" smtClean="0"/>
              <a:t>مما </a:t>
            </a:r>
            <a:r>
              <a:rPr lang="ar-IQ" sz="2000" dirty="0"/>
              <a:t>يسهل عملية تغطية المساحات الكبيرة وذلك لان النظام يعمل ضمن مستويات تضمينية منخفضة.</a:t>
            </a:r>
            <a:br>
              <a:rPr lang="ar-IQ" sz="2000" dirty="0"/>
            </a:br>
            <a:r>
              <a:rPr lang="ar-IQ" sz="2000" dirty="0" smtClean="0"/>
              <a:t>7- إمكانية </a:t>
            </a:r>
            <a:r>
              <a:rPr lang="ar-IQ" sz="2000" dirty="0"/>
              <a:t>تكوين شبكات خاصة وبكفأء عالية نسبيا وتكون هذة الشبكات تخص مؤسسة معينة ومنظمة أو </a:t>
            </a:r>
            <a:r>
              <a:rPr lang="ar-IQ" sz="2000" dirty="0" smtClean="0"/>
              <a:t>وزارة </a:t>
            </a:r>
            <a:r>
              <a:rPr lang="ar-IQ" sz="2000" dirty="0"/>
              <a:t>مما يسهل إمكانية استخدام </a:t>
            </a:r>
            <a:r>
              <a:rPr lang="en-US" sz="2000" dirty="0" smtClean="0"/>
              <a:t>VOIP</a:t>
            </a:r>
            <a:r>
              <a:rPr lang="ar-IQ" sz="2000" dirty="0" smtClean="0"/>
              <a:t>ما </a:t>
            </a:r>
            <a:r>
              <a:rPr lang="ar-IQ" sz="2000" dirty="0"/>
              <a:t>بين تشكيلات هذة المؤسسة</a:t>
            </a:r>
            <a:r>
              <a:rPr lang="ar-IQ" sz="2000" dirty="0" smtClean="0"/>
              <a:t>.</a:t>
            </a:r>
            <a:endParaRPr lang="ar-IQ" sz="2000" dirty="0"/>
          </a:p>
        </p:txBody>
      </p:sp>
    </p:spTree>
    <p:extLst>
      <p:ext uri="{BB962C8B-B14F-4D97-AF65-F5344CB8AC3E}">
        <p14:creationId xmlns:p14="http://schemas.microsoft.com/office/powerpoint/2010/main" val="31303192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TC103457496[[fn=Parallax]]</Template>
  <TotalTime>334</TotalTime>
  <Words>94</Words>
  <Application>Microsoft Office PowerPoint</Application>
  <PresentationFormat>مخصص</PresentationFormat>
  <Paragraphs>21</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Parallax</vt:lpstr>
      <vt:lpstr>Wireless Communication           Technologies  IR, Bluetooth, WIFI, LIFI, WIMAX, SAT-FI, WIDI, WIGiG and NFC</vt:lpstr>
      <vt:lpstr>موضوعنا عن بعض التقنيات الاسلكيه البعض من هذه التقنيات معروفه لدينا جميعا، و بعضها الاخر لا نعرفه او غير متوفر في بلادنا , و اليوم سنقوم بالتعرف على كل هذه التقنيات الرائعه</vt:lpstr>
      <vt:lpstr>1- IR  :IR هي اختصار لكلمهInfrared  هو نوع من أنواع المنافذ يستخدم الموجات الضوئية تحت الحمراء لنقل البيانات بين بعض الأجهزة.  ال IR  يستخدم في الـ Remote Control في اغلب الاجهزه التي تحتاج للتحكم بها لريموت و ايضا كانت اجهزه النوكيا القديمه كانت تستخدم هذا النظام لنقل بعض البيانات صغير الحجم بين الاجهزه .  عيوب الـ IR  أولا: الأشعة تحت الحمراء هي تكنولوجيا تعتمد على خط النظر. فعلى سبيل المثال، يجب توجيه جهاز التحكم عن البعد باتجاه التلفاز لكي يتم تنفيذ الأمر .   ثانيا: الأشعة تحت الحمراء هي تكنولوجيا تعتمد على الفردية. فمن خلال الأشعة تحت الحمراء يمكن ارسال البيانات من الكمبيوتر الشخصي إلى المحمول، ولكن لا يمكن ارسال هذه البيانات من الكمبيوتر الشخصي إلى المحمول و الى كمبيوتر آخر في نفس الوقت.</vt:lpstr>
      <vt:lpstr>2- BlueTooth فكرة عمل البلوتوث Bluetooth الاتصال بين الاجهزة المختلفة بدون اسلاك  تكنولوجيا الاتصال (بلوتوث) اللاسلكية هي مواصفات عالمية لربط كافة الاجهزة المحمولة مع بعضها البعض مثل الحاسوب والهاتف النقال والاجهزة اللوحية والاجهزة السمعية والكاميرات الرقمية. بحيث تتمكن هذه الاجهزة من تبادل البيانات ونقل الملفات بينها وبنها وبين شبكة الانترنت لاسلكياً. تم تطوير تكنولوجيا الاتصال اللاسلكي البلوتوث بواسطة مجموعة من المهتمين يطلق عليهم اسم Bluetooth Special Interest Group GIS.  </vt:lpstr>
      <vt:lpstr>ما الفرق بين البلوتوث والاتصال اللاسلكي: لاشك أن الاتصال اللاسلكي مستخدم في العديد من التطبيقات مثل التوصيل من خلال استخدام اشعة الضوء في المدى الاشعة تحت الحمراء وهي اشعة ضوئية لا ترى بالعين وتعرف باسم تحت الحمراء لان لها تردد اصغر من تردد الضوء الأحمر (ارجع إلى الاشعة الكهرومغناطيسة للمزيد من المعلومات).  تستخدم الاشعة تحت الحمراء في اجهزة التحكم في التلفزيون (الرموت كنترول) وتعرف باسم Infrared Data Association  وتختصر بـ IrDA  كما انها تستخدم في العديد من الاجهزة الطرفية للكمبيوتر. بالرغم من ان الاجهزة المعتمدة على الاشعة تحت الحمراء إلا أن لها مشكلتين هما: المشكلة الأولى: أن التكنولوجيا المستخدمة فيها الاشعة تحت الحمراء تعمل في مدى الرؤية فقط line of sight  أي يجب توجيه الرموت كنترول إلى التلفزيون مباشرة للتحكم به. المشكلة الثانية: أن التكنولوجيا المستخدمة فيها الاشعة تحت الحمراء هي تكنولوجيا واحد إلى واحد one to one  أي يمكن تبادل المعلومات بين جهازين فقط فمثلا يمكن تبادل المعلومات بين الكمبيوتر وجهاز الكمبيوتر المحمول بواسطة الاشعة تحت الحمراء أما تبادل المعلومات بين الكمبيوتر وجهاز الهاتف المحمول فلا يمكن.</vt:lpstr>
      <vt:lpstr>3- WIFI الواي فاي بالإنجليزية: WiFi‏ (هي اختصار لـWireless Fidelity )أي البث اللاسلكي الفائق الدقة والسرعة، ويستخدم لتعريف أي من تقنيات الاتصال اللاسلكي في المعيار IEEE 802.11  وهي التقنية التي تقوم عليها معظم الشبكات اللاسلكية WLAN  اليوم، فهي تستخدم موجات الراديو لتبادل المعلومات بدلاً من الأسلاك وال كوابل.. كما أنها قادرة على اختراق الجدران والحواجز، وذات سرعة عالية في نقل واستقبال البيانات، وهناك عدة معايير للشبكات اللاسلكية حددها معهد المهندسين الإلكترونيين والكهربائيين IEEE  ماهي مميزات WiFi عملية إعداد شبكاتها سريعة وسهلة، فهى لاتحتاج إلى تمديدات للأسلاك وحفر للجدران ويمكن تحريك الأجهزة فيها بجميع الاتجاهات، وحملها والتجوّل بها بحيث يمكنك أن تبقى متصلاً بشكل دائم بالإنترنت، هي تتيح قدرًا كبيرًا من المرونة وبالتالى تزيد الإنتاجية. وهى تتيح للمسافر البقاء متصلاً أثناء السفر. تصل سرعة الاتصال عن طريق واى فاى إلى 108 ميغا بت في الثانية، فسرعتها لا تقارن مع المودم الهاتف، بل هي أسرع بعدة مرات من الاتصال عن طريق الكيبل أو DSL، </vt:lpstr>
      <vt:lpstr>4-Li Fi  Li Fi  هي اختصار لمصطلحLight Fidelity ، وهي تقنية اتصالات لاسلكية ضوئية عالية السرعة، تعتمد على الضوء المرئي كوسيلة لنقل البيانات، وهي من أبتكار أستاذ هندسة الإتصالات  بجامعة ادنبرة باسكتلندا " هارلد هاس " وقد صنفت تلك التقنية كواحدة من أفضل الابتكارات لعام 2011 حسب مجلة التايم الأمريكية   كل مصباح في العالم سيكون قادرا على نقل البيانات، مصابيح الشارع،مصابيح السيارات  مصباح LED   البسيط ( سريع جدا بحيث لا يمكن للعين المجردة رؤيته) يعمل هذا المصباح ب نظام D-Light ، هذا النظام مبني على خدعة رياضية  تسمى  OFDM   ( تعامد مضاعفة تقسييم التردد ) الذي يسمح بانتاج صمام بمعدل سريع جدا وغير مرئي بالنسبة للعين البشرية .  يجدر الإشارة إلى ان تكلفة هذه التقنية زهيدة ، ولديها المؤهلات للإنتشار على نطاق واسع ، كما انها أكثر أمانا وفاعلية  من Wifi.</vt:lpstr>
      <vt:lpstr>5- وايماكس WiMAX  بالإنجليزية: تعني, ( البينيّة التشغيلية العالمية للولوج بالموجات الدقيقة) (بالإنجليزية: Worldwide Interoperability for Microwave Access) هي تقنية اتصالات تهدف لتوفير بيانات لاسلكية عبر المسافات الطويلة بعدة طرق تتراوح من، وصلات نقطة لنقاط إلي وصول هاتف خلوي متنقل. وهي مبنية على معيار IEEE 802.16، الذي يسمى أيضا WirelessMAN. WiMAX يسمح للمستخدم على سبيل المثال أن يتصفح (الانترنت) علي حاسوب محمول بدون توصيل الحاسوب ماديا إلى موجه مسار “Router” أو مبدلات “Switches”من خلال منفذ إنترنت. الاسم WiMAX تم اختياره من قبل منتدى وايماكس الذي انعقد في 2001 لترقية مطابقة المعيار وإمكانية العمل الداخلي به المنتدى وصف WiMAX  بأنه "تقانة مبنية على معيار تسمح بتوصيل الوصول اللاسلكي الواسع النطاق آخر ميل كبديل للكابل و DSL."</vt:lpstr>
      <vt:lpstr>يتميز الواي ماكس بالمميزات التالية:  1- نقل المعلوماتية بسعة عالية جدا. 2- مرونة معايير وادوات التشغيل حيث بإمكان الواي ماكس ان يعمل على عدة أنواع من الشبكات         ذات التراكيب التصميمية المختلفة. 3- الحماية والأمنية العالية حيث يقوم الواي ماكس بدعم الأنظمة  AES) Advanced Encryption Standard)  وكذلك  3des (Triple DES, where DES is the Data Encryption Standard).و تمتاز هذة الأنظمة بتقنية المنية العلية وقلة احتمالية اختراقها في مختلف المراحل (الارسال.... الستقبال... الوسط الناقل). 4- سرعة التوضيف حيث يمكن مباشرة العمل بنظام الواي ماكس بدون الحاجة إلى تحميل اي برامج  تشغيلة أو اي اجزاء تكميلية للمنظومة وبأمكان المشغل ان يقوم باستعمال اي حزمة من حزم البيانات المسموح بها ضمن حدود المنظومة التشغيلية. 5- التكلفة المخفضة نسبيا اي انة تكون التكلفة مناسبة لمختلف أنظمة الاتصالات حيث يتم صنع منظومات الواي ماكس وفقا للقياسات العالمية من حيث التركيبة الهندسية. 6- نطاق التغطية الواسع حيث يتم استعمال عدة أنواع من التظمين مثل BPSK, QPSK, 16-QAM, and 64- QAM مما يسهل عملية تغطية المساحات الكبيرة وذلك لان النظام يعمل ضمن مستويات تضمينية منخفضة. 7- إمكانية تكوين شبكات خاصة وبكفأء عالية نسبيا وتكون هذة الشبكات تخص مؤسسة معينة ومنظمة أو وزارة مما يسهل إمكانية استخدام VOIPما بين تشكيلات هذة المؤسسة.</vt:lpstr>
      <vt:lpstr>عرض تقديمي في PowerPoint</vt:lpstr>
      <vt:lpstr>6- SAT-FI  هي تقنية نقل الإنترنت من القمر الصناعي الستالايت إلى المستقبل وتستخدم عادتا في الطيران فالطيارات التي تزود الركاب بخدمة الإنترنت تعتمد على سات فاي وقريبا ستكون متوفره للناس أو المستخدم العادي بسعر مرتفع طبعا وفي كل العالم.  </vt:lpstr>
      <vt:lpstr>7- WIDI هذه التقنية ستقوم بالأقتران ما بين حاسبك المحمول وشاشة التلفاز عن طريق الوايرلس ومن ثم بثّ فيديوهاتك  وصوتياتك  بدرجة عالية من الوضوح .  هنالك شروط لبثّ التقنية مثل يجب أن يكون حاسبك المحمول مزود بمعالجات حديثه مثل  Core i3 أو Core i5   بالأضافة أن سيكون هنالك صندوق محول والذي سيكلفك 100 دولار أمريكي.</vt:lpstr>
      <vt:lpstr>8- WIGIG هي تقنية نقل كان الداعم الأكبر لها شركة Dell  والتي وفرتها على أجهزة الورك ستيشن وتفيد في إعطاء سرعة تصل إلى 60G  بدل من 5G  المتواجدة في الواي فاي. وطبعا تحتاج تواجد رواتر مخصص وقطعة مخصصة في كمبيوتر أو لاب توب خاص أيضا أي نحتاج ثلاث أمور خاصة وهذ سبب عدم إنتشارها إلا في الشركات يمكن أيضا أن يتم نقل المعلومات إلى أكثر من جهة مثل البروجكتر في المسارح والسينما والشاشات ومحركات الأقراص.</vt:lpstr>
      <vt:lpstr>9- NFC (Near field communication) وهي عبارة عن تقنية إتصال لاسلكية تعمل بتردد 13.56 ميغاهرتز وتستطيع نقل البيانات بسرعة قصوى لا تتجاوز 474 كيلوبت بالثانية وتختلف في كونها قادرة على تبادل البيانات في نطاق ضيق للغاية لا يتجاوز 4 سنتيمترات بين طرفي تبادل المعلومات (الهاتف وجهاز التلقي أو هاتف آخر) وهو ما جعل استخدامها في المعاملات المالية ممكنا نظرا لكونها آمنة لدرجة بعيدة ولا يمكن التعاطي معها لاسلكيا عن بعد. اصبحت تقنية NFC موجودة في العديد من الاجهزة الحديثة و خصوصا الهواتف الذكية الى جانب بعض الاجهزة اللوحية و الحواسب المحمولة .ال  NFC هي من الوسائل المستقبيلية للدفع و كلمات المرور و يمكن اعتبارها نسخة مطورة عن ال Qr Codes كتعريف بسيط ال NFC  هي من وسائل الاتصال بين الاجهزة في مسافة قريبة مثل تقنية الاشعة تحت الحمراء لكنها اكثر و اكثر تطورا. العديد من الاجهزة تدعم ال NFC  كاجهزة الاندرويد (Nexus 4 ; Galaxy Nexus ; Samsung Galaxy s3 &amp; s4 ; HTC ONE X)  و بعض الاجهزة ذات النظام الوندووز فون و البلاك بيري لكن لحد الان لا يدعم اي جهاز آبل هذه التقنية.</vt:lpstr>
      <vt:lpstr>من الاستعمالات المعروفة لهذه التقنية: الدفع حيث توجد بعض محطات الوقود و محطات ركن السيارات تدعم هذه التقنية حيث يكفي ان تقرب جهازك من الةال NFC   ليتم سحب المبلغ المحدد من حسابك البنكي بكل امان. تبادل الملفات حيث تمكن هذه التقنية من تبادل و مشاركة الملفات بكل سهولة عن طريق ال NFC. </vt:lpstr>
      <vt:lpstr> بالاضافة لهذه الاستعمالات يمكن لاي شخص ان يشتري اداة صغيرة على شكل قرص لاصق تسمى ال NFC Tag  حيث يمكن استعمالها لعدة مهام يتم اختيارها من طرف المستخدم كمثال على ذلك عزيزي القارئ  يمكنك وضع هذه الاداة جانب سرير نومك و ضبط الاعدادت على ان يتم وضع هاتفك في النمط الصامت  (Mute) كلما قربته من "اللصاقة" حيث انك عندما تقرب هاتفك يتم وضعه في النمط الصامت اوتوماتيكيا .ايضا يمكنك وضع لصاقة يتم ضبطها و تسجيل الرقم السري للشبكة اللاسلكية في منزلك حيث  يمكن لصديقك بمجرد تقريب هاتفه من اللصاقة  ان يتصل بالشبكة اللاسلكية. </vt:lpstr>
      <vt:lpstr>Thank You For Listenning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Technology  IR, Bluetooth, WIFI, LIFI, WIMAX, SAT-FI, WIDI, WIGiG, NFC</dc:title>
  <dc:creator>ASUS</dc:creator>
  <cp:lastModifiedBy>ytaqa</cp:lastModifiedBy>
  <cp:revision>33</cp:revision>
  <dcterms:created xsi:type="dcterms:W3CDTF">2014-02-19T17:06:31Z</dcterms:created>
  <dcterms:modified xsi:type="dcterms:W3CDTF">2014-02-20T09:15:04Z</dcterms:modified>
</cp:coreProperties>
</file>