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8" r:id="rId3"/>
    <p:sldId id="259" r:id="rId4"/>
    <p:sldId id="264" r:id="rId5"/>
    <p:sldId id="265" r:id="rId6"/>
    <p:sldId id="266" r:id="rId7"/>
    <p:sldId id="267" r:id="rId8"/>
    <p:sldId id="269"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8251EE2-15EA-4449-A5D5-856D38DD075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82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CBC2D9-48C4-4E7D-933E-9EA662E8D74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51EE2-15EA-4449-A5D5-856D38DD075C}" type="slidenum">
              <a:rPr lang="en-US" smtClean="0"/>
              <a:t>‹#›</a:t>
            </a:fld>
            <a:endParaRPr lang="en-US"/>
          </a:p>
        </p:txBody>
      </p:sp>
    </p:spTree>
    <p:extLst>
      <p:ext uri="{BB962C8B-B14F-4D97-AF65-F5344CB8AC3E}">
        <p14:creationId xmlns:p14="http://schemas.microsoft.com/office/powerpoint/2010/main" val="173966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45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90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spTree>
    <p:extLst>
      <p:ext uri="{BB962C8B-B14F-4D97-AF65-F5344CB8AC3E}">
        <p14:creationId xmlns:p14="http://schemas.microsoft.com/office/powerpoint/2010/main" val="245407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844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57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03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45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spTree>
    <p:extLst>
      <p:ext uri="{BB962C8B-B14F-4D97-AF65-F5344CB8AC3E}">
        <p14:creationId xmlns:p14="http://schemas.microsoft.com/office/powerpoint/2010/main" val="164014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CBC2D9-48C4-4E7D-933E-9EA662E8D74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51EE2-15EA-4449-A5D5-856D38DD075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35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CBC2D9-48C4-4E7D-933E-9EA662E8D74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51EE2-15EA-4449-A5D5-856D38DD075C}"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0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CBC2D9-48C4-4E7D-933E-9EA662E8D743}"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51EE2-15EA-4449-A5D5-856D38DD075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49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CBC2D9-48C4-4E7D-933E-9EA662E8D743}"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51EE2-15EA-4449-A5D5-856D38DD07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2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BC2D9-48C4-4E7D-933E-9EA662E8D743}"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51EE2-15EA-4449-A5D5-856D38DD075C}" type="slidenum">
              <a:rPr lang="en-US" smtClean="0"/>
              <a:t>‹#›</a:t>
            </a:fld>
            <a:endParaRPr lang="en-US"/>
          </a:p>
        </p:txBody>
      </p:sp>
    </p:spTree>
    <p:extLst>
      <p:ext uri="{BB962C8B-B14F-4D97-AF65-F5344CB8AC3E}">
        <p14:creationId xmlns:p14="http://schemas.microsoft.com/office/powerpoint/2010/main" val="68201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CBC2D9-48C4-4E7D-933E-9EA662E8D74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51EE2-15EA-4449-A5D5-856D38DD075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32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CBC2D9-48C4-4E7D-933E-9EA662E8D74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51EE2-15EA-4449-A5D5-856D38DD075C}" type="slidenum">
              <a:rPr lang="en-US" smtClean="0"/>
              <a:t>‹#›</a:t>
            </a:fld>
            <a:endParaRPr lang="en-US"/>
          </a:p>
        </p:txBody>
      </p:sp>
    </p:spTree>
    <p:extLst>
      <p:ext uri="{BB962C8B-B14F-4D97-AF65-F5344CB8AC3E}">
        <p14:creationId xmlns:p14="http://schemas.microsoft.com/office/powerpoint/2010/main" val="172676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CBC2D9-48C4-4E7D-933E-9EA662E8D743}" type="datetimeFigureOut">
              <a:rPr lang="en-US" smtClean="0"/>
              <a:t>10/13/2021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251EE2-15EA-4449-A5D5-856D38DD075C}" type="slidenum">
              <a:rPr lang="en-US" smtClean="0"/>
              <a:t>‹#›</a:t>
            </a:fld>
            <a:endParaRPr lang="en-US"/>
          </a:p>
        </p:txBody>
      </p:sp>
    </p:spTree>
    <p:extLst>
      <p:ext uri="{BB962C8B-B14F-4D97-AF65-F5344CB8AC3E}">
        <p14:creationId xmlns:p14="http://schemas.microsoft.com/office/powerpoint/2010/main" val="178426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B89F01-9204-4E16-A3AB-E10A2992D38B}"/>
              </a:ext>
            </a:extLst>
          </p:cNvPr>
          <p:cNvSpPr>
            <a:spLocks noGrp="1"/>
          </p:cNvSpPr>
          <p:nvPr>
            <p:ph type="ctrTitle"/>
          </p:nvPr>
        </p:nvSpPr>
        <p:spPr>
          <a:xfrm>
            <a:off x="1218991" y="1828799"/>
            <a:ext cx="9754017" cy="1712483"/>
          </a:xfrm>
        </p:spPr>
        <p:txBody>
          <a:bodyPr/>
          <a:lstStyle/>
          <a:p>
            <a:pPr algn="ctr"/>
            <a:r>
              <a:rPr lang="ar-IQ" dirty="0">
                <a:solidFill>
                  <a:schemeClr val="accent5">
                    <a:lumMod val="75000"/>
                  </a:schemeClr>
                </a:solidFill>
              </a:rPr>
              <a:t>عنوان المحاضرة</a:t>
            </a:r>
            <a:br>
              <a:rPr lang="ar-IQ" dirty="0">
                <a:solidFill>
                  <a:schemeClr val="accent5">
                    <a:lumMod val="75000"/>
                  </a:schemeClr>
                </a:solidFill>
              </a:rPr>
            </a:br>
            <a:r>
              <a:rPr lang="ar-IQ" dirty="0">
                <a:solidFill>
                  <a:schemeClr val="accent5">
                    <a:lumMod val="75000"/>
                  </a:schemeClr>
                </a:solidFill>
              </a:rPr>
              <a:t> (رؤية المنظمة ورسالتها وأهدافها)</a:t>
            </a:r>
            <a:endParaRPr lang="en-US" dirty="0">
              <a:solidFill>
                <a:schemeClr val="accent5">
                  <a:lumMod val="75000"/>
                </a:schemeClr>
              </a:solidFill>
            </a:endParaRPr>
          </a:p>
        </p:txBody>
      </p:sp>
      <p:sp>
        <p:nvSpPr>
          <p:cNvPr id="3" name="عنوان فرعي 2">
            <a:extLst>
              <a:ext uri="{FF2B5EF4-FFF2-40B4-BE49-F238E27FC236}">
                <a16:creationId xmlns:a16="http://schemas.microsoft.com/office/drawing/2014/main" id="{746E99FC-D65C-4FED-B6F1-8EB5F25F030E}"/>
              </a:ext>
            </a:extLst>
          </p:cNvPr>
          <p:cNvSpPr>
            <a:spLocks noGrp="1"/>
          </p:cNvSpPr>
          <p:nvPr>
            <p:ph type="subTitle" idx="1"/>
          </p:nvPr>
        </p:nvSpPr>
        <p:spPr>
          <a:xfrm>
            <a:off x="2895599" y="3769817"/>
            <a:ext cx="6400800" cy="1107961"/>
          </a:xfrm>
        </p:spPr>
        <p:txBody>
          <a:bodyPr/>
          <a:lstStyle/>
          <a:p>
            <a:pPr algn="ctr"/>
            <a:r>
              <a:rPr lang="ar-IQ" dirty="0"/>
              <a:t>مدرس المادة</a:t>
            </a:r>
          </a:p>
          <a:p>
            <a:pPr algn="ctr"/>
            <a:r>
              <a:rPr lang="ar-IQ" dirty="0"/>
              <a:t>م. عبدالله هاشم البله</a:t>
            </a:r>
            <a:endParaRPr lang="en-US" dirty="0"/>
          </a:p>
        </p:txBody>
      </p:sp>
    </p:spTree>
    <p:extLst>
      <p:ext uri="{BB962C8B-B14F-4D97-AF65-F5344CB8AC3E}">
        <p14:creationId xmlns:p14="http://schemas.microsoft.com/office/powerpoint/2010/main" val="25056066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F152FC7-B97D-4A75-BB87-8A7D64CBFCB2}"/>
              </a:ext>
            </a:extLst>
          </p:cNvPr>
          <p:cNvSpPr txBox="1"/>
          <p:nvPr/>
        </p:nvSpPr>
        <p:spPr>
          <a:xfrm>
            <a:off x="872195" y="759717"/>
            <a:ext cx="10663311" cy="4647426"/>
          </a:xfrm>
          <a:prstGeom prst="rect">
            <a:avLst/>
          </a:prstGeom>
          <a:noFill/>
        </p:spPr>
        <p:txBody>
          <a:bodyPr wrap="square">
            <a:spAutoFit/>
          </a:bodyPr>
          <a:lstStyle/>
          <a:p>
            <a:pPr algn="just" rtl="1"/>
            <a:r>
              <a:rPr lang="ar-IQ" sz="4000" b="0" i="0" dirty="0">
                <a:solidFill>
                  <a:srgbClr val="00B0F0"/>
                </a:solidFill>
                <a:effectLst/>
                <a:latin typeface="helvetica neue"/>
                <a:cs typeface="Akhbar MT" pitchFamily="2" charset="-78"/>
              </a:rPr>
              <a:t>أولا: رؤية المنظمة</a:t>
            </a:r>
          </a:p>
          <a:p>
            <a:pPr algn="just" rtl="1">
              <a:buFont typeface="Arial" panose="020B0604020202020204" pitchFamily="34" charset="0"/>
              <a:buChar char="•"/>
            </a:pPr>
            <a:r>
              <a:rPr lang="ar-IQ" sz="3200" b="0" i="0" dirty="0">
                <a:solidFill>
                  <a:srgbClr val="000000"/>
                </a:solidFill>
                <a:effectLst/>
                <a:latin typeface="helvetica neue"/>
                <a:cs typeface="Akhbar MT" pitchFamily="2" charset="-78"/>
              </a:rPr>
              <a:t>تشمل رؤية أي منظمة الأهداف البعيدة والتي تأمل فيها بتلبية كافة متطلبات عملائها في المستقبل،  يعني هذا أن الرؤية هي رسم الطريق الذي ستسير فيه المنظمة ومن الممكن أن يتم تحديدها بالتفصيل أو باختصار وذلك يعود إلى الطموح المخطط للوصول إليه.</a:t>
            </a:r>
          </a:p>
          <a:p>
            <a:pPr algn="just" rtl="1">
              <a:buFont typeface="Arial" panose="020B0604020202020204" pitchFamily="34" charset="0"/>
              <a:buChar char="•"/>
            </a:pPr>
            <a:r>
              <a:rPr lang="ar-IQ" sz="3200" b="0" i="0" dirty="0">
                <a:solidFill>
                  <a:srgbClr val="000000"/>
                </a:solidFill>
                <a:effectLst/>
                <a:latin typeface="helvetica neue"/>
                <a:cs typeface="Akhbar MT" pitchFamily="2" charset="-78"/>
              </a:rPr>
              <a:t>هي صياغة لحلم المنشأة التي ترغب في الوصول إليه في الفترة القادمة،  ويشترك في وضعه كل أفراد المنشأة لأنها تشكل الصورة الذهنية للمنشأة في المستقبل، ويكون ذلك عن طريق إيجاد الوسيلة التي تقنع عملاء المنشأة.</a:t>
            </a:r>
          </a:p>
          <a:p>
            <a:pPr algn="just" rtl="1">
              <a:buFont typeface="Arial" panose="020B0604020202020204" pitchFamily="34" charset="0"/>
              <a:buChar char="•"/>
            </a:pPr>
            <a:r>
              <a:rPr lang="ar-IQ" sz="3200" b="0" i="0" dirty="0">
                <a:solidFill>
                  <a:srgbClr val="000000"/>
                </a:solidFill>
                <a:effectLst/>
                <a:latin typeface="helvetica neue"/>
                <a:cs typeface="Akhbar MT" pitchFamily="2" charset="-78"/>
              </a:rPr>
              <a:t>أهم ما يشغل واضعي رؤية المنشأة هو الانتقال بها إلى مكانة أفضل مما كانت عليه في الماضي وذلك عن طريق صياغة الصورة الذهنية المنشودة وهي تعبر عن مستقبل بعيد.</a:t>
            </a:r>
          </a:p>
        </p:txBody>
      </p:sp>
    </p:spTree>
    <p:extLst>
      <p:ext uri="{BB962C8B-B14F-4D97-AF65-F5344CB8AC3E}">
        <p14:creationId xmlns:p14="http://schemas.microsoft.com/office/powerpoint/2010/main" val="2273596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7CA8EE0-F748-4277-8944-7BC3A696B9BC}"/>
              </a:ext>
            </a:extLst>
          </p:cNvPr>
          <p:cNvSpPr txBox="1"/>
          <p:nvPr/>
        </p:nvSpPr>
        <p:spPr>
          <a:xfrm>
            <a:off x="679938" y="797510"/>
            <a:ext cx="10832123" cy="5537221"/>
          </a:xfrm>
          <a:prstGeom prst="rect">
            <a:avLst/>
          </a:prstGeom>
          <a:noFill/>
        </p:spPr>
        <p:txBody>
          <a:bodyPr wrap="square">
            <a:spAutoFit/>
          </a:bodyPr>
          <a:lstStyle/>
          <a:p>
            <a:pPr algn="just" rtl="1"/>
            <a:r>
              <a:rPr lang="ar-IQ" sz="2800" b="1" i="0" dirty="0">
                <a:solidFill>
                  <a:srgbClr val="00B0F0"/>
                </a:solidFill>
                <a:effectLst/>
                <a:latin typeface="Aharoni" panose="02010803020104030203" pitchFamily="2" charset="-79"/>
              </a:rPr>
              <a:t>ثانيا :  رسالة المنظمة</a:t>
            </a:r>
          </a:p>
          <a:p>
            <a:pPr marL="0" marR="0" algn="r" rtl="1">
              <a:lnSpc>
                <a:spcPct val="150000"/>
              </a:lnSpc>
              <a:spcBef>
                <a:spcPts val="0"/>
              </a:spcBef>
              <a:spcAft>
                <a:spcPts val="1000"/>
              </a:spcAft>
            </a:pP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وهي سبب وجود المنظمة أو غرضها وهي وثيقة ذات صياغة عريضة تتمتع بالديمومة وتختلف من منظمة إلى أخرى من حيث نطاق عملها أي تحديد السلع والخدمات التي تقدمها للمجتمع وأسواقها ويقدم بيان الرسالة إجابات عن الأسئلة الآتية: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50000"/>
              </a:lnSpc>
              <a:spcBef>
                <a:spcPts val="0"/>
              </a:spcBef>
              <a:spcAft>
                <a:spcPts val="1000"/>
              </a:spcAft>
              <a:buFont typeface="+mj-lt"/>
              <a:buAutoNum type="arabicPeriod"/>
            </a:pP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لماذا وجدت المنظمة؟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50000"/>
              </a:lnSpc>
              <a:spcBef>
                <a:spcPts val="0"/>
              </a:spcBef>
              <a:spcAft>
                <a:spcPts val="1000"/>
              </a:spcAft>
              <a:buFont typeface="+mj-lt"/>
              <a:buAutoNum type="arabicPeriod"/>
            </a:pPr>
            <a:r>
              <a:rPr lang="ar-IQ" sz="2400" dirty="0" err="1">
                <a:effectLst/>
                <a:latin typeface="Calibri" panose="020F0502020204030204" pitchFamily="34" charset="0"/>
                <a:ea typeface="Times New Roman" panose="02020603050405020304" pitchFamily="18" charset="0"/>
                <a:cs typeface="Times New Roman" panose="02020603050405020304" pitchFamily="18" charset="0"/>
              </a:rPr>
              <a:t>ماهو</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 نوع النشاط الذي تمارسه المنظمة؟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50000"/>
              </a:lnSpc>
              <a:spcBef>
                <a:spcPts val="0"/>
              </a:spcBef>
              <a:spcAft>
                <a:spcPts val="1000"/>
              </a:spcAft>
              <a:buFont typeface="+mj-lt"/>
              <a:buAutoNum type="arabicPeriod"/>
            </a:pP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ماذا ستكون عليه المنظمة؟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50000"/>
              </a:lnSpc>
              <a:spcBef>
                <a:spcPts val="0"/>
              </a:spcBef>
              <a:spcAft>
                <a:spcPts val="1000"/>
              </a:spcAft>
              <a:buFont typeface="+mj-lt"/>
              <a:buAutoNum type="arabicPeriod"/>
            </a:pP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كيف يجب ان تكون المنظمة؟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50000"/>
              </a:lnSpc>
              <a:spcBef>
                <a:spcPts val="0"/>
              </a:spcBef>
              <a:spcAft>
                <a:spcPts val="1000"/>
              </a:spcAft>
              <a:buFont typeface="+mj-lt"/>
              <a:buAutoNum type="arabicPeriod"/>
            </a:pP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من هم الزبائن الذين تخدمهم المنظمة؟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87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1000"/>
                                        <p:tgtEl>
                                          <p:spTgt spid="3">
                                            <p:txEl>
                                              <p:pRg st="3" end="3"/>
                                            </p:txEl>
                                          </p:spTgt>
                                        </p:tgtEl>
                                      </p:cBhvr>
                                    </p:animEffect>
                                    <p:anim calcmode="lin" valueType="num">
                                      <p:cBhvr>
                                        <p:cTn id="5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1000"/>
                                        <p:tgtEl>
                                          <p:spTgt spid="3">
                                            <p:txEl>
                                              <p:pRg st="4" end="4"/>
                                            </p:txEl>
                                          </p:spTgt>
                                        </p:tgtEl>
                                      </p:cBhvr>
                                    </p:animEffect>
                                    <p:anim calcmode="lin" valueType="num">
                                      <p:cBhvr>
                                        <p:cTn id="6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1000"/>
                                        <p:tgtEl>
                                          <p:spTgt spid="3">
                                            <p:txEl>
                                              <p:pRg st="5" end="5"/>
                                            </p:txEl>
                                          </p:spTgt>
                                        </p:tgtEl>
                                      </p:cBhvr>
                                    </p:animEffect>
                                    <p:anim calcmode="lin" valueType="num">
                                      <p:cBhvr>
                                        <p:cTn id="6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1000"/>
                                        <p:tgtEl>
                                          <p:spTgt spid="3">
                                            <p:txEl>
                                              <p:pRg st="6" end="6"/>
                                            </p:txEl>
                                          </p:spTgt>
                                        </p:tgtEl>
                                      </p:cBhvr>
                                    </p:animEffect>
                                    <p:anim calcmode="lin" valueType="num">
                                      <p:cBhvr>
                                        <p:cTn id="7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76B1788-F0BF-4DFC-9F5A-EC9E6C687FDB}"/>
              </a:ext>
            </a:extLst>
          </p:cNvPr>
          <p:cNvSpPr txBox="1"/>
          <p:nvPr/>
        </p:nvSpPr>
        <p:spPr>
          <a:xfrm>
            <a:off x="764344" y="674400"/>
            <a:ext cx="10663311" cy="5509200"/>
          </a:xfrm>
          <a:prstGeom prst="rect">
            <a:avLst/>
          </a:prstGeom>
          <a:noFill/>
        </p:spPr>
        <p:txBody>
          <a:bodyPr wrap="square">
            <a:spAutoFit/>
          </a:bodyPr>
          <a:lstStyle/>
          <a:p>
            <a:pPr algn="just" rtl="1"/>
            <a:r>
              <a:rPr lang="ar-IQ" sz="3200" b="1" i="0" dirty="0">
                <a:solidFill>
                  <a:srgbClr val="000000"/>
                </a:solidFill>
                <a:effectLst/>
                <a:latin typeface="helvetica neue"/>
              </a:rPr>
              <a:t>ثالثا: الأهداف او الغايات</a:t>
            </a:r>
          </a:p>
          <a:p>
            <a:pPr algn="just" rtl="1"/>
            <a:r>
              <a:rPr lang="ar-IQ" sz="3200" b="0" i="0" dirty="0">
                <a:solidFill>
                  <a:srgbClr val="000000"/>
                </a:solidFill>
                <a:effectLst/>
                <a:latin typeface="helvetica neue"/>
              </a:rPr>
              <a:t>تعتبر أهداف أي منظمة المنتجات النهائية الذي تم تحديدها والتي تبذل المنظمة لكي تنجزها كل جهودها .</a:t>
            </a:r>
          </a:p>
          <a:p>
            <a:pPr algn="just" rtl="1"/>
            <a:r>
              <a:rPr lang="ar-IQ" sz="3200" b="0" i="0" dirty="0">
                <a:solidFill>
                  <a:srgbClr val="000000"/>
                </a:solidFill>
                <a:effectLst/>
                <a:latin typeface="helvetica neue"/>
              </a:rPr>
              <a:t>تعتبر الأهداف الوسيلة الوحيدة لتوضيح ماهية رسالة المنشأة والهوية الخاصة بها، توضح للعاملين بها الطريفة لبذل الجهد لتنفيذ المخرجات النهائية لكل منظمة.</a:t>
            </a:r>
          </a:p>
          <a:p>
            <a:pPr algn="just" rtl="1"/>
            <a:r>
              <a:rPr lang="ar-IQ" sz="3200" b="0" i="0" dirty="0">
                <a:solidFill>
                  <a:srgbClr val="000000"/>
                </a:solidFill>
                <a:effectLst/>
                <a:latin typeface="helvetica neue"/>
              </a:rPr>
              <a:t>تعتبر الأهداف القاسم المشترك بين العاملين في المنظمة والذي يتم السعي لتنفيذه على أعلى مستوى من الإتقان والحرفية، أهداف المنظمة توضح المواصفات الخاصة التي يتم من خلالها قياس الأداء ومراقبته، كما أنها تحدد السبب القانوني لكينونة المنشأة، يعتبرها صناع القرار بأي منظمة الحافز والدافع الذي على أساسه يبذل العاملين بالمنظمة الجهد.</a:t>
            </a:r>
          </a:p>
          <a:p>
            <a:pPr algn="just" rtl="1"/>
            <a:endParaRPr lang="ar-IQ" sz="3200" b="0" i="0" dirty="0">
              <a:solidFill>
                <a:srgbClr val="000000"/>
              </a:solidFill>
              <a:effectLst/>
              <a:latin typeface="helvetica neue"/>
            </a:endParaRPr>
          </a:p>
        </p:txBody>
      </p:sp>
    </p:spTree>
    <p:extLst>
      <p:ext uri="{BB962C8B-B14F-4D97-AF65-F5344CB8AC3E}">
        <p14:creationId xmlns:p14="http://schemas.microsoft.com/office/powerpoint/2010/main" val="6181770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BE4D3B5-5D34-40EB-B2E9-13F965164D23}"/>
              </a:ext>
            </a:extLst>
          </p:cNvPr>
          <p:cNvSpPr txBox="1"/>
          <p:nvPr/>
        </p:nvSpPr>
        <p:spPr>
          <a:xfrm>
            <a:off x="745588" y="1339431"/>
            <a:ext cx="10705514" cy="4295856"/>
          </a:xfrm>
          <a:prstGeom prst="rect">
            <a:avLst/>
          </a:prstGeom>
          <a:noFill/>
        </p:spPr>
        <p:txBody>
          <a:bodyPr wrap="square">
            <a:spAutoFit/>
          </a:bodyPr>
          <a:lstStyle/>
          <a:p>
            <a:pPr marL="0" marR="0" algn="just" rtl="1">
              <a:lnSpc>
                <a:spcPct val="150000"/>
              </a:lnSpc>
              <a:spcBef>
                <a:spcPts val="0"/>
              </a:spcBef>
              <a:spcAft>
                <a:spcPts val="1000"/>
              </a:spcAft>
            </a:pPr>
            <a:r>
              <a:rPr lang="ar-IQ" sz="2400"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انواع الأهداف من حيث المستويات الادارية:</a:t>
            </a:r>
            <a:endParaRPr lang="en-US" dirty="0">
              <a:solidFill>
                <a:srgbClr val="FFC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50000"/>
              </a:lnSpc>
              <a:spcBef>
                <a:spcPts val="0"/>
              </a:spcBef>
              <a:spcAft>
                <a:spcPts val="1000"/>
              </a:spcAft>
            </a:pPr>
            <a:r>
              <a:rPr lang="ar-IQ" sz="2400"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الأهداف الإستراتيجية: </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تمثل الأهداف الإستراتيجية الأهداف العامة لما ترغب ان تكون عليه المنظمة مستقبلا وهي تخص المنظمة بصورتها الشمولية وترتبط بالخطة الإستراتيجية.</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50000"/>
              </a:lnSpc>
              <a:spcBef>
                <a:spcPts val="0"/>
              </a:spcBef>
              <a:spcAft>
                <a:spcPts val="1000"/>
              </a:spcAft>
            </a:pPr>
            <a:r>
              <a:rPr lang="ar-IQ" sz="2400"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الأهداف التكتيكية: </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وهي النتائج التي تسعى الأقسام الرئيسية او وظائف المنظمة ( انتاج , تسويق, موارد بشرية , مالية, ...) الى تحقيقها وترتبط بالخطة التكتيكية.</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50000"/>
              </a:lnSpc>
              <a:spcBef>
                <a:spcPts val="0"/>
              </a:spcBef>
              <a:spcAft>
                <a:spcPts val="1000"/>
              </a:spcAft>
            </a:pPr>
            <a:r>
              <a:rPr lang="ar-IQ" sz="2400"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الأهداف العملياتية</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  هي نتائج محدده تروم الأقسام الصغيرة والمجموعات والأفراد الوصول إليها وعادة ما تكون محددة جدا ومقاسه وتكون هذه الأهداف </a:t>
            </a:r>
            <a:r>
              <a:rPr lang="ar-IQ" sz="2400" dirty="0" err="1">
                <a:effectLst/>
                <a:latin typeface="Calibri" panose="020F0502020204030204" pitchFamily="34" charset="0"/>
                <a:ea typeface="Times New Roman" panose="02020603050405020304" pitchFamily="18" charset="0"/>
                <a:cs typeface="Times New Roman" panose="02020603050405020304" pitchFamily="18" charset="0"/>
              </a:rPr>
              <a:t>محتواة</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 في الخطط التشغيلية.</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82024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07FFC9F-EC6B-41A9-BB77-39D44C57AFF2}"/>
              </a:ext>
            </a:extLst>
          </p:cNvPr>
          <p:cNvSpPr txBox="1"/>
          <p:nvPr/>
        </p:nvSpPr>
        <p:spPr>
          <a:xfrm>
            <a:off x="1073834" y="569932"/>
            <a:ext cx="10044332" cy="6288068"/>
          </a:xfrm>
          <a:prstGeom prst="rect">
            <a:avLst/>
          </a:prstGeom>
          <a:noFill/>
        </p:spPr>
        <p:txBody>
          <a:bodyPr wrap="square">
            <a:spAutoFit/>
          </a:bodyPr>
          <a:lstStyle/>
          <a:p>
            <a:pPr marL="0" marR="0" algn="just" rtl="1">
              <a:lnSpc>
                <a:spcPct val="150000"/>
              </a:lnSpc>
              <a:spcBef>
                <a:spcPts val="0"/>
              </a:spcBef>
              <a:spcAft>
                <a:spcPts val="1000"/>
              </a:spcAft>
            </a:pPr>
            <a:r>
              <a:rPr lang="ar-IQ" sz="3200" b="1"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انواع الأهداف المنظمة :</a:t>
            </a:r>
          </a:p>
          <a:p>
            <a:pPr marL="342900" marR="0" indent="-342900" algn="just" rtl="1">
              <a:lnSpc>
                <a:spcPct val="150000"/>
              </a:lnSpc>
              <a:spcBef>
                <a:spcPts val="0"/>
              </a:spcBef>
              <a:spcAft>
                <a:spcPts val="1000"/>
              </a:spcAft>
              <a:buFont typeface="+mj-lt"/>
              <a:buAutoNum type="arabicPeriod"/>
            </a:pPr>
            <a:r>
              <a:rPr lang="ar-IQ" sz="3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اهداف ربحية</a:t>
            </a:r>
          </a:p>
          <a:p>
            <a:pPr marL="342900" marR="0" indent="-342900" algn="just" rtl="1">
              <a:lnSpc>
                <a:spcPct val="150000"/>
              </a:lnSpc>
              <a:spcBef>
                <a:spcPts val="0"/>
              </a:spcBef>
              <a:spcAft>
                <a:spcPts val="1000"/>
              </a:spcAft>
              <a:buFont typeface="+mj-lt"/>
              <a:buAutoNum type="arabicPeriod"/>
            </a:pPr>
            <a:r>
              <a:rPr lang="ar-IQ"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هدف خدمة الزبون</a:t>
            </a:r>
          </a:p>
          <a:p>
            <a:pPr marL="342900" marR="0" indent="-342900" algn="just" rtl="1">
              <a:lnSpc>
                <a:spcPct val="150000"/>
              </a:lnSpc>
              <a:spcBef>
                <a:spcPts val="0"/>
              </a:spcBef>
              <a:spcAft>
                <a:spcPts val="1000"/>
              </a:spcAft>
              <a:buFont typeface="+mj-lt"/>
              <a:buAutoNum type="arabicPeriod"/>
            </a:pPr>
            <a:r>
              <a:rPr lang="ar-IQ"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الأهداف التكنلوجية</a:t>
            </a:r>
          </a:p>
          <a:p>
            <a:pPr marL="342900" marR="0" indent="-342900" algn="just" rtl="1">
              <a:lnSpc>
                <a:spcPct val="150000"/>
              </a:lnSpc>
              <a:spcBef>
                <a:spcPts val="0"/>
              </a:spcBef>
              <a:spcAft>
                <a:spcPts val="1000"/>
              </a:spcAft>
              <a:buFont typeface="+mj-lt"/>
              <a:buAutoNum type="arabicPeriod"/>
            </a:pPr>
            <a:r>
              <a:rPr lang="ar-IQ"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هدف النمو</a:t>
            </a:r>
          </a:p>
          <a:p>
            <a:pPr marL="342900" marR="0" indent="-342900" algn="just" rtl="1">
              <a:lnSpc>
                <a:spcPct val="150000"/>
              </a:lnSpc>
              <a:spcBef>
                <a:spcPts val="0"/>
              </a:spcBef>
              <a:spcAft>
                <a:spcPts val="1000"/>
              </a:spcAft>
              <a:buFont typeface="+mj-lt"/>
              <a:buAutoNum type="arabicPeriod"/>
            </a:pPr>
            <a:r>
              <a:rPr lang="ar-IQ"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هدف خدمة الافراد العاملين</a:t>
            </a:r>
          </a:p>
          <a:p>
            <a:pPr marL="342900" marR="0" indent="-342900" algn="just" rtl="1">
              <a:lnSpc>
                <a:spcPct val="150000"/>
              </a:lnSpc>
              <a:spcBef>
                <a:spcPts val="0"/>
              </a:spcBef>
              <a:spcAft>
                <a:spcPts val="1000"/>
              </a:spcAft>
              <a:buFont typeface="+mj-lt"/>
              <a:buAutoNum type="arabicPeriod"/>
            </a:pPr>
            <a:r>
              <a:rPr lang="ar-IQ"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هدف خدمة المجتمع</a:t>
            </a:r>
          </a:p>
          <a:p>
            <a:pPr marR="0" algn="just" rtl="1">
              <a:lnSpc>
                <a:spcPct val="150000"/>
              </a:lnSpc>
              <a:spcBef>
                <a:spcPts val="0"/>
              </a:spcBef>
              <a:spcAft>
                <a:spcPts val="1000"/>
              </a:spcAft>
            </a:pPr>
            <a:endParaRPr lang="en-US" sz="2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09591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441FE08-42E7-4E84-BBCF-09C03AC42EDF}"/>
              </a:ext>
            </a:extLst>
          </p:cNvPr>
          <p:cNvSpPr txBox="1"/>
          <p:nvPr/>
        </p:nvSpPr>
        <p:spPr>
          <a:xfrm>
            <a:off x="731520" y="1317214"/>
            <a:ext cx="10691446" cy="4299703"/>
          </a:xfrm>
          <a:prstGeom prst="rect">
            <a:avLst/>
          </a:prstGeom>
          <a:noFill/>
        </p:spPr>
        <p:txBody>
          <a:bodyPr wrap="square">
            <a:spAutoFit/>
          </a:bodyPr>
          <a:lstStyle/>
          <a:p>
            <a:pPr marL="457200" marR="0" algn="just" rtl="1">
              <a:lnSpc>
                <a:spcPct val="150000"/>
              </a:lnSpc>
              <a:spcBef>
                <a:spcPts val="0"/>
              </a:spcBef>
              <a:spcAft>
                <a:spcPts val="1000"/>
              </a:spcAft>
            </a:pPr>
            <a:r>
              <a:rPr lang="ar-IQ" sz="2400" b="1" dirty="0">
                <a:effectLst/>
                <a:latin typeface="Calibri" panose="020F0502020204030204" pitchFamily="34" charset="0"/>
                <a:ea typeface="Times New Roman" panose="02020603050405020304" pitchFamily="18" charset="0"/>
                <a:cs typeface="Times New Roman" panose="02020603050405020304" pitchFamily="18" charset="0"/>
              </a:rPr>
              <a:t>أهمية الأهداف:</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50000"/>
              </a:lnSpc>
              <a:spcBef>
                <a:spcPts val="0"/>
              </a:spcBef>
              <a:spcAft>
                <a:spcPts val="1000"/>
              </a:spcAft>
              <a:buFont typeface="+mj-lt"/>
              <a:buAutoNum type="arabicPeriod"/>
            </a:pPr>
            <a:r>
              <a:rPr lang="ar-IQ" sz="2400" b="1" dirty="0">
                <a:effectLst/>
                <a:latin typeface="Calibri" panose="020F0502020204030204" pitchFamily="34" charset="0"/>
                <a:ea typeface="Times New Roman" panose="02020603050405020304" pitchFamily="18" charset="0"/>
                <a:cs typeface="Times New Roman" panose="02020603050405020304" pitchFamily="18" charset="0"/>
              </a:rPr>
              <a:t>تشخيص الفرص البيئية: </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تتيح البيئة للمنظمة الفرص والتهديدات معا فاذا أحسنت المنظمة انتقاء أهدافها فان إدارتها تستطيع استغلال الفرص وتفادي التهديدات فالأهداف توفر التوجه المناسب للمنظمة تجاه البيئة.</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50000"/>
              </a:lnSpc>
              <a:spcBef>
                <a:spcPts val="0"/>
              </a:spcBef>
              <a:spcAft>
                <a:spcPts val="1000"/>
              </a:spcAft>
              <a:buFont typeface="+mj-lt"/>
              <a:buAutoNum type="arabicPeriod"/>
            </a:pPr>
            <a:r>
              <a:rPr lang="ar-IQ" sz="2400" b="1" dirty="0">
                <a:effectLst/>
                <a:latin typeface="Calibri" panose="020F0502020204030204" pitchFamily="34" charset="0"/>
                <a:ea typeface="Times New Roman" panose="02020603050405020304" pitchFamily="18" charset="0"/>
                <a:cs typeface="Times New Roman" panose="02020603050405020304" pitchFamily="18" charset="0"/>
              </a:rPr>
              <a:t>توجيه القرارات</a:t>
            </a:r>
            <a:r>
              <a:rPr lang="ar-IQ" sz="2400" dirty="0">
                <a:effectLst/>
                <a:latin typeface="Calibri" panose="020F0502020204030204" pitchFamily="34" charset="0"/>
                <a:ea typeface="Times New Roman" panose="02020603050405020304" pitchFamily="18" charset="0"/>
                <a:cs typeface="Times New Roman" panose="02020603050405020304" pitchFamily="18" charset="0"/>
              </a:rPr>
              <a:t>: تؤدي الأهداف الى تمكين المنظمة من وضع السياسات واتخاذ القرارات المتعلقة بالأنشطة الأساسية (العمليات، التسويق , الموارد البشرية , المالية........).</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rtl="1">
              <a:lnSpc>
                <a:spcPct val="150000"/>
              </a:lnSpc>
              <a:spcBef>
                <a:spcPts val="0"/>
              </a:spcBef>
              <a:spcAft>
                <a:spcPts val="1000"/>
              </a:spcAft>
              <a:buFont typeface="+mj-lt"/>
              <a:buAutoNum type="arabicPeriod"/>
            </a:pPr>
            <a:r>
              <a:rPr lang="ar-IQ" sz="2400" b="1" dirty="0">
                <a:effectLst/>
                <a:ea typeface="Times New Roman" panose="02020603050405020304" pitchFamily="18" charset="0"/>
                <a:cs typeface="Times New Roman" panose="02020603050405020304" pitchFamily="18" charset="0"/>
              </a:rPr>
              <a:t>تسهيل العمل كفريق: </a:t>
            </a:r>
            <a:r>
              <a:rPr lang="ar-IQ" sz="2400" dirty="0">
                <a:effectLst/>
                <a:ea typeface="Times New Roman" panose="02020603050405020304" pitchFamily="18" charset="0"/>
                <a:cs typeface="Times New Roman" panose="02020603050405020304" pitchFamily="18" charset="0"/>
              </a:rPr>
              <a:t>فالأهداف المصاغة بوضوح تمكن كل أجزاء المنظمة من العمل كفريق واحد فأقسام العمليات والتسويق مثلا تستطيع تنسيق أنشطتها في إطار الأهداف المشتركة </a:t>
            </a:r>
            <a:endParaRPr lang="en-US" sz="2400" dirty="0"/>
          </a:p>
        </p:txBody>
      </p:sp>
    </p:spTree>
    <p:extLst>
      <p:ext uri="{BB962C8B-B14F-4D97-AF65-F5344CB8AC3E}">
        <p14:creationId xmlns:p14="http://schemas.microsoft.com/office/powerpoint/2010/main" val="1564800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2F8775D-76A3-4963-9B67-D4B12A2D571F}"/>
              </a:ext>
            </a:extLst>
          </p:cNvPr>
          <p:cNvSpPr txBox="1"/>
          <p:nvPr/>
        </p:nvSpPr>
        <p:spPr>
          <a:xfrm>
            <a:off x="3049172" y="1339431"/>
            <a:ext cx="6098344" cy="4184928"/>
          </a:xfrm>
          <a:prstGeom prst="rect">
            <a:avLst/>
          </a:prstGeom>
          <a:noFill/>
        </p:spPr>
        <p:txBody>
          <a:bodyPr wrap="square">
            <a:spAutoFit/>
          </a:bodyPr>
          <a:lstStyle/>
          <a:p>
            <a:pPr marL="0" marR="0" algn="just" rtl="1">
              <a:lnSpc>
                <a:spcPct val="150000"/>
              </a:lnSpc>
              <a:spcBef>
                <a:spcPts val="0"/>
              </a:spcBef>
              <a:spcAft>
                <a:spcPts val="1000"/>
              </a:spcAft>
            </a:pPr>
            <a:r>
              <a:rPr lang="ar-IQ" sz="3200" b="1" u="sng" dirty="0">
                <a:latin typeface="Calibri" panose="020F0502020204030204" pitchFamily="34" charset="0"/>
                <a:ea typeface="Times New Roman" panose="02020603050405020304" pitchFamily="18" charset="0"/>
                <a:cs typeface="Times New Roman" panose="02020603050405020304" pitchFamily="18" charset="0"/>
              </a:rPr>
              <a:t>متطلبات تحديد الأهداف:</a:t>
            </a:r>
          </a:p>
          <a:p>
            <a:pPr marL="342900" marR="0" indent="-342900" algn="just" rtl="1">
              <a:lnSpc>
                <a:spcPct val="150000"/>
              </a:lnSpc>
              <a:spcBef>
                <a:spcPts val="0"/>
              </a:spcBef>
              <a:spcAft>
                <a:spcPts val="1000"/>
              </a:spcAft>
              <a:buFont typeface="+mj-lt"/>
              <a:buAutoNum type="arabicPeriod"/>
            </a:pPr>
            <a:r>
              <a:rPr lang="ar-IQ" sz="2400" dirty="0">
                <a:effectLst/>
                <a:latin typeface="Calibri" panose="020F0502020204030204" pitchFamily="34" charset="0"/>
                <a:ea typeface="Times New Roman" panose="02020603050405020304" pitchFamily="18" charset="0"/>
                <a:cs typeface="Arial" panose="020B0604020202020204" pitchFamily="34" charset="0"/>
              </a:rPr>
              <a:t>وضوح الأهداف</a:t>
            </a:r>
          </a:p>
          <a:p>
            <a:pPr marL="342900" marR="0" indent="-342900" algn="just" rtl="1">
              <a:lnSpc>
                <a:spcPct val="150000"/>
              </a:lnSpc>
              <a:spcBef>
                <a:spcPts val="0"/>
              </a:spcBef>
              <a:spcAft>
                <a:spcPts val="1000"/>
              </a:spcAft>
              <a:buFont typeface="+mj-lt"/>
              <a:buAutoNum type="arabicPeriod"/>
            </a:pPr>
            <a:r>
              <a:rPr lang="ar-IQ" sz="2400" dirty="0">
                <a:latin typeface="Calibri" panose="020F0502020204030204" pitchFamily="34" charset="0"/>
                <a:ea typeface="Times New Roman" panose="02020603050405020304" pitchFamily="18" charset="0"/>
                <a:cs typeface="Arial" panose="020B0604020202020204" pitchFamily="34" charset="0"/>
              </a:rPr>
              <a:t>إمكانية تحقيق الأهداف</a:t>
            </a:r>
          </a:p>
          <a:p>
            <a:pPr marL="342900" marR="0" indent="-342900" algn="just" rtl="1">
              <a:lnSpc>
                <a:spcPct val="150000"/>
              </a:lnSpc>
              <a:spcBef>
                <a:spcPts val="0"/>
              </a:spcBef>
              <a:spcAft>
                <a:spcPts val="1000"/>
              </a:spcAft>
              <a:buFont typeface="+mj-lt"/>
              <a:buAutoNum type="arabicPeriod"/>
            </a:pPr>
            <a:r>
              <a:rPr lang="ar-IQ" sz="2400" dirty="0">
                <a:effectLst/>
                <a:latin typeface="Calibri" panose="020F0502020204030204" pitchFamily="34" charset="0"/>
                <a:ea typeface="Times New Roman" panose="02020603050405020304" pitchFamily="18" charset="0"/>
                <a:cs typeface="Arial" panose="020B0604020202020204" pitchFamily="34" charset="0"/>
              </a:rPr>
              <a:t>الايمان بالأهداف وبسلامة القرارات</a:t>
            </a:r>
          </a:p>
          <a:p>
            <a:pPr marL="342900" marR="0" indent="-342900" algn="just" rtl="1">
              <a:lnSpc>
                <a:spcPct val="150000"/>
              </a:lnSpc>
              <a:spcBef>
                <a:spcPts val="0"/>
              </a:spcBef>
              <a:spcAft>
                <a:spcPts val="1000"/>
              </a:spcAft>
              <a:buFont typeface="+mj-lt"/>
              <a:buAutoNum type="arabicPeriod"/>
            </a:pPr>
            <a:r>
              <a:rPr lang="ar-IQ" sz="2400" dirty="0">
                <a:latin typeface="Calibri" panose="020F0502020204030204" pitchFamily="34" charset="0"/>
                <a:ea typeface="Times New Roman" panose="02020603050405020304" pitchFamily="18" charset="0"/>
                <a:cs typeface="Arial" panose="020B0604020202020204" pitchFamily="34" charset="0"/>
              </a:rPr>
              <a:t>هرمية الأهداف</a:t>
            </a:r>
          </a:p>
          <a:p>
            <a:pPr marR="0" algn="just" rtl="1">
              <a:lnSpc>
                <a:spcPct val="150000"/>
              </a:lnSpc>
              <a:spcBef>
                <a:spcPts val="0"/>
              </a:spcBef>
              <a:spcAft>
                <a:spcPts val="1000"/>
              </a:spcAft>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692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DD6B3D6-A606-46EB-8933-2CF4DEF566E9}"/>
              </a:ext>
            </a:extLst>
          </p:cNvPr>
          <p:cNvSpPr txBox="1"/>
          <p:nvPr/>
        </p:nvSpPr>
        <p:spPr>
          <a:xfrm>
            <a:off x="672905" y="847062"/>
            <a:ext cx="10846190" cy="4932248"/>
          </a:xfrm>
          <a:prstGeom prst="rect">
            <a:avLst/>
          </a:prstGeom>
          <a:noFill/>
        </p:spPr>
        <p:txBody>
          <a:bodyPr wrap="square">
            <a:spAutoFit/>
          </a:bodyPr>
          <a:lstStyle/>
          <a:p>
            <a:pPr marL="0" marR="0" algn="just" rtl="1">
              <a:lnSpc>
                <a:spcPct val="150000"/>
              </a:lnSpc>
              <a:spcBef>
                <a:spcPts val="0"/>
              </a:spcBef>
              <a:spcAft>
                <a:spcPts val="1000"/>
              </a:spcAft>
            </a:pPr>
            <a:r>
              <a:rPr lang="ar-IQ" sz="2800" b="1" u="sng" dirty="0">
                <a:effectLst/>
                <a:latin typeface="Calibri" panose="020F0502020204030204" pitchFamily="34" charset="0"/>
                <a:ea typeface="Times New Roman" panose="02020603050405020304" pitchFamily="18" charset="0"/>
                <a:cs typeface="Times New Roman" panose="02020603050405020304" pitchFamily="18" charset="0"/>
              </a:rPr>
              <a:t>خصائص الأهداف: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50000"/>
              </a:lnSpc>
              <a:spcBef>
                <a:spcPts val="0"/>
              </a:spcBef>
              <a:spcAft>
                <a:spcPts val="1000"/>
              </a:spcAft>
              <a:buFont typeface="+mj-lt"/>
              <a:buAutoNum type="arabicPeriod"/>
            </a:pPr>
            <a:r>
              <a:rPr lang="ar-IQ" sz="2800" b="1" u="sng" dirty="0">
                <a:effectLst/>
                <a:latin typeface="Calibri" panose="020F0502020204030204" pitchFamily="34" charset="0"/>
                <a:ea typeface="Times New Roman" panose="02020603050405020304" pitchFamily="18" charset="0"/>
                <a:cs typeface="Times New Roman" panose="02020603050405020304" pitchFamily="18" charset="0"/>
              </a:rPr>
              <a:t>ان تكون قابلة للقياس الكمي ومحددة بشكل دقيق : </a:t>
            </a:r>
            <a:r>
              <a:rPr lang="ar-IQ" sz="2800" dirty="0">
                <a:effectLst/>
                <a:latin typeface="Calibri" panose="020F0502020204030204" pitchFamily="34" charset="0"/>
                <a:ea typeface="Times New Roman" panose="02020603050405020304" pitchFamily="18" charset="0"/>
                <a:cs typeface="Times New Roman" panose="02020603050405020304" pitchFamily="18" charset="0"/>
              </a:rPr>
              <a:t>يفضل ان تكون الأهداف  قابلة للقياس الكمي او محددة بأرقام دقيقة مثل زيادة المبيعات بنسبة 15% أو تقليل التالف بنسبة 5%.</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50000"/>
              </a:lnSpc>
              <a:spcBef>
                <a:spcPts val="0"/>
              </a:spcBef>
              <a:spcAft>
                <a:spcPts val="1000"/>
              </a:spcAft>
              <a:buFont typeface="+mj-lt"/>
              <a:buAutoNum type="arabicPeriod"/>
            </a:pPr>
            <a:r>
              <a:rPr lang="ar-IQ" sz="2800" b="1" u="sng" dirty="0">
                <a:effectLst/>
                <a:latin typeface="Calibri" panose="020F0502020204030204" pitchFamily="34" charset="0"/>
                <a:ea typeface="Times New Roman" panose="02020603050405020304" pitchFamily="18" charset="0"/>
                <a:cs typeface="Times New Roman" panose="02020603050405020304" pitchFamily="18" charset="0"/>
              </a:rPr>
              <a:t>تثير التحدي لكنها واقعية:</a:t>
            </a:r>
            <a:r>
              <a:rPr lang="ar-IQ" sz="2800" dirty="0">
                <a:effectLst/>
                <a:latin typeface="Calibri" panose="020F0502020204030204" pitchFamily="34" charset="0"/>
                <a:ea typeface="Times New Roman" panose="02020603050405020304" pitchFamily="18" charset="0"/>
                <a:cs typeface="Times New Roman" panose="02020603050405020304" pitchFamily="18" charset="0"/>
              </a:rPr>
              <a:t> يجب إن تكون الأهداف مثيرة للتحدي وتبعث على الإحساس بالقدرة على الوصول إليها بفخر ولكن في نفس الوقت يجب إن تكون واقعية وغير خيالية.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50000"/>
              </a:lnSpc>
              <a:spcBef>
                <a:spcPts val="0"/>
              </a:spcBef>
              <a:spcAft>
                <a:spcPts val="1000"/>
              </a:spcAft>
              <a:buFont typeface="+mj-lt"/>
              <a:buAutoNum type="arabicPeriod"/>
            </a:pPr>
            <a:r>
              <a:rPr lang="ar-IQ" sz="2800" b="1" u="sng" dirty="0">
                <a:effectLst/>
                <a:latin typeface="Calibri" panose="020F0502020204030204" pitchFamily="34" charset="0"/>
                <a:ea typeface="Times New Roman" panose="02020603050405020304" pitchFamily="18" charset="0"/>
                <a:cs typeface="Times New Roman" panose="02020603050405020304" pitchFamily="18" charset="0"/>
              </a:rPr>
              <a:t>محددة بفترة زمنية </a:t>
            </a:r>
            <a:r>
              <a:rPr lang="ar-IQ" sz="2800" b="1" u="sng" dirty="0" err="1">
                <a:effectLst/>
                <a:latin typeface="Calibri" panose="020F0502020204030204" pitchFamily="34" charset="0"/>
                <a:ea typeface="Times New Roman" panose="02020603050405020304" pitchFamily="18" charset="0"/>
                <a:cs typeface="Times New Roman" panose="02020603050405020304" pitchFamily="18" charset="0"/>
              </a:rPr>
              <a:t>للانجاز</a:t>
            </a:r>
            <a:r>
              <a:rPr lang="ar-IQ" sz="2800" b="1" u="sng" dirty="0">
                <a:effectLst/>
                <a:latin typeface="Calibri" panose="020F0502020204030204" pitchFamily="34" charset="0"/>
                <a:ea typeface="Times New Roman" panose="02020603050405020304" pitchFamily="18" charset="0"/>
                <a:cs typeface="Times New Roman" panose="02020603050405020304" pitchFamily="18" charset="0"/>
              </a:rPr>
              <a:t>:</a:t>
            </a:r>
            <a:r>
              <a:rPr lang="ar-IQ" sz="2800" dirty="0">
                <a:effectLst/>
                <a:latin typeface="Calibri" panose="020F0502020204030204" pitchFamily="34" charset="0"/>
                <a:ea typeface="Times New Roman" panose="02020603050405020304" pitchFamily="18" charset="0"/>
                <a:cs typeface="Times New Roman" panose="02020603050405020304" pitchFamily="18" charset="0"/>
              </a:rPr>
              <a:t> ان الهدف الجيد هو الذي يرتبط بجدول زمني لتنفيذه لا إن يترك مفتوحا.</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88131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695</TotalTime>
  <Words>595</Words>
  <Application>Microsoft Office PowerPoint</Application>
  <PresentationFormat>شاشة عريضة</PresentationFormat>
  <Paragraphs>42</Paragraphs>
  <Slides>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vt:i4>
      </vt:variant>
    </vt:vector>
  </HeadingPairs>
  <TitlesOfParts>
    <vt:vector size="15" baseType="lpstr">
      <vt:lpstr>Aharoni</vt:lpstr>
      <vt:lpstr>Arial</vt:lpstr>
      <vt:lpstr>Calibri</vt:lpstr>
      <vt:lpstr>Garamond</vt:lpstr>
      <vt:lpstr>helvetica neue</vt:lpstr>
      <vt:lpstr>عضوي</vt:lpstr>
      <vt:lpstr>عنوان المحاضرة  (رؤية المنظمة ورسالتها وأهدافها)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مادة : مبادئ الإدارة عنوان المحاضرة  (رؤية المنظمة ورسالتها وأهدافها)</dc:title>
  <dc:creator>Windows User</dc:creator>
  <cp:lastModifiedBy>Windows User</cp:lastModifiedBy>
  <cp:revision>19</cp:revision>
  <dcterms:created xsi:type="dcterms:W3CDTF">2021-05-08T10:46:26Z</dcterms:created>
  <dcterms:modified xsi:type="dcterms:W3CDTF">2021-10-13T13:58:59Z</dcterms:modified>
</cp:coreProperties>
</file>