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1"/>
  </p:notesMasterIdLst>
  <p:sldIdLst>
    <p:sldId id="256" r:id="rId2"/>
    <p:sldId id="348" r:id="rId3"/>
    <p:sldId id="364" r:id="rId4"/>
    <p:sldId id="367" r:id="rId5"/>
    <p:sldId id="368" r:id="rId6"/>
    <p:sldId id="369" r:id="rId7"/>
    <p:sldId id="381" r:id="rId8"/>
    <p:sldId id="380" r:id="rId9"/>
    <p:sldId id="35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8648" autoAdjust="0"/>
  </p:normalViewPr>
  <p:slideViewPr>
    <p:cSldViewPr>
      <p:cViewPr varScale="1">
        <p:scale>
          <a:sx n="57" d="100"/>
          <a:sy n="57" d="100"/>
        </p:scale>
        <p:origin x="-17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655BFF2-2DEE-4FFB-B4DA-8C926FB347C1}" type="datetimeFigureOut">
              <a:rPr lang="ar-IQ" smtClean="0"/>
              <a:t>26/11/1442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A4E0FA2-D76A-4735-BE24-EB289979E882}" type="slidenum">
              <a:rPr lang="ar-IQ" smtClean="0"/>
              <a:t>‹#›</a:t>
            </a:fld>
            <a:endParaRPr lang="ar-IQ"/>
          </a:p>
        </p:txBody>
      </p:sp>
    </p:spTree>
    <p:extLst>
      <p:ext uri="{BB962C8B-B14F-4D97-AF65-F5344CB8AC3E}">
        <p14:creationId xmlns:p14="http://schemas.microsoft.com/office/powerpoint/2010/main" val="9464649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5A4E0FA2-D76A-4735-BE24-EB289979E882}" type="slidenum">
              <a:rPr lang="ar-IQ" smtClean="0"/>
              <a:t>9</a:t>
            </a:fld>
            <a:endParaRPr lang="ar-IQ"/>
          </a:p>
        </p:txBody>
      </p:sp>
    </p:spTree>
    <p:extLst>
      <p:ext uri="{BB962C8B-B14F-4D97-AF65-F5344CB8AC3E}">
        <p14:creationId xmlns:p14="http://schemas.microsoft.com/office/powerpoint/2010/main" val="1532775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26/11/1442</a:t>
            </a:fld>
            <a:endParaRPr lang="ar-SA" dirty="0"/>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dirty="0"/>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8" name="عنصر نائب للتذييل 7"/>
          <p:cNvSpPr>
            <a:spLocks noGrp="1"/>
          </p:cNvSpPr>
          <p:nvPr>
            <p:ph type="ftr" sz="quarter" idx="11"/>
          </p:nvPr>
        </p:nvSpPr>
        <p:spPr/>
        <p:txBody>
          <a:bodyPr/>
          <a:lstStyle>
            <a:extLst/>
          </a:lstStyle>
          <a:p>
            <a:endParaRPr lang="ar-SA" dirty="0"/>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4" name="عنصر نائب للتذييل 3"/>
          <p:cNvSpPr>
            <a:spLocks noGrp="1"/>
          </p:cNvSpPr>
          <p:nvPr>
            <p:ph type="ftr" sz="quarter" idx="11"/>
          </p:nvPr>
        </p:nvSpPr>
        <p:spPr/>
        <p:txBody>
          <a:bodyPr/>
          <a:lstStyle>
            <a:extLst/>
          </a:lstStyle>
          <a:p>
            <a:endParaRPr lang="ar-SA" dirty="0"/>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dirty="0"/>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26/11/1442</a:t>
            </a:fld>
            <a:endParaRPr lang="ar-SA" dirty="0"/>
          </a:p>
        </p:txBody>
      </p:sp>
      <p:sp>
        <p:nvSpPr>
          <p:cNvPr id="3" name="عنصر نائب للتذييل 2"/>
          <p:cNvSpPr>
            <a:spLocks noGrp="1"/>
          </p:cNvSpPr>
          <p:nvPr>
            <p:ph type="ftr" sz="quarter" idx="11"/>
          </p:nvPr>
        </p:nvSpPr>
        <p:spPr/>
        <p:txBody>
          <a:bodyPr/>
          <a:lstStyle>
            <a:extLst/>
          </a:lstStyle>
          <a:p>
            <a:endParaRPr lang="ar-SA" dirty="0"/>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26/11/1442</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26/11/1442</a:t>
            </a:fld>
            <a:endParaRPr lang="ar-SA" dirty="0"/>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dirty="0"/>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dirty="0"/>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26/11/1442</a:t>
            </a:fld>
            <a:endParaRPr lang="ar-SA" dirty="0"/>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dirty="0"/>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شكل بيضاوي 6"/>
          <p:cNvSpPr/>
          <p:nvPr/>
        </p:nvSpPr>
        <p:spPr>
          <a:xfrm rot="19902550">
            <a:off x="1049949" y="497546"/>
            <a:ext cx="7064910" cy="4302988"/>
          </a:xfrm>
          <a:prstGeom prst="ellipse">
            <a:avLst/>
          </a:prstGeom>
          <a:noFill/>
          <a:ln w="76200">
            <a:solidFill>
              <a:srgbClr val="FF00FF"/>
            </a:solidFill>
          </a:ln>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
        <p:nvSpPr>
          <p:cNvPr id="6" name="شكل بيضاوي 5"/>
          <p:cNvSpPr/>
          <p:nvPr/>
        </p:nvSpPr>
        <p:spPr>
          <a:xfrm rot="19902550">
            <a:off x="618511" y="366004"/>
            <a:ext cx="7061561" cy="4536785"/>
          </a:xfrm>
          <a:prstGeom prst="ellipse">
            <a:avLst/>
          </a:prstGeom>
          <a:noFill/>
          <a:ln w="76200">
            <a:solidFill>
              <a:srgbClr val="FF00FF"/>
            </a:solidFill>
          </a:ln>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
        <p:nvSpPr>
          <p:cNvPr id="4" name="مستطيل 3"/>
          <p:cNvSpPr/>
          <p:nvPr/>
        </p:nvSpPr>
        <p:spPr>
          <a:xfrm>
            <a:off x="107504" y="1972678"/>
            <a:ext cx="7704856"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ar-IQ" sz="4000" b="1" dirty="0"/>
              <a:t>الفصل العاشر  : تطور العلاقات الدولية </a:t>
            </a:r>
            <a:endParaRPr lang="ar-IQ" sz="4000" b="1" dirty="0" smtClean="0"/>
          </a:p>
          <a:p>
            <a:pPr algn="just"/>
            <a:r>
              <a:rPr lang="ar-IQ" sz="4000" b="1" dirty="0"/>
              <a:t> </a:t>
            </a:r>
            <a:r>
              <a:rPr lang="ar-IQ" sz="4000" b="1" dirty="0" smtClean="0"/>
              <a:t>   من </a:t>
            </a:r>
            <a:r>
              <a:rPr lang="ar-IQ" sz="4000" b="1" dirty="0"/>
              <a:t>الوفاق </a:t>
            </a:r>
            <a:r>
              <a:rPr lang="ar-IQ" sz="4000" b="1" dirty="0" smtClean="0"/>
              <a:t>الدولي</a:t>
            </a:r>
            <a:endParaRPr lang="en-US" sz="4000" dirty="0"/>
          </a:p>
        </p:txBody>
      </p:sp>
    </p:spTree>
    <p:extLst>
      <p:ext uri="{BB962C8B-B14F-4D97-AF65-F5344CB8AC3E}">
        <p14:creationId xmlns:p14="http://schemas.microsoft.com/office/powerpoint/2010/main" val="85481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122229" cy="5693866"/>
          </a:xfrm>
          <a:prstGeom prst="rect">
            <a:avLst/>
          </a:prstGeom>
        </p:spPr>
        <p:txBody>
          <a:bodyPr wrap="square">
            <a:spAutoFit/>
          </a:bodyPr>
          <a:lstStyle/>
          <a:p>
            <a:pPr algn="just"/>
            <a:r>
              <a:rPr lang="ar-IQ" sz="3600" b="1" dirty="0"/>
              <a:t>الفصل العاشر </a:t>
            </a:r>
            <a:r>
              <a:rPr lang="ar-IQ" sz="3600" b="1" dirty="0" smtClean="0"/>
              <a:t>: </a:t>
            </a:r>
            <a:r>
              <a:rPr lang="ar-IQ" sz="3600" b="1" dirty="0"/>
              <a:t>تطور العلاقات الدولية من الوفاق الدولي(في السبعينات وحتى انهيار الاتحاد السوفياتي)</a:t>
            </a:r>
            <a:endParaRPr lang="en-US" sz="3600" dirty="0"/>
          </a:p>
          <a:p>
            <a:r>
              <a:rPr lang="ar-IQ" sz="3600" b="1" dirty="0" smtClean="0"/>
              <a:t> </a:t>
            </a:r>
            <a:endParaRPr lang="ar-IQ" sz="3200" b="1" dirty="0" smtClean="0">
              <a:solidFill>
                <a:srgbClr val="FF0000"/>
              </a:solidFill>
            </a:endParaRPr>
          </a:p>
          <a:p>
            <a:r>
              <a:rPr lang="ar-IQ" sz="3200" b="1" dirty="0"/>
              <a:t>المبحث الأول : الوفاق الدولي</a:t>
            </a:r>
            <a:endParaRPr lang="en-US" sz="3200" dirty="0"/>
          </a:p>
          <a:p>
            <a:endParaRPr lang="ar-IQ" sz="3200" b="1" dirty="0" smtClean="0"/>
          </a:p>
          <a:p>
            <a:pPr algn="just"/>
            <a:r>
              <a:rPr lang="ar-IQ" sz="3200" b="1" dirty="0"/>
              <a:t> </a:t>
            </a:r>
            <a:r>
              <a:rPr lang="ar-IQ" sz="3200" b="1" dirty="0" smtClean="0"/>
              <a:t>    </a:t>
            </a:r>
            <a:r>
              <a:rPr lang="ar-IQ" sz="3200" dirty="0"/>
              <a:t>ما المقصود بالوفاق الدولي:</a:t>
            </a:r>
            <a:endParaRPr lang="en-US" sz="3200" dirty="0"/>
          </a:p>
          <a:p>
            <a:pPr lvl="0" algn="just"/>
            <a:r>
              <a:rPr lang="ar-IQ" sz="3200" dirty="0" smtClean="0"/>
              <a:t>- هو </a:t>
            </a:r>
            <a:r>
              <a:rPr lang="ar-IQ" sz="3200" dirty="0"/>
              <a:t>استرخاء محدود في التوتر بين الدولتين العظميين. واعادة تقدير تقييمات الخطر لدى الخصوم.</a:t>
            </a:r>
            <a:endParaRPr lang="en-US" sz="3200" dirty="0"/>
          </a:p>
          <a:p>
            <a:pPr lvl="0" algn="just"/>
            <a:r>
              <a:rPr lang="ar-IQ" sz="3200" dirty="0" smtClean="0"/>
              <a:t>- هو </a:t>
            </a:r>
            <a:r>
              <a:rPr lang="ar-IQ" sz="3200" dirty="0"/>
              <a:t>التطبيع بين المعسكرين.</a:t>
            </a:r>
            <a:endParaRPr lang="en-US" sz="3200" dirty="0"/>
          </a:p>
          <a:p>
            <a:pPr lvl="0" algn="just"/>
            <a:r>
              <a:rPr lang="ar-IQ" sz="3200" dirty="0" smtClean="0"/>
              <a:t> - هو </a:t>
            </a:r>
            <a:r>
              <a:rPr lang="ar-IQ" sz="3200" dirty="0"/>
              <a:t>ازالة العداء في العلاقات بين الطرفين.</a:t>
            </a:r>
            <a:endParaRPr lang="en-US" sz="3200" dirty="0"/>
          </a:p>
          <a:p>
            <a:endParaRPr lang="ar-IQ" sz="3200" b="1" dirty="0" smtClean="0"/>
          </a:p>
        </p:txBody>
      </p:sp>
    </p:spTree>
    <p:extLst>
      <p:ext uri="{BB962C8B-B14F-4D97-AF65-F5344CB8AC3E}">
        <p14:creationId xmlns:p14="http://schemas.microsoft.com/office/powerpoint/2010/main" val="600373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122229" cy="6186309"/>
          </a:xfrm>
          <a:prstGeom prst="rect">
            <a:avLst/>
          </a:prstGeom>
        </p:spPr>
        <p:txBody>
          <a:bodyPr wrap="square">
            <a:spAutoFit/>
          </a:bodyPr>
          <a:lstStyle/>
          <a:p>
            <a:pPr algn="just"/>
            <a:r>
              <a:rPr lang="ar-IQ" sz="3600" dirty="0"/>
              <a:t>أهداف الدولتين العظميين من الوفاق:</a:t>
            </a:r>
            <a:endParaRPr lang="en-US" sz="3600" dirty="0"/>
          </a:p>
          <a:p>
            <a:pPr algn="just"/>
            <a:r>
              <a:rPr lang="ar-IQ" sz="3600" u="sng" dirty="0"/>
              <a:t>هدف الاتحاد السوفياتي من الوفاق:</a:t>
            </a:r>
            <a:endParaRPr lang="en-US" sz="3600" dirty="0"/>
          </a:p>
          <a:p>
            <a:pPr lvl="0" algn="just"/>
            <a:r>
              <a:rPr lang="ar-IQ" sz="3600" dirty="0" smtClean="0"/>
              <a:t>  - زيادة </a:t>
            </a:r>
            <a:r>
              <a:rPr lang="ar-IQ" sz="3600" dirty="0"/>
              <a:t>أسباب القوة في مواجهة التهديد الثالث المُتمثّل بالتهديد الصيني للاتحاد السوفياتي. بمعنى تفادي مواجهة الولايات المتحدة للتفرغ لمواجهة الخطر الصيني المُحتمل، أو بهدف اقامة تعاون سوفياتي- أمريكي  لمواجهة العدو المشترك وتوجيه الصراع نحو الجارة الصين. </a:t>
            </a:r>
            <a:endParaRPr lang="en-US" sz="3600" dirty="0"/>
          </a:p>
          <a:p>
            <a:pPr lvl="0" algn="just"/>
            <a:r>
              <a:rPr lang="ar-IQ" sz="3600" dirty="0" smtClean="0"/>
              <a:t>  - تلبية </a:t>
            </a:r>
            <a:r>
              <a:rPr lang="ar-IQ" sz="3600" dirty="0"/>
              <a:t>متطلبات الاقتصاد السوفياتي بالانفتاح على الغرب بغية الحصول على التكنولوجيا الغربية.</a:t>
            </a:r>
            <a:endParaRPr lang="en-US" sz="3600" dirty="0"/>
          </a:p>
          <a:p>
            <a:pPr lvl="0" algn="just"/>
            <a:r>
              <a:rPr lang="ar-IQ" sz="3600" dirty="0" smtClean="0"/>
              <a:t>  - وضع </a:t>
            </a:r>
            <a:r>
              <a:rPr lang="ar-IQ" sz="3600" dirty="0"/>
              <a:t>ضوابط على سباق التسلح بهدف التقليل من الانفاق العسكري واستنزاف الثروة الوطنية.</a:t>
            </a:r>
            <a:endParaRPr lang="en-US" sz="3600" dirty="0">
              <a:effectLst/>
            </a:endParaRPr>
          </a:p>
        </p:txBody>
      </p:sp>
    </p:spTree>
    <p:extLst>
      <p:ext uri="{BB962C8B-B14F-4D97-AF65-F5344CB8AC3E}">
        <p14:creationId xmlns:p14="http://schemas.microsoft.com/office/powerpoint/2010/main" val="1217877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0"/>
            <a:ext cx="8028384" cy="6494085"/>
          </a:xfrm>
          <a:prstGeom prst="rect">
            <a:avLst/>
          </a:prstGeom>
        </p:spPr>
        <p:txBody>
          <a:bodyPr wrap="square">
            <a:spAutoFit/>
          </a:bodyPr>
          <a:lstStyle/>
          <a:p>
            <a:pPr algn="just"/>
            <a:r>
              <a:rPr lang="ar-IQ" sz="3200" u="sng" dirty="0"/>
              <a:t>هدف الولايات المتحدة من الوفاق:</a:t>
            </a:r>
            <a:endParaRPr lang="en-US" sz="3200" dirty="0"/>
          </a:p>
          <a:p>
            <a:pPr lvl="0" algn="just"/>
            <a:r>
              <a:rPr lang="ar-IQ" sz="3200" dirty="0" smtClean="0"/>
              <a:t>   - تحفيز</a:t>
            </a:r>
            <a:r>
              <a:rPr lang="ar-IQ" sz="3200" dirty="0"/>
              <a:t>( تشجيع) السوفييت على دعم الولايات المتحدة في التخلص من المستنقع الفيتنامي (فترة الحرب الفيتنامية) من خلال التوصل لتفاهم ثنائي والمساهمة في انهاء مشكلة فيتنام (دعم ايجابي) أو على الأقل عدم العمل ضد الولايات المتحدة الامريكية من خلال دعم ثوار فيتنام الشيوعية ضد الوجود الامريكي بشكل يزيد من تعقد المشكلة الفيتنامية( دعم سلبي</a:t>
            </a:r>
            <a:r>
              <a:rPr lang="ar-IQ" sz="3200" dirty="0" smtClean="0"/>
              <a:t>).</a:t>
            </a:r>
          </a:p>
          <a:p>
            <a:pPr lvl="0" algn="just"/>
            <a:endParaRPr lang="ar-IQ" sz="3200" dirty="0">
              <a:effectLst/>
            </a:endParaRPr>
          </a:p>
          <a:p>
            <a:pPr lvl="0" algn="just"/>
            <a:r>
              <a:rPr lang="ar-IQ" sz="3200" dirty="0" smtClean="0"/>
              <a:t>  - تشجيع </a:t>
            </a:r>
            <a:r>
              <a:rPr lang="ar-IQ" sz="3200" dirty="0"/>
              <a:t>الاتحاد السوفياتي الدخول في علاقات سلمية ( الانفتاح والتقارب) مع الولايات المتحدة والدول الغربية بشكل يجعلها أكثر اتزاناً في سياستها الخارجية حفاظاً على السلم العالمي.</a:t>
            </a:r>
            <a:endParaRPr lang="en-US" sz="3200" dirty="0"/>
          </a:p>
          <a:p>
            <a:r>
              <a:rPr lang="ar-IQ" sz="3200" dirty="0"/>
              <a:t>	</a:t>
            </a:r>
            <a:endParaRPr lang="ar-IQ" sz="3200" dirty="0" smtClean="0"/>
          </a:p>
        </p:txBody>
      </p:sp>
    </p:spTree>
    <p:extLst>
      <p:ext uri="{BB962C8B-B14F-4D97-AF65-F5344CB8AC3E}">
        <p14:creationId xmlns:p14="http://schemas.microsoft.com/office/powerpoint/2010/main" val="316137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548680"/>
            <a:ext cx="6804248" cy="2554545"/>
          </a:xfrm>
          <a:prstGeom prst="rect">
            <a:avLst/>
          </a:prstGeom>
        </p:spPr>
        <p:txBody>
          <a:bodyPr wrap="square">
            <a:spAutoFit/>
          </a:bodyPr>
          <a:lstStyle/>
          <a:p>
            <a:pPr algn="just"/>
            <a:r>
              <a:rPr lang="ar-IQ" sz="3200" dirty="0" smtClean="0"/>
              <a:t> </a:t>
            </a:r>
            <a:r>
              <a:rPr lang="ar-IQ" sz="3200" b="1" dirty="0" smtClean="0"/>
              <a:t>ماهي مظاهر </a:t>
            </a:r>
            <a:r>
              <a:rPr lang="ar-IQ" sz="3200" b="1" dirty="0"/>
              <a:t>وأسباب الوفاق الدولي:</a:t>
            </a:r>
            <a:endParaRPr lang="en-US" sz="3200" b="1" dirty="0"/>
          </a:p>
          <a:p>
            <a:pPr lvl="0" algn="just"/>
            <a:r>
              <a:rPr lang="ar-IQ" sz="3200" b="1" dirty="0" smtClean="0"/>
              <a:t> 1- تكاليف </a:t>
            </a:r>
            <a:r>
              <a:rPr lang="ar-IQ" sz="3200" b="1" dirty="0"/>
              <a:t>سباق التسلح. 2- التفكك في اطار المعسكرين. 3- تطور العلاقات الصينية – الأمريكية. 4- المساهمة في تطويق الازمات. 5- الأمن الأوروبي. 6- معاهدات نزع السلاح.</a:t>
            </a:r>
            <a:endParaRPr lang="en-US" sz="3200" b="1" dirty="0">
              <a:effectLst/>
            </a:endParaRPr>
          </a:p>
        </p:txBody>
      </p:sp>
    </p:spTree>
    <p:extLst>
      <p:ext uri="{BB962C8B-B14F-4D97-AF65-F5344CB8AC3E}">
        <p14:creationId xmlns:p14="http://schemas.microsoft.com/office/powerpoint/2010/main" val="1920651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r.Huda\Desktop\photo_2021-07-05_13-0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7848872" cy="530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11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C:\Users\Dr.Huda\Desktop\5b7807e3-9a1b-44ad-bdac-1f8c236a00de_16x9_1200x676.jpg"/>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484784"/>
            <a:ext cx="6309563" cy="4504838"/>
          </a:xfrm>
          <a:prstGeom prst="rect">
            <a:avLst/>
          </a:prstGeom>
          <a:noFill/>
          <a:ln>
            <a:noFill/>
          </a:ln>
        </p:spPr>
      </p:pic>
    </p:spTree>
    <p:extLst>
      <p:ext uri="{BB962C8B-B14F-4D97-AF65-F5344CB8AC3E}">
        <p14:creationId xmlns:p14="http://schemas.microsoft.com/office/powerpoint/2010/main" val="3249727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568952" cy="584775"/>
          </a:xfrm>
          <a:prstGeom prst="rect">
            <a:avLst/>
          </a:prstGeom>
        </p:spPr>
        <p:txBody>
          <a:bodyPr wrap="square">
            <a:spAutoFit/>
          </a:bodyPr>
          <a:lstStyle/>
          <a:p>
            <a:pPr lvl="0"/>
            <a:endParaRPr lang="en-US" sz="3200" dirty="0">
              <a:effectLst/>
            </a:endParaRPr>
          </a:p>
        </p:txBody>
      </p:sp>
      <p:pic>
        <p:nvPicPr>
          <p:cNvPr id="1026" name="Picture 2" descr="خريطة العالم مع البل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744" y="0"/>
            <a:ext cx="14113568"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513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780928"/>
            <a:ext cx="7229864" cy="1200329"/>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7200" b="1" i="1" spc="50" dirty="0">
                <a:ln w="11430"/>
                <a:effectLst>
                  <a:outerShdw blurRad="76200" dist="50800" dir="5400000" algn="tl" rotWithShape="0">
                    <a:srgbClr val="000000">
                      <a:alpha val="65000"/>
                    </a:srgbClr>
                  </a:outerShdw>
                </a:effectLst>
              </a:rPr>
              <a:t>شكراً لحسن اصغائكم...</a:t>
            </a:r>
            <a:endParaRPr lang="en-US" sz="7200" b="1" spc="50" dirty="0">
              <a:ln w="11430"/>
              <a:effectLst>
                <a:outerShdw blurRad="76200" dist="50800" dir="5400000" algn="tl" rotWithShape="0">
                  <a:srgbClr val="000000">
                    <a:alpha val="65000"/>
                  </a:srgbClr>
                </a:outerShdw>
              </a:effectLst>
            </a:endParaRPr>
          </a:p>
        </p:txBody>
      </p:sp>
      <p:sp>
        <p:nvSpPr>
          <p:cNvPr id="3" name="شكل بيضاوي 2"/>
          <p:cNvSpPr/>
          <p:nvPr/>
        </p:nvSpPr>
        <p:spPr>
          <a:xfrm>
            <a:off x="467544" y="1916832"/>
            <a:ext cx="8391266" cy="3201240"/>
          </a:xfrm>
          <a:prstGeom prst="ellipse">
            <a:avLst/>
          </a:prstGeom>
          <a:noFill/>
          <a:ln w="76200">
            <a:solidFill>
              <a:srgbClr val="FF00FF"/>
            </a:solidFill>
          </a:ln>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Tree>
    <p:extLst>
      <p:ext uri="{BB962C8B-B14F-4D97-AF65-F5344CB8AC3E}">
        <p14:creationId xmlns:p14="http://schemas.microsoft.com/office/powerpoint/2010/main" val="32224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1740</TotalTime>
  <Words>299</Words>
  <Application>Microsoft Office PowerPoint</Application>
  <PresentationFormat>عرض على الشاشة (3:4)‏</PresentationFormat>
  <Paragraphs>24</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ملتقى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Dr.Huda</dc:creator>
  <cp:lastModifiedBy>Windows User</cp:lastModifiedBy>
  <cp:revision>476</cp:revision>
  <dcterms:created xsi:type="dcterms:W3CDTF">2020-01-13T06:20:05Z</dcterms:created>
  <dcterms:modified xsi:type="dcterms:W3CDTF">2021-07-05T10:13:55Z</dcterms:modified>
</cp:coreProperties>
</file>