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24" autoAdjust="0"/>
  </p:normalViewPr>
  <p:slideViewPr>
    <p:cSldViewPr>
      <p:cViewPr varScale="1">
        <p:scale>
          <a:sx n="77" d="100"/>
          <a:sy n="77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4F82C-7034-4A5C-B415-850936C88568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E6EBB-5A90-4B87-9ADC-DCB91A62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0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E6EBB-5A90-4B87-9ADC-DCB91A626B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3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9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7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5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7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5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9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0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A929F-37D2-44D4-BDAE-6AF61BAFE2A2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E4BD7-E961-4CA6-94EC-57D8D0E75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6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2209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rtl="1"/>
            <a:r>
              <a:rPr lang="ar-SA" dirty="0" smtClean="0"/>
              <a:t> </a:t>
            </a:r>
            <a:r>
              <a:rPr lang="ar-SA" b="1" dirty="0" smtClean="0"/>
              <a:t>مادة: مباديء علم الاقتصاد  المرحلة الاولى </a:t>
            </a:r>
            <a:r>
              <a:rPr lang="en-US" sz="2800" b="1" dirty="0" smtClean="0"/>
              <a:t>8/3/2018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sz="2000" b="1" dirty="0" smtClean="0"/>
              <a:t>مدرس المادة: د. نزار صديق الياس</a:t>
            </a:r>
            <a:endParaRPr lang="en-US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620000" cy="32766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just" rtl="1"/>
            <a:r>
              <a:rPr lang="ar-SA" sz="4600" b="1" dirty="0" smtClean="0">
                <a:solidFill>
                  <a:schemeClr val="tx1"/>
                </a:solidFill>
              </a:rPr>
              <a:t> الفصل السادس: عوائد خدمات عناصر الانتاج</a:t>
            </a:r>
            <a:r>
              <a:rPr lang="ar-SA" b="1" dirty="0" smtClean="0">
                <a:solidFill>
                  <a:schemeClr val="tx1"/>
                </a:solidFill>
              </a:rPr>
              <a:t>                6-2: </a:t>
            </a:r>
            <a:r>
              <a:rPr lang="ar-SA" sz="5100" b="1" dirty="0" smtClean="0">
                <a:solidFill>
                  <a:srgbClr val="C00000"/>
                </a:solidFill>
              </a:rPr>
              <a:t>مفهــــــــــــــــــوم الفائـــــــــــــــــــدة</a:t>
            </a:r>
          </a:p>
          <a:p>
            <a:pPr marL="514350" indent="-514350" algn="just" rtl="1">
              <a:buAutoNum type="arabicPeriod"/>
            </a:pPr>
            <a:r>
              <a:rPr lang="ar-SA" b="1" dirty="0" smtClean="0">
                <a:solidFill>
                  <a:schemeClr val="tx1"/>
                </a:solidFill>
              </a:rPr>
              <a:t>نظرية الحرمان</a:t>
            </a:r>
          </a:p>
          <a:p>
            <a:pPr marL="514350" indent="-514350" algn="just" rtl="1">
              <a:buAutoNum type="arabicPeriod"/>
            </a:pPr>
            <a:r>
              <a:rPr lang="ar-SA" b="1" dirty="0" smtClean="0">
                <a:solidFill>
                  <a:schemeClr val="tx1"/>
                </a:solidFill>
              </a:rPr>
              <a:t>النظرية الكلاسيكية</a:t>
            </a:r>
          </a:p>
          <a:p>
            <a:pPr marL="514350" indent="-514350" algn="just" rtl="1">
              <a:buAutoNum type="arabicPeriod"/>
            </a:pPr>
            <a:r>
              <a:rPr lang="ar-SA" b="1" dirty="0" smtClean="0">
                <a:solidFill>
                  <a:schemeClr val="tx1"/>
                </a:solidFill>
              </a:rPr>
              <a:t>نظرية الارصدة </a:t>
            </a:r>
          </a:p>
          <a:p>
            <a:pPr marL="514350" indent="-514350" algn="just" rtl="1">
              <a:buAutoNum type="arabicPeriod"/>
            </a:pPr>
            <a:r>
              <a:rPr lang="ar-SA" b="1" dirty="0" smtClean="0">
                <a:solidFill>
                  <a:schemeClr val="tx1"/>
                </a:solidFill>
              </a:rPr>
              <a:t>النظرية النقدية الحديثة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179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ar-SA" sz="2000" dirty="0" smtClean="0"/>
              <a:t>لقد اعتمد كينز من خلال النظرية النقدية الحديثة (النظرية الكينزية) على تحديد سعر الفائدة بواسطة الطلب على النقود وعرض النقود الذي تحدده السلطات النقدية.</a:t>
            </a:r>
            <a:br>
              <a:rPr lang="ar-SA" sz="2000" dirty="0" smtClean="0"/>
            </a:br>
            <a:r>
              <a:rPr lang="en-US" sz="2000" u="sng" dirty="0" smtClean="0"/>
              <a:t>Resource:(</a:t>
            </a:r>
            <a:r>
              <a:rPr lang="en-US" sz="2000" dirty="0" smtClean="0"/>
              <a:t>J M Keynes: speech to the Liberal Party, December 1923, The Collected</a:t>
            </a:r>
            <a:br>
              <a:rPr lang="en-US" sz="2000" dirty="0" smtClean="0"/>
            </a:br>
            <a:r>
              <a:rPr lang="en-US" sz="2000" dirty="0" smtClean="0"/>
              <a:t>Writings of John Maynard Keynes XIX, Vol I, pp 158–9) </a:t>
            </a:r>
            <a:r>
              <a:rPr lang="ar-SA" sz="2000" dirty="0" smtClean="0"/>
              <a:t/>
            </a:r>
            <a:br>
              <a:rPr lang="ar-SA" sz="2000" dirty="0" smtClean="0"/>
            </a:br>
            <a:endParaRPr lang="en-US" sz="2000" dirty="0"/>
          </a:p>
        </p:txBody>
      </p:sp>
      <p:pic>
        <p:nvPicPr>
          <p:cNvPr id="1026" name="Picture 2" descr="C:\Users\n\Desktop\Opera Snapshot_2018-03-07_230542_www.bis.or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752600"/>
            <a:ext cx="54864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09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just" rtl="1"/>
            <a:r>
              <a:rPr lang="ar-SA" sz="2800" dirty="0" smtClean="0"/>
              <a:t>6-3: </a:t>
            </a:r>
            <a:r>
              <a:rPr lang="ar-SA" sz="3200" b="1" u="sng" dirty="0" smtClean="0">
                <a:solidFill>
                  <a:srgbClr val="C00000"/>
                </a:solidFill>
              </a:rPr>
              <a:t>مفهوم الربح</a:t>
            </a:r>
            <a:r>
              <a:rPr lang="ar-SA" sz="2800" dirty="0" smtClean="0"/>
              <a:t>: هو الفرق بين مجموعة نفقات انتاج سلعة وبين ثمن بيع هذه السلعة وكما يأتي: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</a:t>
            </a:r>
            <a:r>
              <a:rPr lang="ar-SA" b="1" dirty="0" smtClean="0">
                <a:solidFill>
                  <a:schemeClr val="accent1"/>
                </a:solidFill>
              </a:rPr>
              <a:t>الربح</a:t>
            </a:r>
            <a:r>
              <a:rPr lang="ar-SA" dirty="0" smtClean="0"/>
              <a:t> = </a:t>
            </a:r>
            <a:r>
              <a:rPr lang="ar-SA" sz="2800" b="1" dirty="0" smtClean="0">
                <a:solidFill>
                  <a:srgbClr val="00B050"/>
                </a:solidFill>
              </a:rPr>
              <a:t>العائد او ثمن بيع السلعة</a:t>
            </a:r>
            <a:r>
              <a:rPr lang="ar-SA" sz="2800" b="1" dirty="0" smtClean="0"/>
              <a:t>- </a:t>
            </a:r>
            <a:r>
              <a:rPr lang="ar-SA" sz="2800" b="1" dirty="0" smtClean="0">
                <a:solidFill>
                  <a:srgbClr val="C00000"/>
                </a:solidFill>
              </a:rPr>
              <a:t>الكلفة او نفقات انتاج السلعة</a:t>
            </a:r>
            <a:r>
              <a:rPr lang="ar-SA" sz="2800" dirty="0" smtClean="0">
                <a:solidFill>
                  <a:srgbClr val="C00000"/>
                </a:solidFill>
              </a:rPr>
              <a:t>.</a:t>
            </a:r>
          </a:p>
          <a:p>
            <a:pPr marL="0" indent="0" algn="l">
              <a:buNone/>
            </a:pPr>
            <a:r>
              <a:rPr lang="ar-SA" sz="5400" dirty="0">
                <a:solidFill>
                  <a:srgbClr val="C00000"/>
                </a:solidFill>
              </a:rPr>
              <a:t> </a:t>
            </a:r>
            <a:r>
              <a:rPr lang="ar-SA" sz="5400" dirty="0" smtClean="0">
                <a:solidFill>
                  <a:srgbClr val="C00000"/>
                </a:solidFill>
              </a:rPr>
              <a:t>    </a:t>
            </a:r>
            <a:r>
              <a:rPr lang="el-GR" sz="5400" dirty="0" smtClean="0">
                <a:solidFill>
                  <a:srgbClr val="C00000"/>
                </a:solidFill>
              </a:rPr>
              <a:t>π</a:t>
            </a:r>
            <a:r>
              <a:rPr lang="en-US" sz="5400" dirty="0" smtClean="0">
                <a:solidFill>
                  <a:srgbClr val="C00000"/>
                </a:solidFill>
              </a:rPr>
              <a:t> = </a:t>
            </a:r>
            <a:r>
              <a:rPr lang="en-US" sz="4400" dirty="0" smtClean="0">
                <a:solidFill>
                  <a:srgbClr val="C00000"/>
                </a:solidFill>
              </a:rPr>
              <a:t>R – C</a:t>
            </a:r>
          </a:p>
          <a:p>
            <a:pPr marL="0" indent="0" algn="r" rtl="1">
              <a:buNone/>
            </a:pPr>
            <a:r>
              <a:rPr lang="ar-SA" sz="4400" b="1" dirty="0" smtClean="0"/>
              <a:t>           دور الارباح في الاقتصاد</a:t>
            </a:r>
            <a:endParaRPr lang="ar-SA" sz="4400" dirty="0" smtClean="0">
              <a:solidFill>
                <a:srgbClr val="C00000"/>
              </a:solidFill>
            </a:endParaRPr>
          </a:p>
          <a:p>
            <a:pPr marL="514350" indent="-514350" algn="r" rtl="1">
              <a:buAutoNum type="arabicPeriod"/>
            </a:pPr>
            <a:r>
              <a:rPr lang="ar-SA" dirty="0" smtClean="0">
                <a:solidFill>
                  <a:srgbClr val="C00000"/>
                </a:solidFill>
              </a:rPr>
              <a:t>حافز لرجال الاعمال.</a:t>
            </a:r>
          </a:p>
          <a:p>
            <a:pPr marL="514350" indent="-514350" algn="r" rtl="1">
              <a:buAutoNum type="arabicPeriod"/>
            </a:pPr>
            <a:r>
              <a:rPr lang="ar-SA" dirty="0" smtClean="0">
                <a:solidFill>
                  <a:srgbClr val="C00000"/>
                </a:solidFill>
              </a:rPr>
              <a:t>مصدر للاستثمار.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8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ar-SA" b="1" dirty="0" smtClean="0"/>
              <a:t>6-3-2: نظرية الارباح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 اولا: الارباح في اقتصاد ساكن.</a:t>
            </a:r>
          </a:p>
          <a:p>
            <a:pPr marL="0" indent="0" algn="r" rtl="1">
              <a:buNone/>
            </a:pPr>
            <a:r>
              <a:rPr lang="ar-SA" dirty="0" smtClean="0"/>
              <a:t>                    </a:t>
            </a:r>
            <a:r>
              <a:rPr lang="ar-SA" sz="4000" b="1" dirty="0" smtClean="0">
                <a:solidFill>
                  <a:srgbClr val="C00000"/>
                </a:solidFill>
              </a:rPr>
              <a:t>معنى اقتصاد ساكن</a:t>
            </a:r>
          </a:p>
          <a:p>
            <a:pPr marL="0" indent="0" algn="r" rtl="1">
              <a:buNone/>
            </a:pPr>
            <a:r>
              <a:rPr lang="ar-SA" dirty="0" smtClean="0"/>
              <a:t>1. لا يوجد تقدم او تطور تقني.</a:t>
            </a:r>
          </a:p>
          <a:p>
            <a:pPr marL="0" indent="0" algn="r" rtl="1">
              <a:buNone/>
            </a:pPr>
            <a:r>
              <a:rPr lang="ar-SA" dirty="0" smtClean="0"/>
              <a:t>2. لا تغير في السكان.</a:t>
            </a:r>
          </a:p>
          <a:p>
            <a:pPr marL="0" indent="0" algn="r" rtl="1">
              <a:buNone/>
            </a:pPr>
            <a:r>
              <a:rPr lang="ar-SA" dirty="0" smtClean="0"/>
              <a:t>3. لا تراكم في راس المال.</a:t>
            </a:r>
          </a:p>
          <a:p>
            <a:pPr marL="0" indent="0" algn="r" rtl="1">
              <a:buNone/>
            </a:pPr>
            <a:r>
              <a:rPr lang="ar-SA" dirty="0" smtClean="0"/>
              <a:t>4. لا تغير في حاجات المستهلكين.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7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ar-SA" b="1" dirty="0" smtClean="0"/>
              <a:t>ثانيا: الارباح في اقتصاد متحرك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514350" indent="-514350" algn="r" rtl="1">
              <a:buAutoNum type="arabicPeriod"/>
            </a:pPr>
            <a:r>
              <a:rPr lang="ar-SA" dirty="0" smtClean="0"/>
              <a:t>المخاطر موجودة، مع عدم التأكد.</a:t>
            </a:r>
          </a:p>
          <a:p>
            <a:pPr marL="514350" indent="-514350" algn="r" rtl="1">
              <a:buAutoNum type="arabicPeriod"/>
            </a:pPr>
            <a:r>
              <a:rPr lang="ar-SA" dirty="0" smtClean="0"/>
              <a:t>الارباح والخسائر الاقتصادية الناشئة عن هذا التغير والحركية في الاقتصاد.</a:t>
            </a:r>
          </a:p>
          <a:p>
            <a:pPr marL="514350" indent="-514350" algn="r" rtl="1">
              <a:buAutoNum type="arabicPeriod"/>
            </a:pPr>
            <a:r>
              <a:rPr lang="ar-SA" dirty="0" smtClean="0"/>
              <a:t>الارباح الناشئة عن الابتكار.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31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6-4: مفهوم الاجر </a:t>
            </a:r>
            <a:endParaRPr lang="en-US" dirty="0"/>
          </a:p>
        </p:txBody>
      </p:sp>
      <p:pic>
        <p:nvPicPr>
          <p:cNvPr id="4" name="Picture 5" descr="bru19674_1002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867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19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\Desktop\Opera Snapshot_2018-03-08_001701_opentextbc.c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391400" cy="57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750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4419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191</Words>
  <Application>Microsoft Office PowerPoint</Application>
  <PresentationFormat>عرض على الشاشة (3:4)‏</PresentationFormat>
  <Paragraphs>26</Paragraphs>
  <Slides>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 مادة: مباديء علم الاقتصاد  المرحلة الاولى 8/3/2018 مدرس المادة: د. نزار صديق الياس</vt:lpstr>
      <vt:lpstr>لقد اعتمد كينز من خلال النظرية النقدية الحديثة (النظرية الكينزية) على تحديد سعر الفائدة بواسطة الطلب على النقود وعرض النقود الذي تحدده السلطات النقدية. Resource:(J M Keynes: speech to the Liberal Party, December 1923, The Collected Writings of John Maynard Keynes XIX, Vol I, pp 158–9)  </vt:lpstr>
      <vt:lpstr>6-3: مفهوم الربح: هو الفرق بين مجموعة نفقات انتاج سلعة وبين ثمن بيع هذه السلعة وكما يأتي:</vt:lpstr>
      <vt:lpstr>6-3-2: نظرية الارباح</vt:lpstr>
      <vt:lpstr>ثانيا: الارباح في اقتصاد متحرك</vt:lpstr>
      <vt:lpstr>6-4: مفهوم الاجر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مادة: مباديء علم الاقتصاد  المرحلة الاولى  مدرس المادة: د. نزار صديق الياس</dc:title>
  <dc:creator>n</dc:creator>
  <cp:lastModifiedBy>n</cp:lastModifiedBy>
  <cp:revision>11</cp:revision>
  <dcterms:created xsi:type="dcterms:W3CDTF">2018-03-07T19:49:22Z</dcterms:created>
  <dcterms:modified xsi:type="dcterms:W3CDTF">2018-03-07T21:31:09Z</dcterms:modified>
</cp:coreProperties>
</file>