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1F5160F-D95A-4CAE-8F27-E05BE883323C}" type="datetimeFigureOut">
              <a:rPr lang="en-US" smtClean="0"/>
              <a:t>6/3/2022</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5D76C4B-0799-472D-885B-C162AA5CF083}"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1F5160F-D95A-4CAE-8F27-E05BE883323C}"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76C4B-0799-472D-885B-C162AA5CF0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1F5160F-D95A-4CAE-8F27-E05BE883323C}"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5D76C4B-0799-472D-885B-C162AA5CF0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1F5160F-D95A-4CAE-8F27-E05BE883323C}"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76C4B-0799-472D-885B-C162AA5CF083}" type="slidenum">
              <a:rPr lang="en-US" smtClean="0"/>
              <a:t>‹#›</a:t>
            </a:fld>
            <a:endParaRPr lang="en-US"/>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 name="Date Placeholder 8"/>
          <p:cNvSpPr>
            <a:spLocks noGrp="1"/>
          </p:cNvSpPr>
          <p:nvPr>
            <p:ph type="dt" sz="half" idx="10"/>
          </p:nvPr>
        </p:nvSpPr>
        <p:spPr/>
        <p:txBody>
          <a:bodyPr/>
          <a:lstStyle>
            <a:lvl1pPr>
              <a:defRPr>
                <a:solidFill>
                  <a:srgbClr val="FFFFFF"/>
                </a:solidFill>
              </a:defRPr>
            </a:lvl1pPr>
          </a:lstStyle>
          <a:p>
            <a:fld id="{01F5160F-D95A-4CAE-8F27-E05BE883323C}" type="datetimeFigureOut">
              <a:rPr lang="en-US" smtClean="0"/>
              <a:t>6/3/2022</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5D76C4B-0799-472D-885B-C162AA5CF083}"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ar-SA" smtClean="0"/>
              <a:t>انقر لتحرير نمط العنوان الرئيسي</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1F5160F-D95A-4CAE-8F27-E05BE883323C}"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76C4B-0799-472D-885B-C162AA5CF083}" type="slidenum">
              <a:rPr lang="en-US" smtClean="0"/>
              <a:t>‹#›</a:t>
            </a:fld>
            <a:endParaRPr lang="en-US"/>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1F5160F-D95A-4CAE-8F27-E05BE883323C}" type="datetimeFigureOut">
              <a:rPr lang="en-US" smtClean="0"/>
              <a:t>6/3/2022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76C4B-0799-472D-885B-C162AA5CF083}" type="slidenum">
              <a:rPr lang="en-US" smtClean="0"/>
              <a:t>‹#›</a:t>
            </a:fld>
            <a:endParaRPr lang="en-US"/>
          </a:p>
        </p:txBody>
      </p:sp>
      <p:sp>
        <p:nvSpPr>
          <p:cNvPr id="10" name="Title 9"/>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1F5160F-D95A-4CAE-8F27-E05BE883323C}" type="datetimeFigureOut">
              <a:rPr lang="en-US" smtClean="0"/>
              <a:t>6/3/2022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76C4B-0799-472D-885B-C162AA5CF083}" type="slidenum">
              <a:rPr lang="en-US" smtClean="0"/>
              <a:t>‹#›</a:t>
            </a:fld>
            <a:endParaRPr lang="en-US"/>
          </a:p>
        </p:txBody>
      </p:sp>
      <p:sp>
        <p:nvSpPr>
          <p:cNvPr id="6" name="Title 5"/>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1F5160F-D95A-4CAE-8F27-E05BE883323C}" type="datetimeFigureOut">
              <a:rPr lang="en-US" smtClean="0"/>
              <a:t>6/3/2022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76C4B-0799-472D-885B-C162AA5CF0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1F5160F-D95A-4CAE-8F27-E05BE883323C}"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5D76C4B-0799-472D-885B-C162AA5CF083}"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ar-SA" smtClean="0"/>
              <a:t>انقر لتحرير نمط العنوان الرئيسي</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1F5160F-D95A-4CAE-8F27-E05BE883323C}"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76C4B-0799-472D-885B-C162AA5CF083}"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ar-SA" smtClean="0"/>
              <a:t>انقر لتحرير نمط العنوان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01F5160F-D95A-4CAE-8F27-E05BE883323C}" type="datetimeFigureOut">
              <a:rPr lang="en-US" smtClean="0"/>
              <a:t>6/3/2022</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5D76C4B-0799-472D-885B-C162AA5CF0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Autofit/>
          </a:bodyPr>
          <a:lstStyle/>
          <a:p>
            <a:pPr algn="ctr"/>
            <a:r>
              <a:rPr lang="ar-IQ" sz="2000" dirty="0">
                <a:effectLst>
                  <a:outerShdw blurRad="38100" dist="38100" dir="2700000" algn="tl">
                    <a:srgbClr val="000000">
                      <a:alpha val="43137"/>
                    </a:srgbClr>
                  </a:outerShdw>
                </a:effectLst>
              </a:rPr>
              <a:t>محاضرات مادة مبادئ العلاقات الدولية </a:t>
            </a:r>
          </a:p>
          <a:p>
            <a:pPr algn="ctr"/>
            <a:r>
              <a:rPr lang="ar-IQ" sz="2000" dirty="0">
                <a:effectLst>
                  <a:outerShdw blurRad="38100" dist="38100" dir="2700000" algn="tl">
                    <a:srgbClr val="000000">
                      <a:alpha val="43137"/>
                    </a:srgbClr>
                  </a:outerShdw>
                </a:effectLst>
              </a:rPr>
              <a:t> المرحلة الثانية </a:t>
            </a:r>
          </a:p>
          <a:p>
            <a:pPr algn="ctr"/>
            <a:r>
              <a:rPr lang="ar-IQ" sz="2000" dirty="0">
                <a:effectLst>
                  <a:outerShdw blurRad="38100" dist="38100" dir="2700000" algn="tl">
                    <a:srgbClr val="000000">
                      <a:alpha val="43137"/>
                    </a:srgbClr>
                  </a:outerShdw>
                </a:effectLst>
              </a:rPr>
              <a:t>2022/2021  </a:t>
            </a:r>
          </a:p>
          <a:p>
            <a:pPr algn="ctr"/>
            <a:r>
              <a:rPr lang="ar-IQ" sz="2000" dirty="0">
                <a:effectLst>
                  <a:outerShdw blurRad="38100" dist="38100" dir="2700000" algn="tl">
                    <a:srgbClr val="000000">
                      <a:alpha val="43137"/>
                    </a:srgbClr>
                  </a:outerShdw>
                </a:effectLst>
              </a:rPr>
              <a:t>أ.م </a:t>
            </a:r>
            <a:r>
              <a:rPr lang="ar-IQ" sz="2000" dirty="0" smtClean="0">
                <a:effectLst>
                  <a:outerShdw blurRad="38100" dist="38100" dir="2700000" algn="tl">
                    <a:srgbClr val="000000">
                      <a:alpha val="43137"/>
                    </a:srgbClr>
                  </a:outerShdw>
                </a:effectLst>
              </a:rPr>
              <a:t>د.  </a:t>
            </a:r>
            <a:r>
              <a:rPr lang="ar-IQ" sz="2000" dirty="0">
                <a:effectLst>
                  <a:outerShdw blurRad="38100" dist="38100" dir="2700000" algn="tl">
                    <a:srgbClr val="000000">
                      <a:alpha val="43137"/>
                    </a:srgbClr>
                  </a:outerShdw>
                </a:effectLst>
              </a:rPr>
              <a:t>طارق محمد طيب القصار</a:t>
            </a:r>
          </a:p>
          <a:p>
            <a:endParaRPr lang="ar-IQ" sz="1100" dirty="0"/>
          </a:p>
        </p:txBody>
      </p:sp>
      <p:sp>
        <p:nvSpPr>
          <p:cNvPr id="2" name="عنوان 1"/>
          <p:cNvSpPr>
            <a:spLocks noGrp="1"/>
          </p:cNvSpPr>
          <p:nvPr>
            <p:ph type="title"/>
          </p:nvPr>
        </p:nvSpPr>
        <p:spPr>
          <a:xfrm>
            <a:off x="246369" y="2895600"/>
            <a:ext cx="6324600" cy="1828800"/>
          </a:xfrm>
        </p:spPr>
        <p:txBody>
          <a:bodyPr/>
          <a:lstStyle/>
          <a:p>
            <a:pPr algn="ctr"/>
            <a:r>
              <a:rPr lang="ar-IQ" dirty="0">
                <a:effectLst>
                  <a:outerShdw blurRad="38100" dist="38100" dir="2700000" algn="tl">
                    <a:srgbClr val="000000">
                      <a:alpha val="43137"/>
                    </a:srgbClr>
                  </a:outerShdw>
                </a:effectLst>
              </a:rPr>
              <a:t>الفصل </a:t>
            </a:r>
            <a:r>
              <a:rPr lang="ar-IQ" dirty="0" smtClean="0">
                <a:effectLst>
                  <a:outerShdw blurRad="38100" dist="38100" dir="2700000" algn="tl">
                    <a:srgbClr val="000000">
                      <a:alpha val="43137"/>
                    </a:srgbClr>
                  </a:outerShdw>
                </a:effectLst>
              </a:rPr>
              <a:t>الثامن</a:t>
            </a:r>
            <a:r>
              <a:rPr lang="ar-IQ" dirty="0" smtClean="0"/>
              <a:t/>
            </a:r>
            <a:br>
              <a:rPr lang="ar-IQ" dirty="0" smtClean="0"/>
            </a:br>
            <a:r>
              <a:rPr lang="ar-IQ" dirty="0">
                <a:effectLst>
                  <a:outerShdw blurRad="38100" dist="38100" dir="2700000" algn="tl">
                    <a:srgbClr val="000000">
                      <a:alpha val="43137"/>
                    </a:srgbClr>
                  </a:outerShdw>
                </a:effectLst>
              </a:rPr>
              <a:t>نظام الأمن الجماعي </a:t>
            </a:r>
            <a:endParaRPr lang="en-US" dirty="0">
              <a:effectLst>
                <a:outerShdw blurRad="38100" dist="38100" dir="2700000" algn="tl">
                  <a:srgbClr val="000000">
                    <a:alpha val="43137"/>
                  </a:srgbClr>
                </a:outerShdw>
              </a:effectLst>
            </a:endParaRPr>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721" y="260648"/>
            <a:ext cx="2205680" cy="2025352"/>
          </a:xfrm>
          <a:prstGeom prst="ellipse">
            <a:avLst/>
          </a:prstGeom>
          <a:ln w="63500" cap="rnd">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5" name="صورة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260648"/>
            <a:ext cx="2223448" cy="2177752"/>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982534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0999" y="1917192"/>
            <a:ext cx="8407893" cy="4407408"/>
          </a:xfrm>
        </p:spPr>
        <p:txBody>
          <a:bodyPr>
            <a:normAutofit/>
          </a:bodyPr>
          <a:lstStyle/>
          <a:p>
            <a:pPr marL="45720" indent="0" algn="justLow" rtl="1">
              <a:buNone/>
            </a:pPr>
            <a:r>
              <a:rPr lang="ar-IQ" sz="2800" dirty="0" smtClean="0"/>
              <a:t>يعرف نظام الامن الجماعي </a:t>
            </a:r>
            <a:r>
              <a:rPr lang="ar-IQ" sz="2800" dirty="0" smtClean="0"/>
              <a:t>بانه: </a:t>
            </a:r>
            <a:r>
              <a:rPr lang="ar-IQ" sz="2800" dirty="0"/>
              <a:t>أ</a:t>
            </a:r>
            <a:r>
              <a:rPr lang="ar-IQ" sz="2800" dirty="0" smtClean="0"/>
              <a:t>ية </a:t>
            </a:r>
            <a:r>
              <a:rPr lang="ar-IQ" sz="2800" dirty="0" smtClean="0"/>
              <a:t>تدابير من </a:t>
            </a:r>
            <a:r>
              <a:rPr lang="ar-IQ" sz="2800" dirty="0" smtClean="0"/>
              <a:t>أي </a:t>
            </a:r>
            <a:r>
              <a:rPr lang="ar-IQ" sz="2800" dirty="0" smtClean="0"/>
              <a:t>نوع تتضمن احتمال القيام بعمل عسكري مشترك في </a:t>
            </a:r>
            <a:r>
              <a:rPr lang="ar-IQ" sz="2800" dirty="0" smtClean="0"/>
              <a:t>أي </a:t>
            </a:r>
            <a:r>
              <a:rPr lang="ar-IQ" sz="2800" dirty="0"/>
              <a:t>أ</a:t>
            </a:r>
            <a:r>
              <a:rPr lang="ar-IQ" sz="2800" dirty="0" smtClean="0"/>
              <a:t>زمة </a:t>
            </a:r>
            <a:r>
              <a:rPr lang="ar-IQ" sz="2800" dirty="0" smtClean="0"/>
              <a:t>من قبل دولتين </a:t>
            </a:r>
            <a:r>
              <a:rPr lang="ar-IQ" sz="2800" dirty="0" smtClean="0"/>
              <a:t>أو اكثر:</a:t>
            </a:r>
            <a:endParaRPr lang="ar-IQ" sz="2800" dirty="0" smtClean="0"/>
          </a:p>
          <a:p>
            <a:pPr marL="45720" indent="0" algn="justLow" rtl="1">
              <a:buNone/>
            </a:pPr>
            <a:r>
              <a:rPr lang="ar-IQ" sz="2800" dirty="0" smtClean="0"/>
              <a:t>وجوهر نظام الامن الجماعي يقوم على اساس العمل الجماعي للدول </a:t>
            </a:r>
            <a:r>
              <a:rPr lang="ar-IQ" sz="2800" dirty="0" smtClean="0"/>
              <a:t>لإحباط </a:t>
            </a:r>
            <a:r>
              <a:rPr lang="ar-IQ" sz="2800" dirty="0" smtClean="0"/>
              <a:t>العدوان ومنح الدول التي تقع ضحية لذلك الشعور </a:t>
            </a:r>
            <a:r>
              <a:rPr lang="ar-IQ" sz="2800" dirty="0" smtClean="0"/>
              <a:t>بالأمان لان </a:t>
            </a:r>
            <a:r>
              <a:rPr lang="ar-IQ" sz="2800" dirty="0" smtClean="0"/>
              <a:t>المجتمع الدولي سيهب لنجدتها والعمل على رد المعتدي المحتمل واعلامه باليقين الرادع بان موارد المجتمع الدولي سيتم تعبئتها </a:t>
            </a:r>
            <a:r>
              <a:rPr lang="ar-IQ" sz="2800" dirty="0" smtClean="0"/>
              <a:t>ضده.</a:t>
            </a:r>
            <a:endParaRPr lang="ar-IQ" sz="2800" dirty="0" smtClean="0"/>
          </a:p>
          <a:p>
            <a:pPr marL="45720" indent="0" algn="justLow" rtl="1">
              <a:buNone/>
            </a:pPr>
            <a:endParaRPr lang="en-US" sz="2800" dirty="0"/>
          </a:p>
        </p:txBody>
      </p:sp>
      <p:sp>
        <p:nvSpPr>
          <p:cNvPr id="2" name="عنوان 1"/>
          <p:cNvSpPr>
            <a:spLocks noGrp="1"/>
          </p:cNvSpPr>
          <p:nvPr>
            <p:ph type="title"/>
          </p:nvPr>
        </p:nvSpPr>
        <p:spPr/>
        <p:txBody>
          <a:bodyPr/>
          <a:lstStyle/>
          <a:p>
            <a:r>
              <a:rPr lang="ar-IQ" dirty="0" smtClean="0"/>
              <a:t>الامن الجماعي :</a:t>
            </a:r>
            <a:br>
              <a:rPr lang="ar-IQ" dirty="0" smtClean="0"/>
            </a:br>
            <a:r>
              <a:rPr lang="ar-IQ" dirty="0" smtClean="0"/>
              <a:t>المفهوم</a:t>
            </a:r>
            <a:endParaRPr lang="en-US" dirty="0"/>
          </a:p>
        </p:txBody>
      </p:sp>
    </p:spTree>
    <p:extLst>
      <p:ext uri="{BB962C8B-B14F-4D97-AF65-F5344CB8AC3E}">
        <p14:creationId xmlns:p14="http://schemas.microsoft.com/office/powerpoint/2010/main" val="3994731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Autofit/>
          </a:bodyPr>
          <a:lstStyle/>
          <a:p>
            <a:pPr marL="45720" indent="0" algn="justLow" rtl="1">
              <a:buNone/>
            </a:pPr>
            <a:r>
              <a:rPr lang="ar-IQ" dirty="0" smtClean="0"/>
              <a:t>يتكون نظام الامن الجماعي من الاركان </a:t>
            </a:r>
            <a:r>
              <a:rPr lang="ar-IQ" dirty="0" smtClean="0"/>
              <a:t>الاتية:</a:t>
            </a:r>
            <a:endParaRPr lang="ar-IQ" dirty="0" smtClean="0"/>
          </a:p>
          <a:p>
            <a:pPr marL="45720" indent="0" algn="justLow" rtl="1">
              <a:buNone/>
            </a:pPr>
            <a:r>
              <a:rPr lang="ar-IQ" dirty="0" smtClean="0"/>
              <a:t>1- وجود منظمة دولية تأخذ على عاتقها حماية السلم والامن الدولي وتعتبر اداة نظام الامن الجماعي وتعمل على تحقيق </a:t>
            </a:r>
            <a:r>
              <a:rPr lang="ar-IQ" dirty="0" smtClean="0"/>
              <a:t>اهدافه.</a:t>
            </a:r>
            <a:endParaRPr lang="ar-IQ" dirty="0" smtClean="0"/>
          </a:p>
          <a:p>
            <a:pPr marL="45720" indent="0" algn="justLow" rtl="1">
              <a:buNone/>
            </a:pPr>
            <a:r>
              <a:rPr lang="ar-IQ" dirty="0" smtClean="0"/>
              <a:t>2-الاستعداد للحرب من اجل استمرار النظام </a:t>
            </a:r>
            <a:r>
              <a:rPr lang="ar-IQ" dirty="0" smtClean="0"/>
              <a:t>القائم, </a:t>
            </a:r>
            <a:r>
              <a:rPr lang="ar-IQ" dirty="0" smtClean="0"/>
              <a:t>وعلى الدول الاعضاء في المنظمة ان يكونوا على استعداد لخوض الحرب للمحافظة على النظام الذي يحمي السلام </a:t>
            </a:r>
            <a:r>
              <a:rPr lang="ar-IQ" dirty="0" smtClean="0"/>
              <a:t>العالمي.</a:t>
            </a:r>
            <a:endParaRPr lang="ar-IQ" dirty="0" smtClean="0"/>
          </a:p>
          <a:p>
            <a:pPr marL="45720" indent="0" algn="justLow" rtl="1">
              <a:buNone/>
            </a:pPr>
            <a:r>
              <a:rPr lang="ar-IQ" dirty="0" smtClean="0"/>
              <a:t>3- التزام الحكومات بالموضوعية في التعامل مع القضايا التي تمس الامن والسلام العالمي والا تتخذ من عواطفها وسيلة للتعبير عن </a:t>
            </a:r>
            <a:r>
              <a:rPr lang="ar-IQ" dirty="0" smtClean="0"/>
              <a:t>مواقفها, </a:t>
            </a:r>
            <a:r>
              <a:rPr lang="ar-IQ" dirty="0" smtClean="0"/>
              <a:t>فالأمن الجماعي لا يعترف بالصداقات التقليدية ولا بالعداءات </a:t>
            </a:r>
            <a:r>
              <a:rPr lang="ar-IQ" dirty="0" smtClean="0"/>
              <a:t>المزمنة, </a:t>
            </a:r>
            <a:r>
              <a:rPr lang="ar-IQ" dirty="0" smtClean="0"/>
              <a:t>فنظام الامن الجماعي لا يمكن ان يعمل مالم تكن سياسات الدول مبعثها الثقة في </a:t>
            </a:r>
            <a:r>
              <a:rPr lang="ar-IQ" dirty="0" smtClean="0"/>
              <a:t>النظام.</a:t>
            </a:r>
            <a:endParaRPr lang="ar-IQ" dirty="0" smtClean="0"/>
          </a:p>
          <a:p>
            <a:pPr marL="45720" indent="0" algn="justLow" rtl="1">
              <a:buNone/>
            </a:pPr>
            <a:r>
              <a:rPr lang="ar-IQ" dirty="0" smtClean="0"/>
              <a:t>4- يفترض نظام الامن الجماعي امكانية خلق قوة كبرى او طاغية لمقاومة المعتدي بحيث لن يكون بوسعه تحدي النظام الذي تدافع عنه الارادة </a:t>
            </a:r>
            <a:r>
              <a:rPr lang="ar-IQ" dirty="0" smtClean="0"/>
              <a:t>الجماعية.</a:t>
            </a:r>
            <a:endParaRPr lang="en-US" dirty="0"/>
          </a:p>
        </p:txBody>
      </p:sp>
      <p:sp>
        <p:nvSpPr>
          <p:cNvPr id="2" name="عنوان 1"/>
          <p:cNvSpPr>
            <a:spLocks noGrp="1"/>
          </p:cNvSpPr>
          <p:nvPr>
            <p:ph type="title"/>
          </p:nvPr>
        </p:nvSpPr>
        <p:spPr/>
        <p:txBody>
          <a:bodyPr/>
          <a:lstStyle/>
          <a:p>
            <a:r>
              <a:rPr lang="ar-IQ" dirty="0" smtClean="0"/>
              <a:t>الامن الجماعي :</a:t>
            </a:r>
            <a:br>
              <a:rPr lang="ar-IQ" dirty="0" smtClean="0"/>
            </a:br>
            <a:r>
              <a:rPr lang="ar-IQ" dirty="0"/>
              <a:t> </a:t>
            </a:r>
            <a:r>
              <a:rPr lang="ar-IQ" dirty="0" smtClean="0"/>
              <a:t>الاركان </a:t>
            </a:r>
            <a:endParaRPr lang="en-US" dirty="0"/>
          </a:p>
        </p:txBody>
      </p:sp>
    </p:spTree>
    <p:extLst>
      <p:ext uri="{BB962C8B-B14F-4D97-AF65-F5344CB8AC3E}">
        <p14:creationId xmlns:p14="http://schemas.microsoft.com/office/powerpoint/2010/main" val="1660950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0999" y="1719070"/>
            <a:ext cx="8407893" cy="4757929"/>
          </a:xfrm>
        </p:spPr>
        <p:txBody>
          <a:bodyPr>
            <a:normAutofit fontScale="92500" lnSpcReduction="10000"/>
          </a:bodyPr>
          <a:lstStyle/>
          <a:p>
            <a:pPr marL="45720" indent="0" algn="justLow" rtl="1">
              <a:buNone/>
            </a:pPr>
            <a:r>
              <a:rPr lang="ar-IQ" dirty="0" smtClean="0"/>
              <a:t>تأسست </a:t>
            </a:r>
            <a:r>
              <a:rPr lang="ar-IQ" dirty="0" smtClean="0"/>
              <a:t>عصبة الامم عام 1919 ودخلت حيز التنفيذ عام 1920 , وتضمنت المنظمة 3 اجهزة رئيسية </a:t>
            </a:r>
            <a:r>
              <a:rPr lang="ar-IQ" dirty="0" smtClean="0"/>
              <a:t>هي: </a:t>
            </a:r>
            <a:r>
              <a:rPr lang="ar-IQ" dirty="0" smtClean="0"/>
              <a:t>الامانة العامة , مجلس العصبة , </a:t>
            </a:r>
            <a:r>
              <a:rPr lang="ar-IQ" dirty="0" smtClean="0"/>
              <a:t>الجمعية.</a:t>
            </a:r>
            <a:endParaRPr lang="ar-IQ" dirty="0" smtClean="0"/>
          </a:p>
          <a:p>
            <a:pPr marL="45720" indent="0" algn="justLow" rtl="1">
              <a:buNone/>
            </a:pPr>
            <a:r>
              <a:rPr lang="ar-IQ" dirty="0" smtClean="0"/>
              <a:t>ولقد منحت صلاحيات تحقيق الامن الجماعي </a:t>
            </a:r>
            <a:r>
              <a:rPr lang="ar-IQ" dirty="0" smtClean="0"/>
              <a:t>الى </a:t>
            </a:r>
            <a:r>
              <a:rPr lang="ar-IQ" dirty="0" smtClean="0"/>
              <a:t>مجلس العصبة باتخاذ الوسائل اللازمة لتحقيق الامن الجماعي من </a:t>
            </a:r>
            <a:r>
              <a:rPr lang="ar-IQ" dirty="0" smtClean="0"/>
              <a:t>خلال:</a:t>
            </a:r>
            <a:endParaRPr lang="ar-IQ" dirty="0" smtClean="0"/>
          </a:p>
          <a:p>
            <a:pPr marL="45720" indent="0" algn="justLow" rtl="1">
              <a:buNone/>
            </a:pPr>
            <a:r>
              <a:rPr lang="ar-IQ" dirty="0" smtClean="0"/>
              <a:t>1- تعهد الدول الاعضاء بسلامة اقاليم جميع الاعضاء والمحافظة عليه من اي عدوان خارجي .(مادة </a:t>
            </a:r>
            <a:r>
              <a:rPr lang="ar-IQ" dirty="0" smtClean="0"/>
              <a:t>10) </a:t>
            </a:r>
            <a:endParaRPr lang="ar-IQ" dirty="0" smtClean="0"/>
          </a:p>
          <a:p>
            <a:pPr marL="45720" indent="0" algn="justLow" rtl="1">
              <a:buNone/>
            </a:pPr>
            <a:r>
              <a:rPr lang="ar-IQ" dirty="0" smtClean="0"/>
              <a:t>2-تحديد وسائل يتم تنفيذ الالتزام الأول بفرض عقوبات على الدول المخالفة والتي </a:t>
            </a:r>
            <a:r>
              <a:rPr lang="ar-IQ" dirty="0" smtClean="0"/>
              <a:t>تكون: </a:t>
            </a:r>
            <a:r>
              <a:rPr lang="ar-IQ" dirty="0" smtClean="0"/>
              <a:t>عقوبات </a:t>
            </a:r>
            <a:r>
              <a:rPr lang="ar-IQ" dirty="0" smtClean="0"/>
              <a:t>اقتصادية: </a:t>
            </a:r>
            <a:r>
              <a:rPr lang="ar-IQ" dirty="0" smtClean="0"/>
              <a:t>عقوبات </a:t>
            </a:r>
            <a:r>
              <a:rPr lang="ar-IQ" dirty="0" smtClean="0"/>
              <a:t>عسكرية: </a:t>
            </a:r>
            <a:r>
              <a:rPr lang="ar-IQ" dirty="0" smtClean="0"/>
              <a:t>قطع العلاقات </a:t>
            </a:r>
            <a:r>
              <a:rPr lang="ar-IQ" dirty="0" smtClean="0"/>
              <a:t>الدبلوماسية.</a:t>
            </a:r>
            <a:endParaRPr lang="ar-IQ" dirty="0" smtClean="0"/>
          </a:p>
          <a:p>
            <a:pPr marL="45720" indent="0" algn="justLow" rtl="1">
              <a:buNone/>
            </a:pPr>
            <a:r>
              <a:rPr lang="ar-IQ" dirty="0" smtClean="0"/>
              <a:t>لكن نظام الامن الجماعي في العصبة فشل في تحقيق اهدافها </a:t>
            </a:r>
            <a:r>
              <a:rPr lang="ar-IQ" dirty="0" smtClean="0"/>
              <a:t>للأسباب الاتية:</a:t>
            </a:r>
            <a:endParaRPr lang="ar-IQ" dirty="0" smtClean="0"/>
          </a:p>
          <a:p>
            <a:pPr marL="45720" indent="0" algn="justLow" rtl="1">
              <a:buNone/>
            </a:pPr>
            <a:r>
              <a:rPr lang="ar-IQ" dirty="0" smtClean="0"/>
              <a:t>1- وجود قصور في نظام العصبة من حيث عدد اعضاء المجلس وفي اليات اتخاذ القرار التي كانت تصدر </a:t>
            </a:r>
            <a:r>
              <a:rPr lang="ar-IQ" dirty="0" smtClean="0"/>
              <a:t>بالإجماع.</a:t>
            </a:r>
            <a:endParaRPr lang="ar-IQ" dirty="0" smtClean="0"/>
          </a:p>
          <a:p>
            <a:pPr marL="45720" indent="0" algn="justLow" rtl="1">
              <a:buNone/>
            </a:pPr>
            <a:r>
              <a:rPr lang="ar-IQ" dirty="0" smtClean="0"/>
              <a:t>2-لم يضمن </a:t>
            </a:r>
            <a:r>
              <a:rPr lang="ar-IQ" dirty="0" smtClean="0"/>
              <a:t>ميثاق </a:t>
            </a:r>
            <a:r>
              <a:rPr lang="ar-IQ" dirty="0" smtClean="0"/>
              <a:t>العصبة الحل النهائي </a:t>
            </a:r>
            <a:r>
              <a:rPr lang="ar-IQ" dirty="0" smtClean="0"/>
              <a:t>لأية </a:t>
            </a:r>
            <a:r>
              <a:rPr lang="ar-IQ" dirty="0" smtClean="0"/>
              <a:t>ازمة ,لان اجهزة العصبة لم تكن تملك وسائل العمل المادية التي هي ضرورية من اجل ضمان الحقوق </a:t>
            </a:r>
            <a:r>
              <a:rPr lang="ar-IQ" dirty="0" smtClean="0"/>
              <a:t>والواجبات.</a:t>
            </a:r>
          </a:p>
          <a:p>
            <a:pPr marL="45720" indent="0" algn="justLow" rtl="1">
              <a:buNone/>
            </a:pPr>
            <a:r>
              <a:rPr lang="ar-IQ" dirty="0"/>
              <a:t>3</a:t>
            </a:r>
            <a:r>
              <a:rPr lang="ar-IQ" dirty="0" smtClean="0"/>
              <a:t>- </a:t>
            </a:r>
            <a:r>
              <a:rPr lang="ar-IQ" dirty="0" smtClean="0"/>
              <a:t>تلكؤ العصبة في اتخاذ مواقف حازمة في الازمات الخطيرة وعمليات الاجتياح التي ادت الى التمادي في تطبيق السياسات </a:t>
            </a:r>
            <a:r>
              <a:rPr lang="ar-IQ" dirty="0" smtClean="0"/>
              <a:t>الاستعمارية.</a:t>
            </a:r>
            <a:endParaRPr lang="en-US" dirty="0"/>
          </a:p>
        </p:txBody>
      </p:sp>
      <p:sp>
        <p:nvSpPr>
          <p:cNvPr id="2" name="عنوان 1"/>
          <p:cNvSpPr>
            <a:spLocks noGrp="1"/>
          </p:cNvSpPr>
          <p:nvPr>
            <p:ph type="title"/>
          </p:nvPr>
        </p:nvSpPr>
        <p:spPr/>
        <p:txBody>
          <a:bodyPr/>
          <a:lstStyle/>
          <a:p>
            <a:r>
              <a:rPr lang="ar-IQ" dirty="0" smtClean="0"/>
              <a:t>تطبيق نظام الامن الجماعي </a:t>
            </a:r>
            <a:br>
              <a:rPr lang="ar-IQ" dirty="0" smtClean="0"/>
            </a:br>
            <a:r>
              <a:rPr lang="ar-IQ" dirty="0" smtClean="0"/>
              <a:t>1- عصبة الامم </a:t>
            </a:r>
            <a:endParaRPr lang="en-US" dirty="0"/>
          </a:p>
        </p:txBody>
      </p:sp>
    </p:spTree>
    <p:extLst>
      <p:ext uri="{BB962C8B-B14F-4D97-AF65-F5344CB8AC3E}">
        <p14:creationId xmlns:p14="http://schemas.microsoft.com/office/powerpoint/2010/main" val="3887280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45720" indent="0" algn="justLow" rtl="1">
              <a:buNone/>
            </a:pPr>
            <a:r>
              <a:rPr lang="ar-IQ" dirty="0" smtClean="0"/>
              <a:t> </a:t>
            </a:r>
            <a:r>
              <a:rPr lang="ar-IQ" dirty="0" smtClean="0"/>
              <a:t>تأسست </a:t>
            </a:r>
            <a:r>
              <a:rPr lang="ar-IQ" dirty="0" smtClean="0"/>
              <a:t>الامم المتحدة بعد انتهاء الحرب العالمية الثانية عام </a:t>
            </a:r>
            <a:r>
              <a:rPr lang="ar-IQ" dirty="0" smtClean="0"/>
              <a:t>1945, وان </a:t>
            </a:r>
            <a:r>
              <a:rPr lang="ar-IQ" dirty="0" smtClean="0"/>
              <a:t>فكرة منظمة الامم المتحدة الاساسية التي قامت عليها هو حفظ السلم والامن الدوليين وحمايتهم </a:t>
            </a:r>
            <a:r>
              <a:rPr lang="ar-IQ" dirty="0" smtClean="0"/>
              <a:t>جماعيا, وان </a:t>
            </a:r>
            <a:r>
              <a:rPr lang="ar-IQ" dirty="0" smtClean="0"/>
              <a:t>الاساس الذي قام عليه مجلس الامن هو ان يكون الاداة التنفيذية في تحقيق هذه الفكرة وتعتبر الاختصاصات التي منحت لمجلس الامن بشان حفظ السلم والامن الدوليين من اهم الاختصاصات التي اقرها ميثاق المنظمة, وللمجلس نوعان من </a:t>
            </a:r>
            <a:r>
              <a:rPr lang="ar-IQ" dirty="0" smtClean="0"/>
              <a:t>الاختصاصات:</a:t>
            </a:r>
            <a:endParaRPr lang="ar-IQ" dirty="0" smtClean="0"/>
          </a:p>
          <a:p>
            <a:pPr marL="45720" indent="0" algn="justLow" rtl="1">
              <a:buNone/>
            </a:pPr>
            <a:r>
              <a:rPr lang="ar-IQ" dirty="0" smtClean="0"/>
              <a:t>1- اختصاص حل المنازعات سلميا ووردت بالفصل السادس من </a:t>
            </a:r>
            <a:r>
              <a:rPr lang="ar-IQ" dirty="0" smtClean="0"/>
              <a:t>الميثاق. </a:t>
            </a:r>
            <a:endParaRPr lang="ar-IQ" dirty="0" smtClean="0"/>
          </a:p>
          <a:p>
            <a:pPr marL="45720" indent="0" algn="justLow" rtl="1">
              <a:buNone/>
            </a:pPr>
            <a:r>
              <a:rPr lang="ar-IQ" dirty="0" smtClean="0"/>
              <a:t>2- اختصاصات قمع وقد وردت بالفصل السابع من </a:t>
            </a:r>
            <a:r>
              <a:rPr lang="ar-IQ" dirty="0" smtClean="0"/>
              <a:t>الميثاق. </a:t>
            </a:r>
            <a:endParaRPr lang="ar-IQ" dirty="0" smtClean="0"/>
          </a:p>
          <a:p>
            <a:pPr marL="45720" indent="0" algn="justLow" rtl="1">
              <a:buNone/>
            </a:pPr>
            <a:r>
              <a:rPr lang="ar-IQ" dirty="0" smtClean="0"/>
              <a:t>ويتكون مجلس الامن من 15 عضوا و نوعين من </a:t>
            </a:r>
            <a:r>
              <a:rPr lang="ar-IQ" dirty="0" smtClean="0"/>
              <a:t>الاعضاء:</a:t>
            </a:r>
            <a:endParaRPr lang="ar-IQ" dirty="0" smtClean="0"/>
          </a:p>
          <a:p>
            <a:pPr marL="45720" indent="0" algn="justLow" rtl="1">
              <a:buNone/>
            </a:pPr>
            <a:r>
              <a:rPr lang="ar-IQ" dirty="0" smtClean="0"/>
              <a:t>أ- الاعضاء </a:t>
            </a:r>
            <a:r>
              <a:rPr lang="ar-IQ" dirty="0" smtClean="0"/>
              <a:t>الدائمين: </a:t>
            </a:r>
            <a:r>
              <a:rPr lang="ar-IQ" dirty="0" smtClean="0"/>
              <a:t>الولايات المتحدة , روسيا الاتحادية , بريطانيا , فرنسا , الصين وهؤلاء يتمتعون بامتلاك حق النقض الفيتو على قرارات المجلس.</a:t>
            </a:r>
          </a:p>
          <a:p>
            <a:pPr marL="45720" indent="0" algn="justLow" rtl="1">
              <a:buNone/>
            </a:pPr>
            <a:r>
              <a:rPr lang="ar-IQ" dirty="0" smtClean="0"/>
              <a:t>ب- الاعضاء غير </a:t>
            </a:r>
            <a:r>
              <a:rPr lang="ar-IQ" dirty="0" smtClean="0"/>
              <a:t>الدائمين: وعددهم </a:t>
            </a:r>
            <a:r>
              <a:rPr lang="ar-IQ" dirty="0" smtClean="0"/>
              <a:t>10 اعضاء وتكون مدة العضوية سنتين  ويتم اختيار الاعضاء بالتناوب ووفق الية توزيع للأعضاء من كل قارات </a:t>
            </a:r>
            <a:r>
              <a:rPr lang="ar-IQ" dirty="0" smtClean="0"/>
              <a:t>العالم.</a:t>
            </a:r>
            <a:endParaRPr lang="ar-IQ" dirty="0" smtClean="0"/>
          </a:p>
          <a:p>
            <a:pPr marL="45720" indent="0" algn="justLow" rtl="1">
              <a:buNone/>
            </a:pPr>
            <a:endParaRPr lang="en-US" dirty="0"/>
          </a:p>
        </p:txBody>
      </p:sp>
      <p:sp>
        <p:nvSpPr>
          <p:cNvPr id="2" name="عنوان 1"/>
          <p:cNvSpPr>
            <a:spLocks noGrp="1"/>
          </p:cNvSpPr>
          <p:nvPr>
            <p:ph type="title"/>
          </p:nvPr>
        </p:nvSpPr>
        <p:spPr/>
        <p:txBody>
          <a:bodyPr/>
          <a:lstStyle/>
          <a:p>
            <a:r>
              <a:rPr lang="ar-IQ" dirty="0" smtClean="0"/>
              <a:t>تطبيق نظام الامن الجماعي </a:t>
            </a:r>
            <a:br>
              <a:rPr lang="ar-IQ" dirty="0" smtClean="0"/>
            </a:br>
            <a:r>
              <a:rPr lang="ar-IQ" dirty="0" smtClean="0"/>
              <a:t>2- الامم المتحدة </a:t>
            </a:r>
            <a:endParaRPr lang="en-US" dirty="0"/>
          </a:p>
        </p:txBody>
      </p:sp>
    </p:spTree>
    <p:extLst>
      <p:ext uri="{BB962C8B-B14F-4D97-AF65-F5344CB8AC3E}">
        <p14:creationId xmlns:p14="http://schemas.microsoft.com/office/powerpoint/2010/main" val="2794244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Autofit/>
          </a:bodyPr>
          <a:lstStyle/>
          <a:p>
            <a:pPr marL="45720" indent="0" algn="justLow" rtl="1">
              <a:buNone/>
            </a:pPr>
            <a:r>
              <a:rPr lang="ar-IQ" dirty="0" smtClean="0"/>
              <a:t>ان هنالك نوعين من القرارات التي يتخذها مجلس الامن </a:t>
            </a:r>
            <a:r>
              <a:rPr lang="ar-IQ" dirty="0" smtClean="0"/>
              <a:t>الدولي:</a:t>
            </a:r>
            <a:endParaRPr lang="ar-IQ" dirty="0" smtClean="0"/>
          </a:p>
          <a:p>
            <a:pPr marL="45720" indent="0" algn="justLow" rtl="1">
              <a:buNone/>
            </a:pPr>
            <a:r>
              <a:rPr lang="ar-IQ" dirty="0" smtClean="0"/>
              <a:t>اولا: </a:t>
            </a:r>
            <a:r>
              <a:rPr lang="ar-IQ" dirty="0" smtClean="0"/>
              <a:t>القرارات المتضمنة تدابير </a:t>
            </a:r>
            <a:r>
              <a:rPr lang="ar-IQ" dirty="0" smtClean="0"/>
              <a:t>لا يستوجب </a:t>
            </a:r>
            <a:r>
              <a:rPr lang="ar-IQ" dirty="0" smtClean="0"/>
              <a:t>تنفيذها استخدام القوة </a:t>
            </a:r>
            <a:r>
              <a:rPr lang="ar-IQ" dirty="0" smtClean="0"/>
              <a:t>العسكرية.</a:t>
            </a:r>
            <a:endParaRPr lang="ar-IQ" dirty="0" smtClean="0"/>
          </a:p>
          <a:p>
            <a:pPr marL="45720" indent="0" algn="justLow" rtl="1">
              <a:buNone/>
            </a:pPr>
            <a:r>
              <a:rPr lang="ar-IQ" dirty="0" smtClean="0"/>
              <a:t>ثانيا: </a:t>
            </a:r>
            <a:r>
              <a:rPr lang="ar-IQ" dirty="0" smtClean="0"/>
              <a:t>القرارات المتضمنة تدابير ذات صفة عسكرية </a:t>
            </a:r>
          </a:p>
          <a:p>
            <a:pPr marL="45720" indent="0" algn="justLow" rtl="1">
              <a:buNone/>
            </a:pPr>
            <a:r>
              <a:rPr lang="ar-IQ" dirty="0"/>
              <a:t> </a:t>
            </a:r>
            <a:r>
              <a:rPr lang="ar-IQ" dirty="0" smtClean="0"/>
              <a:t>وينطوي على هذه القرارات وجود ثلاثة انواع من </a:t>
            </a:r>
            <a:r>
              <a:rPr lang="ar-IQ" dirty="0" smtClean="0"/>
              <a:t>التدابير:</a:t>
            </a:r>
            <a:endParaRPr lang="ar-IQ" dirty="0" smtClean="0"/>
          </a:p>
          <a:p>
            <a:pPr marL="45720" indent="0" algn="justLow" rtl="1">
              <a:buNone/>
            </a:pPr>
            <a:r>
              <a:rPr lang="ar-IQ" dirty="0" smtClean="0"/>
              <a:t>1- التدابير المؤقتة: وهي التدابير التي نصت عليها المادة 40 من الميثاق ومن هذه </a:t>
            </a:r>
            <a:r>
              <a:rPr lang="ar-IQ" dirty="0" smtClean="0"/>
              <a:t>التدابير: وقف </a:t>
            </a:r>
            <a:r>
              <a:rPr lang="ar-IQ" dirty="0" smtClean="0"/>
              <a:t>اطلاق </a:t>
            </a:r>
            <a:r>
              <a:rPr lang="ar-IQ" dirty="0" smtClean="0"/>
              <a:t>النار, </a:t>
            </a:r>
            <a:r>
              <a:rPr lang="ar-IQ" dirty="0" smtClean="0"/>
              <a:t>انسحاب قوات الطرفين الى مواقعها </a:t>
            </a:r>
            <a:r>
              <a:rPr lang="ar-IQ" dirty="0" smtClean="0"/>
              <a:t>الاصلية, </a:t>
            </a:r>
            <a:r>
              <a:rPr lang="ar-IQ" dirty="0" smtClean="0"/>
              <a:t>عقد </a:t>
            </a:r>
            <a:r>
              <a:rPr lang="ar-IQ" dirty="0" smtClean="0"/>
              <a:t>هدنة, </a:t>
            </a:r>
            <a:r>
              <a:rPr lang="ar-IQ" dirty="0" smtClean="0"/>
              <a:t>انشاء لجنة </a:t>
            </a:r>
            <a:r>
              <a:rPr lang="ar-IQ" dirty="0" smtClean="0"/>
              <a:t>استشارية.</a:t>
            </a:r>
            <a:endParaRPr lang="ar-IQ" dirty="0" smtClean="0"/>
          </a:p>
          <a:p>
            <a:pPr marL="45720" indent="0" algn="justLow" rtl="1">
              <a:buNone/>
            </a:pPr>
            <a:r>
              <a:rPr lang="ar-IQ" dirty="0" smtClean="0"/>
              <a:t>2- تدابير غير </a:t>
            </a:r>
            <a:r>
              <a:rPr lang="ar-IQ" dirty="0" smtClean="0"/>
              <a:t>مؤقتة: لا يستلزم </a:t>
            </a:r>
            <a:r>
              <a:rPr lang="ar-IQ" dirty="0" smtClean="0"/>
              <a:t>تطبيقها استخدام القوات المسلحة وقد نصت عليها المادة 41 من الميثاق </a:t>
            </a:r>
            <a:r>
              <a:rPr lang="ar-IQ" dirty="0" smtClean="0"/>
              <a:t>منها: </a:t>
            </a:r>
            <a:r>
              <a:rPr lang="ar-IQ" dirty="0" smtClean="0"/>
              <a:t>وقف الصلات الاقتصادية والمواصلات الحديدية والبرية والجوية والبريدية والبرقية واللاسلكية وغيرها من وسائل المواصلات وقفا جزئيا او </a:t>
            </a:r>
            <a:r>
              <a:rPr lang="ar-IQ" dirty="0" smtClean="0"/>
              <a:t>كليا.</a:t>
            </a:r>
            <a:endParaRPr lang="ar-IQ" dirty="0" smtClean="0"/>
          </a:p>
          <a:p>
            <a:pPr marL="45720" indent="0" algn="justLow" rtl="1">
              <a:buNone/>
            </a:pPr>
            <a:r>
              <a:rPr lang="ar-IQ" dirty="0" smtClean="0"/>
              <a:t>3-تدابير ذات طابع </a:t>
            </a:r>
            <a:r>
              <a:rPr lang="ar-IQ" dirty="0" smtClean="0"/>
              <a:t>عسكري: ويتطلب </a:t>
            </a:r>
            <a:r>
              <a:rPr lang="ar-IQ" dirty="0" smtClean="0"/>
              <a:t>استخدام القوة العسكرية لتنفيذها وقد نصت المادة 42 من </a:t>
            </a:r>
            <a:r>
              <a:rPr lang="ar-IQ" dirty="0" smtClean="0"/>
              <a:t>الميثاق.</a:t>
            </a:r>
            <a:endParaRPr lang="en-US" dirty="0"/>
          </a:p>
        </p:txBody>
      </p:sp>
      <p:sp>
        <p:nvSpPr>
          <p:cNvPr id="3" name="عنوان 2"/>
          <p:cNvSpPr>
            <a:spLocks noGrp="1"/>
          </p:cNvSpPr>
          <p:nvPr>
            <p:ph type="title"/>
          </p:nvPr>
        </p:nvSpPr>
        <p:spPr/>
        <p:txBody>
          <a:bodyPr/>
          <a:lstStyle/>
          <a:p>
            <a:r>
              <a:rPr lang="ar-IQ" dirty="0" smtClean="0"/>
              <a:t>تطبيق نظام الامن الجماعي </a:t>
            </a:r>
            <a:br>
              <a:rPr lang="ar-IQ" dirty="0" smtClean="0"/>
            </a:br>
            <a:r>
              <a:rPr lang="ar-IQ" dirty="0" smtClean="0"/>
              <a:t>في الامم المتحدة </a:t>
            </a:r>
            <a:endParaRPr lang="en-US" dirty="0"/>
          </a:p>
        </p:txBody>
      </p:sp>
    </p:spTree>
    <p:extLst>
      <p:ext uri="{BB962C8B-B14F-4D97-AF65-F5344CB8AC3E}">
        <p14:creationId xmlns:p14="http://schemas.microsoft.com/office/powerpoint/2010/main" val="3691380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marL="45720" indent="0" algn="justLow" rtl="1">
              <a:buNone/>
            </a:pPr>
            <a:r>
              <a:rPr lang="ar-IQ" sz="3200" b="1" u="sng" dirty="0" smtClean="0"/>
              <a:t>الية تطبيق اجراءات </a:t>
            </a:r>
            <a:r>
              <a:rPr lang="ar-IQ" sz="3200" b="1" u="sng" dirty="0" smtClean="0"/>
              <a:t>القمع:</a:t>
            </a:r>
            <a:endParaRPr lang="ar-IQ" sz="3200" b="1" u="sng" dirty="0" smtClean="0"/>
          </a:p>
          <a:p>
            <a:pPr marL="45720" indent="0" algn="justLow" rtl="1">
              <a:buNone/>
            </a:pPr>
            <a:r>
              <a:rPr lang="ar-IQ" sz="2800" dirty="0" smtClean="0"/>
              <a:t>1- تكوين قوات مسلحة تابعة للأمم المتحدة م 43 </a:t>
            </a:r>
            <a:r>
              <a:rPr lang="ar-IQ" sz="2800" dirty="0" smtClean="0"/>
              <a:t>فق1.</a:t>
            </a:r>
            <a:endParaRPr lang="ar-IQ" sz="2800" dirty="0" smtClean="0"/>
          </a:p>
          <a:p>
            <a:pPr marL="45720" indent="0" algn="justLow" rtl="1">
              <a:buNone/>
            </a:pPr>
            <a:r>
              <a:rPr lang="ar-IQ" sz="2800" dirty="0" smtClean="0"/>
              <a:t>2-توقيع الدول على اتفاقيات خاصة مع الامم المتحدة لتكوين القوات </a:t>
            </a:r>
            <a:r>
              <a:rPr lang="ar-IQ" sz="2800" dirty="0" smtClean="0"/>
              <a:t>المسلحة.</a:t>
            </a:r>
            <a:endParaRPr lang="ar-IQ" sz="2800" dirty="0" smtClean="0"/>
          </a:p>
          <a:p>
            <a:pPr marL="45720" indent="0" algn="justLow" rtl="1">
              <a:buNone/>
            </a:pPr>
            <a:r>
              <a:rPr lang="ar-IQ" sz="2800" dirty="0" smtClean="0"/>
              <a:t>3- مجلس الامن يختص على توجيه وقيادة هذه القوات ووضع الخطط بمساعدة لجنة اركان </a:t>
            </a:r>
            <a:r>
              <a:rPr lang="ar-IQ" sz="2800" dirty="0" smtClean="0"/>
              <a:t>الحرب.</a:t>
            </a:r>
            <a:endParaRPr lang="ar-IQ" sz="2800" dirty="0" smtClean="0"/>
          </a:p>
          <a:p>
            <a:pPr marL="45720" indent="0" algn="justLow" rtl="1">
              <a:buNone/>
            </a:pPr>
            <a:r>
              <a:rPr lang="ar-IQ" sz="2800" dirty="0" smtClean="0"/>
              <a:t>4- تتشكل لجنة اركان الحرب من </a:t>
            </a:r>
            <a:r>
              <a:rPr lang="ar-IQ" sz="2800" dirty="0" smtClean="0"/>
              <a:t>رؤساء </a:t>
            </a:r>
            <a:r>
              <a:rPr lang="ar-IQ" sz="2800" dirty="0" smtClean="0"/>
              <a:t>اركان حرب الاعضاء الدائميين حصرا  في مجلس الامن او من يقوم </a:t>
            </a:r>
            <a:r>
              <a:rPr lang="ar-IQ" sz="2800" dirty="0" smtClean="0"/>
              <a:t>مقامهم.</a:t>
            </a:r>
            <a:endParaRPr lang="ar-IQ" sz="2800" dirty="0" smtClean="0"/>
          </a:p>
          <a:p>
            <a:pPr marL="45720" indent="0" algn="justLow" rtl="1">
              <a:buNone/>
            </a:pPr>
            <a:endParaRPr lang="en-US" sz="2800" dirty="0"/>
          </a:p>
        </p:txBody>
      </p:sp>
      <p:sp>
        <p:nvSpPr>
          <p:cNvPr id="3" name="عنوان 2"/>
          <p:cNvSpPr>
            <a:spLocks noGrp="1"/>
          </p:cNvSpPr>
          <p:nvPr>
            <p:ph type="title"/>
          </p:nvPr>
        </p:nvSpPr>
        <p:spPr/>
        <p:txBody>
          <a:bodyPr/>
          <a:lstStyle/>
          <a:p>
            <a:r>
              <a:rPr lang="ar-IQ" dirty="0"/>
              <a:t>تطبيق نظام الامن الجماعي </a:t>
            </a:r>
            <a:br>
              <a:rPr lang="ar-IQ" dirty="0"/>
            </a:br>
            <a:r>
              <a:rPr lang="ar-IQ" dirty="0"/>
              <a:t>في الامم المتحدة </a:t>
            </a:r>
            <a:endParaRPr lang="en-US" dirty="0"/>
          </a:p>
        </p:txBody>
      </p:sp>
    </p:spTree>
    <p:extLst>
      <p:ext uri="{BB962C8B-B14F-4D97-AF65-F5344CB8AC3E}">
        <p14:creationId xmlns:p14="http://schemas.microsoft.com/office/powerpoint/2010/main" val="1721711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marL="45720" indent="0" algn="ctr" rtl="1">
              <a:buNone/>
            </a:pPr>
            <a:r>
              <a:rPr lang="ar-IQ" sz="2400" u="sng" dirty="0" smtClean="0"/>
              <a:t>حق الفيتو :</a:t>
            </a:r>
          </a:p>
          <a:p>
            <a:pPr marL="45720" indent="0" algn="justLow" rtl="1">
              <a:buNone/>
            </a:pPr>
            <a:r>
              <a:rPr lang="ar-IQ" dirty="0" smtClean="0"/>
              <a:t>للأعضاء </a:t>
            </a:r>
            <a:r>
              <a:rPr lang="ar-IQ" dirty="0" smtClean="0"/>
              <a:t>الدائميين في مجلس الامن حق الاعتراض على مشروعات القرارات المرفوعة الى المجلس حيث اكدت المادة 27 من الميثاق الفقرة 2 </a:t>
            </a:r>
            <a:r>
              <a:rPr lang="ar-IQ" dirty="0" smtClean="0"/>
              <a:t>(تصدر </a:t>
            </a:r>
            <a:r>
              <a:rPr lang="ar-IQ" dirty="0" smtClean="0"/>
              <a:t>قرارات مجلس الامن في المسائل الاجرائية بموافقة 9 من اعضائه ....... فيما أكدت الفقرة الثالثة من نفس المادة بان قرارات مجلس الامن  في المسائل الاخرى تصدر بموافقة 9 اعضاء يكون من بينها الاعضاء الدائميين </a:t>
            </a:r>
            <a:r>
              <a:rPr lang="ar-IQ" dirty="0" smtClean="0"/>
              <a:t>متفقة). </a:t>
            </a:r>
            <a:endParaRPr lang="ar-IQ" dirty="0" smtClean="0"/>
          </a:p>
          <a:p>
            <a:pPr marL="45720" indent="0" algn="justLow" rtl="1">
              <a:buNone/>
            </a:pPr>
            <a:r>
              <a:rPr lang="ar-IQ" dirty="0" smtClean="0"/>
              <a:t>وقد بررت الدول العظمى منحها هذا الحق كونها تتحمل المسؤوليات الاساسية في حفظ الامن والسلم </a:t>
            </a:r>
            <a:r>
              <a:rPr lang="ar-IQ" dirty="0" smtClean="0"/>
              <a:t>الدوليين. </a:t>
            </a:r>
            <a:endParaRPr lang="en-US" dirty="0" smtClean="0"/>
          </a:p>
          <a:p>
            <a:pPr marL="45720" indent="0" algn="justLow" rtl="1">
              <a:buNone/>
            </a:pPr>
            <a:r>
              <a:rPr lang="ar-IQ" dirty="0" smtClean="0"/>
              <a:t>ان وراء حق النقض الفيتو عدة اعتبارات موضوعية تتمثل بــــ: </a:t>
            </a:r>
          </a:p>
          <a:p>
            <a:pPr marL="45720" indent="0" algn="justLow" rtl="1">
              <a:buNone/>
            </a:pPr>
            <a:r>
              <a:rPr lang="ar-IQ" dirty="0" smtClean="0"/>
              <a:t>1- ان الاساس الموضوعي للحق هو تحقيق الاجماع للدول الكبرى في صيانة السلم والامن الدوليين , بدون ان تستطيع دولة فرض ارادتها على بقية الدول </a:t>
            </a:r>
            <a:r>
              <a:rPr lang="ar-IQ" dirty="0" smtClean="0"/>
              <a:t>الاربع.</a:t>
            </a:r>
            <a:endParaRPr lang="ar-IQ" dirty="0" smtClean="0"/>
          </a:p>
          <a:p>
            <a:pPr marL="45720" indent="0" algn="justLow" rtl="1">
              <a:buNone/>
            </a:pPr>
            <a:r>
              <a:rPr lang="ar-IQ" dirty="0" smtClean="0"/>
              <a:t>2- التوصل لقرارات متفق عليها لخدمة مصلحة السلم والامن الدوليين لا مصالح طرف او اطراف </a:t>
            </a:r>
            <a:r>
              <a:rPr lang="ar-IQ" dirty="0" smtClean="0"/>
              <a:t>محددة.</a:t>
            </a:r>
            <a:endParaRPr lang="ar-IQ" dirty="0" smtClean="0"/>
          </a:p>
          <a:p>
            <a:pPr marL="45720" indent="0" algn="justLow" rtl="1">
              <a:buNone/>
            </a:pPr>
            <a:r>
              <a:rPr lang="ar-IQ" dirty="0" smtClean="0"/>
              <a:t>3- عدم اللجوء الى هذا الحق الا في حالة استنفاذ محاولات لتقريب وجهات النظر في المسائل المتعلقة بحفظ السلم والامن الدوليين </a:t>
            </a:r>
            <a:r>
              <a:rPr lang="ar-IQ" dirty="0" smtClean="0"/>
              <a:t>فقط.</a:t>
            </a:r>
            <a:endParaRPr lang="ar-IQ" dirty="0" smtClean="0"/>
          </a:p>
          <a:p>
            <a:pPr marL="45720" indent="0" algn="justLow" rtl="1">
              <a:buNone/>
            </a:pPr>
            <a:endParaRPr lang="en-US" dirty="0" smtClean="0"/>
          </a:p>
        </p:txBody>
      </p:sp>
      <p:sp>
        <p:nvSpPr>
          <p:cNvPr id="3" name="عنوان 2"/>
          <p:cNvSpPr>
            <a:spLocks noGrp="1"/>
          </p:cNvSpPr>
          <p:nvPr>
            <p:ph type="title"/>
          </p:nvPr>
        </p:nvSpPr>
        <p:spPr/>
        <p:txBody>
          <a:bodyPr/>
          <a:lstStyle/>
          <a:p>
            <a:r>
              <a:rPr lang="ar-IQ" dirty="0"/>
              <a:t>تطبيق نظام الامن الجماعي </a:t>
            </a:r>
            <a:br>
              <a:rPr lang="ar-IQ" dirty="0"/>
            </a:br>
            <a:r>
              <a:rPr lang="ar-IQ" dirty="0"/>
              <a:t>في الامم المتحدة </a:t>
            </a:r>
            <a:endParaRPr lang="en-US" dirty="0"/>
          </a:p>
        </p:txBody>
      </p:sp>
    </p:spTree>
    <p:extLst>
      <p:ext uri="{BB962C8B-B14F-4D97-AF65-F5344CB8AC3E}">
        <p14:creationId xmlns:p14="http://schemas.microsoft.com/office/powerpoint/2010/main" val="4014138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بك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شبكة">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شبكة">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130</TotalTime>
  <Words>912</Words>
  <Application>Microsoft Office PowerPoint</Application>
  <PresentationFormat>عرض على الشاشة (3:4)‏</PresentationFormat>
  <Paragraphs>52</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 Bold</vt:lpstr>
      <vt:lpstr>Franklin Gothic Medium</vt:lpstr>
      <vt:lpstr>Wingdings</vt:lpstr>
      <vt:lpstr>Wingdings 2</vt:lpstr>
      <vt:lpstr>شبكة</vt:lpstr>
      <vt:lpstr>الفصل الثامن نظام الأمن الجماعي </vt:lpstr>
      <vt:lpstr>الامن الجماعي : المفهوم</vt:lpstr>
      <vt:lpstr>الامن الجماعي :  الاركان </vt:lpstr>
      <vt:lpstr>تطبيق نظام الامن الجماعي  1- عصبة الامم </vt:lpstr>
      <vt:lpstr>تطبيق نظام الامن الجماعي  2- الامم المتحدة </vt:lpstr>
      <vt:lpstr>تطبيق نظام الامن الجماعي  في الامم المتحدة </vt:lpstr>
      <vt:lpstr>تطبيق نظام الامن الجماعي  في الامم المتحدة </vt:lpstr>
      <vt:lpstr>تطبيق نظام الامن الجماعي  في الامم المتحدة </vt:lpstr>
    </vt:vector>
  </TitlesOfParts>
  <Company>Ahmed-Under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Windows User</dc:creator>
  <cp:lastModifiedBy>Waseem</cp:lastModifiedBy>
  <cp:revision>13</cp:revision>
  <dcterms:created xsi:type="dcterms:W3CDTF">2022-05-27T21:12:45Z</dcterms:created>
  <dcterms:modified xsi:type="dcterms:W3CDTF">2022-06-03T08:49:05Z</dcterms:modified>
</cp:coreProperties>
</file>