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1" r:id="rId6"/>
    <p:sldId id="260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6176A88-CF1E-426B-B7F0-B5EF53F8C140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5C4F3B-E5DF-4E9D-ACCB-5A403C7A9FE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6A88-CF1E-426B-B7F0-B5EF53F8C140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4F3B-E5DF-4E9D-ACCB-5A403C7A9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6A88-CF1E-426B-B7F0-B5EF53F8C140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15C4F3B-E5DF-4E9D-ACCB-5A403C7A9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6A88-CF1E-426B-B7F0-B5EF53F8C140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4F3B-E5DF-4E9D-ACCB-5A403C7A9F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176A88-CF1E-426B-B7F0-B5EF53F8C140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15C4F3B-E5DF-4E9D-ACCB-5A403C7A9F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6A88-CF1E-426B-B7F0-B5EF53F8C140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4F3B-E5DF-4E9D-ACCB-5A403C7A9F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6A88-CF1E-426B-B7F0-B5EF53F8C140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4F3B-E5DF-4E9D-ACCB-5A403C7A9F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6A88-CF1E-426B-B7F0-B5EF53F8C140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4F3B-E5DF-4E9D-ACCB-5A403C7A9FE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6A88-CF1E-426B-B7F0-B5EF53F8C140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4F3B-E5DF-4E9D-ACCB-5A403C7A9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6A88-CF1E-426B-B7F0-B5EF53F8C140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5C4F3B-E5DF-4E9D-ACCB-5A403C7A9F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6A88-CF1E-426B-B7F0-B5EF53F8C140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4F3B-E5DF-4E9D-ACCB-5A403C7A9F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6176A88-CF1E-426B-B7F0-B5EF53F8C140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15C4F3B-E5DF-4E9D-ACCB-5A403C7A9F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2900040"/>
          </a:xfrm>
        </p:spPr>
        <p:txBody>
          <a:bodyPr>
            <a:normAutofit/>
          </a:bodyPr>
          <a:lstStyle/>
          <a:p>
            <a:pPr algn="ctr"/>
            <a:r>
              <a:rPr lang="ar-IQ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محاضرات مادة مبادئ العلاقات الدولية </a:t>
            </a:r>
          </a:p>
          <a:p>
            <a:pPr algn="ctr"/>
            <a:r>
              <a:rPr lang="ar-IQ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المرحلة الثانية </a:t>
            </a:r>
          </a:p>
          <a:p>
            <a:pPr algn="ctr"/>
            <a:r>
              <a:rPr lang="ar-IQ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2022/2021  </a:t>
            </a:r>
          </a:p>
          <a:p>
            <a:pPr algn="ctr"/>
            <a:r>
              <a:rPr lang="ar-IQ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أ.م </a:t>
            </a:r>
            <a:r>
              <a:rPr lang="ar-IQ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د. طارق</a:t>
            </a:r>
          </a:p>
          <a:p>
            <a:pPr algn="ctr"/>
            <a:r>
              <a:rPr lang="ar-IQ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محمد طيب القصار</a:t>
            </a:r>
          </a:p>
          <a:p>
            <a:pPr algn="ctr"/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6324600" cy="1828800"/>
          </a:xfrm>
        </p:spPr>
        <p:txBody>
          <a:bodyPr/>
          <a:lstStyle/>
          <a:p>
            <a:pPr algn="ctr"/>
            <a:r>
              <a:rPr lang="ar-IQ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الفصل التاسع </a:t>
            </a:r>
            <a:br>
              <a:rPr lang="ar-IQ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وسائل تسوية النزاعات الدولية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21" y="260648"/>
            <a:ext cx="2205680" cy="2177752"/>
          </a:xfrm>
          <a:prstGeom prst="ellipse">
            <a:avLst/>
          </a:prstGeom>
          <a:ln w="63500" cap="rnd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0648"/>
            <a:ext cx="2223448" cy="2177752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3298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Low" rtl="1">
              <a:buNone/>
            </a:pPr>
            <a:r>
              <a:rPr lang="ar-IQ" sz="3600" dirty="0" smtClean="0"/>
              <a:t>تقسم وسائل تسوية النزاعات والصراعات الدولية </a:t>
            </a:r>
            <a:r>
              <a:rPr lang="ar-IQ" sz="3600" dirty="0" smtClean="0"/>
              <a:t>الى:</a:t>
            </a:r>
            <a:endParaRPr lang="ar-IQ" sz="3600" dirty="0" smtClean="0"/>
          </a:p>
          <a:p>
            <a:pPr marL="45720" indent="0" algn="justLow" rtl="1">
              <a:buNone/>
            </a:pPr>
            <a:r>
              <a:rPr lang="ar-IQ" sz="3600" dirty="0" smtClean="0"/>
              <a:t>1</a:t>
            </a:r>
            <a:r>
              <a:rPr lang="ar-IQ" sz="3600" dirty="0" smtClean="0"/>
              <a:t>- </a:t>
            </a:r>
            <a:r>
              <a:rPr lang="ar-IQ" sz="3600" dirty="0" smtClean="0"/>
              <a:t>الوسائل الدبلوماسية </a:t>
            </a:r>
          </a:p>
          <a:p>
            <a:pPr marL="45720" indent="0" algn="justLow" rtl="1">
              <a:buNone/>
            </a:pPr>
            <a:r>
              <a:rPr lang="ar-IQ" sz="3600" dirty="0" smtClean="0"/>
              <a:t>2- الوسائل القانونية </a:t>
            </a:r>
          </a:p>
          <a:p>
            <a:pPr marL="45720" indent="0" algn="justLow" rtl="1">
              <a:buNone/>
            </a:pPr>
            <a:endParaRPr lang="en-US" sz="36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وسائل تسوية </a:t>
            </a:r>
            <a:r>
              <a:rPr lang="ar-IQ" dirty="0" smtClean="0"/>
              <a:t>النزاعات </a:t>
            </a:r>
            <a:r>
              <a:rPr lang="ar-IQ" dirty="0" smtClean="0"/>
              <a:t>الدولية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24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1" y="1600200"/>
            <a:ext cx="8686800" cy="4407408"/>
          </a:xfrm>
        </p:spPr>
        <p:txBody>
          <a:bodyPr>
            <a:noAutofit/>
          </a:bodyPr>
          <a:lstStyle/>
          <a:p>
            <a:pPr marL="45720" indent="0" algn="justLow" rtl="1">
              <a:buNone/>
            </a:pPr>
            <a:r>
              <a:rPr lang="ar-IQ" sz="2200" dirty="0" smtClean="0"/>
              <a:t>وتنقسم </a:t>
            </a:r>
            <a:r>
              <a:rPr lang="ar-IQ" sz="2200" dirty="0" smtClean="0"/>
              <a:t>الى: </a:t>
            </a:r>
            <a:endParaRPr lang="ar-IQ" sz="2200" dirty="0" smtClean="0"/>
          </a:p>
          <a:p>
            <a:pPr marL="45720" indent="0" algn="justLow" rtl="1">
              <a:buNone/>
            </a:pPr>
            <a:r>
              <a:rPr lang="ar-IQ" sz="2200" dirty="0" smtClean="0"/>
              <a:t>أولا: </a:t>
            </a:r>
            <a:r>
              <a:rPr lang="ar-IQ" sz="2200" dirty="0" smtClean="0"/>
              <a:t>المفاوضات </a:t>
            </a:r>
          </a:p>
          <a:p>
            <a:pPr marL="45720" indent="0" algn="justLow" rtl="1">
              <a:buNone/>
            </a:pPr>
            <a:r>
              <a:rPr lang="ar-IQ" sz="2200" dirty="0"/>
              <a:t> </a:t>
            </a:r>
            <a:r>
              <a:rPr lang="ar-IQ" sz="2200" dirty="0" smtClean="0"/>
              <a:t>ويقصد بها تبادل الرأي بين دولتين متنازعتين لقصد الوصول الى تسوية للنزاع القائم </a:t>
            </a:r>
            <a:r>
              <a:rPr lang="ar-IQ" sz="2200" dirty="0" smtClean="0"/>
              <a:t>بينهما. </a:t>
            </a:r>
            <a:r>
              <a:rPr lang="ar-IQ" sz="2200" dirty="0" smtClean="0"/>
              <a:t>وهي عبارة عن مساومات تتم بين أطراف يوجد بينها تضارب في </a:t>
            </a:r>
            <a:r>
              <a:rPr lang="ar-IQ" sz="2200" dirty="0" smtClean="0"/>
              <a:t>المصالح, </a:t>
            </a:r>
            <a:r>
              <a:rPr lang="ar-IQ" sz="2200" dirty="0" smtClean="0"/>
              <a:t>وفي المفاوضات يلتقي المشاركون طوعا ضمن علاقة مؤقتة صممت </a:t>
            </a:r>
            <a:r>
              <a:rPr lang="ar-IQ" sz="2200" dirty="0" smtClean="0"/>
              <a:t>لإعلام </a:t>
            </a:r>
            <a:r>
              <a:rPr lang="ar-IQ" sz="2200" dirty="0" smtClean="0"/>
              <a:t>بعضهم البعض عن  احتياجات كل طرف منهم ولتبادل موارد معينة او قضايا غير ملموسة كالعلاقات المستقبلية </a:t>
            </a:r>
            <a:r>
              <a:rPr lang="ar-IQ" sz="2200" dirty="0" smtClean="0"/>
              <a:t>او الاجراءات </a:t>
            </a:r>
            <a:r>
              <a:rPr lang="ar-IQ" sz="2200" dirty="0" smtClean="0"/>
              <a:t>التي سيتم من خلالها حل النزاع </a:t>
            </a:r>
            <a:r>
              <a:rPr lang="ar-IQ" sz="2200" dirty="0" smtClean="0"/>
              <a:t>القائم.</a:t>
            </a:r>
            <a:endParaRPr lang="ar-IQ" sz="2200" dirty="0" smtClean="0"/>
          </a:p>
          <a:p>
            <a:pPr marL="45720" indent="0" algn="justLow" rtl="1">
              <a:buNone/>
            </a:pPr>
            <a:r>
              <a:rPr lang="ar-IQ" sz="2200" dirty="0" smtClean="0"/>
              <a:t>وتعد هذه الطريقة من افضل طرق حل النزاعات واكثرها </a:t>
            </a:r>
            <a:r>
              <a:rPr lang="ar-IQ" sz="2200" dirty="0" smtClean="0"/>
              <a:t>شيوعا, </a:t>
            </a:r>
            <a:r>
              <a:rPr lang="ar-IQ" sz="2200" dirty="0" smtClean="0"/>
              <a:t>وتتميز بالمرونة والسرية, ان عوامل التصعيد والتصلب او الليونة يقوم بها كل طرف لصالحه كي يزيد </a:t>
            </a:r>
            <a:r>
              <a:rPr lang="ar-IQ" sz="2200" dirty="0" smtClean="0"/>
              <a:t>مكاسبه, </a:t>
            </a:r>
            <a:r>
              <a:rPr lang="ar-IQ" sz="2200" dirty="0" smtClean="0"/>
              <a:t>وبذلك يعمد الى التأجيل او التطويل او </a:t>
            </a:r>
            <a:r>
              <a:rPr lang="ar-IQ" sz="2200" dirty="0" smtClean="0"/>
              <a:t>التصلب. وبالرغم </a:t>
            </a:r>
            <a:r>
              <a:rPr lang="ar-IQ" sz="2200" dirty="0" smtClean="0"/>
              <a:t>من المزايا الكثيرة للمفاوضات الا ان نجاحها يعتمد على الروح التي تسود </a:t>
            </a:r>
            <a:r>
              <a:rPr lang="ar-IQ" sz="2200" dirty="0" smtClean="0"/>
              <a:t>المفاوضات, </a:t>
            </a:r>
            <a:r>
              <a:rPr lang="ar-IQ" sz="2200" dirty="0" smtClean="0"/>
              <a:t>وتصبح المفاوضات </a:t>
            </a:r>
            <a:r>
              <a:rPr lang="ar-IQ" sz="2200" dirty="0" smtClean="0"/>
              <a:t>اشبه </a:t>
            </a:r>
            <a:r>
              <a:rPr lang="ar-IQ" sz="2200" dirty="0" smtClean="0"/>
              <a:t>بسياسة الامر الواقع اذا حدثت بين طرفين غير </a:t>
            </a:r>
            <a:r>
              <a:rPr lang="ar-IQ" sz="2200" dirty="0" smtClean="0"/>
              <a:t>متكافئين.</a:t>
            </a:r>
            <a:endParaRPr lang="en-US" sz="22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وسائل تسوية النزاعات الدولية </a:t>
            </a:r>
            <a:br>
              <a:rPr lang="ar-IQ" dirty="0" smtClean="0"/>
            </a:br>
            <a:r>
              <a:rPr lang="ar-IQ" dirty="0" smtClean="0"/>
              <a:t>1- الوسائل الدبلوماسية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3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0999" y="2069592"/>
            <a:ext cx="8407893" cy="4407408"/>
          </a:xfrm>
        </p:spPr>
        <p:txBody>
          <a:bodyPr>
            <a:noAutofit/>
          </a:bodyPr>
          <a:lstStyle/>
          <a:p>
            <a:pPr marL="45720" indent="0" algn="justLow" rtl="1">
              <a:buNone/>
            </a:pPr>
            <a:r>
              <a:rPr lang="ar-IQ" sz="2400" dirty="0" smtClean="0"/>
              <a:t>ويقصد بها قيام دولة بمحاولة التقريب بين دولتين </a:t>
            </a:r>
            <a:r>
              <a:rPr lang="ar-IQ" sz="2400" dirty="0" smtClean="0"/>
              <a:t>متنازعتين, </a:t>
            </a:r>
            <a:r>
              <a:rPr lang="ar-IQ" sz="2400" dirty="0" smtClean="0"/>
              <a:t>وحثهما على الدخول في مفاوضات لحل النزاع القائم </a:t>
            </a:r>
            <a:r>
              <a:rPr lang="ar-IQ" sz="2400" dirty="0" smtClean="0"/>
              <a:t>بينهما, </a:t>
            </a:r>
            <a:r>
              <a:rPr lang="ar-IQ" sz="2400" dirty="0" smtClean="0"/>
              <a:t>دون ان تشترك الدولة المقدمة للمساعي الحميدة في المفاوضات </a:t>
            </a:r>
            <a:r>
              <a:rPr lang="ar-IQ" sz="2400" dirty="0" smtClean="0"/>
              <a:t>بأية </a:t>
            </a:r>
            <a:r>
              <a:rPr lang="ar-IQ" sz="2400" dirty="0" smtClean="0"/>
              <a:t>وسيلة </a:t>
            </a:r>
            <a:r>
              <a:rPr lang="ar-IQ" sz="2400" dirty="0" smtClean="0"/>
              <a:t>مباشرة.</a:t>
            </a:r>
            <a:endParaRPr lang="ar-IQ" sz="2400" dirty="0" smtClean="0"/>
          </a:p>
          <a:p>
            <a:pPr marL="45720" indent="0" algn="justLow" rtl="1">
              <a:buNone/>
            </a:pPr>
            <a:r>
              <a:rPr lang="ar-IQ" sz="2400" dirty="0" smtClean="0"/>
              <a:t>ان تعبير المساعي الحميدة يطلق على تدخل دولة ثالثة سواء طلب منها هذا الامر او قامت به </a:t>
            </a:r>
            <a:r>
              <a:rPr lang="ar-IQ" sz="2400" dirty="0" smtClean="0"/>
              <a:t>ذاتيا, </a:t>
            </a:r>
            <a:r>
              <a:rPr lang="ar-IQ" sz="2400" dirty="0" smtClean="0"/>
              <a:t>وقد تستخدم هذه الوسيلة عند اخفاق اطراف النزاع في التوصل الى اتفاق في المفاوضات القائمة </a:t>
            </a:r>
            <a:r>
              <a:rPr lang="ar-IQ" sz="2400" dirty="0" smtClean="0"/>
              <a:t>بينهما, ان </a:t>
            </a:r>
            <a:r>
              <a:rPr lang="ar-IQ" sz="2400" dirty="0" smtClean="0"/>
              <a:t>الدولة التي تقوم بتهيئة الاجواء الملائمة للدخول في مفاوضات مباشرة لحل النزاع القائم </a:t>
            </a:r>
            <a:r>
              <a:rPr lang="ar-IQ" sz="2400" dirty="0" smtClean="0"/>
              <a:t>لا تشترك </a:t>
            </a:r>
            <a:r>
              <a:rPr lang="ar-IQ" sz="2400" dirty="0" smtClean="0"/>
              <a:t>في المفاوضات ولا تقدم </a:t>
            </a:r>
            <a:r>
              <a:rPr lang="ar-IQ" sz="2400" dirty="0" smtClean="0"/>
              <a:t>حلولا.</a:t>
            </a:r>
            <a:endParaRPr lang="en-US" sz="24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وسائل تسوية النزاعات الدولية </a:t>
            </a:r>
            <a:br>
              <a:rPr lang="ar-IQ" dirty="0"/>
            </a:br>
            <a:r>
              <a:rPr lang="ar-IQ" dirty="0" smtClean="0"/>
              <a:t>2- المساعي الحميدة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400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justLow" rtl="1">
              <a:buNone/>
            </a:pPr>
            <a:r>
              <a:rPr lang="ar-IQ" sz="2200" dirty="0" smtClean="0"/>
              <a:t>ويقصد بها سعي دولة </a:t>
            </a:r>
            <a:r>
              <a:rPr lang="ar-IQ" sz="2200" dirty="0" smtClean="0"/>
              <a:t>لإيجاد </a:t>
            </a:r>
            <a:r>
              <a:rPr lang="ar-IQ" sz="2200" dirty="0" smtClean="0"/>
              <a:t>حل لنزاع قائم بين دولتين عن طريق اشتراكها مباشرة في مفاوضات تقوم بها الدولتان المتنازعتان للتقريب بين وجهات </a:t>
            </a:r>
            <a:r>
              <a:rPr lang="ar-IQ" sz="2200" dirty="0" smtClean="0"/>
              <a:t>النظر.</a:t>
            </a:r>
            <a:endParaRPr lang="ar-IQ" sz="2200" dirty="0" smtClean="0"/>
          </a:p>
          <a:p>
            <a:pPr marL="45720" indent="0" algn="justLow" rtl="1">
              <a:buNone/>
            </a:pPr>
            <a:r>
              <a:rPr lang="ar-IQ" sz="2200" dirty="0" smtClean="0"/>
              <a:t>ان الوساطة هي امتداد لعملية التفاوض وتشمل تدخل طرف ثالث مقبول لدى الطرفين ومحدود السلطات في اخذ </a:t>
            </a:r>
            <a:r>
              <a:rPr lang="ar-IQ" sz="2200" dirty="0" smtClean="0"/>
              <a:t>القرار, </a:t>
            </a:r>
            <a:r>
              <a:rPr lang="ar-IQ" sz="2200" dirty="0" smtClean="0"/>
              <a:t>حيث يقوم بمساعدة اطراف النزاع على الوصول طوعا الى اتفاق مقبول لديهم حول تسوية القضايا المتنازع </a:t>
            </a:r>
            <a:r>
              <a:rPr lang="ar-IQ" sz="2200" dirty="0" smtClean="0"/>
              <a:t>عليها. </a:t>
            </a:r>
            <a:endParaRPr lang="ar-IQ" sz="2200" dirty="0" smtClean="0"/>
          </a:p>
          <a:p>
            <a:pPr marL="45720" indent="0" algn="justLow" rtl="1">
              <a:buNone/>
            </a:pPr>
            <a:r>
              <a:rPr lang="ar-IQ" sz="2200" dirty="0" smtClean="0"/>
              <a:t>كما ان الوسيط غالبا ما يكون طرفا ليس له صلة مباشرة بالنزاع او القضايا الاساسية وهو عامل جوهري في ادارة النزاعات </a:t>
            </a:r>
            <a:r>
              <a:rPr lang="ar-IQ" sz="2200" dirty="0" smtClean="0"/>
              <a:t>وحلها.</a:t>
            </a:r>
            <a:endParaRPr lang="ar-IQ" sz="2200" dirty="0" smtClean="0"/>
          </a:p>
          <a:p>
            <a:pPr marL="45720" indent="0" algn="justLow" rtl="1">
              <a:buNone/>
            </a:pPr>
            <a:r>
              <a:rPr lang="ar-IQ" sz="2200" dirty="0" smtClean="0"/>
              <a:t>والفرق بين الوساطة والمساعي الحميدة  يكمن في ان الدولة التي تقوم بالمساعي الحميدة تكتفي بالتقريب بين الدولتين المتنازعتين وحثهما على استئناف المفاوضات لحل النزاع دون ان تشترك في </a:t>
            </a:r>
            <a:r>
              <a:rPr lang="ar-IQ" sz="2200" dirty="0" smtClean="0"/>
              <a:t>ذلك, </a:t>
            </a:r>
            <a:r>
              <a:rPr lang="ar-IQ" sz="2200" dirty="0" smtClean="0"/>
              <a:t>بينما تشترك الدولة التي تقوم بالوساطة في </a:t>
            </a:r>
            <a:r>
              <a:rPr lang="ar-IQ" sz="2200" dirty="0" smtClean="0"/>
              <a:t>المفاوضات. </a:t>
            </a:r>
            <a:endParaRPr lang="en-US" sz="22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وسائل تسوية النزاعات الدولية </a:t>
            </a:r>
            <a:br>
              <a:rPr lang="ar-IQ" dirty="0"/>
            </a:br>
            <a:r>
              <a:rPr lang="ar-IQ" dirty="0" smtClean="0"/>
              <a:t>3- الوساطة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758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r" rtl="1">
              <a:buNone/>
            </a:pPr>
            <a:r>
              <a:rPr lang="ar-IQ" dirty="0" smtClean="0"/>
              <a:t>وهي طريقة لتسوية المنازعات الدولية عن طريق التحقيق في صحة الوقائع التي تثير النزاع .</a:t>
            </a:r>
          </a:p>
          <a:p>
            <a:pPr marL="45720" indent="0" algn="r" rtl="1">
              <a:buNone/>
            </a:pPr>
            <a:r>
              <a:rPr lang="ar-IQ" dirty="0" smtClean="0"/>
              <a:t>فقد يحدث ان يكون اساس النزاع خلافا حول وقائع معينة فاذا ما فصل في صحتها امكن بعد ذلك تسوية النزاع وديا , وفي مثل هذه الحالة يحسن بالدولتين المتنازعتين ان تحيلا موضوع النزاع على التحقيق </a:t>
            </a:r>
            <a:r>
              <a:rPr lang="ar-IQ" dirty="0" err="1" smtClean="0"/>
              <a:t>لايضاح</a:t>
            </a:r>
            <a:r>
              <a:rPr lang="ar-IQ" dirty="0" smtClean="0"/>
              <a:t> حقيقة الوقائع المختلف عليها حتى تكون المناقشة فيما يتبع لحل النزاع مستندة الى اساس الوقائع الصحيحة الثابتة .وتم ابتكار هذه الطريقة </a:t>
            </a:r>
            <a:r>
              <a:rPr lang="ar-IQ" dirty="0" err="1" smtClean="0"/>
              <a:t>لاول</a:t>
            </a:r>
            <a:r>
              <a:rPr lang="ar-IQ" dirty="0" smtClean="0"/>
              <a:t> مرة في مؤتمر لاهاي عام 1899.</a:t>
            </a:r>
          </a:p>
          <a:p>
            <a:pPr marL="45720" indent="0" algn="r" rtl="1">
              <a:buNone/>
            </a:pPr>
            <a:endParaRPr lang="ar-IQ" dirty="0" smtClean="0"/>
          </a:p>
          <a:p>
            <a:pPr marL="45720" indent="0" algn="r" rtl="1">
              <a:buNone/>
            </a:pPr>
            <a:r>
              <a:rPr lang="ar-IQ" dirty="0" smtClean="0"/>
              <a:t>ويؤخذ على نظام التحقيق مأخذان :</a:t>
            </a:r>
          </a:p>
          <a:p>
            <a:pPr marL="45720" indent="0" algn="r" rtl="1">
              <a:buNone/>
            </a:pPr>
            <a:r>
              <a:rPr lang="ar-IQ" dirty="0" smtClean="0"/>
              <a:t>اولا : ان الرجوع اليه ليس الزاميا وان امره متروك لإرادة حكومات الدول المتنازعة ورغبتها في التفاهم وديا بشأن النزاع القادم .</a:t>
            </a:r>
          </a:p>
          <a:p>
            <a:pPr marL="45720" indent="0" algn="r" rtl="1">
              <a:buNone/>
            </a:pPr>
            <a:r>
              <a:rPr lang="ar-IQ" dirty="0" smtClean="0"/>
              <a:t>ثانيا : ليس للجان التحقيق صفة دائمة تسمح بالاتجاه اليها وعلى الفور عند بدء النزاع .</a:t>
            </a:r>
          </a:p>
          <a:p>
            <a:pPr marL="45720" indent="0" algn="r" rtl="1">
              <a:buNone/>
            </a:pPr>
            <a:endParaRPr lang="ar-IQ" dirty="0" smtClean="0"/>
          </a:p>
          <a:p>
            <a:pPr marL="45720" indent="0" algn="r" rtl="1">
              <a:buNone/>
            </a:pP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وسائل تسوية النزاعات الدولية </a:t>
            </a:r>
            <a:br>
              <a:rPr lang="ar-IQ" dirty="0"/>
            </a:br>
            <a:r>
              <a:rPr lang="ar-IQ" dirty="0" smtClean="0"/>
              <a:t>4- التحقيق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223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justLow" rtl="1">
              <a:buNone/>
            </a:pPr>
            <a:r>
              <a:rPr lang="ar-IQ" sz="2300" dirty="0" smtClean="0"/>
              <a:t>ويقصد به حل النزاع عن طريق احالته لهيئة محايدة تتولى تحديد الوقائع واقتراح التسوية الملائمة على اطراف </a:t>
            </a:r>
            <a:r>
              <a:rPr lang="ar-IQ" sz="2300" dirty="0" smtClean="0"/>
              <a:t>النزاع, </a:t>
            </a:r>
            <a:r>
              <a:rPr lang="ar-IQ" sz="2300" dirty="0" smtClean="0"/>
              <a:t>ويكون قرار هيئة التوفيق غير ملزم </a:t>
            </a:r>
            <a:r>
              <a:rPr lang="ar-IQ" sz="2300" dirty="0" smtClean="0"/>
              <a:t>لأطراف </a:t>
            </a:r>
            <a:r>
              <a:rPr lang="ar-IQ" sz="2300" dirty="0" smtClean="0"/>
              <a:t>النزاع وهذا </a:t>
            </a:r>
            <a:r>
              <a:rPr lang="ar-IQ" sz="2300" dirty="0" smtClean="0"/>
              <a:t>ما يميزه </a:t>
            </a:r>
            <a:r>
              <a:rPr lang="ar-IQ" sz="2300" dirty="0" smtClean="0"/>
              <a:t>عن قرار هيئة </a:t>
            </a:r>
            <a:r>
              <a:rPr lang="ar-IQ" sz="2300" dirty="0" smtClean="0"/>
              <a:t>التحكيم.</a:t>
            </a:r>
            <a:endParaRPr lang="ar-IQ" sz="2300" dirty="0" smtClean="0"/>
          </a:p>
          <a:p>
            <a:pPr marL="45720" indent="0" algn="justLow" rtl="1">
              <a:buNone/>
            </a:pPr>
            <a:r>
              <a:rPr lang="ar-IQ" sz="2300" dirty="0" smtClean="0"/>
              <a:t>ان لجان التوفيق تشبه من حيث مهمتها هيئات التحكيم او </a:t>
            </a:r>
            <a:r>
              <a:rPr lang="ar-IQ" sz="2300" dirty="0" smtClean="0"/>
              <a:t>القضاء, </a:t>
            </a:r>
            <a:r>
              <a:rPr lang="ar-IQ" sz="2300" dirty="0" smtClean="0"/>
              <a:t>لكنها تختلف عنها من حيث صفة القرار الذي تتخذه فقرار لجنة التوفيق ليست له اية صفة الزامية وللدول صاحبة الشأن ان تأخذ به أو </a:t>
            </a:r>
            <a:r>
              <a:rPr lang="ar-IQ" sz="2300" dirty="0" smtClean="0"/>
              <a:t>ترفضه, </a:t>
            </a:r>
            <a:r>
              <a:rPr lang="ar-IQ" sz="2300" dirty="0" smtClean="0"/>
              <a:t>بينما يلزم قرار التحكيم او حكم القضاء اطراف النزاع ويتعين عليهم تنفيذه في كل </a:t>
            </a:r>
            <a:r>
              <a:rPr lang="ar-IQ" sz="2300" dirty="0" smtClean="0"/>
              <a:t>جزئياته, </a:t>
            </a:r>
            <a:r>
              <a:rPr lang="ar-IQ" sz="2300" dirty="0" smtClean="0"/>
              <a:t>ولقد دخلت هذه الطريقة التعامل الدولي بعد عام 1919 من خلال معاهدات ثنائية او </a:t>
            </a:r>
            <a:r>
              <a:rPr lang="ar-IQ" sz="2300" dirty="0" smtClean="0"/>
              <a:t>جماعية.</a:t>
            </a:r>
            <a:endParaRPr lang="ar-IQ" sz="2300" dirty="0" smtClean="0"/>
          </a:p>
          <a:p>
            <a:pPr marL="45720" indent="0" algn="justLow" rtl="1">
              <a:buNone/>
            </a:pPr>
            <a:r>
              <a:rPr lang="ar-IQ" sz="2300" dirty="0" smtClean="0"/>
              <a:t>ان الميزة الاساسية للتوفيق انه طريقة اختيارية بالنسبة للقرار الذي تتخذه </a:t>
            </a:r>
            <a:r>
              <a:rPr lang="ar-IQ" sz="2300" dirty="0" smtClean="0"/>
              <a:t>اللجنة, </a:t>
            </a:r>
            <a:r>
              <a:rPr lang="ar-IQ" sz="2300" dirty="0" smtClean="0"/>
              <a:t>وهي بمثابة تمهيد للتسوية التحكيمية او القضائية ذات الصفة </a:t>
            </a:r>
            <a:r>
              <a:rPr lang="ar-IQ" sz="2300" dirty="0" smtClean="0"/>
              <a:t>الالزامية.</a:t>
            </a:r>
            <a:endParaRPr lang="en-US" sz="23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وسائل تسوية النزاعات الدولية </a:t>
            </a:r>
            <a:br>
              <a:rPr lang="ar-IQ" dirty="0" smtClean="0"/>
            </a:br>
            <a:r>
              <a:rPr lang="ar-IQ" dirty="0" smtClean="0"/>
              <a:t>5- التوفيق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57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justLow" rtl="1">
              <a:buNone/>
            </a:pPr>
            <a:r>
              <a:rPr lang="ar-IQ" sz="2200" dirty="0" smtClean="0"/>
              <a:t>أولا: </a:t>
            </a:r>
            <a:r>
              <a:rPr lang="ar-IQ" sz="2200" dirty="0" smtClean="0"/>
              <a:t>التحكيم </a:t>
            </a:r>
          </a:p>
          <a:p>
            <a:pPr marL="45720" indent="0" algn="justLow" rtl="1">
              <a:buNone/>
            </a:pPr>
            <a:r>
              <a:rPr lang="ar-IQ" sz="2200" dirty="0" smtClean="0"/>
              <a:t>وهو طريقة لحل النزاعات الدولية بقرار ملزم يصدره </a:t>
            </a:r>
            <a:r>
              <a:rPr lang="ar-IQ" sz="2200" dirty="0" smtClean="0"/>
              <a:t>المحكمون, </a:t>
            </a:r>
            <a:r>
              <a:rPr lang="ar-IQ" sz="2200" dirty="0" smtClean="0"/>
              <a:t>يختارهم اطراف النزاع للحكم فيه وفقا </a:t>
            </a:r>
            <a:r>
              <a:rPr lang="ar-IQ" sz="2200" dirty="0" smtClean="0"/>
              <a:t>للقانون. وقد </a:t>
            </a:r>
            <a:r>
              <a:rPr lang="ar-IQ" sz="2200" dirty="0" smtClean="0"/>
              <a:t>اوردت اتفاقية لاهاي الثانية عام 1907 بان التحكيم يرمي الى تسوية المنازعات الناشئة بين الدول بواسطة قضاة تختارهم على اساس </a:t>
            </a:r>
            <a:r>
              <a:rPr lang="ar-IQ" sz="2200" dirty="0" smtClean="0"/>
              <a:t>الحق, </a:t>
            </a:r>
            <a:r>
              <a:rPr lang="ar-IQ" sz="2200" dirty="0" smtClean="0"/>
              <a:t>وهذا التعريف قد بين لنا انه ليس هناك  فرق بين التحكيم والتسوية القضائية من </a:t>
            </a:r>
            <a:r>
              <a:rPr lang="ar-IQ" sz="2200" dirty="0" smtClean="0"/>
              <a:t>خلال:</a:t>
            </a:r>
            <a:endParaRPr lang="ar-IQ" sz="2200" dirty="0" smtClean="0"/>
          </a:p>
          <a:p>
            <a:pPr marL="45720" indent="0" algn="justLow" rtl="1">
              <a:buNone/>
            </a:pPr>
            <a:r>
              <a:rPr lang="ar-IQ" sz="2200" dirty="0" smtClean="0"/>
              <a:t>1- انهما اسلوبان لتسوية قانونية للمنازعات </a:t>
            </a:r>
            <a:r>
              <a:rPr lang="ar-IQ" sz="2200" dirty="0" smtClean="0"/>
              <a:t>الدولية.</a:t>
            </a:r>
            <a:endParaRPr lang="ar-IQ" sz="2200" dirty="0" smtClean="0"/>
          </a:p>
          <a:p>
            <a:pPr marL="45720" indent="0" algn="justLow" rtl="1">
              <a:buNone/>
            </a:pPr>
            <a:r>
              <a:rPr lang="ar-IQ" sz="2200" dirty="0" smtClean="0"/>
              <a:t>2-ان اساس التحكيم مثل القضاء الدولي يقوم على اساس رغبة وارادة الدول </a:t>
            </a:r>
            <a:r>
              <a:rPr lang="ar-IQ" sz="2200" dirty="0" smtClean="0"/>
              <a:t>المتنازعة.</a:t>
            </a:r>
            <a:endParaRPr lang="ar-IQ" sz="2200" dirty="0" smtClean="0"/>
          </a:p>
          <a:p>
            <a:pPr marL="45720" indent="0" algn="justLow" rtl="1">
              <a:buNone/>
            </a:pPr>
            <a:r>
              <a:rPr lang="ar-IQ" sz="2200" dirty="0" smtClean="0"/>
              <a:t>وهناك 3 انواع من </a:t>
            </a:r>
            <a:r>
              <a:rPr lang="ar-IQ" sz="2200" dirty="0" smtClean="0"/>
              <a:t>التحكيم:</a:t>
            </a:r>
            <a:endParaRPr lang="ar-IQ" sz="2200" dirty="0" smtClean="0"/>
          </a:p>
          <a:p>
            <a:pPr marL="45720" indent="0" algn="justLow" rtl="1">
              <a:buNone/>
            </a:pPr>
            <a:r>
              <a:rPr lang="ar-IQ" sz="2200" dirty="0" smtClean="0"/>
              <a:t>1- التحكيم بواسطة رئيس الدولة </a:t>
            </a:r>
          </a:p>
          <a:p>
            <a:pPr marL="45720" indent="0" algn="justLow" rtl="1">
              <a:buNone/>
            </a:pPr>
            <a:r>
              <a:rPr lang="ar-IQ" sz="2200" dirty="0" smtClean="0"/>
              <a:t>2- التحكيم بواسطة لجنة مختلطة </a:t>
            </a:r>
          </a:p>
          <a:p>
            <a:pPr marL="45720" indent="0" algn="justLow" rtl="1">
              <a:buNone/>
            </a:pPr>
            <a:r>
              <a:rPr lang="ar-IQ" sz="2200" dirty="0" smtClean="0"/>
              <a:t>3- التحكيم بواسطة المحاكم </a:t>
            </a:r>
            <a:endParaRPr lang="en-US" sz="22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وسائل تسوية النزاعات </a:t>
            </a:r>
            <a:r>
              <a:rPr lang="ar-IQ" dirty="0" smtClean="0"/>
              <a:t>الدولية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2- الوسائل القانونية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646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justLow" rtl="1">
              <a:buNone/>
            </a:pPr>
            <a:r>
              <a:rPr lang="ar-IQ" sz="2200" dirty="0" smtClean="0"/>
              <a:t>تأسست محكمة العدل الدولية في عام 1945 لتحل محل محكمة العدل الدولية الدائمة التي تأسست ضمن عصبة </a:t>
            </a:r>
            <a:r>
              <a:rPr lang="ar-IQ" sz="2200" dirty="0" smtClean="0"/>
              <a:t>الامم.</a:t>
            </a:r>
            <a:endParaRPr lang="ar-IQ" sz="2200" dirty="0" smtClean="0"/>
          </a:p>
          <a:p>
            <a:pPr marL="45720" indent="0" algn="justLow" rtl="1">
              <a:buNone/>
            </a:pPr>
            <a:r>
              <a:rPr lang="ar-IQ" sz="2200" dirty="0" smtClean="0"/>
              <a:t>وتتكون المحكمة من قضاة مستقلين ينتخبون من بين اشخاص ذوي امكانيات عالية تؤهلهم لهذا </a:t>
            </a:r>
            <a:r>
              <a:rPr lang="ar-IQ" sz="2200" dirty="0" smtClean="0"/>
              <a:t>المنصب, </a:t>
            </a:r>
            <a:r>
              <a:rPr lang="ar-IQ" sz="2200" dirty="0" smtClean="0"/>
              <a:t>وتتألف </a:t>
            </a:r>
            <a:r>
              <a:rPr lang="ar-IQ" sz="2200" dirty="0" smtClean="0"/>
              <a:t>المحكمة</a:t>
            </a:r>
            <a:r>
              <a:rPr lang="en-US" sz="2200" dirty="0" smtClean="0"/>
              <a:t>.</a:t>
            </a:r>
            <a:endParaRPr lang="ar-IQ" sz="2200" dirty="0" smtClean="0"/>
          </a:p>
          <a:p>
            <a:pPr marL="45720" indent="0" algn="justLow" rtl="1">
              <a:buNone/>
            </a:pPr>
            <a:endParaRPr lang="en-US" sz="2200" dirty="0" smtClean="0"/>
          </a:p>
          <a:p>
            <a:pPr marL="45720" indent="0" algn="ctr" rtl="1">
              <a:buNone/>
            </a:pPr>
            <a:r>
              <a:rPr lang="ar-IQ" sz="3200" b="1" u="sng" dirty="0" smtClean="0"/>
              <a:t>حق التقاضي </a:t>
            </a:r>
          </a:p>
          <a:p>
            <a:pPr marL="45720" indent="0" algn="justLow" rtl="1">
              <a:buNone/>
            </a:pPr>
            <a:r>
              <a:rPr lang="ar-IQ" sz="2200" dirty="0" smtClean="0"/>
              <a:t>هناك 3 مجموعات من الدول التي لها حق التقاضي حسبما ورد في </a:t>
            </a:r>
            <a:r>
              <a:rPr lang="ar-IQ" sz="2200" dirty="0" smtClean="0"/>
              <a:t>الميثاق:</a:t>
            </a:r>
            <a:endParaRPr lang="ar-IQ" sz="2200" dirty="0" smtClean="0"/>
          </a:p>
          <a:p>
            <a:pPr marL="45720" indent="0" algn="justLow" rtl="1">
              <a:buNone/>
            </a:pPr>
            <a:r>
              <a:rPr lang="ar-IQ" sz="2200" dirty="0" smtClean="0"/>
              <a:t>1- الدول الاعضاء في الامم المتحدة.</a:t>
            </a:r>
          </a:p>
          <a:p>
            <a:pPr marL="45720" indent="0" algn="justLow" rtl="1">
              <a:buNone/>
            </a:pPr>
            <a:r>
              <a:rPr lang="ar-IQ" sz="2200" dirty="0" smtClean="0"/>
              <a:t>2- الدول غير الاعضاء في الامم المتحدة الا انها صادقت على النظام الاساسي </a:t>
            </a:r>
            <a:r>
              <a:rPr lang="ar-IQ" sz="2200" dirty="0" smtClean="0"/>
              <a:t>للمحكمة.</a:t>
            </a:r>
            <a:endParaRPr lang="ar-IQ" sz="2200" dirty="0" smtClean="0"/>
          </a:p>
          <a:p>
            <a:pPr marL="45720" indent="0" algn="justLow" rtl="1">
              <a:buNone/>
            </a:pPr>
            <a:r>
              <a:rPr lang="ar-IQ" sz="2200" dirty="0" smtClean="0"/>
              <a:t>3- الدول التي هي ليست اعضاء في الامم المتحدة او اعضاء في النظام الاساسي لمحكمة العدل الدولية.</a:t>
            </a:r>
            <a:endParaRPr lang="en-US" sz="2200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وسائل تسوية النزاعات الدولية </a:t>
            </a: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>ثانيا -القضاء </a:t>
            </a:r>
            <a:r>
              <a:rPr lang="ar-IQ" dirty="0" smtClean="0"/>
              <a:t>الدولي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37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بكة">
  <a:themeElements>
    <a:clrScheme name="أساسية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شبكة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شبكة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267</TotalTime>
  <Words>868</Words>
  <Application>Microsoft Office PowerPoint</Application>
  <PresentationFormat>عرض على الشاشة (3:4)‏</PresentationFormat>
  <Paragraphs>52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 Bold</vt:lpstr>
      <vt:lpstr>Franklin Gothic Medium</vt:lpstr>
      <vt:lpstr>Wingdings</vt:lpstr>
      <vt:lpstr>Wingdings 2</vt:lpstr>
      <vt:lpstr>شبكة</vt:lpstr>
      <vt:lpstr>الفصل التاسع   وسائل تسوية النزاعات الدولية </vt:lpstr>
      <vt:lpstr>وسائل تسوية النزاعات الدولية </vt:lpstr>
      <vt:lpstr>وسائل تسوية النزاعات الدولية  1- الوسائل الدبلوماسية </vt:lpstr>
      <vt:lpstr>وسائل تسوية النزاعات الدولية  2- المساعي الحميدة </vt:lpstr>
      <vt:lpstr>وسائل تسوية النزاعات الدولية  3- الوساطة </vt:lpstr>
      <vt:lpstr>وسائل تسوية النزاعات الدولية  4- التحقيق </vt:lpstr>
      <vt:lpstr>وسائل تسوية النزاعات الدولية  5- التوفيق</vt:lpstr>
      <vt:lpstr>وسائل تسوية النزاعات الدولية  2- الوسائل القانونية</vt:lpstr>
      <vt:lpstr>وسائل تسوية النزاعات الدولية  ثانيا -القضاء الدولي </vt:lpstr>
    </vt:vector>
  </TitlesOfParts>
  <Company>Ahmed-Under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التاسع   وسائل تسوية النزاعات الدولية</dc:title>
  <dc:creator>Windows User</dc:creator>
  <cp:lastModifiedBy>Waseem</cp:lastModifiedBy>
  <cp:revision>17</cp:revision>
  <dcterms:created xsi:type="dcterms:W3CDTF">2022-05-22T13:12:36Z</dcterms:created>
  <dcterms:modified xsi:type="dcterms:W3CDTF">2022-06-03T09:06:30Z</dcterms:modified>
</cp:coreProperties>
</file>