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65" r:id="rId4"/>
    <p:sldId id="258" r:id="rId5"/>
    <p:sldId id="266" r:id="rId6"/>
    <p:sldId id="259" r:id="rId7"/>
    <p:sldId id="260" r:id="rId8"/>
    <p:sldId id="267" r:id="rId9"/>
    <p:sldId id="261" r:id="rId10"/>
    <p:sldId id="262" r:id="rId11"/>
    <p:sldId id="268" r:id="rId12"/>
    <p:sldId id="263" r:id="rId13"/>
    <p:sldId id="264"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5D291D33-3D6F-4E1A-BC39-83EDB458EF46}" type="datetimeFigureOut">
              <a:rPr lang="ar-IQ" smtClean="0"/>
              <a:t>25/12/1443</a:t>
            </a:fld>
            <a:endParaRPr lang="ar-IQ"/>
          </a:p>
        </p:txBody>
      </p:sp>
      <p:sp>
        <p:nvSpPr>
          <p:cNvPr id="8" name="Slide Number Placeholder 7"/>
          <p:cNvSpPr>
            <a:spLocks noGrp="1"/>
          </p:cNvSpPr>
          <p:nvPr>
            <p:ph type="sldNum" sz="quarter" idx="11"/>
          </p:nvPr>
        </p:nvSpPr>
        <p:spPr/>
        <p:txBody>
          <a:bodyPr/>
          <a:lstStyle/>
          <a:p>
            <a:fld id="{C8ADDB6B-78F1-435C-9BC6-AB408BD09721}"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D291D33-3D6F-4E1A-BC39-83EDB458EF46}" type="datetimeFigureOut">
              <a:rPr lang="ar-IQ" smtClean="0"/>
              <a:t>25/12/1443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ADDB6B-78F1-435C-9BC6-AB408BD0972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D291D33-3D6F-4E1A-BC39-83EDB458EF46}" type="datetimeFigureOut">
              <a:rPr lang="ar-IQ" smtClean="0"/>
              <a:t>25/12/1443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ADDB6B-78F1-435C-9BC6-AB408BD0972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5D291D33-3D6F-4E1A-BC39-83EDB458EF46}" type="datetimeFigureOut">
              <a:rPr lang="ar-IQ" smtClean="0"/>
              <a:t>25/12/1443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ADDB6B-78F1-435C-9BC6-AB408BD0972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D291D33-3D6F-4E1A-BC39-83EDB458EF46}" type="datetimeFigureOut">
              <a:rPr lang="ar-IQ" smtClean="0"/>
              <a:t>25/12/1443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ADDB6B-78F1-435C-9BC6-AB408BD09721}"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5D291D33-3D6F-4E1A-BC39-83EDB458EF46}" type="datetimeFigureOut">
              <a:rPr lang="ar-IQ" smtClean="0"/>
              <a:t>25/12/1443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ADDB6B-78F1-435C-9BC6-AB408BD09721}"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5D291D33-3D6F-4E1A-BC39-83EDB458EF46}" type="datetimeFigureOut">
              <a:rPr lang="ar-IQ" smtClean="0"/>
              <a:t>25/12/1443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ADDB6B-78F1-435C-9BC6-AB408BD09721}"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D291D33-3D6F-4E1A-BC39-83EDB458EF46}" type="datetimeFigureOut">
              <a:rPr lang="ar-IQ" smtClean="0"/>
              <a:t>25/12/1443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ADDB6B-78F1-435C-9BC6-AB408BD0972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91D33-3D6F-4E1A-BC39-83EDB458EF46}" type="datetimeFigureOut">
              <a:rPr lang="ar-IQ" smtClean="0"/>
              <a:t>25/12/1443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ADDB6B-78F1-435C-9BC6-AB408BD0972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D291D33-3D6F-4E1A-BC39-83EDB458EF46}" type="datetimeFigureOut">
              <a:rPr lang="ar-IQ" smtClean="0"/>
              <a:t>25/12/1443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ADDB6B-78F1-435C-9BC6-AB408BD0972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D291D33-3D6F-4E1A-BC39-83EDB458EF46}" type="datetimeFigureOut">
              <a:rPr lang="ar-IQ" smtClean="0"/>
              <a:t>25/12/1443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ADDB6B-78F1-435C-9BC6-AB408BD0972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D291D33-3D6F-4E1A-BC39-83EDB458EF46}" type="datetimeFigureOut">
              <a:rPr lang="ar-IQ" smtClean="0"/>
              <a:t>25/12/1443</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8ADDB6B-78F1-435C-9BC6-AB408BD09721}"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824536"/>
          </a:xfrm>
        </p:spPr>
        <p:txBody>
          <a:bodyPr>
            <a:noAutofit/>
          </a:bodyPr>
          <a:lstStyle/>
          <a:p>
            <a:r>
              <a:rPr lang="ar-IQ" sz="3600" u="sng" dirty="0">
                <a:cs typeface="A Noor" pitchFamily="2" charset="-78"/>
              </a:rPr>
              <a:t>الموجة الأولى من </a:t>
            </a:r>
            <a:r>
              <a:rPr lang="ar-IQ" sz="3600" u="sng" dirty="0" smtClean="0">
                <a:cs typeface="A Noor" pitchFamily="2" charset="-78"/>
              </a:rPr>
              <a:t>التجديد</a:t>
            </a:r>
            <a:endParaRPr lang="ar-IQ" sz="3600" u="sng" dirty="0">
              <a:cs typeface="A Noor" pitchFamily="2" charset="-78"/>
            </a:endParaRPr>
          </a:p>
          <a:p>
            <a:pPr algn="justLow"/>
            <a:r>
              <a:rPr lang="ar-IQ" sz="3600" dirty="0">
                <a:cs typeface="A Noor" pitchFamily="2" charset="-78"/>
              </a:rPr>
              <a:t>بدأ التاريخ المعاصر بحركتين للإصلاح، إحداها بعيدة عن السلطة، والأخرى تبنتها السلطة.</a:t>
            </a:r>
          </a:p>
          <a:p>
            <a:pPr algn="justLow"/>
            <a:r>
              <a:rPr lang="ar-IQ" sz="3600" u="sng" dirty="0" smtClean="0">
                <a:cs typeface="A Noor" pitchFamily="2" charset="-78"/>
              </a:rPr>
              <a:t>الأولى</a:t>
            </a:r>
            <a:r>
              <a:rPr lang="ar-IQ" sz="3600" dirty="0">
                <a:cs typeface="A Noor" pitchFamily="2" charset="-78"/>
              </a:rPr>
              <a:t>: حركة التجديد الفقهي والفكري، والتي كانت بعيدة عن السلطة، فالدعوات التجديدية والإصلاحية كانت ظاهرة عامة في منتصف القرن الثامن عشر، وحتى منتصف القرن التاسع عشر، </a:t>
            </a:r>
            <a:r>
              <a:rPr lang="ar-IQ" sz="3600" dirty="0" smtClean="0">
                <a:cs typeface="A Noor" pitchFamily="2" charset="-78"/>
              </a:rPr>
              <a:t>وكانت </a:t>
            </a:r>
            <a:r>
              <a:rPr lang="ar-IQ" sz="3600" dirty="0">
                <a:cs typeface="A Noor" pitchFamily="2" charset="-78"/>
              </a:rPr>
              <a:t>تقوم على التوحيد، وترفض البدع، وتعلن مسؤولية الإنسان، وتدعو لفتح باب </a:t>
            </a:r>
            <a:r>
              <a:rPr lang="ar-IQ" sz="3600" dirty="0" smtClean="0">
                <a:cs typeface="A Noor" pitchFamily="2" charset="-78"/>
              </a:rPr>
              <a:t>الاجتهاد</a:t>
            </a:r>
            <a:r>
              <a:rPr lang="ar-IQ" sz="3600" dirty="0">
                <a:cs typeface="A Noor" pitchFamily="2" charset="-78"/>
              </a:rPr>
              <a:t>.</a:t>
            </a:r>
          </a:p>
        </p:txBody>
      </p:sp>
    </p:spTree>
    <p:extLst>
      <p:ext uri="{BB962C8B-B14F-4D97-AF65-F5344CB8AC3E}">
        <p14:creationId xmlns:p14="http://schemas.microsoft.com/office/powerpoint/2010/main" val="220410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4800" dirty="0">
                <a:cs typeface="A Noor" pitchFamily="2" charset="-78"/>
              </a:rPr>
              <a:t>وهنا أصبحت سمة هذا التيار التجديدي هي المحافظة، والدفاع عن العقيدة في وجه الغزو والتغريب، وبات على مدرسة الاعتدال أن تواجه أوضاعا متعددة تستدعي مواقف فكرية متباينة، إذ صار عليها أن تواجه التبشير، والتغريب، والفلسفات </a:t>
            </a:r>
            <a:r>
              <a:rPr lang="ar-IQ" sz="4800" dirty="0" smtClean="0">
                <a:cs typeface="A Noor" pitchFamily="2" charset="-78"/>
              </a:rPr>
              <a:t>المادية</a:t>
            </a:r>
            <a:r>
              <a:rPr lang="ar-IQ" sz="4800" dirty="0">
                <a:cs typeface="A Noor" pitchFamily="2" charset="-78"/>
              </a:rPr>
              <a:t>.</a:t>
            </a:r>
            <a:endParaRPr lang="ar-IQ" sz="4800" dirty="0">
              <a:cs typeface="A Noor" pitchFamily="2" charset="-78"/>
            </a:endParaRPr>
          </a:p>
        </p:txBody>
      </p:sp>
    </p:spTree>
    <p:extLst>
      <p:ext uri="{BB962C8B-B14F-4D97-AF65-F5344CB8AC3E}">
        <p14:creationId xmlns:p14="http://schemas.microsoft.com/office/powerpoint/2010/main" val="3954101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5400" dirty="0">
                <a:cs typeface="A Noor" pitchFamily="2" charset="-78"/>
              </a:rPr>
              <a:t>وهذا ما جعل رواد مدرسة الاعتدال أمام الكثير من التحديات فكرا وعملا، فالفكر الإسلامي الحديث فكر شُيد وتراصت لبناته تحت خط النار، وبنيت قلاعه وسط قصف مدافع الخصوم.</a:t>
            </a:r>
            <a:endParaRPr lang="ar-IQ" sz="5400" dirty="0">
              <a:cs typeface="A Noor" pitchFamily="2" charset="-78"/>
            </a:endParaRPr>
          </a:p>
        </p:txBody>
      </p:sp>
    </p:spTree>
    <p:extLst>
      <p:ext uri="{BB962C8B-B14F-4D97-AF65-F5344CB8AC3E}">
        <p14:creationId xmlns:p14="http://schemas.microsoft.com/office/powerpoint/2010/main" val="106762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4000" dirty="0">
                <a:cs typeface="A Noor" pitchFamily="2" charset="-78"/>
              </a:rPr>
              <a:t>حملت الموجة الثانية من التجديد وظائف جديدة، فلم تعد مهمتها فتح باب الاجتهاد، ولكن باتت مهمتها الدفاع عن أصول الدين </a:t>
            </a:r>
            <a:r>
              <a:rPr lang="ar-IQ" sz="4000" dirty="0" err="1">
                <a:cs typeface="A Noor" pitchFamily="2" charset="-78"/>
              </a:rPr>
              <a:t>وثوابته</a:t>
            </a:r>
            <a:r>
              <a:rPr lang="ar-IQ" sz="4000" dirty="0">
                <a:cs typeface="A Noor" pitchFamily="2" charset="-78"/>
              </a:rPr>
              <a:t>، وهوية المسلمين، ولعل هذا ما دفع كثيرا من المصلحين بعيدا عن الموقف التجديدي، حيث واجه هؤلاء الوافدَ من الأفكار والمؤسسات، وهو ما جعل مواقف بعضهم تميل إلى المحافظة الشديدة، بل ومعاندة التجديد في بعض </a:t>
            </a:r>
            <a:r>
              <a:rPr lang="ar-IQ" sz="4000" dirty="0" smtClean="0">
                <a:cs typeface="A Noor" pitchFamily="2" charset="-78"/>
              </a:rPr>
              <a:t>الحالات</a:t>
            </a:r>
            <a:r>
              <a:rPr lang="ar-IQ" sz="4000" dirty="0">
                <a:cs typeface="A Noor" pitchFamily="2" charset="-78"/>
              </a:rPr>
              <a:t>.</a:t>
            </a:r>
            <a:endParaRPr lang="ar-IQ" sz="4000" dirty="0">
              <a:cs typeface="A Noor" pitchFamily="2" charset="-78"/>
            </a:endParaRPr>
          </a:p>
        </p:txBody>
      </p:sp>
    </p:spTree>
    <p:extLst>
      <p:ext uri="{BB962C8B-B14F-4D97-AF65-F5344CB8AC3E}">
        <p14:creationId xmlns:p14="http://schemas.microsoft.com/office/powerpoint/2010/main" val="1465516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4800" dirty="0">
                <a:cs typeface="A Noor" pitchFamily="2" charset="-78"/>
              </a:rPr>
              <a:t>كما وقع البعض أسرى لتصور خاطئ وهو: أن فكرة التجديد تعني بذل الجهود لإسباغ بردة الإسلام على حياتنا ومعيشتنا والوافد منها. هذا الموقف حول الفكر الإسلامي إلى مجرد أداة تبرير وتسويغ للواقع، وجعل الإسلام محكوما بالواقع، وليس حاكما له. </a:t>
            </a:r>
            <a:endParaRPr lang="ar-IQ" sz="4800" dirty="0">
              <a:cs typeface="A Noor" pitchFamily="2" charset="-78"/>
            </a:endParaRPr>
          </a:p>
        </p:txBody>
      </p:sp>
    </p:spTree>
    <p:extLst>
      <p:ext uri="{BB962C8B-B14F-4D97-AF65-F5344CB8AC3E}">
        <p14:creationId xmlns:p14="http://schemas.microsoft.com/office/powerpoint/2010/main" val="126187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824536"/>
          </a:xfrm>
        </p:spPr>
        <p:txBody>
          <a:bodyPr>
            <a:noAutofit/>
          </a:bodyPr>
          <a:lstStyle/>
          <a:p>
            <a:pPr algn="justLow"/>
            <a:r>
              <a:rPr lang="ar-IQ" sz="4400" dirty="0" smtClean="0">
                <a:cs typeface="A Noor" pitchFamily="2" charset="-78"/>
              </a:rPr>
              <a:t>ومن تلك الحركات، </a:t>
            </a:r>
            <a:r>
              <a:rPr lang="ar-IQ" sz="4400" dirty="0">
                <a:cs typeface="A Noor" pitchFamily="2" charset="-78"/>
              </a:rPr>
              <a:t>حركة "محمد بن نوح </a:t>
            </a:r>
            <a:r>
              <a:rPr lang="ar-IQ" sz="4400" dirty="0" err="1">
                <a:cs typeface="A Noor" pitchFamily="2" charset="-78"/>
              </a:rPr>
              <a:t>الغلاتي</a:t>
            </a:r>
            <a:r>
              <a:rPr lang="ar-IQ" sz="4400" dirty="0">
                <a:cs typeface="A Noor" pitchFamily="2" charset="-78"/>
              </a:rPr>
              <a:t>" في المدينة المنورة، و"ولي الدين الدهلوي" في الهند، و"محمد بن علي الشوكاني" في اليمن، و"الشهاب الألوسي" في العراق، و"محمد بن علي السنوسي" في المغرب، و"محمد بن أحمد المهدي" في </a:t>
            </a:r>
            <a:r>
              <a:rPr lang="ar-IQ" sz="4400" dirty="0" smtClean="0">
                <a:cs typeface="A Noor" pitchFamily="2" charset="-78"/>
              </a:rPr>
              <a:t>السودان. </a:t>
            </a:r>
            <a:endParaRPr lang="ar-IQ" sz="4400" dirty="0">
              <a:cs typeface="A Noor" pitchFamily="2" charset="-78"/>
            </a:endParaRPr>
          </a:p>
        </p:txBody>
      </p:sp>
    </p:spTree>
    <p:extLst>
      <p:ext uri="{BB962C8B-B14F-4D97-AF65-F5344CB8AC3E}">
        <p14:creationId xmlns:p14="http://schemas.microsoft.com/office/powerpoint/2010/main" val="135198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824536"/>
          </a:xfrm>
        </p:spPr>
        <p:txBody>
          <a:bodyPr>
            <a:noAutofit/>
          </a:bodyPr>
          <a:lstStyle/>
          <a:p>
            <a:pPr algn="justLow"/>
            <a:r>
              <a:rPr lang="ar-IQ" sz="4800" dirty="0">
                <a:cs typeface="A Noor" pitchFamily="2" charset="-78"/>
              </a:rPr>
              <a:t>تفادت هذه الحركات منطقة القلب من العالم الإسلامي (محور إسطنبول دمشق القاهرة) باعتباره مجالا تتركز فيه الهيمنة العثمانية، كما أنه كان مكانا لنفوذ المؤسسات المحافظة، المتصلة بمؤسسة الحكم.</a:t>
            </a:r>
            <a:endParaRPr lang="ar-IQ" sz="4800" dirty="0">
              <a:cs typeface="A Noor" pitchFamily="2" charset="-78"/>
            </a:endParaRPr>
          </a:p>
        </p:txBody>
      </p:sp>
    </p:spTree>
    <p:extLst>
      <p:ext uri="{BB962C8B-B14F-4D97-AF65-F5344CB8AC3E}">
        <p14:creationId xmlns:p14="http://schemas.microsoft.com/office/powerpoint/2010/main" val="652353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4800" u="sng" dirty="0">
                <a:cs typeface="A Noor" pitchFamily="2" charset="-78"/>
              </a:rPr>
              <a:t>الثانية</a:t>
            </a:r>
            <a:r>
              <a:rPr lang="ar-IQ" sz="4800" dirty="0">
                <a:cs typeface="A Noor" pitchFamily="2" charset="-78"/>
              </a:rPr>
              <a:t>: حركة الإصلاح المؤسسي: التي قامت في نهاية القرن الثامن عشر، ونهايات القرن التاسع عشر، على امتداد السلطة المركزية للدولة العثمانية، واستفتحت هذه الحركة بسعي السلطان سليم الثالث لإعادة بناء وتحديث الجيش العثماني، لكنها </a:t>
            </a:r>
            <a:r>
              <a:rPr lang="ar-IQ" sz="4800" dirty="0" smtClean="0">
                <a:cs typeface="A Noor" pitchFamily="2" charset="-78"/>
              </a:rPr>
              <a:t>فشلت. </a:t>
            </a:r>
            <a:endParaRPr lang="ar-IQ" sz="4800" dirty="0">
              <a:cs typeface="A Noor" pitchFamily="2" charset="-78"/>
            </a:endParaRPr>
          </a:p>
        </p:txBody>
      </p:sp>
    </p:spTree>
    <p:extLst>
      <p:ext uri="{BB962C8B-B14F-4D97-AF65-F5344CB8AC3E}">
        <p14:creationId xmlns:p14="http://schemas.microsoft.com/office/powerpoint/2010/main" val="351108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4800" dirty="0">
                <a:cs typeface="A Noor" pitchFamily="2" charset="-78"/>
              </a:rPr>
              <a:t>وتلتها حركة السلطان محمود الثاني، وحركة محمد علي في مصر. والحقيقة أن ذلك الإصلاح في مجال الجيش، كان إصلاحا في استخدام الآلات القتالية، وتحديثها، وتحديث وسائل تنظيم الجيوش، وتمت الاستعانة فيه بالخبرات الغربية.</a:t>
            </a:r>
            <a:endParaRPr lang="ar-IQ" sz="4800" dirty="0">
              <a:cs typeface="A Noor" pitchFamily="2" charset="-78"/>
            </a:endParaRPr>
          </a:p>
        </p:txBody>
      </p:sp>
    </p:spTree>
    <p:extLst>
      <p:ext uri="{BB962C8B-B14F-4D97-AF65-F5344CB8AC3E}">
        <p14:creationId xmlns:p14="http://schemas.microsoft.com/office/powerpoint/2010/main" val="1629312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4400" dirty="0">
                <a:cs typeface="A Noor" pitchFamily="2" charset="-78"/>
              </a:rPr>
              <a:t>لكن الملاحظ أن الإصلاح في تلك الفترة نزع إلى إنشاء مؤسسات بديلة، وليس تحديث المؤسسات القديمة، فلم يهتموا أن ينبثق الجديد من القديم، وإنما أبقوا القديم على قدمه، فكرا ومؤسسات ورجالا، وأنشئوا بجانبه المؤسسات الجديدة، برجال آخرين، وفكر آخر، فمثلا: بقي التعليم القديم، وأُقيمت بجانبه مدارس حديثه.</a:t>
            </a:r>
            <a:endParaRPr lang="ar-IQ" sz="4400" dirty="0">
              <a:cs typeface="A Noor" pitchFamily="2" charset="-78"/>
            </a:endParaRPr>
          </a:p>
        </p:txBody>
      </p:sp>
    </p:spTree>
    <p:extLst>
      <p:ext uri="{BB962C8B-B14F-4D97-AF65-F5344CB8AC3E}">
        <p14:creationId xmlns:p14="http://schemas.microsoft.com/office/powerpoint/2010/main" val="154440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5400" dirty="0">
                <a:cs typeface="A Noor" pitchFamily="2" charset="-78"/>
              </a:rPr>
              <a:t>وهنا نشأ الازدواج منهجا وتقليدا، وكان بالإمكان عدم حدوث صدع في المجتمع، لو أن الأمور تركت على طبيعتها، إذ كان سيحدث تفاعل بين النهجين، يقود إلى بناء حالة وسط، تكون قاطرة </a:t>
            </a:r>
            <a:r>
              <a:rPr lang="ar-IQ" sz="5400" dirty="0" smtClean="0">
                <a:cs typeface="A Noor" pitchFamily="2" charset="-78"/>
              </a:rPr>
              <a:t>للإصلاح</a:t>
            </a:r>
            <a:r>
              <a:rPr lang="ar-IQ" sz="5400" dirty="0">
                <a:cs typeface="A Noor" pitchFamily="2" charset="-78"/>
              </a:rPr>
              <a:t>.</a:t>
            </a:r>
            <a:endParaRPr lang="ar-IQ" sz="5400" dirty="0">
              <a:cs typeface="A Noor" pitchFamily="2" charset="-78"/>
            </a:endParaRPr>
          </a:p>
        </p:txBody>
      </p:sp>
    </p:spTree>
    <p:extLst>
      <p:ext uri="{BB962C8B-B14F-4D97-AF65-F5344CB8AC3E}">
        <p14:creationId xmlns:p14="http://schemas.microsoft.com/office/powerpoint/2010/main" val="1014639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pPr algn="justLow"/>
            <a:r>
              <a:rPr lang="ar-IQ" sz="4400" dirty="0">
                <a:cs typeface="A Noor" pitchFamily="2" charset="-78"/>
              </a:rPr>
              <a:t>لكن الذي حدث خلاف ذلك، إذ إن الازدواج ظهر، وتبعه تسرب النفوذ الأوروبي إلى كثير من المجالات والأنشطة في العالم الإسلامي، فكرا وعقائد ومؤسسات، فانصرفت المؤسسات الحديثة عن هدفها الأصلي المقاوم للنفوذ الغربي، إلى أن تصبح في كثير من الحالات أحد عوامل تثبيت هذا النفوذ ودعمه وتقويته. </a:t>
            </a:r>
            <a:endParaRPr lang="ar-IQ" sz="4400" dirty="0">
              <a:cs typeface="A Noor" pitchFamily="2" charset="-78"/>
            </a:endParaRPr>
          </a:p>
        </p:txBody>
      </p:sp>
    </p:spTree>
    <p:extLst>
      <p:ext uri="{BB962C8B-B14F-4D97-AF65-F5344CB8AC3E}">
        <p14:creationId xmlns:p14="http://schemas.microsoft.com/office/powerpoint/2010/main" val="148615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81000"/>
            <a:ext cx="7772400" cy="671736"/>
          </a:xfrm>
        </p:spPr>
        <p:txBody>
          <a:bodyPr>
            <a:noAutofit/>
          </a:bodyPr>
          <a:lstStyle/>
          <a:p>
            <a:pPr algn="ctr"/>
            <a:r>
              <a:rPr lang="ar-IQ" sz="4000" b="1" dirty="0" smtClean="0">
                <a:cs typeface="A Noor" pitchFamily="2" charset="-78"/>
              </a:rPr>
              <a:t>التجديد في الفكر السياسي الإسلامي المعاصر</a:t>
            </a:r>
            <a:endParaRPr lang="ar-IQ" sz="4000" b="1" dirty="0">
              <a:cs typeface="A Noor" pitchFamily="2" charset="-78"/>
            </a:endParaRPr>
          </a:p>
        </p:txBody>
      </p:sp>
      <p:sp>
        <p:nvSpPr>
          <p:cNvPr id="3" name="عنوان فرعي 2"/>
          <p:cNvSpPr>
            <a:spLocks noGrp="1"/>
          </p:cNvSpPr>
          <p:nvPr>
            <p:ph type="subTitle" idx="1"/>
          </p:nvPr>
        </p:nvSpPr>
        <p:spPr>
          <a:xfrm>
            <a:off x="179512" y="1340768"/>
            <a:ext cx="8856984" cy="4968552"/>
          </a:xfrm>
        </p:spPr>
        <p:txBody>
          <a:bodyPr>
            <a:noAutofit/>
          </a:bodyPr>
          <a:lstStyle/>
          <a:p>
            <a:r>
              <a:rPr lang="ar-IQ" sz="4000" u="sng" dirty="0">
                <a:cs typeface="A Noor" pitchFamily="2" charset="-78"/>
              </a:rPr>
              <a:t>الموجة الثانية من التجديد</a:t>
            </a:r>
          </a:p>
          <a:p>
            <a:pPr algn="justLow"/>
            <a:r>
              <a:rPr lang="ar-IQ" sz="4000" dirty="0" smtClean="0">
                <a:cs typeface="A Noor" pitchFamily="2" charset="-78"/>
              </a:rPr>
              <a:t>ما </a:t>
            </a:r>
            <a:r>
              <a:rPr lang="ar-IQ" sz="4000" dirty="0">
                <a:cs typeface="A Noor" pitchFamily="2" charset="-78"/>
              </a:rPr>
              <a:t>إن حل القرن العشرون حتى صارت الازدواجية هي سمته الأساسية، وهذا ما ورثته مدرسة الاعتدال، فقد جاءت الموجة الثانية من التجديد، في وقت اكتمل فيه الغزو الأوروبي لقلب العالم الإسلامي في نهاية القرن التاسع عشر، واستفتحت بجمال الدين الأفغاني، ومحمد عبده، ومحمد رشيد </a:t>
            </a:r>
            <a:r>
              <a:rPr lang="ar-IQ" sz="4000" dirty="0" smtClean="0">
                <a:cs typeface="A Noor" pitchFamily="2" charset="-78"/>
              </a:rPr>
              <a:t>رضا</a:t>
            </a:r>
            <a:r>
              <a:rPr lang="ar-IQ" sz="4000" dirty="0">
                <a:cs typeface="A Noor" pitchFamily="2" charset="-78"/>
              </a:rPr>
              <a:t>.</a:t>
            </a:r>
            <a:endParaRPr lang="ar-IQ" sz="4000" dirty="0">
              <a:cs typeface="A Noor" pitchFamily="2" charset="-78"/>
            </a:endParaRPr>
          </a:p>
        </p:txBody>
      </p:sp>
    </p:spTree>
    <p:extLst>
      <p:ext uri="{BB962C8B-B14F-4D97-AF65-F5344CB8AC3E}">
        <p14:creationId xmlns:p14="http://schemas.microsoft.com/office/powerpoint/2010/main" val="1172607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12</TotalTime>
  <Words>698</Words>
  <Application>Microsoft Office PowerPoint</Application>
  <PresentationFormat>عرض على الشاشة (3:4)‏</PresentationFormat>
  <Paragraphs>29</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مدير تنفيذي</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lpstr>التجديد في الفكر السياسي الإسلامي المعاصر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التجديد في الفكر السياسي الإسلامي المعاصر</dc:title>
  <dc:creator>Leith</dc:creator>
  <cp:lastModifiedBy>Leith</cp:lastModifiedBy>
  <cp:revision>2</cp:revision>
  <dcterms:created xsi:type="dcterms:W3CDTF">2022-07-23T22:04:03Z</dcterms:created>
  <dcterms:modified xsi:type="dcterms:W3CDTF">2022-07-23T22:16:10Z</dcterms:modified>
</cp:coreProperties>
</file>