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EDDB23-D579-48BE-A8F4-8E0A1D39C09C}" type="datetimeFigureOut">
              <a:rPr lang="ar-IQ" smtClean="0"/>
              <a:t>13/10/1439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7F872D-2321-4B39-98F4-1C5C13DE278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DB23-D579-48BE-A8F4-8E0A1D39C09C}" type="datetimeFigureOut">
              <a:rPr lang="ar-IQ" smtClean="0"/>
              <a:t>13/10/1439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872D-2321-4B39-98F4-1C5C13DE27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DB23-D579-48BE-A8F4-8E0A1D39C09C}" type="datetimeFigureOut">
              <a:rPr lang="ar-IQ" smtClean="0"/>
              <a:t>13/10/1439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872D-2321-4B39-98F4-1C5C13DE27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EDDB23-D579-48BE-A8F4-8E0A1D39C09C}" type="datetimeFigureOut">
              <a:rPr lang="ar-IQ" smtClean="0"/>
              <a:t>13/10/1439</a:t>
            </a:fld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7F872D-2321-4B39-98F4-1C5C13DE278D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EDDB23-D579-48BE-A8F4-8E0A1D39C09C}" type="datetimeFigureOut">
              <a:rPr lang="ar-IQ" smtClean="0"/>
              <a:t>13/10/1439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7F872D-2321-4B39-98F4-1C5C13DE278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DB23-D579-48BE-A8F4-8E0A1D39C09C}" type="datetimeFigureOut">
              <a:rPr lang="ar-IQ" smtClean="0"/>
              <a:t>13/10/1439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872D-2321-4B39-98F4-1C5C13DE278D}" type="slidenum">
              <a:rPr lang="ar-IQ" smtClean="0"/>
              <a:t>‹#›</a:t>
            </a:fld>
            <a:endParaRPr lang="ar-IQ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DB23-D579-48BE-A8F4-8E0A1D39C09C}" type="datetimeFigureOut">
              <a:rPr lang="ar-IQ" smtClean="0"/>
              <a:t>13/10/1439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872D-2321-4B39-98F4-1C5C13DE278D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EDDB23-D579-48BE-A8F4-8E0A1D39C09C}" type="datetimeFigureOut">
              <a:rPr lang="ar-IQ" smtClean="0"/>
              <a:t>13/10/1439</a:t>
            </a:fld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7F872D-2321-4B39-98F4-1C5C13DE278D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DB23-D579-48BE-A8F4-8E0A1D39C09C}" type="datetimeFigureOut">
              <a:rPr lang="ar-IQ" smtClean="0"/>
              <a:t>13/10/1439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872D-2321-4B39-98F4-1C5C13DE27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EDDB23-D579-48BE-A8F4-8E0A1D39C09C}" type="datetimeFigureOut">
              <a:rPr lang="ar-IQ" smtClean="0"/>
              <a:t>13/10/1439</a:t>
            </a:fld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7F872D-2321-4B39-98F4-1C5C13DE278D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EDDB23-D579-48BE-A8F4-8E0A1D39C09C}" type="datetimeFigureOut">
              <a:rPr lang="ar-IQ" smtClean="0"/>
              <a:t>13/10/1439</a:t>
            </a:fld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7F872D-2321-4B39-98F4-1C5C13DE278D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EDDB23-D579-48BE-A8F4-8E0A1D39C09C}" type="datetimeFigureOut">
              <a:rPr lang="ar-IQ" smtClean="0"/>
              <a:t>13/10/1439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7F872D-2321-4B39-98F4-1C5C13DE278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964488" cy="6858000"/>
          </a:xfrm>
        </p:spPr>
        <p:txBody>
          <a:bodyPr>
            <a:normAutofit/>
          </a:bodyPr>
          <a:lstStyle/>
          <a:p>
            <a:pPr algn="justLow"/>
            <a:endParaRPr lang="ar-IQ" sz="2800" dirty="0" smtClean="0"/>
          </a:p>
          <a:p>
            <a:pPr algn="justLow"/>
            <a:endParaRPr lang="ar-IQ" sz="2800" dirty="0"/>
          </a:p>
          <a:p>
            <a:pPr algn="justLow"/>
            <a:endParaRPr lang="ar-IQ" sz="2800" dirty="0" smtClean="0"/>
          </a:p>
          <a:p>
            <a:pPr algn="justLow"/>
            <a:r>
              <a:rPr lang="ar-IQ" sz="2800" dirty="0" smtClean="0">
                <a:solidFill>
                  <a:schemeClr val="accent2"/>
                </a:solidFill>
              </a:rPr>
              <a:t>يدرس </a:t>
            </a:r>
            <a:r>
              <a:rPr lang="ar-IQ" sz="2800" dirty="0">
                <a:solidFill>
                  <a:schemeClr val="accent2"/>
                </a:solidFill>
              </a:rPr>
              <a:t>طلبة الصف الرابع في كلية العلوم السياسية مادة النظام السياسي في تركيا وايران من خلال المحاور التالية :</a:t>
            </a:r>
            <a:endParaRPr lang="en-US" sz="2800" dirty="0">
              <a:solidFill>
                <a:schemeClr val="accent2"/>
              </a:solidFill>
            </a:endParaRPr>
          </a:p>
          <a:p>
            <a:pPr algn="justLow"/>
            <a:r>
              <a:rPr lang="ar-IQ" sz="2800" dirty="0">
                <a:solidFill>
                  <a:srgbClr val="FF0000"/>
                </a:solidFill>
              </a:rPr>
              <a:t>اولاً- أيديولوجية النظام .</a:t>
            </a:r>
            <a:endParaRPr lang="en-US" sz="2800" dirty="0">
              <a:solidFill>
                <a:srgbClr val="FF0000"/>
              </a:solidFill>
            </a:endParaRPr>
          </a:p>
          <a:p>
            <a:pPr algn="justLow"/>
            <a:r>
              <a:rPr lang="ar-IQ" sz="2800" dirty="0">
                <a:solidFill>
                  <a:srgbClr val="FF0000"/>
                </a:solidFill>
              </a:rPr>
              <a:t>ثانياً- الدساتير النافذة وتعديلاتها .</a:t>
            </a:r>
            <a:endParaRPr lang="en-US" sz="2800" dirty="0">
              <a:solidFill>
                <a:srgbClr val="FF0000"/>
              </a:solidFill>
            </a:endParaRPr>
          </a:p>
          <a:p>
            <a:pPr algn="justLow"/>
            <a:r>
              <a:rPr lang="ar-IQ" sz="2800" dirty="0">
                <a:solidFill>
                  <a:srgbClr val="FF0000"/>
                </a:solidFill>
              </a:rPr>
              <a:t>ثالثاً- تطورات الحياة السياسية ومظاهرها وطبيعة الأحزاب السياسية .</a:t>
            </a:r>
            <a:endParaRPr lang="en-US" sz="2800" dirty="0">
              <a:solidFill>
                <a:srgbClr val="FF0000"/>
              </a:solidFill>
            </a:endParaRPr>
          </a:p>
          <a:p>
            <a:pPr algn="justLow"/>
            <a:r>
              <a:rPr lang="ar-IQ" sz="2800" dirty="0">
                <a:solidFill>
                  <a:srgbClr val="FF0000"/>
                </a:solidFill>
              </a:rPr>
              <a:t>رابعاً- المؤسسات المؤثرة في صنع القرار .</a:t>
            </a:r>
            <a:endParaRPr lang="en-US" sz="2800" dirty="0">
              <a:solidFill>
                <a:srgbClr val="FF0000"/>
              </a:solidFill>
            </a:endParaRPr>
          </a:p>
          <a:p>
            <a:pPr algn="justLow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05185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964488" cy="6858000"/>
          </a:xfrm>
        </p:spPr>
        <p:txBody>
          <a:bodyPr>
            <a:normAutofit/>
          </a:bodyPr>
          <a:lstStyle/>
          <a:p>
            <a:pPr algn="justLow"/>
            <a:endParaRPr lang="ar-IQ" sz="2800" dirty="0" smtClean="0"/>
          </a:p>
          <a:p>
            <a:pPr algn="justLow"/>
            <a:endParaRPr lang="ar-IQ" sz="2800" dirty="0"/>
          </a:p>
          <a:p>
            <a:pPr algn="justLow"/>
            <a:endParaRPr lang="ar-IQ" sz="2800" dirty="0" smtClean="0"/>
          </a:p>
          <a:p>
            <a:pPr algn="justLow"/>
            <a:r>
              <a:rPr lang="ar-IQ" sz="2800" dirty="0" smtClean="0"/>
              <a:t>ونظراً </a:t>
            </a:r>
            <a:r>
              <a:rPr lang="ar-IQ" sz="2800" dirty="0"/>
              <a:t>لطبيعة النظامين المتباينة ، يتم تخصيص الفصل الأول من العام الدراسي للنظام السياسي في تركيا وعلى الشكل الاتي :</a:t>
            </a:r>
            <a:endParaRPr lang="en-US" sz="2800" dirty="0"/>
          </a:p>
          <a:p>
            <a:pPr lvl="0" algn="justLow"/>
            <a:r>
              <a:rPr lang="ar-IQ" sz="2800" dirty="0"/>
              <a:t>الفصل الأول :  النظام السياسي التركي 1299-1938.</a:t>
            </a:r>
            <a:endParaRPr lang="en-US" sz="2800" dirty="0"/>
          </a:p>
          <a:p>
            <a:pPr lvl="0" algn="justLow"/>
            <a:r>
              <a:rPr lang="ar-IQ" sz="2800" dirty="0"/>
              <a:t>التمهيد: نشأة الدولة و فلسفة الحكم وطبيعة النظام السياسي العثماني .</a:t>
            </a:r>
            <a:endParaRPr lang="en-US" sz="2800" dirty="0"/>
          </a:p>
          <a:p>
            <a:pPr lvl="0" algn="justLow"/>
            <a:r>
              <a:rPr lang="ar-IQ" sz="2800" dirty="0"/>
              <a:t>مرحلة الاصلاحات والتنظيمات وتطور نظام الحكم العثماني .</a:t>
            </a:r>
            <a:endParaRPr lang="en-US" sz="2800" dirty="0"/>
          </a:p>
          <a:p>
            <a:pPr lvl="0" algn="justLow"/>
            <a:r>
              <a:rPr lang="ar-IQ" sz="2800" dirty="0"/>
              <a:t>دستور عام 1876.</a:t>
            </a:r>
            <a:endParaRPr lang="en-US" sz="2800" dirty="0"/>
          </a:p>
          <a:p>
            <a:pPr lvl="0" algn="justLow"/>
            <a:r>
              <a:rPr lang="ar-IQ" sz="2800" dirty="0"/>
              <a:t>الحركة الكمالية وقيام الجمهورية التركية 1918- 1938.</a:t>
            </a:r>
            <a:endParaRPr lang="en-US" sz="2800" dirty="0"/>
          </a:p>
          <a:p>
            <a:pPr lvl="0" algn="justLow"/>
            <a:r>
              <a:rPr lang="ar-IQ" sz="2800" dirty="0"/>
              <a:t>اثر تسويات ما بعد الحرب العالمية الاولى على شكل النظام السياسي التركي.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902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964488" cy="6858000"/>
          </a:xfrm>
        </p:spPr>
        <p:txBody>
          <a:bodyPr>
            <a:normAutofit/>
          </a:bodyPr>
          <a:lstStyle/>
          <a:p>
            <a:pPr lvl="0" algn="justLow"/>
            <a:endParaRPr lang="ar-IQ" sz="2800" dirty="0" smtClean="0"/>
          </a:p>
          <a:p>
            <a:pPr lvl="0" algn="justLow"/>
            <a:endParaRPr lang="ar-IQ" sz="2800" dirty="0"/>
          </a:p>
          <a:p>
            <a:pPr lvl="0" algn="justLow"/>
            <a:endParaRPr lang="ar-IQ" sz="2800" dirty="0" smtClean="0"/>
          </a:p>
          <a:p>
            <a:pPr lvl="0" algn="justLow"/>
            <a:r>
              <a:rPr lang="ar-IQ" sz="2800" dirty="0" smtClean="0"/>
              <a:t>المبادئ </a:t>
            </a:r>
            <a:r>
              <a:rPr lang="ar-IQ" sz="2800" dirty="0" err="1"/>
              <a:t>الاتاتوركية</a:t>
            </a:r>
            <a:r>
              <a:rPr lang="ar-IQ" sz="2800" dirty="0"/>
              <a:t> اساس النظام السياسي التركي الحديث .</a:t>
            </a:r>
            <a:endParaRPr lang="en-US" sz="2800" dirty="0"/>
          </a:p>
          <a:p>
            <a:pPr lvl="0" algn="justLow"/>
            <a:r>
              <a:rPr lang="ar-IQ" sz="2800" dirty="0"/>
              <a:t>دستور سنة 1924 وهوية النظام السياسي التركي .</a:t>
            </a:r>
            <a:endParaRPr lang="en-US" sz="2800" dirty="0"/>
          </a:p>
          <a:p>
            <a:pPr lvl="0" algn="justLow"/>
            <a:r>
              <a:rPr lang="ar-IQ" sz="2800" dirty="0"/>
              <a:t>النظام الحزبي .</a:t>
            </a:r>
            <a:endParaRPr lang="en-US" sz="2800" dirty="0"/>
          </a:p>
          <a:p>
            <a:pPr lvl="0" algn="justLow"/>
            <a:r>
              <a:rPr lang="ar-IQ" sz="2800" dirty="0"/>
              <a:t>الفصل الثاني</a:t>
            </a:r>
            <a:endParaRPr lang="en-US" sz="2800" dirty="0"/>
          </a:p>
          <a:p>
            <a:pPr lvl="0" algn="justLow"/>
            <a:r>
              <a:rPr lang="ar-IQ" sz="2800" dirty="0"/>
              <a:t>تطور النظام السياسي التركي بعد الحرب العالمية الثانية</a:t>
            </a:r>
            <a:endParaRPr lang="en-US" sz="2800" dirty="0"/>
          </a:p>
          <a:p>
            <a:pPr lvl="0" algn="justLow"/>
            <a:r>
              <a:rPr lang="ar-IQ" sz="2800" dirty="0"/>
              <a:t>الانتقال الى التعددية الحزبية </a:t>
            </a:r>
            <a:endParaRPr lang="en-US" sz="2800" dirty="0"/>
          </a:p>
          <a:p>
            <a:pPr lvl="0" algn="justLow"/>
            <a:r>
              <a:rPr lang="ar-IQ" sz="2800" dirty="0"/>
              <a:t>فترة حكم الديمقراطيين 1950-1960</a:t>
            </a:r>
            <a:endParaRPr lang="en-US" sz="2800" dirty="0"/>
          </a:p>
          <a:p>
            <a:pPr lvl="0" algn="justLow"/>
            <a:r>
              <a:rPr lang="ar-IQ" sz="2800" dirty="0"/>
              <a:t>تطور الدور السياسي للجيش التركي</a:t>
            </a:r>
            <a:endParaRPr lang="en-US" sz="2800" dirty="0"/>
          </a:p>
          <a:p>
            <a:pPr lvl="0" algn="justLow"/>
            <a:r>
              <a:rPr lang="ar-IQ" sz="2800" dirty="0"/>
              <a:t>انقلاب 1960 ودستور 1961 وشكل الهيئة الحاكمة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949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964488" cy="6858000"/>
          </a:xfrm>
        </p:spPr>
        <p:txBody>
          <a:bodyPr>
            <a:normAutofit/>
          </a:bodyPr>
          <a:lstStyle/>
          <a:p>
            <a:pPr lvl="0" algn="justLow"/>
            <a:endParaRPr lang="ar-IQ" sz="2800" dirty="0" smtClean="0"/>
          </a:p>
          <a:p>
            <a:pPr lvl="0" algn="justLow"/>
            <a:endParaRPr lang="ar-IQ" sz="2800" dirty="0"/>
          </a:p>
          <a:p>
            <a:pPr lvl="0" algn="justLow"/>
            <a:endParaRPr lang="ar-IQ" sz="2800" dirty="0" smtClean="0"/>
          </a:p>
          <a:p>
            <a:pPr lvl="0" algn="justLow"/>
            <a:r>
              <a:rPr lang="ar-IQ" sz="2800" dirty="0" smtClean="0"/>
              <a:t>مظاهر </a:t>
            </a:r>
            <a:r>
              <a:rPr lang="ar-IQ" sz="2800" dirty="0"/>
              <a:t>الحياة السياسية التركية : الحكومات الائتلافية والانتقالية ، ازمة الرئاسة ، الازمات الاقتصادية ، العنف السياسي والدور السياسي للجيش التركي .</a:t>
            </a:r>
            <a:endParaRPr lang="en-US" sz="2800" dirty="0"/>
          </a:p>
          <a:p>
            <a:pPr algn="justLow"/>
            <a:r>
              <a:rPr lang="ar-IQ" sz="2800" dirty="0"/>
              <a:t> </a:t>
            </a:r>
            <a:endParaRPr lang="en-US" sz="2800" dirty="0"/>
          </a:p>
          <a:p>
            <a:pPr algn="justLow"/>
            <a:r>
              <a:rPr lang="en-US" sz="2800" dirty="0"/>
              <a:t> </a:t>
            </a:r>
            <a:r>
              <a:rPr lang="ar-IQ" sz="2800" dirty="0" smtClean="0"/>
              <a:t>الفصل </a:t>
            </a:r>
            <a:r>
              <a:rPr lang="ar-IQ" sz="2800" dirty="0"/>
              <a:t>الثالث : تراث 12 ايلول ودستور 1982.</a:t>
            </a:r>
            <a:endParaRPr lang="en-US" sz="2800" dirty="0"/>
          </a:p>
          <a:p>
            <a:pPr lvl="0" algn="justLow"/>
            <a:r>
              <a:rPr lang="ar-IQ" sz="2800" dirty="0"/>
              <a:t>الانقلاب العسكري في 12 ايلول 1980.</a:t>
            </a:r>
            <a:endParaRPr lang="en-US" sz="2800" dirty="0"/>
          </a:p>
          <a:p>
            <a:pPr lvl="0" algn="justLow"/>
            <a:r>
              <a:rPr lang="ar-IQ" sz="2800" dirty="0"/>
              <a:t>دستور 1982 والتغييرات التي شهدتها السلطات الثلاث .</a:t>
            </a:r>
            <a:endParaRPr lang="en-US" sz="2800" dirty="0"/>
          </a:p>
          <a:p>
            <a:pPr lvl="0" algn="justLow"/>
            <a:r>
              <a:rPr lang="ar-IQ" sz="2800" dirty="0"/>
              <a:t>عودة الحياة السياسية والحزبية </a:t>
            </a:r>
            <a:r>
              <a:rPr lang="ar-IQ" sz="2800" dirty="0" err="1"/>
              <a:t>وأنتخابات</a:t>
            </a:r>
            <a:r>
              <a:rPr lang="ar-IQ" sz="2800" dirty="0"/>
              <a:t> عام 1983.</a:t>
            </a:r>
            <a:endParaRPr lang="en-US" sz="2800" dirty="0"/>
          </a:p>
          <a:p>
            <a:pPr lvl="0" algn="justLow"/>
            <a:r>
              <a:rPr lang="ar-IQ" sz="2800" dirty="0"/>
              <a:t>تطورات السياسة الداخلية – حكومة أربكان وتدخل الجيش عام 1997.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987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964488" cy="6858000"/>
          </a:xfrm>
        </p:spPr>
        <p:txBody>
          <a:bodyPr>
            <a:normAutofit/>
          </a:bodyPr>
          <a:lstStyle/>
          <a:p>
            <a:pPr algn="justLow"/>
            <a:endParaRPr lang="ar-IQ" sz="2800" dirty="0" smtClean="0"/>
          </a:p>
          <a:p>
            <a:pPr algn="justLow"/>
            <a:endParaRPr lang="ar-IQ" sz="2800" dirty="0"/>
          </a:p>
          <a:p>
            <a:pPr algn="justLow"/>
            <a:endParaRPr lang="ar-IQ" sz="2800" dirty="0" smtClean="0"/>
          </a:p>
          <a:p>
            <a:pPr algn="justLow"/>
            <a:endParaRPr lang="ar-IQ" sz="2800" dirty="0"/>
          </a:p>
          <a:p>
            <a:pPr algn="justLow"/>
            <a:r>
              <a:rPr lang="ar-IQ" sz="2800" dirty="0" smtClean="0"/>
              <a:t>الفصل </a:t>
            </a:r>
            <a:r>
              <a:rPr lang="ar-IQ" sz="2800" dirty="0"/>
              <a:t>الرابع : حزب العدالة والتنمية : الثورة الصامتة التطورات التي</a:t>
            </a:r>
            <a:endParaRPr lang="en-US" sz="2800" dirty="0"/>
          </a:p>
          <a:p>
            <a:pPr algn="justLow"/>
            <a:r>
              <a:rPr lang="ar-IQ" sz="2800" dirty="0"/>
              <a:t>                     طرأت على النظام السياسي  التركي 2002 - 2017    </a:t>
            </a:r>
            <a:endParaRPr lang="en-US" sz="2800" dirty="0"/>
          </a:p>
          <a:p>
            <a:pPr lvl="0" algn="justLow"/>
            <a:r>
              <a:rPr lang="ar-IQ" sz="2800" dirty="0"/>
              <a:t>صعود حزب العدالة والتنمية الى سدة الحكم 2002 </a:t>
            </a:r>
            <a:endParaRPr lang="en-US" sz="2800" dirty="0"/>
          </a:p>
          <a:p>
            <a:pPr lvl="0" algn="justLow"/>
            <a:r>
              <a:rPr lang="ar-IQ" sz="2800" dirty="0"/>
              <a:t>برنامج الاصلاح السياسي للحزب</a:t>
            </a:r>
            <a:endParaRPr lang="en-US" sz="2800" dirty="0"/>
          </a:p>
          <a:p>
            <a:pPr lvl="0" algn="justLow"/>
            <a:r>
              <a:rPr lang="ar-IQ" sz="2800" dirty="0"/>
              <a:t>أزمة الرئاسة الثالثة 2007 </a:t>
            </a:r>
            <a:endParaRPr lang="en-US" sz="2800" dirty="0"/>
          </a:p>
          <a:p>
            <a:pPr lvl="0" algn="justLow"/>
            <a:r>
              <a:rPr lang="ar-IQ" sz="2800" dirty="0"/>
              <a:t>التعديل الدستوري لسنة 2007</a:t>
            </a:r>
            <a:endParaRPr lang="en-US" sz="2800" dirty="0"/>
          </a:p>
          <a:p>
            <a:pPr lvl="0" algn="justLow"/>
            <a:r>
              <a:rPr lang="ar-IQ" sz="2800" dirty="0"/>
              <a:t>مشروع الوحدة الوطنية : حزمة التعديلات الدستورية </a:t>
            </a:r>
            <a:r>
              <a:rPr lang="ar-IQ" sz="2800" dirty="0" err="1"/>
              <a:t>لسنىتي</a:t>
            </a:r>
            <a:r>
              <a:rPr lang="ar-IQ" sz="2800" dirty="0"/>
              <a:t> 2010و2013</a:t>
            </a:r>
            <a:endParaRPr lang="en-US" sz="2800" dirty="0"/>
          </a:p>
          <a:p>
            <a:pPr lvl="0" algn="justLow"/>
            <a:r>
              <a:rPr lang="ar-IQ" sz="2800" dirty="0"/>
              <a:t>التعديل الدستوري لسنة 2017 وتحويل النظام البرلماني الى رئاسي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025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964488" cy="6858000"/>
          </a:xfrm>
        </p:spPr>
        <p:txBody>
          <a:bodyPr>
            <a:normAutofit/>
          </a:bodyPr>
          <a:lstStyle/>
          <a:p>
            <a:pPr algn="justLow"/>
            <a:endParaRPr lang="ar-IQ" sz="2800" dirty="0" smtClean="0"/>
          </a:p>
          <a:p>
            <a:pPr algn="justLow"/>
            <a:endParaRPr lang="ar-IQ" sz="2800" dirty="0"/>
          </a:p>
          <a:p>
            <a:pPr algn="justLow"/>
            <a:endParaRPr lang="ar-IQ" sz="2800" dirty="0" smtClean="0"/>
          </a:p>
          <a:p>
            <a:pPr algn="justLow"/>
            <a:endParaRPr lang="ar-IQ" sz="2800" dirty="0"/>
          </a:p>
          <a:p>
            <a:pPr algn="justLow"/>
            <a:r>
              <a:rPr lang="ar-IQ" sz="2800" dirty="0" smtClean="0"/>
              <a:t>الفصل </a:t>
            </a:r>
            <a:r>
              <a:rPr lang="ar-IQ" sz="2800" dirty="0"/>
              <a:t>الرابع : حزب العدالة والتنمية : الثورة الصامتة التطورات التي</a:t>
            </a:r>
            <a:endParaRPr lang="en-US" sz="2800" dirty="0"/>
          </a:p>
          <a:p>
            <a:pPr algn="justLow"/>
            <a:r>
              <a:rPr lang="ar-IQ" sz="2800" dirty="0"/>
              <a:t>                     طرأت على النظام السياسي  التركي 2002 - 2017    </a:t>
            </a:r>
            <a:endParaRPr lang="en-US" sz="2800" dirty="0"/>
          </a:p>
          <a:p>
            <a:pPr lvl="0" algn="justLow"/>
            <a:r>
              <a:rPr lang="ar-IQ" sz="2800" dirty="0"/>
              <a:t>صعود حزب العدالة والتنمية الى سدة الحكم 2002 </a:t>
            </a:r>
            <a:endParaRPr lang="en-US" sz="2800" dirty="0"/>
          </a:p>
          <a:p>
            <a:pPr lvl="0" algn="justLow"/>
            <a:r>
              <a:rPr lang="ar-IQ" sz="2800" dirty="0"/>
              <a:t>برنامج الاصلاح السياسي للحزب</a:t>
            </a:r>
            <a:endParaRPr lang="en-US" sz="2800" dirty="0"/>
          </a:p>
          <a:p>
            <a:pPr lvl="0" algn="justLow"/>
            <a:r>
              <a:rPr lang="ar-IQ" sz="2800" dirty="0"/>
              <a:t>أزمة الرئاسة الثالثة 2007 </a:t>
            </a:r>
            <a:endParaRPr lang="en-US" sz="2800" dirty="0"/>
          </a:p>
          <a:p>
            <a:pPr lvl="0" algn="justLow"/>
            <a:r>
              <a:rPr lang="ar-IQ" sz="2800" dirty="0"/>
              <a:t>التعديل الدستوري لسنة 2007</a:t>
            </a:r>
            <a:endParaRPr lang="en-US" sz="2800" dirty="0"/>
          </a:p>
          <a:p>
            <a:pPr lvl="0" algn="justLow"/>
            <a:r>
              <a:rPr lang="ar-IQ" sz="2800" dirty="0"/>
              <a:t>مشروع الوحدة الوطنية : حزمة التعديلات الدستورية </a:t>
            </a:r>
            <a:r>
              <a:rPr lang="ar-IQ" sz="2800" dirty="0" err="1"/>
              <a:t>لسنىتي</a:t>
            </a:r>
            <a:r>
              <a:rPr lang="ar-IQ" sz="2800" dirty="0"/>
              <a:t> 2010و2013</a:t>
            </a:r>
            <a:endParaRPr lang="en-US" sz="2800" dirty="0"/>
          </a:p>
          <a:p>
            <a:pPr lvl="0" algn="justLow"/>
            <a:r>
              <a:rPr lang="ar-IQ" sz="2800" dirty="0"/>
              <a:t>التعديل الدستوري لسنة 2017 وتحويل النظام البرلماني الى رئاسي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41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964488" cy="6858000"/>
          </a:xfrm>
        </p:spPr>
        <p:txBody>
          <a:bodyPr>
            <a:noAutofit/>
          </a:bodyPr>
          <a:lstStyle/>
          <a:p>
            <a:pPr algn="justLow"/>
            <a:endParaRPr lang="ar-IQ" sz="3200" dirty="0" smtClean="0"/>
          </a:p>
          <a:p>
            <a:pPr algn="justLow"/>
            <a:endParaRPr lang="ar-IQ" sz="3200" dirty="0"/>
          </a:p>
          <a:p>
            <a:pPr algn="justLow"/>
            <a:r>
              <a:rPr lang="ar-IQ" sz="3200" dirty="0" smtClean="0"/>
              <a:t>اما </a:t>
            </a:r>
            <a:r>
              <a:rPr lang="ar-IQ" sz="3200" dirty="0"/>
              <a:t>الفصل الثاني من العام الدراسي فيخصص للنظام السياسي في ايران وعلى الشكل الاتي : </a:t>
            </a:r>
            <a:endParaRPr lang="en-US" sz="3200" dirty="0"/>
          </a:p>
          <a:p>
            <a:pPr lvl="0" algn="justLow"/>
            <a:r>
              <a:rPr lang="ar-IQ" sz="3200" dirty="0"/>
              <a:t>الفصل الأول : التحولات السياسية في إيران بين (1906-1953)</a:t>
            </a:r>
            <a:endParaRPr lang="en-US" sz="3200" dirty="0"/>
          </a:p>
          <a:p>
            <a:pPr lvl="0" algn="justLow"/>
            <a:r>
              <a:rPr lang="ar-IQ" sz="3200" dirty="0"/>
              <a:t>الثورة الدستورية .</a:t>
            </a:r>
            <a:endParaRPr lang="en-US" sz="3200" dirty="0"/>
          </a:p>
          <a:p>
            <a:pPr lvl="0" algn="justLow"/>
            <a:r>
              <a:rPr lang="ar-IQ" sz="3200" dirty="0"/>
              <a:t>الحياة السياسية في إيران ونهاية الحكم </a:t>
            </a:r>
            <a:r>
              <a:rPr lang="ar-IQ" sz="3200" dirty="0" err="1"/>
              <a:t>القاجاري</a:t>
            </a:r>
            <a:r>
              <a:rPr lang="ar-IQ" sz="3200" dirty="0"/>
              <a:t> .</a:t>
            </a:r>
            <a:endParaRPr lang="en-US" sz="3200" dirty="0"/>
          </a:p>
          <a:p>
            <a:pPr lvl="0" algn="justLow"/>
            <a:r>
              <a:rPr lang="ar-IQ" sz="3200" dirty="0"/>
              <a:t>إيران خلال العهد البهلوي وسياسة رضا شاه الداخلية (1926 – 1941).</a:t>
            </a:r>
            <a:endParaRPr lang="en-US" sz="3200" dirty="0"/>
          </a:p>
          <a:p>
            <a:pPr lvl="0" algn="justLow"/>
            <a:r>
              <a:rPr lang="ar-IQ" sz="3200" dirty="0"/>
              <a:t>ايران بين سقوط رضا شاه وانهيار حكومة مصدق (1941-1953).</a:t>
            </a:r>
            <a:endParaRPr lang="en-US" sz="3200" dirty="0"/>
          </a:p>
          <a:p>
            <a:pPr algn="justLow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531440"/>
            <a:ext cx="8964488" cy="6858000"/>
          </a:xfrm>
        </p:spPr>
        <p:txBody>
          <a:bodyPr>
            <a:noAutofit/>
          </a:bodyPr>
          <a:lstStyle/>
          <a:p>
            <a:pPr lvl="0" algn="justLow"/>
            <a:r>
              <a:rPr lang="ar-IQ" sz="2800" dirty="0"/>
              <a:t>الفصل الثاني : التطورات السياسية وقيام الثورة الإيرانية (1953-1979)</a:t>
            </a:r>
            <a:endParaRPr lang="en-US" sz="2800" dirty="0"/>
          </a:p>
          <a:p>
            <a:pPr lvl="0" algn="justLow"/>
            <a:r>
              <a:rPr lang="ar-IQ" sz="2800" dirty="0"/>
              <a:t>نظام الشاه والمؤسسة الدينية وانتفاضة 1963</a:t>
            </a:r>
            <a:endParaRPr lang="en-US" sz="2800" dirty="0"/>
          </a:p>
          <a:p>
            <a:pPr lvl="0" algn="justLow"/>
            <a:r>
              <a:rPr lang="ar-IQ" sz="2800" dirty="0"/>
              <a:t>العلاقات الإيرانية – الأمريكية</a:t>
            </a:r>
            <a:endParaRPr lang="en-US" sz="2800" dirty="0"/>
          </a:p>
          <a:p>
            <a:pPr lvl="0" algn="justLow"/>
            <a:r>
              <a:rPr lang="ar-IQ" sz="2800" dirty="0"/>
              <a:t>ثورة  عام 1979</a:t>
            </a:r>
            <a:endParaRPr lang="en-US" sz="2800" dirty="0"/>
          </a:p>
          <a:p>
            <a:pPr lvl="0" algn="justLow"/>
            <a:r>
              <a:rPr lang="ar-IQ" sz="2800" dirty="0"/>
              <a:t>الخارطة السياسية الإيرانية ابان ثورة 1979</a:t>
            </a:r>
            <a:endParaRPr lang="en-US" sz="2800" dirty="0"/>
          </a:p>
          <a:p>
            <a:pPr algn="justLow"/>
            <a:r>
              <a:rPr lang="en-US" sz="2800" dirty="0"/>
              <a:t> </a:t>
            </a:r>
            <a:r>
              <a:rPr lang="ar-IQ" sz="2800" dirty="0"/>
              <a:t>ج. الفصل الثالث : تطور النظام السياسي الإيراني 1979 -1989</a:t>
            </a:r>
            <a:endParaRPr lang="en-US" sz="2800" dirty="0"/>
          </a:p>
          <a:p>
            <a:pPr algn="justLow"/>
            <a:r>
              <a:rPr lang="ar-IQ" sz="2800" dirty="0"/>
              <a:t>    - الحكومة الاسلامية ومبدأ ولاية الفقيه .</a:t>
            </a:r>
            <a:endParaRPr lang="en-US" sz="2800" dirty="0"/>
          </a:p>
          <a:p>
            <a:pPr algn="justLow"/>
            <a:r>
              <a:rPr lang="ar-IQ" sz="2800" dirty="0"/>
              <a:t>    - المؤسسة الدينية واجراءات تأسيس النظام الجمهوري الإسلامي .</a:t>
            </a:r>
            <a:endParaRPr lang="en-US" sz="2800" dirty="0"/>
          </a:p>
          <a:p>
            <a:pPr algn="justLow"/>
            <a:r>
              <a:rPr lang="ar-IQ" sz="2800" dirty="0"/>
              <a:t>  - دستور 1979 وشكل الهيئة الحاكمة في إيران .</a:t>
            </a:r>
            <a:endParaRPr lang="en-US" sz="2800" dirty="0"/>
          </a:p>
          <a:p>
            <a:pPr algn="justLow"/>
            <a:r>
              <a:rPr lang="ar-IQ" sz="2800" dirty="0"/>
              <a:t>  - سياسة المؤسسة الدينية وانفرادها بالسلطة .</a:t>
            </a:r>
            <a:endParaRPr lang="en-US" sz="2800" dirty="0"/>
          </a:p>
          <a:p>
            <a:pPr algn="justLow"/>
            <a:r>
              <a:rPr lang="ar-IQ" sz="2800" dirty="0"/>
              <a:t> - التعديلات الدستورية لعام 1989 .</a:t>
            </a:r>
            <a:endParaRPr lang="en-US" sz="2800" dirty="0"/>
          </a:p>
          <a:p>
            <a:pPr algn="justLow"/>
            <a:r>
              <a:rPr lang="ar-IQ" sz="2800" dirty="0"/>
              <a:t> - مؤسسات عابرة للسلطات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377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531440"/>
            <a:ext cx="8964488" cy="6858000"/>
          </a:xfrm>
        </p:spPr>
        <p:txBody>
          <a:bodyPr>
            <a:noAutofit/>
          </a:bodyPr>
          <a:lstStyle/>
          <a:p>
            <a:pPr algn="justLow"/>
            <a:r>
              <a:rPr lang="ar-IQ" sz="3200" dirty="0"/>
              <a:t> الفصل الرابع : العوامل المؤثرة في صنع القرار السياسي في ايران</a:t>
            </a:r>
            <a:endParaRPr lang="en-US" sz="3200" dirty="0"/>
          </a:p>
          <a:p>
            <a:pPr algn="justLow"/>
            <a:r>
              <a:rPr lang="ar-IQ" sz="3200" dirty="0"/>
              <a:t>  - المؤسسة العسكرية .</a:t>
            </a:r>
            <a:endParaRPr lang="en-US" sz="3200" dirty="0"/>
          </a:p>
          <a:p>
            <a:pPr algn="justLow"/>
            <a:r>
              <a:rPr lang="ar-IQ" sz="3200" dirty="0"/>
              <a:t>  - منظمات المجتمع المدني .</a:t>
            </a:r>
            <a:endParaRPr lang="en-US" sz="3200" dirty="0"/>
          </a:p>
          <a:p>
            <a:pPr algn="justLow"/>
            <a:r>
              <a:rPr lang="ar-IQ" sz="3200" dirty="0"/>
              <a:t>  - التيارات والتنظيمات شبه الحزبية .</a:t>
            </a:r>
            <a:endParaRPr lang="en-US" sz="3200" dirty="0"/>
          </a:p>
          <a:p>
            <a:pPr algn="justLow"/>
            <a:r>
              <a:rPr lang="ar-IQ" sz="3200" dirty="0"/>
              <a:t>  - الحركة الطلابية .</a:t>
            </a:r>
            <a:endParaRPr lang="en-US" sz="3200" dirty="0"/>
          </a:p>
          <a:p>
            <a:pPr algn="justLow"/>
            <a:r>
              <a:rPr lang="ar-IQ" sz="3200" dirty="0"/>
              <a:t>  - الصحافة .</a:t>
            </a:r>
            <a:endParaRPr lang="en-US" sz="3200" dirty="0"/>
          </a:p>
          <a:p>
            <a:pPr algn="justLow"/>
            <a:r>
              <a:rPr lang="ar-IQ" sz="3200" dirty="0"/>
              <a:t>  - انتخابات عام 2013 الرئاسية ومستقبل النظام </a:t>
            </a:r>
            <a:r>
              <a:rPr lang="ar-IQ" sz="3200"/>
              <a:t>السياسي </a:t>
            </a:r>
            <a:r>
              <a:rPr lang="ar-IQ" sz="3200" smtClean="0"/>
              <a:t>الإيراني.</a:t>
            </a:r>
            <a:endParaRPr lang="en-US" sz="3200" dirty="0"/>
          </a:p>
          <a:p>
            <a:pPr algn="justLow"/>
            <a:r>
              <a:rPr lang="ar-IQ" sz="3200" dirty="0"/>
              <a:t> </a:t>
            </a:r>
            <a:endParaRPr lang="en-US" sz="3200" dirty="0"/>
          </a:p>
          <a:p>
            <a:pPr algn="justLow"/>
            <a:r>
              <a:rPr lang="ar-IQ" sz="3200" dirty="0"/>
              <a:t>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278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509</Words>
  <Application>Microsoft Office PowerPoint</Application>
  <PresentationFormat>عرض على الشاشة (3:4)‏</PresentationFormat>
  <Paragraphs>93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مشربية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By DR.Ahmed Saker 2O11 - 2O12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WASEEM</dc:creator>
  <cp:lastModifiedBy>WASEEM</cp:lastModifiedBy>
  <cp:revision>2</cp:revision>
  <dcterms:created xsi:type="dcterms:W3CDTF">2018-06-26T06:39:22Z</dcterms:created>
  <dcterms:modified xsi:type="dcterms:W3CDTF">2018-06-26T06:53:16Z</dcterms:modified>
</cp:coreProperties>
</file>