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72" r:id="rId11"/>
    <p:sldId id="273" r:id="rId12"/>
    <p:sldId id="274" r:id="rId13"/>
    <p:sldId id="276" r:id="rId14"/>
    <p:sldId id="275" r:id="rId15"/>
    <p:sldId id="265" r:id="rId16"/>
    <p:sldId id="266" r:id="rId17"/>
    <p:sldId id="267" r:id="rId18"/>
    <p:sldId id="268" r:id="rId19"/>
    <p:sldId id="269" r:id="rId20"/>
    <p:sldId id="270" r:id="rId21"/>
    <p:sldId id="271"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44" autoAdjust="0"/>
    <p:restoredTop sz="90625" autoAdjust="0"/>
  </p:normalViewPr>
  <p:slideViewPr>
    <p:cSldViewPr>
      <p:cViewPr>
        <p:scale>
          <a:sx n="78" d="100"/>
          <a:sy n="78" d="100"/>
        </p:scale>
        <p:origin x="1482" y="1014"/>
      </p:cViewPr>
      <p:guideLst>
        <p:guide orient="horz" pos="2160"/>
        <p:guide pos="2880"/>
      </p:guideLst>
    </p:cSldViewPr>
  </p:slideViewPr>
  <p:outlineViewPr>
    <p:cViewPr>
      <p:scale>
        <a:sx n="33" d="100"/>
        <a:sy n="33" d="100"/>
      </p:scale>
      <p:origin x="0" y="588"/>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7FADAD7-B107-41C4-85AF-68CFF000025B}" type="datetimeFigureOut">
              <a:rPr lang="ar-SA" smtClean="0"/>
              <a:pPr/>
              <a:t>26/07/1434</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13E2A9C-4333-4E9C-8EE4-EC131629B158}"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en-US" dirty="0" smtClean="0"/>
              <a:t>SSL</a:t>
            </a:r>
            <a:r>
              <a:rPr lang="en-US" baseline="0" dirty="0" smtClean="0"/>
              <a:t> </a:t>
            </a:r>
            <a:r>
              <a:rPr lang="ar-IQ" baseline="0" dirty="0" smtClean="0"/>
              <a:t>يوفر الامنية بأسلوب مرئي للمستخدم وإمكانية تشفير كافة الاتصالات بين المنافذ فورا بدون تدخل المستخدم</a:t>
            </a:r>
            <a:endParaRPr lang="ar-SA" dirty="0"/>
          </a:p>
        </p:txBody>
      </p:sp>
      <p:sp>
        <p:nvSpPr>
          <p:cNvPr id="4" name="عنصر نائب لرقم الشريحة 3"/>
          <p:cNvSpPr>
            <a:spLocks noGrp="1"/>
          </p:cNvSpPr>
          <p:nvPr>
            <p:ph type="sldNum" sz="quarter" idx="10"/>
          </p:nvPr>
        </p:nvSpPr>
        <p:spPr/>
        <p:txBody>
          <a:bodyPr/>
          <a:lstStyle/>
          <a:p>
            <a:fld id="{613E2A9C-4333-4E9C-8EE4-EC131629B158}" type="slidenum">
              <a:rPr lang="ar-SA" smtClean="0"/>
              <a:pPr/>
              <a:t>15</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A4E5D2CB-8111-4F2B-B029-09A6B258F729}" type="datetimeFigureOut">
              <a:rPr lang="ar-SA" smtClean="0"/>
              <a:pPr/>
              <a:t>26/07/1434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57861C5-D475-45B2-A93D-ACCBF1751CE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4E5D2CB-8111-4F2B-B029-09A6B258F729}" type="datetimeFigureOut">
              <a:rPr lang="ar-SA" smtClean="0"/>
              <a:pPr/>
              <a:t>26/07/1434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57861C5-D475-45B2-A93D-ACCBF1751CE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4E5D2CB-8111-4F2B-B029-09A6B258F729}" type="datetimeFigureOut">
              <a:rPr lang="ar-SA" smtClean="0"/>
              <a:pPr/>
              <a:t>26/07/1434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57861C5-D475-45B2-A93D-ACCBF1751CE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4E5D2CB-8111-4F2B-B029-09A6B258F729}" type="datetimeFigureOut">
              <a:rPr lang="ar-SA" smtClean="0"/>
              <a:pPr/>
              <a:t>26/07/1434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57861C5-D475-45B2-A93D-ACCBF1751CE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4E5D2CB-8111-4F2B-B029-09A6B258F729}" type="datetimeFigureOut">
              <a:rPr lang="ar-SA" smtClean="0"/>
              <a:pPr/>
              <a:t>26/07/1434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57861C5-D475-45B2-A93D-ACCBF1751CE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A4E5D2CB-8111-4F2B-B029-09A6B258F729}" type="datetimeFigureOut">
              <a:rPr lang="ar-SA" smtClean="0"/>
              <a:pPr/>
              <a:t>26/07/1434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57861C5-D475-45B2-A93D-ACCBF1751CE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A4E5D2CB-8111-4F2B-B029-09A6B258F729}" type="datetimeFigureOut">
              <a:rPr lang="ar-SA" smtClean="0"/>
              <a:pPr/>
              <a:t>26/07/1434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657861C5-D475-45B2-A93D-ACCBF1751CE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A4E5D2CB-8111-4F2B-B029-09A6B258F729}" type="datetimeFigureOut">
              <a:rPr lang="ar-SA" smtClean="0"/>
              <a:pPr/>
              <a:t>26/07/1434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657861C5-D475-45B2-A93D-ACCBF1751CE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4E5D2CB-8111-4F2B-B029-09A6B258F729}" type="datetimeFigureOut">
              <a:rPr lang="ar-SA" smtClean="0"/>
              <a:pPr/>
              <a:t>26/07/1434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657861C5-D475-45B2-A93D-ACCBF1751CE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4E5D2CB-8111-4F2B-B029-09A6B258F729}" type="datetimeFigureOut">
              <a:rPr lang="ar-SA" smtClean="0"/>
              <a:pPr/>
              <a:t>26/07/1434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57861C5-D475-45B2-A93D-ACCBF1751CE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4E5D2CB-8111-4F2B-B029-09A6B258F729}" type="datetimeFigureOut">
              <a:rPr lang="ar-SA" smtClean="0"/>
              <a:pPr/>
              <a:t>26/07/1434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57861C5-D475-45B2-A93D-ACCBF1751CE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4E5D2CB-8111-4F2B-B029-09A6B258F729}" type="datetimeFigureOut">
              <a:rPr lang="ar-SA" smtClean="0"/>
              <a:pPr/>
              <a:t>26/07/1434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57861C5-D475-45B2-A93D-ACCBF1751CEB}"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19000" b="-19000"/>
          </a:stretch>
        </a:blip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556792"/>
            <a:ext cx="7772400" cy="2376264"/>
          </a:xfrm>
        </p:spPr>
        <p:txBody>
          <a:bodyPr>
            <a:prstTxWarp prst="textStop">
              <a:avLst/>
            </a:prstTxWarp>
            <a:normAutofit/>
          </a:bodyPr>
          <a:lstStyle/>
          <a:p>
            <a:r>
              <a:rPr lang="ar-SA" sz="8800" b="1" dirty="0">
                <a:solidFill>
                  <a:srgbClr val="FF0000"/>
                </a:solidFill>
              </a:rPr>
              <a:t>التجارة </a:t>
            </a:r>
            <a:r>
              <a:rPr lang="ar-SA" sz="8800" b="1" dirty="0" smtClean="0">
                <a:solidFill>
                  <a:srgbClr val="FF0000"/>
                </a:solidFill>
              </a:rPr>
              <a:t>ا</a:t>
            </a:r>
            <a:r>
              <a:rPr lang="ar-IQ" sz="8800" b="1" dirty="0" smtClean="0">
                <a:solidFill>
                  <a:srgbClr val="FF0000"/>
                </a:solidFill>
              </a:rPr>
              <a:t>لأ</a:t>
            </a:r>
            <a:r>
              <a:rPr lang="ar-SA" sz="8800" b="1" dirty="0" smtClean="0">
                <a:solidFill>
                  <a:srgbClr val="FF0000"/>
                </a:solidFill>
              </a:rPr>
              <a:t>لكترونية</a:t>
            </a:r>
            <a:endParaRPr lang="ar-SA" sz="8800" dirty="0">
              <a:solidFill>
                <a:srgbClr val="FF0000"/>
              </a:solidFill>
            </a:endParaRPr>
          </a:p>
        </p:txBody>
      </p:sp>
    </p:spTree>
  </p:cSld>
  <p:clrMapOvr>
    <a:masterClrMapping/>
  </p:clrMapOvr>
  <p:transition spd="slow">
    <p:sndAc>
      <p:stSnd>
        <p:snd r:embed="rId2" name="explod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3" name="صورة 2" descr="الخطوة 1.jpg"/>
          <p:cNvPicPr>
            <a:picLocks noChangeAspect="1"/>
          </p:cNvPicPr>
          <p:nvPr/>
        </p:nvPicPr>
        <p:blipFill>
          <a:blip r:embed="rId2" cstate="print"/>
          <a:stretch>
            <a:fillRect/>
          </a:stretch>
        </p:blipFill>
        <p:spPr>
          <a:xfrm>
            <a:off x="0" y="0"/>
            <a:ext cx="9143999" cy="6857999"/>
          </a:xfrm>
          <a:prstGeom prst="rect">
            <a:avLst/>
          </a:prstGeom>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3" name="صورة 2" descr="الخطوة 2.jpg"/>
          <p:cNvPicPr>
            <a:picLocks noChangeAspect="1"/>
          </p:cNvPicPr>
          <p:nvPr/>
        </p:nvPicPr>
        <p:blipFill>
          <a:blip r:embed="rId2" cstate="print"/>
          <a:stretch>
            <a:fillRect/>
          </a:stretch>
        </p:blipFill>
        <p:spPr>
          <a:xfrm>
            <a:off x="0" y="0"/>
            <a:ext cx="9143999" cy="685799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3" name="صورة 2" descr="الخطوة 3.jpg"/>
          <p:cNvPicPr>
            <a:picLocks noChangeAspect="1"/>
          </p:cNvPicPr>
          <p:nvPr/>
        </p:nvPicPr>
        <p:blipFill>
          <a:blip r:embed="rId2" cstate="print"/>
          <a:stretch>
            <a:fillRect/>
          </a:stretch>
        </p:blipFill>
        <p:spPr>
          <a:xfrm>
            <a:off x="1" y="0"/>
            <a:ext cx="9143999" cy="685799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3" name="صورة 2" descr="الخطوة 4.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3" name="صورة 2" descr="الخطوة 5.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0" fill="hold"/>
                                        <p:tgtEl>
                                          <p:spTgt spid="3"/>
                                        </p:tgtEl>
                                        <p:attrNameLst>
                                          <p:attrName>ppt_x</p:attrName>
                                        </p:attrNameLst>
                                      </p:cBhvr>
                                      <p:tavLst>
                                        <p:tav tm="0">
                                          <p:val>
                                            <p:strVal val="#ppt_x"/>
                                          </p:val>
                                        </p:tav>
                                        <p:tav tm="100000">
                                          <p:val>
                                            <p:strVal val="#ppt_x"/>
                                          </p:val>
                                        </p:tav>
                                      </p:tavLst>
                                    </p:anim>
                                    <p:anim calcmode="lin" valueType="num">
                                      <p:cBhvr additive="base">
                                        <p:cTn id="8"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3200" b="1" dirty="0" smtClean="0"/>
              <a:t>تحتاج الحركات المالية إلى تأمين وضمان بعدة وسائل </a:t>
            </a:r>
            <a:r>
              <a:rPr lang="ar-SA" sz="3200" b="1" dirty="0" err="1" smtClean="0"/>
              <a:t>منها :</a:t>
            </a:r>
            <a:endParaRPr lang="en-US" sz="3200" dirty="0"/>
          </a:p>
        </p:txBody>
      </p:sp>
      <p:sp>
        <p:nvSpPr>
          <p:cNvPr id="21505" name="Rectangle 1"/>
          <p:cNvSpPr>
            <a:spLocks noChangeArrowheads="1"/>
          </p:cNvSpPr>
          <p:nvPr/>
        </p:nvSpPr>
        <p:spPr bwMode="auto">
          <a:xfrm>
            <a:off x="5947903" y="1598114"/>
            <a:ext cx="3015569" cy="224676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SA" sz="2000"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t>تشفير أرقام بطاقات الائتمان</a:t>
            </a:r>
            <a:endParaRPr kumimoji="0" lang="ar-IQ" sz="2000"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t>النقود الإلكترونية</a:t>
            </a:r>
            <a:endParaRPr kumimoji="0" lang="en-US" sz="2000"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rgbClr val="FFFF00"/>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ar-SA" sz="2000"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t>بروتوكول الطبقات الأمنية</a:t>
            </a:r>
            <a:r>
              <a:rPr lang="en-US" sz="2000" b="1" dirty="0" smtClean="0">
                <a:solidFill>
                  <a:srgbClr val="FFFF00"/>
                </a:solidFill>
                <a:latin typeface="Calibri" pitchFamily="34" charset="0"/>
                <a:ea typeface="Times New Roman" pitchFamily="18" charset="0"/>
                <a:cs typeface="Arial" pitchFamily="34" charset="0"/>
              </a:rPr>
              <a:t> </a:t>
            </a:r>
            <a:r>
              <a:rPr lang="en-US" sz="2000" b="1" dirty="0" smtClean="0">
                <a:solidFill>
                  <a:srgbClr val="FF0000"/>
                </a:solidFill>
                <a:latin typeface="Calibri" pitchFamily="34" charset="0"/>
                <a:ea typeface="Times New Roman" pitchFamily="18" charset="0"/>
                <a:cs typeface="Arial" pitchFamily="34" charset="0"/>
              </a:rPr>
              <a:t>SSL </a:t>
            </a:r>
            <a:r>
              <a:rPr lang="en-US" sz="2000" b="1" dirty="0" smtClean="0">
                <a:solidFill>
                  <a:srgbClr val="FFFF00"/>
                </a:solidFill>
                <a:latin typeface="Calibri" pitchFamily="34" charset="0"/>
                <a:ea typeface="Times New Roman" pitchFamily="18" charset="0"/>
                <a:cs typeface="Arial" pitchFamily="34" charset="0"/>
              </a:rPr>
              <a:t> </a:t>
            </a:r>
            <a:r>
              <a:rPr lang="ar-IQ" sz="2000" b="1" dirty="0" smtClean="0">
                <a:solidFill>
                  <a:srgbClr val="FFFF00"/>
                </a:solidFill>
                <a:latin typeface="Calibri" pitchFamily="34" charset="0"/>
                <a:ea typeface="Times New Roman" pitchFamily="18" charset="0"/>
                <a:cs typeface="Arial" pitchFamily="34" charset="0"/>
              </a:rPr>
              <a:t> </a:t>
            </a:r>
            <a:endParaRPr kumimoji="0" lang="en-US" sz="2000"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2000"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t>التوقيع الالكتروني</a:t>
            </a:r>
            <a:endParaRPr kumimoji="0" lang="ar-IQ" sz="2000" b="0" i="0" u="none" strike="noStrike" cap="none" normalizeH="0" baseline="0" dirty="0" smtClean="0">
              <a:ln>
                <a:noFill/>
              </a:ln>
              <a:solidFill>
                <a:srgbClr val="FFFF00"/>
              </a:solidFill>
              <a:effectLst/>
              <a:latin typeface="Arial" pitchFamily="34" charset="0"/>
              <a:cs typeface="Arial" pitchFamily="34" charset="0"/>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250" autoRev="1" fill="hold">
                                          <p:stCondLst>
                                            <p:cond delay="0"/>
                                          </p:stCondLst>
                                        </p:cTn>
                                        <p:tgtEl>
                                          <p:spTgt spid="2"/>
                                        </p:tgtEl>
                                        <p:attrNameLst>
                                          <p:attrName>ppt_w</p:attrName>
                                        </p:attrNameLst>
                                      </p:cBhvr>
                                    </p:anim>
                                    <p:anim by="(#ppt_w*0.50)" calcmode="lin" valueType="num">
                                      <p:cBhvr>
                                        <p:cTn id="8" dur="250" decel="50000" autoRev="1" fill="hold">
                                          <p:stCondLst>
                                            <p:cond delay="0"/>
                                          </p:stCondLst>
                                        </p:cTn>
                                        <p:tgtEl>
                                          <p:spTgt spid="2"/>
                                        </p:tgtEl>
                                        <p:attrNameLst>
                                          <p:attrName>ppt_x</p:attrName>
                                        </p:attrNameLst>
                                      </p:cBhvr>
                                    </p:anim>
                                    <p:anim from="(-#ppt_h/2)" to="(#ppt_y)" calcmode="lin" valueType="num">
                                      <p:cBhvr>
                                        <p:cTn id="9" dur="500" fill="hold">
                                          <p:stCondLst>
                                            <p:cond delay="0"/>
                                          </p:stCondLst>
                                        </p:cTn>
                                        <p:tgtEl>
                                          <p:spTgt spid="2"/>
                                        </p:tgtEl>
                                        <p:attrNameLst>
                                          <p:attrName>ppt_y</p:attrName>
                                        </p:attrNameLst>
                                      </p:cBhvr>
                                    </p:anim>
                                    <p:animRot by="21600000">
                                      <p:cBhvr>
                                        <p:cTn id="10" dur="5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21505">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21505">
                                            <p:txEl>
                                              <p:pRg st="0" end="0"/>
                                            </p:txEl>
                                          </p:spTgt>
                                        </p:tgtEl>
                                        <p:attrNameLst>
                                          <p:attrName>ppt_w</p:attrName>
                                        </p:attrNameLst>
                                      </p:cBhvr>
                                    </p:anim>
                                    <p:anim by="(#ppt_w*0.50)" calcmode="lin" valueType="num">
                                      <p:cBhvr>
                                        <p:cTn id="16" dur="250" decel="50000" autoRev="1" fill="hold">
                                          <p:stCondLst>
                                            <p:cond delay="0"/>
                                          </p:stCondLst>
                                        </p:cTn>
                                        <p:tgtEl>
                                          <p:spTgt spid="21505">
                                            <p:txEl>
                                              <p:pRg st="0" end="0"/>
                                            </p:txEl>
                                          </p:spTgt>
                                        </p:tgtEl>
                                        <p:attrNameLst>
                                          <p:attrName>ppt_x</p:attrName>
                                        </p:attrNameLst>
                                      </p:cBhvr>
                                    </p:anim>
                                    <p:anim from="(-#ppt_h/2)" to="(#ppt_y)" calcmode="lin" valueType="num">
                                      <p:cBhvr>
                                        <p:cTn id="17" dur="500" fill="hold">
                                          <p:stCondLst>
                                            <p:cond delay="0"/>
                                          </p:stCondLst>
                                        </p:cTn>
                                        <p:tgtEl>
                                          <p:spTgt spid="21505">
                                            <p:txEl>
                                              <p:pRg st="0" end="0"/>
                                            </p:txEl>
                                          </p:spTgt>
                                        </p:tgtEl>
                                        <p:attrNameLst>
                                          <p:attrName>ppt_y</p:attrName>
                                        </p:attrNameLst>
                                      </p:cBhvr>
                                    </p:anim>
                                    <p:animRot by="21600000">
                                      <p:cBhvr>
                                        <p:cTn id="18" dur="500" fill="hold">
                                          <p:stCondLst>
                                            <p:cond delay="0"/>
                                          </p:stCondLst>
                                        </p:cTn>
                                        <p:tgtEl>
                                          <p:spTgt spid="21505">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nodeType="clickEffect">
                                  <p:stCondLst>
                                    <p:cond delay="0"/>
                                  </p:stCondLst>
                                  <p:iterate type="lt">
                                    <p:tmPct val="10000"/>
                                  </p:iterate>
                                  <p:childTnLst>
                                    <p:set>
                                      <p:cBhvr>
                                        <p:cTn id="22" dur="1" fill="hold">
                                          <p:stCondLst>
                                            <p:cond delay="0"/>
                                          </p:stCondLst>
                                        </p:cTn>
                                        <p:tgtEl>
                                          <p:spTgt spid="21505">
                                            <p:txEl>
                                              <p:pRg st="2" end="2"/>
                                            </p:txEl>
                                          </p:spTgt>
                                        </p:tgtEl>
                                        <p:attrNameLst>
                                          <p:attrName>style.visibility</p:attrName>
                                        </p:attrNameLst>
                                      </p:cBhvr>
                                      <p:to>
                                        <p:strVal val="visible"/>
                                      </p:to>
                                    </p:set>
                                    <p:anim by="(-#ppt_w*2)" calcmode="lin" valueType="num">
                                      <p:cBhvr rctx="PPT">
                                        <p:cTn id="23" dur="250" autoRev="1" fill="hold">
                                          <p:stCondLst>
                                            <p:cond delay="0"/>
                                          </p:stCondLst>
                                        </p:cTn>
                                        <p:tgtEl>
                                          <p:spTgt spid="21505">
                                            <p:txEl>
                                              <p:pRg st="2" end="2"/>
                                            </p:txEl>
                                          </p:spTgt>
                                        </p:tgtEl>
                                        <p:attrNameLst>
                                          <p:attrName>ppt_w</p:attrName>
                                        </p:attrNameLst>
                                      </p:cBhvr>
                                    </p:anim>
                                    <p:anim by="(#ppt_w*0.50)" calcmode="lin" valueType="num">
                                      <p:cBhvr>
                                        <p:cTn id="24" dur="250" decel="50000" autoRev="1" fill="hold">
                                          <p:stCondLst>
                                            <p:cond delay="0"/>
                                          </p:stCondLst>
                                        </p:cTn>
                                        <p:tgtEl>
                                          <p:spTgt spid="21505">
                                            <p:txEl>
                                              <p:pRg st="2" end="2"/>
                                            </p:txEl>
                                          </p:spTgt>
                                        </p:tgtEl>
                                        <p:attrNameLst>
                                          <p:attrName>ppt_x</p:attrName>
                                        </p:attrNameLst>
                                      </p:cBhvr>
                                    </p:anim>
                                    <p:anim from="(-#ppt_h/2)" to="(#ppt_y)" calcmode="lin" valueType="num">
                                      <p:cBhvr>
                                        <p:cTn id="25" dur="500" fill="hold">
                                          <p:stCondLst>
                                            <p:cond delay="0"/>
                                          </p:stCondLst>
                                        </p:cTn>
                                        <p:tgtEl>
                                          <p:spTgt spid="21505">
                                            <p:txEl>
                                              <p:pRg st="2" end="2"/>
                                            </p:txEl>
                                          </p:spTgt>
                                        </p:tgtEl>
                                        <p:attrNameLst>
                                          <p:attrName>ppt_y</p:attrName>
                                        </p:attrNameLst>
                                      </p:cBhvr>
                                    </p:anim>
                                    <p:animRot by="21600000">
                                      <p:cBhvr>
                                        <p:cTn id="26" dur="500" fill="hold">
                                          <p:stCondLst>
                                            <p:cond delay="0"/>
                                          </p:stCondLst>
                                        </p:cTn>
                                        <p:tgtEl>
                                          <p:spTgt spid="21505">
                                            <p:txEl>
                                              <p:pRg st="2" end="2"/>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nodeType="clickEffect">
                                  <p:stCondLst>
                                    <p:cond delay="0"/>
                                  </p:stCondLst>
                                  <p:iterate type="lt">
                                    <p:tmPct val="10000"/>
                                  </p:iterate>
                                  <p:childTnLst>
                                    <p:set>
                                      <p:cBhvr>
                                        <p:cTn id="30" dur="1" fill="hold">
                                          <p:stCondLst>
                                            <p:cond delay="0"/>
                                          </p:stCondLst>
                                        </p:cTn>
                                        <p:tgtEl>
                                          <p:spTgt spid="21505">
                                            <p:txEl>
                                              <p:pRg st="4" end="4"/>
                                            </p:txEl>
                                          </p:spTgt>
                                        </p:tgtEl>
                                        <p:attrNameLst>
                                          <p:attrName>style.visibility</p:attrName>
                                        </p:attrNameLst>
                                      </p:cBhvr>
                                      <p:to>
                                        <p:strVal val="visible"/>
                                      </p:to>
                                    </p:set>
                                    <p:anim by="(-#ppt_w*2)" calcmode="lin" valueType="num">
                                      <p:cBhvr rctx="PPT">
                                        <p:cTn id="31" dur="250" autoRev="1" fill="hold">
                                          <p:stCondLst>
                                            <p:cond delay="0"/>
                                          </p:stCondLst>
                                        </p:cTn>
                                        <p:tgtEl>
                                          <p:spTgt spid="21505">
                                            <p:txEl>
                                              <p:pRg st="4" end="4"/>
                                            </p:txEl>
                                          </p:spTgt>
                                        </p:tgtEl>
                                        <p:attrNameLst>
                                          <p:attrName>ppt_w</p:attrName>
                                        </p:attrNameLst>
                                      </p:cBhvr>
                                    </p:anim>
                                    <p:anim by="(#ppt_w*0.50)" calcmode="lin" valueType="num">
                                      <p:cBhvr>
                                        <p:cTn id="32" dur="250" decel="50000" autoRev="1" fill="hold">
                                          <p:stCondLst>
                                            <p:cond delay="0"/>
                                          </p:stCondLst>
                                        </p:cTn>
                                        <p:tgtEl>
                                          <p:spTgt spid="21505">
                                            <p:txEl>
                                              <p:pRg st="4" end="4"/>
                                            </p:txEl>
                                          </p:spTgt>
                                        </p:tgtEl>
                                        <p:attrNameLst>
                                          <p:attrName>ppt_x</p:attrName>
                                        </p:attrNameLst>
                                      </p:cBhvr>
                                    </p:anim>
                                    <p:anim from="(-#ppt_h/2)" to="(#ppt_y)" calcmode="lin" valueType="num">
                                      <p:cBhvr>
                                        <p:cTn id="33" dur="500" fill="hold">
                                          <p:stCondLst>
                                            <p:cond delay="0"/>
                                          </p:stCondLst>
                                        </p:cTn>
                                        <p:tgtEl>
                                          <p:spTgt spid="21505">
                                            <p:txEl>
                                              <p:pRg st="4" end="4"/>
                                            </p:txEl>
                                          </p:spTgt>
                                        </p:tgtEl>
                                        <p:attrNameLst>
                                          <p:attrName>ppt_y</p:attrName>
                                        </p:attrNameLst>
                                      </p:cBhvr>
                                    </p:anim>
                                    <p:animRot by="21600000">
                                      <p:cBhvr>
                                        <p:cTn id="34" dur="500" fill="hold">
                                          <p:stCondLst>
                                            <p:cond delay="0"/>
                                          </p:stCondLst>
                                        </p:cTn>
                                        <p:tgtEl>
                                          <p:spTgt spid="21505">
                                            <p:txEl>
                                              <p:pRg st="4" end="4"/>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nodeType="clickEffect">
                                  <p:stCondLst>
                                    <p:cond delay="0"/>
                                  </p:stCondLst>
                                  <p:iterate type="lt">
                                    <p:tmPct val="10000"/>
                                  </p:iterate>
                                  <p:childTnLst>
                                    <p:set>
                                      <p:cBhvr>
                                        <p:cTn id="38" dur="1" fill="hold">
                                          <p:stCondLst>
                                            <p:cond delay="0"/>
                                          </p:stCondLst>
                                        </p:cTn>
                                        <p:tgtEl>
                                          <p:spTgt spid="21505">
                                            <p:txEl>
                                              <p:pRg st="6" end="6"/>
                                            </p:txEl>
                                          </p:spTgt>
                                        </p:tgtEl>
                                        <p:attrNameLst>
                                          <p:attrName>style.visibility</p:attrName>
                                        </p:attrNameLst>
                                      </p:cBhvr>
                                      <p:to>
                                        <p:strVal val="visible"/>
                                      </p:to>
                                    </p:set>
                                    <p:anim by="(-#ppt_w*2)" calcmode="lin" valueType="num">
                                      <p:cBhvr rctx="PPT">
                                        <p:cTn id="39" dur="250" autoRev="1" fill="hold">
                                          <p:stCondLst>
                                            <p:cond delay="0"/>
                                          </p:stCondLst>
                                        </p:cTn>
                                        <p:tgtEl>
                                          <p:spTgt spid="21505">
                                            <p:txEl>
                                              <p:pRg st="6" end="6"/>
                                            </p:txEl>
                                          </p:spTgt>
                                        </p:tgtEl>
                                        <p:attrNameLst>
                                          <p:attrName>ppt_w</p:attrName>
                                        </p:attrNameLst>
                                      </p:cBhvr>
                                    </p:anim>
                                    <p:anim by="(#ppt_w*0.50)" calcmode="lin" valueType="num">
                                      <p:cBhvr>
                                        <p:cTn id="40" dur="250" decel="50000" autoRev="1" fill="hold">
                                          <p:stCondLst>
                                            <p:cond delay="0"/>
                                          </p:stCondLst>
                                        </p:cTn>
                                        <p:tgtEl>
                                          <p:spTgt spid="21505">
                                            <p:txEl>
                                              <p:pRg st="6" end="6"/>
                                            </p:txEl>
                                          </p:spTgt>
                                        </p:tgtEl>
                                        <p:attrNameLst>
                                          <p:attrName>ppt_x</p:attrName>
                                        </p:attrNameLst>
                                      </p:cBhvr>
                                    </p:anim>
                                    <p:anim from="(-#ppt_h/2)" to="(#ppt_y)" calcmode="lin" valueType="num">
                                      <p:cBhvr>
                                        <p:cTn id="41" dur="500" fill="hold">
                                          <p:stCondLst>
                                            <p:cond delay="0"/>
                                          </p:stCondLst>
                                        </p:cTn>
                                        <p:tgtEl>
                                          <p:spTgt spid="21505">
                                            <p:txEl>
                                              <p:pRg st="6" end="6"/>
                                            </p:txEl>
                                          </p:spTgt>
                                        </p:tgtEl>
                                        <p:attrNameLst>
                                          <p:attrName>ppt_y</p:attrName>
                                        </p:attrNameLst>
                                      </p:cBhvr>
                                    </p:anim>
                                    <p:animRot by="21600000">
                                      <p:cBhvr>
                                        <p:cTn id="42" dur="500" fill="hold">
                                          <p:stCondLst>
                                            <p:cond delay="0"/>
                                          </p:stCondLst>
                                        </p:cTn>
                                        <p:tgtEl>
                                          <p:spTgt spid="21505">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2267744" y="91951"/>
            <a:ext cx="6876256"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FF0000"/>
                </a:solidFill>
                <a:effectLst/>
                <a:latin typeface="''Times New Roman''" charset="0"/>
                <a:ea typeface="Times New Roman" pitchFamily="18" charset="0"/>
                <a:cs typeface="Arial" pitchFamily="34" charset="0"/>
              </a:rPr>
              <a:t>العوائق التي تقف في وجه التجارة ا</a:t>
            </a:r>
            <a:r>
              <a:rPr lang="ar-IQ" sz="3200" b="1" dirty="0" smtClean="0">
                <a:solidFill>
                  <a:srgbClr val="FF0000"/>
                </a:solidFill>
                <a:latin typeface="''Times New Roman''" charset="0"/>
                <a:ea typeface="Times New Roman" pitchFamily="18" charset="0"/>
                <a:cs typeface="Arial" pitchFamily="34" charset="0"/>
              </a:rPr>
              <a:t>لألك</a:t>
            </a:r>
            <a:r>
              <a:rPr kumimoji="0" lang="ar-SA" sz="3200" b="1" i="0" u="none" strike="noStrike" cap="none" normalizeH="0" baseline="0" dirty="0" err="1" smtClean="0">
                <a:ln>
                  <a:noFill/>
                </a:ln>
                <a:solidFill>
                  <a:srgbClr val="FF0000"/>
                </a:solidFill>
                <a:effectLst/>
                <a:latin typeface="''Times New Roman''" charset="0"/>
                <a:ea typeface="Times New Roman" pitchFamily="18" charset="0"/>
                <a:cs typeface="Arial" pitchFamily="34" charset="0"/>
              </a:rPr>
              <a:t>ترونية</a:t>
            </a:r>
            <a:r>
              <a:rPr kumimoji="0" lang="ar-IQ" sz="3200" b="1" i="0" u="none" strike="noStrike" cap="none" normalizeH="0" baseline="0" dirty="0" smtClean="0">
                <a:ln>
                  <a:noFill/>
                </a:ln>
                <a:solidFill>
                  <a:srgbClr val="FF0000"/>
                </a:solidFill>
                <a:effectLst/>
                <a:latin typeface="''Times New Roman''" charset="0"/>
                <a:ea typeface="Times New Roman" pitchFamily="18" charset="0"/>
                <a:cs typeface="Arial" pitchFamily="34" charset="0"/>
              </a:rPr>
              <a:t> </a:t>
            </a:r>
            <a:r>
              <a:rPr kumimoji="0" lang="ar-SA" sz="3200" b="1" i="0" u="none" strike="noStrike" cap="none" normalizeH="0" baseline="0" dirty="0" err="1" smtClean="0">
                <a:ln>
                  <a:noFill/>
                </a:ln>
                <a:solidFill>
                  <a:srgbClr val="FF0000"/>
                </a:solidFill>
                <a:effectLst/>
                <a:latin typeface="''Times New Roman''" charset="0"/>
                <a:ea typeface="Times New Roman" pitchFamily="18" charset="0"/>
                <a:cs typeface="Arial" pitchFamily="34" charset="0"/>
              </a:rPr>
              <a:t>:</a:t>
            </a:r>
            <a:endParaRPr kumimoji="0" lang="ar-SA" sz="32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r>
            <a:br>
              <a:rPr kumimoji="0" lang="ar-SA" sz="32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br>
            <a:endParaRPr kumimoji="0" lang="ar-SA" sz="3200" b="0" i="0" u="none" strike="noStrike" cap="none" normalizeH="0" baseline="0" dirty="0" smtClean="0">
              <a:ln>
                <a:noFill/>
              </a:ln>
              <a:solidFill>
                <a:srgbClr val="FF0000"/>
              </a:solidFill>
              <a:effectLst/>
              <a:latin typeface="Arial" pitchFamily="34" charset="0"/>
              <a:cs typeface="Arial" pitchFamily="34" charset="0"/>
            </a:endParaRPr>
          </a:p>
        </p:txBody>
      </p:sp>
      <p:sp>
        <p:nvSpPr>
          <p:cNvPr id="23555" name="Rectangle 3"/>
          <p:cNvSpPr>
            <a:spLocks noChangeArrowheads="1"/>
          </p:cNvSpPr>
          <p:nvPr/>
        </p:nvSpPr>
        <p:spPr bwMode="auto">
          <a:xfrm>
            <a:off x="0" y="2245447"/>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LB" sz="2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هي العوائق </a:t>
            </a:r>
            <a:r>
              <a:rPr kumimoji="0" lang="ar-SA" sz="2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الأمنية ومشاكل الثقة والنقص في الخبرات المؤهلة وعدم </a:t>
            </a:r>
            <a:r>
              <a:rPr kumimoji="0" lang="ar-LB" sz="2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التحقق </a:t>
            </a:r>
            <a:r>
              <a:rPr kumimoji="0" lang="ar-SA" sz="2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من هوية المستخدم</a:t>
            </a:r>
            <a:r>
              <a:rPr lang="ar-IQ" sz="2000" b="1" dirty="0" smtClean="0">
                <a:solidFill>
                  <a:srgbClr val="000000"/>
                </a:solidFill>
                <a:latin typeface="Calibri" pitchFamily="34" charset="0"/>
                <a:ea typeface="Times New Roman" pitchFamily="18" charset="0"/>
                <a:cs typeface="Arial" pitchFamily="34" charset="0"/>
              </a:rPr>
              <a:t> </a:t>
            </a:r>
            <a:r>
              <a:rPr kumimoji="0" lang="ar-SA" sz="2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ومشاكل </a:t>
            </a:r>
            <a:r>
              <a:rPr kumimoji="0" lang="ar-IQ" sz="2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ال</a:t>
            </a:r>
            <a:r>
              <a:rPr kumimoji="0" lang="ar-SA" sz="2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تزوير وانتحال الشخصية وبعض القضايا القانونية</a:t>
            </a:r>
            <a:r>
              <a:rPr kumimoji="0" lang="ar-LB" sz="2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t>
            </a:r>
            <a:r>
              <a:rPr kumimoji="0" lang="ar-SA" sz="2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إضافة</a:t>
            </a:r>
            <a:r>
              <a:rPr kumimoji="0" lang="ar-LB" sz="2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a:t>
            </a:r>
            <a:r>
              <a:rPr kumimoji="0" lang="ar-SA" sz="2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إلى الوصول البطي</a:t>
            </a:r>
            <a:r>
              <a:rPr kumimoji="0" lang="ar-LB" sz="2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ء إلى  ا</a:t>
            </a:r>
            <a:r>
              <a:rPr kumimoji="0" lang="ar-SA" sz="2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لإنترنت</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3554"/>
                                        </p:tgtEl>
                                        <p:attrNameLst>
                                          <p:attrName>style.visibility</p:attrName>
                                        </p:attrNameLst>
                                      </p:cBhvr>
                                      <p:to>
                                        <p:strVal val="visible"/>
                                      </p:to>
                                    </p:set>
                                    <p:anim by="(-#ppt_w*2)" calcmode="lin" valueType="num">
                                      <p:cBhvr rctx="PPT">
                                        <p:cTn id="7" dur="250" autoRev="1" fill="hold">
                                          <p:stCondLst>
                                            <p:cond delay="0"/>
                                          </p:stCondLst>
                                        </p:cTn>
                                        <p:tgtEl>
                                          <p:spTgt spid="23554"/>
                                        </p:tgtEl>
                                        <p:attrNameLst>
                                          <p:attrName>ppt_w</p:attrName>
                                        </p:attrNameLst>
                                      </p:cBhvr>
                                    </p:anim>
                                    <p:anim by="(#ppt_w*0.50)" calcmode="lin" valueType="num">
                                      <p:cBhvr>
                                        <p:cTn id="8" dur="250" decel="50000" autoRev="1" fill="hold">
                                          <p:stCondLst>
                                            <p:cond delay="0"/>
                                          </p:stCondLst>
                                        </p:cTn>
                                        <p:tgtEl>
                                          <p:spTgt spid="23554"/>
                                        </p:tgtEl>
                                        <p:attrNameLst>
                                          <p:attrName>ppt_x</p:attrName>
                                        </p:attrNameLst>
                                      </p:cBhvr>
                                    </p:anim>
                                    <p:anim from="(-#ppt_h/2)" to="(#ppt_y)" calcmode="lin" valueType="num">
                                      <p:cBhvr>
                                        <p:cTn id="9" dur="500" fill="hold">
                                          <p:stCondLst>
                                            <p:cond delay="0"/>
                                          </p:stCondLst>
                                        </p:cTn>
                                        <p:tgtEl>
                                          <p:spTgt spid="23554"/>
                                        </p:tgtEl>
                                        <p:attrNameLst>
                                          <p:attrName>ppt_y</p:attrName>
                                        </p:attrNameLst>
                                      </p:cBhvr>
                                    </p:anim>
                                    <p:animRot by="21600000">
                                      <p:cBhvr>
                                        <p:cTn id="10" dur="500" fill="hold">
                                          <p:stCondLst>
                                            <p:cond delay="0"/>
                                          </p:stCondLst>
                                        </p:cTn>
                                        <p:tgtEl>
                                          <p:spTgt spid="2355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3555"/>
                                        </p:tgtEl>
                                        <p:attrNameLst>
                                          <p:attrName>style.visibility</p:attrName>
                                        </p:attrNameLst>
                                      </p:cBhvr>
                                      <p:to>
                                        <p:strVal val="visible"/>
                                      </p:to>
                                    </p:set>
                                    <p:anim calcmode="lin" valueType="num">
                                      <p:cBhvr additive="base">
                                        <p:cTn id="15" dur="500" fill="hold"/>
                                        <p:tgtEl>
                                          <p:spTgt spid="23555"/>
                                        </p:tgtEl>
                                        <p:attrNameLst>
                                          <p:attrName>ppt_x</p:attrName>
                                        </p:attrNameLst>
                                      </p:cBhvr>
                                      <p:tavLst>
                                        <p:tav tm="0">
                                          <p:val>
                                            <p:strVal val="#ppt_x"/>
                                          </p:val>
                                        </p:tav>
                                        <p:tav tm="100000">
                                          <p:val>
                                            <p:strVal val="#ppt_x"/>
                                          </p:val>
                                        </p:tav>
                                      </p:tavLst>
                                    </p:anim>
                                    <p:anim calcmode="lin" valueType="num">
                                      <p:cBhvr additive="base">
                                        <p:cTn id="16" dur="500" fill="hold"/>
                                        <p:tgtEl>
                                          <p:spTgt spid="235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0000">
                <a:alpha val="0"/>
              </a:srgbClr>
            </a:gs>
            <a:gs pos="100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1331640" y="209546"/>
            <a:ext cx="7632848"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Y" sz="3200" b="1" i="0" u="none" strike="noStrike" cap="none" normalizeH="0" baseline="0" dirty="0" smtClean="0">
                <a:ln>
                  <a:noFill/>
                </a:ln>
                <a:solidFill>
                  <a:srgbClr val="FFC000"/>
                </a:solidFill>
                <a:effectLst/>
                <a:latin typeface="Calibri" pitchFamily="34" charset="0"/>
                <a:ea typeface="Times New Roman" pitchFamily="18" charset="0"/>
                <a:cs typeface="Arial" pitchFamily="34" charset="0"/>
              </a:rPr>
              <a:t>إطار عمل التجارة الإلكترونية </a:t>
            </a:r>
            <a:r>
              <a:rPr kumimoji="0" lang="en-US" sz="3200" b="1" i="0" u="none" strike="noStrike" cap="none" normalizeH="0" baseline="0" dirty="0" smtClean="0">
                <a:ln>
                  <a:noFill/>
                </a:ln>
                <a:solidFill>
                  <a:srgbClr val="FFC000"/>
                </a:solidFill>
                <a:effectLst/>
                <a:latin typeface="Calibri" pitchFamily="34" charset="0"/>
                <a:ea typeface="Times New Roman" pitchFamily="18" charset="0"/>
                <a:cs typeface="Arial" pitchFamily="34" charset="0"/>
              </a:rPr>
              <a:t> The EC Framework</a:t>
            </a:r>
            <a:endParaRPr kumimoji="0" lang="en-US" sz="3200" b="0" i="0" u="none" strike="noStrike" cap="none" normalizeH="0" baseline="0" dirty="0" smtClean="0">
              <a:ln>
                <a:noFill/>
              </a:ln>
              <a:solidFill>
                <a:srgbClr val="FFC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1043608" y="1196752"/>
            <a:ext cx="7792518"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Y" sz="12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 </a:t>
            </a:r>
            <a:r>
              <a:rPr kumimoji="0" lang="ar-SY" sz="20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يجري دعم التجارة الإلكترونية بالاستفادة من وجود بنية تحتية ووجود </a:t>
            </a:r>
            <a:r>
              <a:rPr lang="ar-IQ" sz="2000" b="1" dirty="0" smtClean="0">
                <a:solidFill>
                  <a:srgbClr val="002060"/>
                </a:solidFill>
                <a:latin typeface="Calibri" pitchFamily="34" charset="0"/>
                <a:ea typeface="Times New Roman" pitchFamily="18" charset="0"/>
                <a:cs typeface="Arial" pitchFamily="34" charset="0"/>
              </a:rPr>
              <a:t>عدة</a:t>
            </a:r>
            <a:r>
              <a:rPr kumimoji="0" lang="ar-SY" sz="20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 </a:t>
            </a:r>
            <a:r>
              <a:rPr kumimoji="0" lang="ar-SY" sz="20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عوامل أساسية</a:t>
            </a:r>
            <a:r>
              <a:rPr kumimoji="0" lang="en-US" sz="20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 : </a:t>
            </a:r>
            <a:endParaRPr kumimoji="0" lang="en-US" sz="2000" b="0" i="0" u="none" strike="noStrike" cap="none" normalizeH="0" baseline="0" dirty="0" smtClean="0">
              <a:ln>
                <a:noFill/>
              </a:ln>
              <a:solidFill>
                <a:srgbClr val="002060"/>
              </a:solidFill>
              <a:effectLst/>
              <a:latin typeface="Arial" pitchFamily="34" charset="0"/>
              <a:cs typeface="Arial" pitchFamily="34" charset="0"/>
            </a:endParaRPr>
          </a:p>
        </p:txBody>
      </p:sp>
      <p:sp>
        <p:nvSpPr>
          <p:cNvPr id="24579" name="Rectangle 3"/>
          <p:cNvSpPr>
            <a:spLocks noChangeArrowheads="1"/>
          </p:cNvSpPr>
          <p:nvPr/>
        </p:nvSpPr>
        <p:spPr bwMode="auto">
          <a:xfrm>
            <a:off x="7092280" y="2060848"/>
            <a:ext cx="1781663"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Y"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الأشخاص</a:t>
            </a:r>
            <a:endParaRPr kumimoji="0" lang="en-US"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pPr>
            <a:r>
              <a:rPr kumimoji="0" lang="ar-SY"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t>
            </a:r>
            <a:r>
              <a:rPr kumimoji="0" lang="ar-IQ"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t>
            </a:r>
          </a:p>
          <a:p>
            <a:pPr marL="0" marR="0" lvl="0" indent="0" algn="l" defTabSz="914400" rtl="1" eaLnBrk="1" fontAlgn="base" latinLnBrk="0" hangingPunct="1">
              <a:lnSpc>
                <a:spcPct val="100000"/>
              </a:lnSpc>
              <a:spcBef>
                <a:spcPct val="0"/>
              </a:spcBef>
              <a:spcAft>
                <a:spcPct val="0"/>
              </a:spcAft>
              <a:buClrTx/>
              <a:buSzTx/>
              <a:buFontTx/>
              <a:buNone/>
              <a:tabLst/>
            </a:pPr>
            <a:endParaRPr kumimoji="0" lang="ar-IQ"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pPr>
            <a:r>
              <a:rPr kumimoji="0" lang="ar-SY"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t>
            </a:r>
            <a:endParaRPr kumimoji="0" lang="en-US"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pPr>
            <a:endParaRPr lang="en-US" b="1" dirty="0" smtClean="0">
              <a:solidFill>
                <a:srgbClr val="000000"/>
              </a:solidFill>
              <a:latin typeface="Calibri"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pPr>
            <a:r>
              <a:rPr kumimoji="0" lang="ar-SY"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t>
            </a:r>
            <a:endParaRPr kumimoji="0" lang="ar-IQ"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مربع نص 9"/>
          <p:cNvSpPr txBox="1"/>
          <p:nvPr/>
        </p:nvSpPr>
        <p:spPr>
          <a:xfrm>
            <a:off x="5580112" y="2852936"/>
            <a:ext cx="1368152" cy="369332"/>
          </a:xfrm>
          <a:prstGeom prst="rect">
            <a:avLst/>
          </a:prstGeom>
          <a:noFill/>
        </p:spPr>
        <p:txBody>
          <a:bodyPr wrap="square" rtlCol="1">
            <a:spAutoFit/>
          </a:bodyPr>
          <a:lstStyle/>
          <a:p>
            <a:r>
              <a:rPr lang="ar-SY" b="1" dirty="0" smtClean="0">
                <a:solidFill>
                  <a:srgbClr val="000000"/>
                </a:solidFill>
                <a:latin typeface="Calibri" pitchFamily="34" charset="0"/>
                <a:ea typeface="Times New Roman" pitchFamily="18" charset="0"/>
                <a:cs typeface="Arial" pitchFamily="34" charset="0"/>
              </a:rPr>
              <a:t>السياسة</a:t>
            </a:r>
            <a:r>
              <a:rPr lang="ar-IQ" b="1" dirty="0" smtClean="0">
                <a:solidFill>
                  <a:srgbClr val="000000"/>
                </a:solidFill>
                <a:latin typeface="Calibri" pitchFamily="34" charset="0"/>
                <a:ea typeface="Times New Roman" pitchFamily="18" charset="0"/>
                <a:cs typeface="Arial" pitchFamily="34" charset="0"/>
              </a:rPr>
              <a:t>ال</a:t>
            </a:r>
            <a:r>
              <a:rPr lang="ar-SY" b="1" dirty="0" smtClean="0">
                <a:solidFill>
                  <a:srgbClr val="000000"/>
                </a:solidFill>
                <a:latin typeface="Calibri" pitchFamily="34" charset="0"/>
                <a:ea typeface="Times New Roman" pitchFamily="18" charset="0"/>
                <a:cs typeface="Arial" pitchFamily="34" charset="0"/>
              </a:rPr>
              <a:t>عام</a:t>
            </a:r>
            <a:r>
              <a:rPr lang="ar-IQ" b="1" dirty="0" smtClean="0">
                <a:solidFill>
                  <a:srgbClr val="000000"/>
                </a:solidFill>
                <a:latin typeface="Calibri" pitchFamily="34" charset="0"/>
                <a:ea typeface="Times New Roman" pitchFamily="18" charset="0"/>
                <a:cs typeface="Arial" pitchFamily="34" charset="0"/>
              </a:rPr>
              <a:t>ة</a:t>
            </a:r>
            <a:endParaRPr lang="ar-SA" dirty="0"/>
          </a:p>
        </p:txBody>
      </p:sp>
      <p:sp>
        <p:nvSpPr>
          <p:cNvPr id="11" name="مربع نص 10"/>
          <p:cNvSpPr txBox="1"/>
          <p:nvPr/>
        </p:nvSpPr>
        <p:spPr>
          <a:xfrm>
            <a:off x="4788024" y="3501008"/>
            <a:ext cx="1368152" cy="369332"/>
          </a:xfrm>
          <a:prstGeom prst="rect">
            <a:avLst/>
          </a:prstGeom>
          <a:noFill/>
        </p:spPr>
        <p:txBody>
          <a:bodyPr wrap="square" rtlCol="1">
            <a:spAutoFit/>
          </a:bodyPr>
          <a:lstStyle/>
          <a:p>
            <a:pPr lvl="0" algn="l" fontAlgn="base">
              <a:spcBef>
                <a:spcPct val="0"/>
              </a:spcBef>
              <a:spcAft>
                <a:spcPct val="0"/>
              </a:spcAft>
            </a:pPr>
            <a:r>
              <a:rPr lang="ar-SY" b="1" dirty="0" smtClean="0">
                <a:solidFill>
                  <a:srgbClr val="000000"/>
                </a:solidFill>
                <a:latin typeface="Calibri" pitchFamily="34" charset="0"/>
                <a:ea typeface="Times New Roman" pitchFamily="18" charset="0"/>
                <a:cs typeface="Arial" pitchFamily="34" charset="0"/>
              </a:rPr>
              <a:t>التسويق</a:t>
            </a:r>
            <a:endParaRPr lang="ar-IQ" b="1" dirty="0" smtClean="0">
              <a:solidFill>
                <a:srgbClr val="000000"/>
              </a:solidFill>
              <a:latin typeface="Calibri" pitchFamily="34" charset="0"/>
              <a:ea typeface="Times New Roman" pitchFamily="18" charset="0"/>
              <a:cs typeface="Arial" pitchFamily="34" charset="0"/>
            </a:endParaRPr>
          </a:p>
        </p:txBody>
      </p:sp>
      <p:sp>
        <p:nvSpPr>
          <p:cNvPr id="12" name="مربع نص 11"/>
          <p:cNvSpPr txBox="1"/>
          <p:nvPr/>
        </p:nvSpPr>
        <p:spPr>
          <a:xfrm>
            <a:off x="3995936" y="4221088"/>
            <a:ext cx="1224136" cy="369332"/>
          </a:xfrm>
          <a:prstGeom prst="rect">
            <a:avLst/>
          </a:prstGeom>
          <a:noFill/>
        </p:spPr>
        <p:txBody>
          <a:bodyPr wrap="square" rtlCol="1">
            <a:spAutoFit/>
          </a:bodyPr>
          <a:lstStyle/>
          <a:p>
            <a:pPr lvl="0" algn="l" fontAlgn="base">
              <a:spcBef>
                <a:spcPct val="0"/>
              </a:spcBef>
              <a:spcAft>
                <a:spcPct val="0"/>
              </a:spcAft>
            </a:pPr>
            <a:r>
              <a:rPr lang="ar-SY" b="1" dirty="0" smtClean="0">
                <a:solidFill>
                  <a:srgbClr val="000000"/>
                </a:solidFill>
                <a:latin typeface="Calibri" pitchFamily="34" charset="0"/>
                <a:ea typeface="Times New Roman" pitchFamily="18" charset="0"/>
                <a:cs typeface="Arial" pitchFamily="34" charset="0"/>
              </a:rPr>
              <a:t>الإعلان</a:t>
            </a:r>
            <a:endParaRPr lang="ar-IQ" b="1" dirty="0" smtClean="0">
              <a:solidFill>
                <a:srgbClr val="000000"/>
              </a:solidFill>
              <a:latin typeface="Calibri" pitchFamily="34" charset="0"/>
              <a:ea typeface="Times New Roman" pitchFamily="18" charset="0"/>
              <a:cs typeface="Arial" pitchFamily="34" charset="0"/>
            </a:endParaRPr>
          </a:p>
        </p:txBody>
      </p:sp>
      <p:sp>
        <p:nvSpPr>
          <p:cNvPr id="13" name="مربع نص 12"/>
          <p:cNvSpPr txBox="1"/>
          <p:nvPr/>
        </p:nvSpPr>
        <p:spPr>
          <a:xfrm>
            <a:off x="2843808" y="4941168"/>
            <a:ext cx="1152128" cy="369332"/>
          </a:xfrm>
          <a:prstGeom prst="rect">
            <a:avLst/>
          </a:prstGeom>
          <a:noFill/>
        </p:spPr>
        <p:txBody>
          <a:bodyPr wrap="square" rtlCol="1">
            <a:spAutoFit/>
          </a:bodyPr>
          <a:lstStyle/>
          <a:p>
            <a:r>
              <a:rPr lang="ar-SY" b="1" dirty="0" smtClean="0">
                <a:solidFill>
                  <a:srgbClr val="000000"/>
                </a:solidFill>
                <a:latin typeface="Calibri" pitchFamily="34" charset="0"/>
                <a:ea typeface="Times New Roman" pitchFamily="18" charset="0"/>
                <a:cs typeface="Arial" pitchFamily="34" charset="0"/>
              </a:rPr>
              <a:t>دعم الخدمات</a:t>
            </a:r>
            <a:endParaRPr lang="ar-SA" dirty="0"/>
          </a:p>
        </p:txBody>
      </p:sp>
      <p:sp>
        <p:nvSpPr>
          <p:cNvPr id="14" name="مربع نص 13"/>
          <p:cNvSpPr txBox="1"/>
          <p:nvPr/>
        </p:nvSpPr>
        <p:spPr>
          <a:xfrm>
            <a:off x="1979712" y="5661248"/>
            <a:ext cx="1224136" cy="369332"/>
          </a:xfrm>
          <a:prstGeom prst="rect">
            <a:avLst/>
          </a:prstGeom>
          <a:noFill/>
        </p:spPr>
        <p:txBody>
          <a:bodyPr wrap="square" rtlCol="1">
            <a:spAutoFit/>
          </a:bodyPr>
          <a:lstStyle/>
          <a:p>
            <a:pPr lvl="0" algn="l" fontAlgn="base">
              <a:spcBef>
                <a:spcPct val="0"/>
              </a:spcBef>
              <a:spcAft>
                <a:spcPct val="0"/>
              </a:spcAft>
            </a:pPr>
            <a:r>
              <a:rPr lang="ar-IQ" b="1" dirty="0" smtClean="0">
                <a:solidFill>
                  <a:srgbClr val="000000"/>
                </a:solidFill>
                <a:latin typeface="Calibri" pitchFamily="34" charset="0"/>
                <a:ea typeface="Times New Roman" pitchFamily="18" charset="0"/>
                <a:cs typeface="Arial" pitchFamily="34" charset="0"/>
              </a:rPr>
              <a:t>رجال </a:t>
            </a:r>
            <a:r>
              <a:rPr lang="ar-SY" b="1" dirty="0" smtClean="0">
                <a:solidFill>
                  <a:srgbClr val="000000"/>
                </a:solidFill>
                <a:latin typeface="Calibri" pitchFamily="34" charset="0"/>
                <a:ea typeface="Times New Roman" pitchFamily="18" charset="0"/>
                <a:cs typeface="Arial" pitchFamily="34" charset="0"/>
              </a:rPr>
              <a:t>الأعمال</a:t>
            </a:r>
            <a:endParaRPr lang="en-US" dirty="0" smtClean="0">
              <a:latin typeface="Arial" pitchFamily="34" charset="0"/>
              <a:cs typeface="Arial" pitchFamily="34" charset="0"/>
            </a:endParaRPr>
          </a:p>
        </p:txBody>
      </p:sp>
    </p:spTree>
  </p:cSld>
  <p:clrMapOvr>
    <a:masterClrMapping/>
  </p:clrMapOvr>
  <p:transition spd="slow">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4577"/>
                                        </p:tgtEl>
                                        <p:attrNameLst>
                                          <p:attrName>style.visibility</p:attrName>
                                        </p:attrNameLst>
                                      </p:cBhvr>
                                      <p:to>
                                        <p:strVal val="visible"/>
                                      </p:to>
                                    </p:set>
                                    <p:anim by="(-#ppt_w*2)" calcmode="lin" valueType="num">
                                      <p:cBhvr rctx="PPT">
                                        <p:cTn id="7" dur="250" autoRev="1" fill="hold">
                                          <p:stCondLst>
                                            <p:cond delay="0"/>
                                          </p:stCondLst>
                                        </p:cTn>
                                        <p:tgtEl>
                                          <p:spTgt spid="24577"/>
                                        </p:tgtEl>
                                        <p:attrNameLst>
                                          <p:attrName>ppt_w</p:attrName>
                                        </p:attrNameLst>
                                      </p:cBhvr>
                                    </p:anim>
                                    <p:anim by="(#ppt_w*0.50)" calcmode="lin" valueType="num">
                                      <p:cBhvr>
                                        <p:cTn id="8" dur="250" decel="50000" autoRev="1" fill="hold">
                                          <p:stCondLst>
                                            <p:cond delay="0"/>
                                          </p:stCondLst>
                                        </p:cTn>
                                        <p:tgtEl>
                                          <p:spTgt spid="24577"/>
                                        </p:tgtEl>
                                        <p:attrNameLst>
                                          <p:attrName>ppt_x</p:attrName>
                                        </p:attrNameLst>
                                      </p:cBhvr>
                                    </p:anim>
                                    <p:anim from="(-#ppt_h/2)" to="(#ppt_y)" calcmode="lin" valueType="num">
                                      <p:cBhvr>
                                        <p:cTn id="9" dur="500" fill="hold">
                                          <p:stCondLst>
                                            <p:cond delay="0"/>
                                          </p:stCondLst>
                                        </p:cTn>
                                        <p:tgtEl>
                                          <p:spTgt spid="24577"/>
                                        </p:tgtEl>
                                        <p:attrNameLst>
                                          <p:attrName>ppt_y</p:attrName>
                                        </p:attrNameLst>
                                      </p:cBhvr>
                                    </p:anim>
                                    <p:animRot by="21600000">
                                      <p:cBhvr>
                                        <p:cTn id="10" dur="500" fill="hold">
                                          <p:stCondLst>
                                            <p:cond delay="0"/>
                                          </p:stCondLst>
                                        </p:cTn>
                                        <p:tgtEl>
                                          <p:spTgt spid="24577"/>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24578"/>
                                        </p:tgtEl>
                                        <p:attrNameLst>
                                          <p:attrName>style.visibility</p:attrName>
                                        </p:attrNameLst>
                                      </p:cBhvr>
                                      <p:to>
                                        <p:strVal val="visible"/>
                                      </p:to>
                                    </p:set>
                                    <p:anim to="" calcmode="lin" valueType="num">
                                      <p:cBhvr>
                                        <p:cTn id="15" dur="1" fill="hold"/>
                                        <p:tgtEl>
                                          <p:spTgt spid="24578"/>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4579">
                                            <p:txEl>
                                              <p:pRg st="0" end="0"/>
                                            </p:txEl>
                                          </p:spTgt>
                                        </p:tgtEl>
                                        <p:attrNameLst>
                                          <p:attrName>style.visibility</p:attrName>
                                        </p:attrNameLst>
                                      </p:cBhvr>
                                      <p:to>
                                        <p:strVal val="visible"/>
                                      </p:to>
                                    </p:set>
                                    <p:anim calcmode="lin" valueType="num">
                                      <p:cBhvr additive="base">
                                        <p:cTn id="20" dur="10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21" dur="10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1000" fill="hold"/>
                                        <p:tgtEl>
                                          <p:spTgt spid="10"/>
                                        </p:tgtEl>
                                        <p:attrNameLst>
                                          <p:attrName>ppt_x</p:attrName>
                                        </p:attrNameLst>
                                      </p:cBhvr>
                                      <p:tavLst>
                                        <p:tav tm="0">
                                          <p:val>
                                            <p:strVal val="#ppt_x"/>
                                          </p:val>
                                        </p:tav>
                                        <p:tav tm="100000">
                                          <p:val>
                                            <p:strVal val="#ppt_x"/>
                                          </p:val>
                                        </p:tav>
                                      </p:tavLst>
                                    </p:anim>
                                    <p:anim calcmode="lin" valueType="num">
                                      <p:cBhvr additive="base">
                                        <p:cTn id="27"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1000" fill="hold"/>
                                        <p:tgtEl>
                                          <p:spTgt spid="11"/>
                                        </p:tgtEl>
                                        <p:attrNameLst>
                                          <p:attrName>ppt_x</p:attrName>
                                        </p:attrNameLst>
                                      </p:cBhvr>
                                      <p:tavLst>
                                        <p:tav tm="0">
                                          <p:val>
                                            <p:strVal val="#ppt_x"/>
                                          </p:val>
                                        </p:tav>
                                        <p:tav tm="100000">
                                          <p:val>
                                            <p:strVal val="#ppt_x"/>
                                          </p:val>
                                        </p:tav>
                                      </p:tavLst>
                                    </p:anim>
                                    <p:anim calcmode="lin" valueType="num">
                                      <p:cBhvr additive="base">
                                        <p:cTn id="33"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additive="base">
                                        <p:cTn id="38" dur="1000" fill="hold"/>
                                        <p:tgtEl>
                                          <p:spTgt spid="12"/>
                                        </p:tgtEl>
                                        <p:attrNameLst>
                                          <p:attrName>ppt_x</p:attrName>
                                        </p:attrNameLst>
                                      </p:cBhvr>
                                      <p:tavLst>
                                        <p:tav tm="0">
                                          <p:val>
                                            <p:strVal val="#ppt_x"/>
                                          </p:val>
                                        </p:tav>
                                        <p:tav tm="100000">
                                          <p:val>
                                            <p:strVal val="#ppt_x"/>
                                          </p:val>
                                        </p:tav>
                                      </p:tavLst>
                                    </p:anim>
                                    <p:anim calcmode="lin" valueType="num">
                                      <p:cBhvr additive="base">
                                        <p:cTn id="39"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additive="base">
                                        <p:cTn id="44" dur="1000" fill="hold"/>
                                        <p:tgtEl>
                                          <p:spTgt spid="13"/>
                                        </p:tgtEl>
                                        <p:attrNameLst>
                                          <p:attrName>ppt_x</p:attrName>
                                        </p:attrNameLst>
                                      </p:cBhvr>
                                      <p:tavLst>
                                        <p:tav tm="0">
                                          <p:val>
                                            <p:strVal val="#ppt_x"/>
                                          </p:val>
                                        </p:tav>
                                        <p:tav tm="100000">
                                          <p:val>
                                            <p:strVal val="#ppt_x"/>
                                          </p:val>
                                        </p:tav>
                                      </p:tavLst>
                                    </p:anim>
                                    <p:anim calcmode="lin" valueType="num">
                                      <p:cBhvr additive="base">
                                        <p:cTn id="45"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additive="base">
                                        <p:cTn id="50" dur="1000" fill="hold"/>
                                        <p:tgtEl>
                                          <p:spTgt spid="14"/>
                                        </p:tgtEl>
                                        <p:attrNameLst>
                                          <p:attrName>ppt_x</p:attrName>
                                        </p:attrNameLst>
                                      </p:cBhvr>
                                      <p:tavLst>
                                        <p:tav tm="0">
                                          <p:val>
                                            <p:strVal val="#ppt_x"/>
                                          </p:val>
                                        </p:tav>
                                        <p:tav tm="100000">
                                          <p:val>
                                            <p:strVal val="#ppt_x"/>
                                          </p:val>
                                        </p:tav>
                                      </p:tavLst>
                                    </p:anim>
                                    <p:anim calcmode="lin" valueType="num">
                                      <p:cBhvr additive="base">
                                        <p:cTn id="51" dur="10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7" grpId="0"/>
      <p:bldP spid="24578" grpId="0"/>
      <p:bldP spid="10" grpId="0"/>
      <p:bldP spid="11" grpId="0"/>
      <p:bldP spid="12" grpId="0"/>
      <p:bldP spid="13"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6000"/>
          </a:blip>
          <a:srcRect/>
          <a:tile tx="0" ty="0" sx="100000" sy="100000" flip="none" algn="tl"/>
        </a:blipFill>
        <a:effectLst/>
      </p:bgPr>
    </p:bg>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4067944" y="778441"/>
            <a:ext cx="5076056"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19063" algn="l"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متطلبات أمن التجارة الإلكترونية:</a:t>
            </a:r>
            <a:endParaRPr kumimoji="0" lang="en-US" sz="3200" b="1" i="0" u="none" strike="noStrike" cap="none" normalizeH="0" baseline="0" dirty="0" smtClean="0">
              <a:ln>
                <a:noFill/>
              </a:ln>
              <a:solidFill>
                <a:srgbClr val="FF0000"/>
              </a:solidFill>
              <a:effectLst/>
              <a:latin typeface="Arial" pitchFamily="34" charset="0"/>
              <a:cs typeface="Arial" pitchFamily="34" charset="0"/>
            </a:endParaRPr>
          </a:p>
          <a:p>
            <a:pPr marL="0" marR="0" lvl="0" indent="119063"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4" name="مربع نص 3"/>
          <p:cNvSpPr txBox="1"/>
          <p:nvPr/>
        </p:nvSpPr>
        <p:spPr>
          <a:xfrm>
            <a:off x="4283968" y="1772816"/>
            <a:ext cx="4032448" cy="400110"/>
          </a:xfrm>
          <a:prstGeom prst="rect">
            <a:avLst/>
          </a:prstGeom>
          <a:noFill/>
        </p:spPr>
        <p:txBody>
          <a:bodyPr wrap="square" rtlCol="1">
            <a:spAutoFit/>
          </a:bodyPr>
          <a:lstStyle/>
          <a:p>
            <a:r>
              <a:rPr lang="ar-IQ" sz="2000" b="1" dirty="0" smtClean="0">
                <a:solidFill>
                  <a:srgbClr val="002060"/>
                </a:solidFill>
              </a:rPr>
              <a:t>ا</a:t>
            </a:r>
            <a:r>
              <a:rPr lang="ar-SA" sz="2000" b="1" dirty="0" smtClean="0">
                <a:solidFill>
                  <a:srgbClr val="002060"/>
                </a:solidFill>
              </a:rPr>
              <a:t>لتكاملية </a:t>
            </a:r>
            <a:r>
              <a:rPr lang="en-US" sz="2000" b="1" dirty="0" smtClean="0">
                <a:solidFill>
                  <a:srgbClr val="002060"/>
                </a:solidFill>
              </a:rPr>
              <a:t>Integrity</a:t>
            </a:r>
            <a:endParaRPr lang="ar-SA" sz="2000" dirty="0">
              <a:solidFill>
                <a:srgbClr val="002060"/>
              </a:solidFill>
            </a:endParaRPr>
          </a:p>
        </p:txBody>
      </p:sp>
      <p:sp>
        <p:nvSpPr>
          <p:cNvPr id="5" name="مربع نص 4"/>
          <p:cNvSpPr txBox="1"/>
          <p:nvPr/>
        </p:nvSpPr>
        <p:spPr>
          <a:xfrm>
            <a:off x="5364088" y="2564904"/>
            <a:ext cx="3024336" cy="400110"/>
          </a:xfrm>
          <a:prstGeom prst="rect">
            <a:avLst/>
          </a:prstGeom>
          <a:noFill/>
        </p:spPr>
        <p:txBody>
          <a:bodyPr wrap="square" rtlCol="1">
            <a:spAutoFit/>
          </a:bodyPr>
          <a:lstStyle/>
          <a:p>
            <a:r>
              <a:rPr lang="ar-SA" sz="2000" b="1" dirty="0" smtClean="0">
                <a:solidFill>
                  <a:srgbClr val="002060"/>
                </a:solidFill>
              </a:rPr>
              <a:t>عدم النكران </a:t>
            </a:r>
            <a:r>
              <a:rPr lang="en-US" sz="2000" b="1" dirty="0" err="1" smtClean="0">
                <a:solidFill>
                  <a:srgbClr val="002060"/>
                </a:solidFill>
              </a:rPr>
              <a:t>Nonrepudiation</a:t>
            </a:r>
            <a:endParaRPr lang="ar-SA" sz="2000" dirty="0">
              <a:solidFill>
                <a:srgbClr val="002060"/>
              </a:solidFill>
            </a:endParaRPr>
          </a:p>
        </p:txBody>
      </p:sp>
      <p:sp>
        <p:nvSpPr>
          <p:cNvPr id="6" name="مربع نص 5"/>
          <p:cNvSpPr txBox="1"/>
          <p:nvPr/>
        </p:nvSpPr>
        <p:spPr>
          <a:xfrm>
            <a:off x="5868144" y="3573016"/>
            <a:ext cx="2448272" cy="400110"/>
          </a:xfrm>
          <a:prstGeom prst="rect">
            <a:avLst/>
          </a:prstGeom>
          <a:noFill/>
        </p:spPr>
        <p:txBody>
          <a:bodyPr wrap="square" rtlCol="1">
            <a:spAutoFit/>
          </a:bodyPr>
          <a:lstStyle/>
          <a:p>
            <a:r>
              <a:rPr lang="ar-SA" sz="2000" b="1" dirty="0" smtClean="0">
                <a:solidFill>
                  <a:srgbClr val="002060"/>
                </a:solidFill>
              </a:rPr>
              <a:t>التوثق </a:t>
            </a:r>
            <a:r>
              <a:rPr lang="en-US" sz="2000" b="1" dirty="0" smtClean="0">
                <a:solidFill>
                  <a:srgbClr val="002060"/>
                </a:solidFill>
              </a:rPr>
              <a:t>Authenticity</a:t>
            </a:r>
            <a:endParaRPr lang="ar-SA" sz="2000" dirty="0">
              <a:solidFill>
                <a:srgbClr val="002060"/>
              </a:solidFill>
            </a:endParaRPr>
          </a:p>
        </p:txBody>
      </p:sp>
      <p:sp>
        <p:nvSpPr>
          <p:cNvPr id="7" name="مربع نص 6"/>
          <p:cNvSpPr txBox="1"/>
          <p:nvPr/>
        </p:nvSpPr>
        <p:spPr>
          <a:xfrm>
            <a:off x="5940152" y="4581128"/>
            <a:ext cx="2448272" cy="400110"/>
          </a:xfrm>
          <a:prstGeom prst="rect">
            <a:avLst/>
          </a:prstGeom>
          <a:noFill/>
        </p:spPr>
        <p:txBody>
          <a:bodyPr wrap="square" rtlCol="1">
            <a:spAutoFit/>
          </a:bodyPr>
          <a:lstStyle/>
          <a:p>
            <a:r>
              <a:rPr lang="ar-SA" sz="2000" b="1" dirty="0" smtClean="0">
                <a:solidFill>
                  <a:srgbClr val="002060"/>
                </a:solidFill>
              </a:rPr>
              <a:t>السُّرية </a:t>
            </a:r>
            <a:r>
              <a:rPr lang="en-US" sz="2000" b="1" dirty="0" smtClean="0">
                <a:solidFill>
                  <a:srgbClr val="002060"/>
                </a:solidFill>
              </a:rPr>
              <a:t>Confidentiality</a:t>
            </a:r>
            <a:endParaRPr lang="ar-SA" sz="2000" dirty="0">
              <a:solidFill>
                <a:srgbClr val="002060"/>
              </a:solidFill>
            </a:endParaRPr>
          </a:p>
        </p:txBody>
      </p:sp>
      <p:sp>
        <p:nvSpPr>
          <p:cNvPr id="8" name="مربع نص 7"/>
          <p:cNvSpPr txBox="1"/>
          <p:nvPr/>
        </p:nvSpPr>
        <p:spPr>
          <a:xfrm>
            <a:off x="6300192" y="5301208"/>
            <a:ext cx="2088232" cy="400110"/>
          </a:xfrm>
          <a:prstGeom prst="rect">
            <a:avLst/>
          </a:prstGeom>
          <a:noFill/>
        </p:spPr>
        <p:txBody>
          <a:bodyPr wrap="square" rtlCol="1">
            <a:spAutoFit/>
          </a:bodyPr>
          <a:lstStyle/>
          <a:p>
            <a:r>
              <a:rPr lang="ar-SA" sz="2000" b="1" dirty="0" smtClean="0">
                <a:solidFill>
                  <a:srgbClr val="002060"/>
                </a:solidFill>
              </a:rPr>
              <a:t>الخصوصية </a:t>
            </a:r>
            <a:r>
              <a:rPr lang="en-US" sz="2000" b="1" dirty="0" smtClean="0">
                <a:solidFill>
                  <a:srgbClr val="002060"/>
                </a:solidFill>
              </a:rPr>
              <a:t>privacy</a:t>
            </a:r>
            <a:endParaRPr lang="ar-SA" sz="2000" dirty="0">
              <a:solidFill>
                <a:srgbClr val="002060"/>
              </a:solidFill>
            </a:endParaRPr>
          </a:p>
        </p:txBody>
      </p:sp>
      <p:sp>
        <p:nvSpPr>
          <p:cNvPr id="9" name="مربع نص 8"/>
          <p:cNvSpPr txBox="1"/>
          <p:nvPr/>
        </p:nvSpPr>
        <p:spPr>
          <a:xfrm>
            <a:off x="5868144" y="6309320"/>
            <a:ext cx="2448272" cy="400110"/>
          </a:xfrm>
          <a:prstGeom prst="rect">
            <a:avLst/>
          </a:prstGeom>
          <a:noFill/>
        </p:spPr>
        <p:txBody>
          <a:bodyPr wrap="square" rtlCol="1">
            <a:spAutoFit/>
          </a:bodyPr>
          <a:lstStyle/>
          <a:p>
            <a:r>
              <a:rPr lang="ar-LB" sz="2000" b="1" dirty="0" err="1" smtClean="0">
                <a:solidFill>
                  <a:srgbClr val="002060"/>
                </a:solidFill>
              </a:rPr>
              <a:t>المُتاحيَّة</a:t>
            </a:r>
            <a:r>
              <a:rPr lang="ar-LB" sz="2000" b="1" dirty="0" smtClean="0">
                <a:solidFill>
                  <a:srgbClr val="002060"/>
                </a:solidFill>
              </a:rPr>
              <a:t> </a:t>
            </a:r>
            <a:r>
              <a:rPr lang="en-US" sz="2000" b="1" dirty="0" smtClean="0">
                <a:solidFill>
                  <a:srgbClr val="002060"/>
                </a:solidFill>
              </a:rPr>
              <a:t> Availability</a:t>
            </a:r>
            <a:endParaRPr lang="ar-SA" sz="2000" dirty="0">
              <a:solidFill>
                <a:srgbClr val="002060"/>
              </a:solidFill>
            </a:endParaRPr>
          </a:p>
        </p:txBody>
      </p:sp>
      <p:sp>
        <p:nvSpPr>
          <p:cNvPr id="10" name="مربع نص 9"/>
          <p:cNvSpPr txBox="1"/>
          <p:nvPr/>
        </p:nvSpPr>
        <p:spPr>
          <a:xfrm>
            <a:off x="0" y="1412776"/>
            <a:ext cx="5364087" cy="923330"/>
          </a:xfrm>
          <a:prstGeom prst="rect">
            <a:avLst/>
          </a:prstGeom>
          <a:noFill/>
        </p:spPr>
        <p:txBody>
          <a:bodyPr wrap="square" rtlCol="1">
            <a:spAutoFit/>
          </a:bodyPr>
          <a:lstStyle/>
          <a:p>
            <a:r>
              <a:rPr lang="ar-SA" b="1" dirty="0" smtClean="0">
                <a:solidFill>
                  <a:srgbClr val="7030A0"/>
                </a:solidFill>
              </a:rPr>
              <a:t>هي القدرة على إثبات أن المعلومات المعروضة على موقع الويب أو أن المعلومات المرسلة أو المستقبلة عبر الإنترنت </a:t>
            </a:r>
            <a:r>
              <a:rPr lang="ar-LB" b="1" dirty="0" smtClean="0">
                <a:solidFill>
                  <a:srgbClr val="7030A0"/>
                </a:solidFill>
              </a:rPr>
              <a:t>يُعَدِّلها</a:t>
            </a:r>
            <a:r>
              <a:rPr lang="ar-SA" b="1" dirty="0" smtClean="0">
                <a:solidFill>
                  <a:srgbClr val="7030A0"/>
                </a:solidFill>
              </a:rPr>
              <a:t> أي شخص غير مخول للقيام بهذا التعديل أو التبديل</a:t>
            </a:r>
            <a:endParaRPr lang="ar-SA" dirty="0">
              <a:solidFill>
                <a:srgbClr val="7030A0"/>
              </a:solidFill>
            </a:endParaRPr>
          </a:p>
        </p:txBody>
      </p:sp>
      <p:sp>
        <p:nvSpPr>
          <p:cNvPr id="25602" name="Rectangle 2"/>
          <p:cNvSpPr>
            <a:spLocks noChangeArrowheads="1"/>
          </p:cNvSpPr>
          <p:nvPr/>
        </p:nvSpPr>
        <p:spPr bwMode="auto">
          <a:xfrm>
            <a:off x="179512" y="2470338"/>
            <a:ext cx="5184576"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tabLst/>
            </a:pPr>
            <a:r>
              <a:rPr kumimoji="0" lang="ar-SA"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t>هي القدرة على إثبات أن المشاركين في أعمال التجارة الإلكترونية لا</a:t>
            </a:r>
            <a:r>
              <a:rPr kumimoji="0" lang="en-US"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t> </a:t>
            </a:r>
            <a:r>
              <a:rPr kumimoji="0" lang="ar-SA"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t>ينكرون الأفعال التي </a:t>
            </a:r>
            <a:r>
              <a:rPr kumimoji="0" lang="ar-LB"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t>قام</a:t>
            </a:r>
            <a:r>
              <a:rPr kumimoji="0" lang="ar-IQ"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t>و</a:t>
            </a:r>
            <a:r>
              <a:rPr kumimoji="0" lang="ar-IQ" b="1" i="0" u="none" strike="noStrike" cap="none" normalizeH="0" dirty="0" smtClean="0">
                <a:ln>
                  <a:noFill/>
                </a:ln>
                <a:solidFill>
                  <a:srgbClr val="FFFF00"/>
                </a:solidFill>
                <a:effectLst/>
                <a:latin typeface="Calibri" pitchFamily="34" charset="0"/>
                <a:ea typeface="Times New Roman" pitchFamily="18" charset="0"/>
                <a:cs typeface="Arial" pitchFamily="34" charset="0"/>
              </a:rPr>
              <a:t> </a:t>
            </a:r>
            <a:r>
              <a:rPr kumimoji="0" lang="ar-SA" b="1" i="0" u="none" strike="noStrike" cap="none" normalizeH="0" baseline="0" dirty="0" err="1" smtClean="0">
                <a:ln>
                  <a:noFill/>
                </a:ln>
                <a:solidFill>
                  <a:srgbClr val="FFFF00"/>
                </a:solidFill>
                <a:effectLst/>
                <a:latin typeface="Calibri" pitchFamily="34" charset="0"/>
                <a:ea typeface="Times New Roman" pitchFamily="18" charset="0"/>
                <a:cs typeface="Arial" pitchFamily="34" charset="0"/>
              </a:rPr>
              <a:t>بها</a:t>
            </a:r>
            <a:r>
              <a:rPr kumimoji="0" lang="ar-LB"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t> تفاعلياً </a:t>
            </a:r>
            <a:r>
              <a:rPr kumimoji="0" lang="en-US"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t>online</a:t>
            </a:r>
            <a:endParaRPr kumimoji="0" lang="ar-SA" b="0" i="0" u="none" strike="noStrike" cap="none" normalizeH="0" baseline="0" dirty="0" smtClean="0">
              <a:ln>
                <a:noFill/>
              </a:ln>
              <a:solidFill>
                <a:srgbClr val="FFFF00"/>
              </a:solidFill>
              <a:effectLst/>
              <a:latin typeface="Arial" pitchFamily="34" charset="0"/>
              <a:cs typeface="Arial" pitchFamily="34" charset="0"/>
            </a:endParaRPr>
          </a:p>
        </p:txBody>
      </p:sp>
      <p:sp>
        <p:nvSpPr>
          <p:cNvPr id="13" name="مربع نص 12"/>
          <p:cNvSpPr txBox="1"/>
          <p:nvPr/>
        </p:nvSpPr>
        <p:spPr>
          <a:xfrm>
            <a:off x="0" y="3789040"/>
            <a:ext cx="5436096" cy="646331"/>
          </a:xfrm>
          <a:prstGeom prst="rect">
            <a:avLst/>
          </a:prstGeom>
          <a:noFill/>
        </p:spPr>
        <p:txBody>
          <a:bodyPr wrap="square" rtlCol="1">
            <a:spAutoFit/>
          </a:bodyPr>
          <a:lstStyle/>
          <a:p>
            <a:r>
              <a:rPr lang="ar-IQ" b="1" dirty="0" smtClean="0">
                <a:solidFill>
                  <a:srgbClr val="00B050"/>
                </a:solidFill>
              </a:rPr>
              <a:t>ه</a:t>
            </a:r>
            <a:r>
              <a:rPr lang="ar-SA" b="1" dirty="0" smtClean="0">
                <a:solidFill>
                  <a:srgbClr val="00B050"/>
                </a:solidFill>
              </a:rPr>
              <a:t>ي القدرة على إثبات هوية الشخص أو الكيان الذي تتعامل معه على الإنترنت</a:t>
            </a:r>
            <a:endParaRPr lang="ar-SA" dirty="0">
              <a:solidFill>
                <a:srgbClr val="00B050"/>
              </a:solidFill>
            </a:endParaRPr>
          </a:p>
        </p:txBody>
      </p:sp>
      <p:sp>
        <p:nvSpPr>
          <p:cNvPr id="25603" name="Rectangle 3"/>
          <p:cNvSpPr>
            <a:spLocks noChangeArrowheads="1"/>
          </p:cNvSpPr>
          <p:nvPr/>
        </p:nvSpPr>
        <p:spPr bwMode="auto">
          <a:xfrm>
            <a:off x="539552" y="4431595"/>
            <a:ext cx="4896544"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pPr>
            <a:r>
              <a:rPr kumimoji="0" lang="ar-SA" b="1"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هي القدرة على إثبات أن الرسائل والمعطيات ستكون متاحة فقط للأشخاص المخولين </a:t>
            </a:r>
            <a:r>
              <a:rPr kumimoji="0" lang="ar-SA" b="1" i="0" u="none" strike="noStrike" cap="none" normalizeH="0" baseline="0" dirty="0" err="1" smtClean="0">
                <a:ln>
                  <a:noFill/>
                </a:ln>
                <a:solidFill>
                  <a:srgbClr val="C00000"/>
                </a:solidFill>
                <a:effectLst/>
                <a:latin typeface="Calibri" pitchFamily="34" charset="0"/>
                <a:ea typeface="Times New Roman" pitchFamily="18" charset="0"/>
                <a:cs typeface="Arial" pitchFamily="34" charset="0"/>
              </a:rPr>
              <a:t>لل</a:t>
            </a:r>
            <a:r>
              <a:rPr lang="ar-IQ" b="1" dirty="0" smtClean="0">
                <a:solidFill>
                  <a:srgbClr val="C00000"/>
                </a:solidFill>
                <a:latin typeface="Calibri" pitchFamily="34" charset="0"/>
                <a:ea typeface="Times New Roman" pitchFamily="18" charset="0"/>
                <a:cs typeface="Arial" pitchFamily="34" charset="0"/>
              </a:rPr>
              <a:t>أ</a:t>
            </a:r>
            <a:r>
              <a:rPr kumimoji="0" lang="ar-SA" b="1" i="0" u="none" strike="noStrike" cap="none" normalizeH="0" baseline="0" dirty="0" err="1" smtClean="0">
                <a:ln>
                  <a:noFill/>
                </a:ln>
                <a:solidFill>
                  <a:srgbClr val="C00000"/>
                </a:solidFill>
                <a:effectLst/>
                <a:latin typeface="Calibri" pitchFamily="34" charset="0"/>
                <a:ea typeface="Times New Roman" pitchFamily="18" charset="0"/>
                <a:cs typeface="Arial" pitchFamily="34" charset="0"/>
              </a:rPr>
              <a:t>طلاع</a:t>
            </a:r>
            <a:r>
              <a:rPr kumimoji="0" lang="ar-SA" b="1"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 عليها.</a:t>
            </a:r>
            <a:endParaRPr kumimoji="0" lang="en-US"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04" name="Rectangle 4"/>
          <p:cNvSpPr>
            <a:spLocks noChangeArrowheads="1"/>
          </p:cNvSpPr>
          <p:nvPr/>
        </p:nvSpPr>
        <p:spPr bwMode="auto">
          <a:xfrm>
            <a:off x="0" y="5212159"/>
            <a:ext cx="6156176"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pPr>
            <a:r>
              <a:rPr kumimoji="0" lang="ar-IQ" b="1" i="0" u="none" strike="noStrike" cap="none" normalizeH="0" baseline="0" dirty="0" smtClean="0">
                <a:ln>
                  <a:noFill/>
                </a:ln>
                <a:solidFill>
                  <a:srgbClr val="00B0F0"/>
                </a:solidFill>
                <a:effectLst/>
                <a:latin typeface="Calibri" pitchFamily="34" charset="0"/>
                <a:ea typeface="Times New Roman" pitchFamily="18" charset="0"/>
                <a:cs typeface="Arial" pitchFamily="34" charset="0"/>
              </a:rPr>
              <a:t>ه</a:t>
            </a:r>
            <a:r>
              <a:rPr kumimoji="0" lang="ar-SA" b="1" i="0" u="none" strike="noStrike" cap="none" normalizeH="0" baseline="0" dirty="0" smtClean="0">
                <a:ln>
                  <a:noFill/>
                </a:ln>
                <a:solidFill>
                  <a:srgbClr val="00B0F0"/>
                </a:solidFill>
                <a:effectLst/>
                <a:latin typeface="Calibri" pitchFamily="34" charset="0"/>
                <a:ea typeface="Times New Roman" pitchFamily="18" charset="0"/>
                <a:cs typeface="Arial" pitchFamily="34" charset="0"/>
              </a:rPr>
              <a:t>ي القدرة على التحكم في استخدام المعلومات التي يقدمها المستخدم عن نفسه </a:t>
            </a:r>
            <a:r>
              <a:rPr kumimoji="0" lang="ar-SA" b="1" i="0" u="none" strike="noStrike" cap="none" normalizeH="0" baseline="0" dirty="0" err="1" smtClean="0">
                <a:ln>
                  <a:noFill/>
                </a:ln>
                <a:solidFill>
                  <a:srgbClr val="00B0F0"/>
                </a:solidFill>
                <a:effectLst/>
                <a:latin typeface="Calibri" pitchFamily="34" charset="0"/>
                <a:ea typeface="Times New Roman" pitchFamily="18" charset="0"/>
                <a:cs typeface="Arial" pitchFamily="34" charset="0"/>
              </a:rPr>
              <a:t>للتاجرأو</a:t>
            </a:r>
            <a:r>
              <a:rPr kumimoji="0" lang="ar-SA" b="1" i="0" u="none" strike="noStrike" cap="none" normalizeH="0" baseline="0" dirty="0" smtClean="0">
                <a:ln>
                  <a:noFill/>
                </a:ln>
                <a:solidFill>
                  <a:srgbClr val="00B0F0"/>
                </a:solidFill>
                <a:effectLst/>
                <a:latin typeface="Calibri" pitchFamily="34" charset="0"/>
                <a:ea typeface="Times New Roman" pitchFamily="18" charset="0"/>
                <a:cs typeface="Arial" pitchFamily="34" charset="0"/>
              </a:rPr>
              <a:t> البائع.</a:t>
            </a:r>
            <a:endParaRPr kumimoji="0" lang="en-US" b="0" i="0" u="none" strike="noStrike" cap="none" normalizeH="0" baseline="0" dirty="0" smtClean="0">
              <a:ln>
                <a:noFill/>
              </a:ln>
              <a:solidFill>
                <a:srgbClr val="00B0F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00B0F0"/>
              </a:solidFill>
              <a:effectLst/>
              <a:latin typeface="Arial" pitchFamily="34" charset="0"/>
              <a:cs typeface="Arial" pitchFamily="34" charset="0"/>
            </a:endParaRPr>
          </a:p>
        </p:txBody>
      </p:sp>
      <p:sp>
        <p:nvSpPr>
          <p:cNvPr id="25605" name="Rectangle 5"/>
          <p:cNvSpPr>
            <a:spLocks noChangeArrowheads="1"/>
          </p:cNvSpPr>
          <p:nvPr/>
        </p:nvSpPr>
        <p:spPr bwMode="auto">
          <a:xfrm>
            <a:off x="0" y="6167735"/>
            <a:ext cx="6228184"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19063" algn="l" defTabSz="914400" rtl="1" eaLnBrk="1" fontAlgn="base" latinLnBrk="0" hangingPunct="1">
              <a:lnSpc>
                <a:spcPct val="100000"/>
              </a:lnSpc>
              <a:spcBef>
                <a:spcPct val="0"/>
              </a:spcBef>
              <a:spcAft>
                <a:spcPct val="0"/>
              </a:spcAft>
              <a:buClrTx/>
              <a:buSzTx/>
              <a:buFontTx/>
              <a:buNone/>
              <a:tabLst/>
            </a:pPr>
            <a:r>
              <a:rPr kumimoji="0" lang="ar-SA"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القدرة على إثبات أن موقع التجارة الإلكترونية سيستمر بالتصرف كما هو مخطط له</a:t>
            </a:r>
            <a:r>
              <a:rPr kumimoji="0" lang="ar-LB" b="1" i="0" u="none" strike="noStrike" cap="none" normalizeH="0" baseline="0" dirty="0" err="1" smtClean="0">
                <a:ln>
                  <a:noFill/>
                </a:ln>
                <a:solidFill>
                  <a:srgbClr val="000000"/>
                </a:solidFill>
                <a:effectLst/>
                <a:latin typeface="''Times New Roman''"/>
                <a:ea typeface="Times New Roman" pitchFamily="18" charset="0"/>
                <a:cs typeface="Arial" pitchFamily="34" charset="0"/>
              </a:rPr>
              <a:t>،</a:t>
            </a:r>
            <a:r>
              <a:rPr kumimoji="0" lang="ar-SA" b="1" i="0" u="none" strike="noStrike" cap="none" normalizeH="0" baseline="0" dirty="0" smtClean="0">
                <a:ln>
                  <a:noFill/>
                </a:ln>
                <a:solidFill>
                  <a:srgbClr val="000000"/>
                </a:solidFill>
                <a:effectLst/>
                <a:latin typeface="''Times New Roman''"/>
                <a:ea typeface="Times New Roman" pitchFamily="18" charset="0"/>
                <a:cs typeface="Arial" pitchFamily="34" charset="0"/>
              </a:rPr>
              <a:t> أي </a:t>
            </a:r>
            <a:r>
              <a:rPr kumimoji="0" lang="ar-LB" b="1" i="0" u="none" strike="noStrike" cap="none" normalizeH="0" baseline="0" dirty="0" smtClean="0">
                <a:ln>
                  <a:noFill/>
                </a:ln>
                <a:solidFill>
                  <a:srgbClr val="000000"/>
                </a:solidFill>
                <a:effectLst/>
                <a:latin typeface="''Times New Roman''"/>
                <a:ea typeface="Times New Roman" pitchFamily="18" charset="0"/>
                <a:cs typeface="Arial" pitchFamily="34" charset="0"/>
              </a:rPr>
              <a:t>وَفقاً لمِا</a:t>
            </a:r>
            <a:r>
              <a:rPr kumimoji="0" lang="ar-SA" b="1" i="0" u="none" strike="noStrike" cap="none" normalizeH="0" baseline="0" dirty="0" smtClean="0">
                <a:ln>
                  <a:noFill/>
                </a:ln>
                <a:solidFill>
                  <a:srgbClr val="000000"/>
                </a:solidFill>
                <a:effectLst/>
                <a:latin typeface="''Times New Roman''"/>
                <a:ea typeface="Times New Roman" pitchFamily="18" charset="0"/>
                <a:cs typeface="Arial" pitchFamily="34" charset="0"/>
              </a:rPr>
              <a:t>هو مبني من أجله.</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119063"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1"/>
                                        </p:tgtEl>
                                        <p:attrNameLst>
                                          <p:attrName>style.visibility</p:attrName>
                                        </p:attrNameLst>
                                      </p:cBhvr>
                                      <p:to>
                                        <p:strVal val="visible"/>
                                      </p:to>
                                    </p:set>
                                    <p:anim calcmode="lin" valueType="num">
                                      <p:cBhvr additive="base">
                                        <p:cTn id="7" dur="500" fill="hold"/>
                                        <p:tgtEl>
                                          <p:spTgt spid="25601"/>
                                        </p:tgtEl>
                                        <p:attrNameLst>
                                          <p:attrName>ppt_x</p:attrName>
                                        </p:attrNameLst>
                                      </p:cBhvr>
                                      <p:tavLst>
                                        <p:tav tm="0">
                                          <p:val>
                                            <p:strVal val="#ppt_x"/>
                                          </p:val>
                                        </p:tav>
                                        <p:tav tm="100000">
                                          <p:val>
                                            <p:strVal val="#ppt_x"/>
                                          </p:val>
                                        </p:tav>
                                      </p:tavLst>
                                    </p:anim>
                                    <p:anim calcmode="lin" valueType="num">
                                      <p:cBhvr additive="base">
                                        <p:cTn id="8" dur="500" fill="hold"/>
                                        <p:tgtEl>
                                          <p:spTgt spid="2560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grpId="0" nodeType="clickEffect">
                                  <p:stCondLst>
                                    <p:cond delay="0"/>
                                  </p:stCondLst>
                                  <p:iterate type="lt">
                                    <p:tmPct val="10000"/>
                                  </p:iterate>
                                  <p:childTnLst>
                                    <p:set>
                                      <p:cBhvr>
                                        <p:cTn id="12" dur="1" fill="hold">
                                          <p:stCondLst>
                                            <p:cond delay="0"/>
                                          </p:stCondLst>
                                        </p:cTn>
                                        <p:tgtEl>
                                          <p:spTgt spid="4"/>
                                        </p:tgtEl>
                                        <p:attrNameLst>
                                          <p:attrName>style.visibility</p:attrName>
                                        </p:attrNameLst>
                                      </p:cBhvr>
                                      <p:to>
                                        <p:strVal val="visible"/>
                                      </p:to>
                                    </p:set>
                                    <p:anim by="(-#ppt_w*2)" calcmode="lin" valueType="num">
                                      <p:cBhvr rctx="PPT">
                                        <p:cTn id="13" dur="500" autoRev="1" fill="hold">
                                          <p:stCondLst>
                                            <p:cond delay="0"/>
                                          </p:stCondLst>
                                        </p:cTn>
                                        <p:tgtEl>
                                          <p:spTgt spid="4"/>
                                        </p:tgtEl>
                                        <p:attrNameLst>
                                          <p:attrName>ppt_w</p:attrName>
                                        </p:attrNameLst>
                                      </p:cBhvr>
                                    </p:anim>
                                    <p:anim by="(#ppt_w*0.50)" calcmode="lin" valueType="num">
                                      <p:cBhvr>
                                        <p:cTn id="14" dur="500" decel="50000" autoRev="1" fill="hold">
                                          <p:stCondLst>
                                            <p:cond delay="0"/>
                                          </p:stCondLst>
                                        </p:cTn>
                                        <p:tgtEl>
                                          <p:spTgt spid="4"/>
                                        </p:tgtEl>
                                        <p:attrNameLst>
                                          <p:attrName>ppt_x</p:attrName>
                                        </p:attrNameLst>
                                      </p:cBhvr>
                                    </p:anim>
                                    <p:anim from="(-#ppt_h/2)" to="(#ppt_y)" calcmode="lin" valueType="num">
                                      <p:cBhvr>
                                        <p:cTn id="15" dur="1000" fill="hold">
                                          <p:stCondLst>
                                            <p:cond delay="0"/>
                                          </p:stCondLst>
                                        </p:cTn>
                                        <p:tgtEl>
                                          <p:spTgt spid="4"/>
                                        </p:tgtEl>
                                        <p:attrNameLst>
                                          <p:attrName>ppt_y</p:attrName>
                                        </p:attrNameLst>
                                      </p:cBhvr>
                                    </p:anim>
                                    <p:animRot by="21600000">
                                      <p:cBhvr>
                                        <p:cTn id="16" dur="1000" fill="hold">
                                          <p:stCondLst>
                                            <p:cond delay="0"/>
                                          </p:stCondLst>
                                        </p:cTn>
                                        <p:tgtEl>
                                          <p:spTgt spid="4"/>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dissolve">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1000" fill="hold"/>
                                        <p:tgtEl>
                                          <p:spTgt spid="6"/>
                                        </p:tgtEl>
                                        <p:attrNameLst>
                                          <p:attrName>ppt_w</p:attrName>
                                        </p:attrNameLst>
                                      </p:cBhvr>
                                      <p:tavLst>
                                        <p:tav tm="0">
                                          <p:val>
                                            <p:strVal val="#ppt_w*0.70"/>
                                          </p:val>
                                        </p:tav>
                                        <p:tav tm="100000">
                                          <p:val>
                                            <p:strVal val="#ppt_w"/>
                                          </p:val>
                                        </p:tav>
                                      </p:tavLst>
                                    </p:anim>
                                    <p:anim calcmode="lin" valueType="num">
                                      <p:cBhvr>
                                        <p:cTn id="27" dur="1000" fill="hold"/>
                                        <p:tgtEl>
                                          <p:spTgt spid="6"/>
                                        </p:tgtEl>
                                        <p:attrNameLst>
                                          <p:attrName>ppt_h</p:attrName>
                                        </p:attrNameLst>
                                      </p:cBhvr>
                                      <p:tavLst>
                                        <p:tav tm="0">
                                          <p:val>
                                            <p:strVal val="#ppt_h"/>
                                          </p:val>
                                        </p:tav>
                                        <p:tav tm="100000">
                                          <p:val>
                                            <p:strVal val="#ppt_h"/>
                                          </p:val>
                                        </p:tav>
                                      </p:tavLst>
                                    </p:anim>
                                    <p:animEffect transition="in" filter="fade">
                                      <p:cBhvr>
                                        <p:cTn id="28" dur="10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7" presetClass="entr" presetSubtype="4"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0" fill="hold"/>
                                        <p:tgtEl>
                                          <p:spTgt spid="7"/>
                                        </p:tgtEl>
                                        <p:attrNameLst>
                                          <p:attrName>ppt_x</p:attrName>
                                        </p:attrNameLst>
                                      </p:cBhvr>
                                      <p:tavLst>
                                        <p:tav tm="0">
                                          <p:val>
                                            <p:strVal val="#ppt_x"/>
                                          </p:val>
                                        </p:tav>
                                        <p:tav tm="100000">
                                          <p:val>
                                            <p:strVal val="#ppt_x"/>
                                          </p:val>
                                        </p:tav>
                                      </p:tavLst>
                                    </p:anim>
                                    <p:anim calcmode="lin" valueType="num">
                                      <p:cBhvr additive="base">
                                        <p:cTn id="34"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6" presetClass="entr" presetSubtype="26"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barn(inHorizontal)">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13" presetClass="entr" presetSubtype="16"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plus(in)">
                                      <p:cBhvr>
                                        <p:cTn id="44" dur="20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5602"/>
                                        </p:tgtEl>
                                        <p:attrNameLst>
                                          <p:attrName>style.visibility</p:attrName>
                                        </p:attrNameLst>
                                      </p:cBhvr>
                                      <p:to>
                                        <p:strVal val="visible"/>
                                      </p:to>
                                    </p:set>
                                    <p:anim calcmode="lin" valueType="num">
                                      <p:cBhvr additive="base">
                                        <p:cTn id="55" dur="500" fill="hold"/>
                                        <p:tgtEl>
                                          <p:spTgt spid="25602"/>
                                        </p:tgtEl>
                                        <p:attrNameLst>
                                          <p:attrName>ppt_x</p:attrName>
                                        </p:attrNameLst>
                                      </p:cBhvr>
                                      <p:tavLst>
                                        <p:tav tm="0">
                                          <p:val>
                                            <p:strVal val="#ppt_x"/>
                                          </p:val>
                                        </p:tav>
                                        <p:tav tm="100000">
                                          <p:val>
                                            <p:strVal val="#ppt_x"/>
                                          </p:val>
                                        </p:tav>
                                      </p:tavLst>
                                    </p:anim>
                                    <p:anim calcmode="lin" valueType="num">
                                      <p:cBhvr additive="base">
                                        <p:cTn id="56" dur="500" fill="hold"/>
                                        <p:tgtEl>
                                          <p:spTgt spid="2560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5603"/>
                                        </p:tgtEl>
                                        <p:attrNameLst>
                                          <p:attrName>style.visibility</p:attrName>
                                        </p:attrNameLst>
                                      </p:cBhvr>
                                      <p:to>
                                        <p:strVal val="visible"/>
                                      </p:to>
                                    </p:set>
                                    <p:anim calcmode="lin" valueType="num">
                                      <p:cBhvr additive="base">
                                        <p:cTn id="67" dur="500" fill="hold"/>
                                        <p:tgtEl>
                                          <p:spTgt spid="25603"/>
                                        </p:tgtEl>
                                        <p:attrNameLst>
                                          <p:attrName>ppt_x</p:attrName>
                                        </p:attrNameLst>
                                      </p:cBhvr>
                                      <p:tavLst>
                                        <p:tav tm="0">
                                          <p:val>
                                            <p:strVal val="#ppt_x"/>
                                          </p:val>
                                        </p:tav>
                                        <p:tav tm="100000">
                                          <p:val>
                                            <p:strVal val="#ppt_x"/>
                                          </p:val>
                                        </p:tav>
                                      </p:tavLst>
                                    </p:anim>
                                    <p:anim calcmode="lin" valueType="num">
                                      <p:cBhvr additive="base">
                                        <p:cTn id="68" dur="500" fill="hold"/>
                                        <p:tgtEl>
                                          <p:spTgt spid="2560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5604"/>
                                        </p:tgtEl>
                                        <p:attrNameLst>
                                          <p:attrName>style.visibility</p:attrName>
                                        </p:attrNameLst>
                                      </p:cBhvr>
                                      <p:to>
                                        <p:strVal val="visible"/>
                                      </p:to>
                                    </p:set>
                                    <p:anim calcmode="lin" valueType="num">
                                      <p:cBhvr additive="base">
                                        <p:cTn id="73" dur="500" fill="hold"/>
                                        <p:tgtEl>
                                          <p:spTgt spid="25604"/>
                                        </p:tgtEl>
                                        <p:attrNameLst>
                                          <p:attrName>ppt_x</p:attrName>
                                        </p:attrNameLst>
                                      </p:cBhvr>
                                      <p:tavLst>
                                        <p:tav tm="0">
                                          <p:val>
                                            <p:strVal val="#ppt_x"/>
                                          </p:val>
                                        </p:tav>
                                        <p:tav tm="100000">
                                          <p:val>
                                            <p:strVal val="#ppt_x"/>
                                          </p:val>
                                        </p:tav>
                                      </p:tavLst>
                                    </p:anim>
                                    <p:anim calcmode="lin" valueType="num">
                                      <p:cBhvr additive="base">
                                        <p:cTn id="74" dur="500" fill="hold"/>
                                        <p:tgtEl>
                                          <p:spTgt spid="25604"/>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5605"/>
                                        </p:tgtEl>
                                        <p:attrNameLst>
                                          <p:attrName>style.visibility</p:attrName>
                                        </p:attrNameLst>
                                      </p:cBhvr>
                                      <p:to>
                                        <p:strVal val="visible"/>
                                      </p:to>
                                    </p:set>
                                    <p:anim calcmode="lin" valueType="num">
                                      <p:cBhvr additive="base">
                                        <p:cTn id="79" dur="500" fill="hold"/>
                                        <p:tgtEl>
                                          <p:spTgt spid="25605"/>
                                        </p:tgtEl>
                                        <p:attrNameLst>
                                          <p:attrName>ppt_x</p:attrName>
                                        </p:attrNameLst>
                                      </p:cBhvr>
                                      <p:tavLst>
                                        <p:tav tm="0">
                                          <p:val>
                                            <p:strVal val="#ppt_x"/>
                                          </p:val>
                                        </p:tav>
                                        <p:tav tm="100000">
                                          <p:val>
                                            <p:strVal val="#ppt_x"/>
                                          </p:val>
                                        </p:tav>
                                      </p:tavLst>
                                    </p:anim>
                                    <p:anim calcmode="lin" valueType="num">
                                      <p:cBhvr additive="base">
                                        <p:cTn id="80" dur="500" fill="hold"/>
                                        <p:tgtEl>
                                          <p:spTgt spid="256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1" grpId="0"/>
      <p:bldP spid="4" grpId="0"/>
      <p:bldP spid="5" grpId="0"/>
      <p:bldP spid="6" grpId="0"/>
      <p:bldP spid="7" grpId="0"/>
      <p:bldP spid="8" grpId="0"/>
      <p:bldP spid="9" grpId="0"/>
      <p:bldP spid="10" grpId="0"/>
      <p:bldP spid="25602" grpId="0"/>
      <p:bldP spid="13" grpId="0"/>
      <p:bldP spid="25603" grpId="0"/>
      <p:bldP spid="25604" grpId="0"/>
      <p:bldP spid="25605"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200" b="1" dirty="0" smtClean="0">
                <a:solidFill>
                  <a:schemeClr val="bg1"/>
                </a:solidFill>
              </a:rPr>
              <a:t>التهديدات الأمنية في بيئة التجارية الإلكترونية</a:t>
            </a:r>
            <a:endParaRPr lang="ar-SA" sz="3200" dirty="0">
              <a:solidFill>
                <a:schemeClr val="bg1"/>
              </a:solidFill>
            </a:endParaRPr>
          </a:p>
        </p:txBody>
      </p:sp>
      <p:sp>
        <p:nvSpPr>
          <p:cNvPr id="1025" name="Rectangle 1"/>
          <p:cNvSpPr>
            <a:spLocks noChangeArrowheads="1"/>
          </p:cNvSpPr>
          <p:nvPr/>
        </p:nvSpPr>
        <p:spPr bwMode="auto">
          <a:xfrm>
            <a:off x="3275856" y="4005064"/>
            <a:ext cx="2449710"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pPr>
            <a:r>
              <a:rPr kumimoji="0" lang="ar-IQ" sz="20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ا</a:t>
            </a:r>
            <a:r>
              <a:rPr kumimoji="0" lang="ar-SA" sz="32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لبرمجيات</a:t>
            </a:r>
            <a:r>
              <a:rPr kumimoji="0" lang="ar-SY" sz="20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 </a:t>
            </a:r>
            <a:r>
              <a:rPr kumimoji="0" lang="ar-SY" sz="28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الخبيثة</a:t>
            </a:r>
            <a:r>
              <a:rPr kumimoji="0" lang="ar-SA" sz="28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 </a:t>
            </a:r>
            <a:endParaRPr kumimoji="0" lang="ar-SA" sz="2000" b="0" i="0" u="none" strike="noStrike" cap="none" normalizeH="0" baseline="0" dirty="0" smtClean="0">
              <a:ln>
                <a:noFill/>
              </a:ln>
              <a:solidFill>
                <a:schemeClr val="bg1"/>
              </a:solidFill>
              <a:effectLst/>
              <a:latin typeface="Arial" pitchFamily="34" charset="0"/>
              <a:cs typeface="Arial" pitchFamily="34" charset="0"/>
            </a:endParaRPr>
          </a:p>
        </p:txBody>
      </p:sp>
      <p:sp>
        <p:nvSpPr>
          <p:cNvPr id="1026" name="Rectangle 2"/>
          <p:cNvSpPr>
            <a:spLocks noChangeArrowheads="1"/>
          </p:cNvSpPr>
          <p:nvPr/>
        </p:nvSpPr>
        <p:spPr bwMode="auto">
          <a:xfrm>
            <a:off x="6156176" y="3140968"/>
            <a:ext cx="1944216"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tabLst/>
            </a:pPr>
            <a:r>
              <a:rPr kumimoji="0" lang="ar-IQ" sz="2400"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t>ا</a:t>
            </a:r>
            <a:r>
              <a:rPr kumimoji="0" lang="ar-SY" sz="3200"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t>لقرصنة</a:t>
            </a:r>
            <a:r>
              <a:rPr kumimoji="0" lang="ar-SY" sz="24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t>
            </a:r>
            <a:endParaRPr kumimoji="0" lang="ar-SY"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مربع نص 6"/>
          <p:cNvSpPr txBox="1"/>
          <p:nvPr/>
        </p:nvSpPr>
        <p:spPr>
          <a:xfrm>
            <a:off x="5220072" y="5301208"/>
            <a:ext cx="3744416" cy="461665"/>
          </a:xfrm>
          <a:prstGeom prst="rect">
            <a:avLst/>
          </a:prstGeom>
          <a:noFill/>
        </p:spPr>
        <p:txBody>
          <a:bodyPr wrap="square" rtlCol="1">
            <a:spAutoFit/>
          </a:bodyPr>
          <a:lstStyle/>
          <a:p>
            <a:r>
              <a:rPr lang="ar-IQ" sz="2400" b="1" smtClean="0">
                <a:solidFill>
                  <a:schemeClr val="accent5"/>
                </a:solidFill>
              </a:rPr>
              <a:t>ال</a:t>
            </a:r>
            <a:r>
              <a:rPr lang="ar-SA" sz="2400" b="1" smtClean="0">
                <a:solidFill>
                  <a:schemeClr val="accent5"/>
                </a:solidFill>
              </a:rPr>
              <a:t>تزوير </a:t>
            </a:r>
            <a:r>
              <a:rPr lang="ar-SA" sz="2400" b="1" dirty="0" smtClean="0">
                <a:solidFill>
                  <a:schemeClr val="accent5"/>
                </a:solidFill>
              </a:rPr>
              <a:t>أو سرقة بطاقات ا</a:t>
            </a:r>
            <a:r>
              <a:rPr lang="ar-IQ" sz="2400" b="1" dirty="0" err="1" smtClean="0">
                <a:solidFill>
                  <a:schemeClr val="accent5"/>
                </a:solidFill>
              </a:rPr>
              <a:t>لأ</a:t>
            </a:r>
            <a:r>
              <a:rPr lang="ar-SA" sz="2400" b="1" dirty="0" err="1" smtClean="0">
                <a:solidFill>
                  <a:schemeClr val="accent5"/>
                </a:solidFill>
              </a:rPr>
              <a:t>عتماد</a:t>
            </a:r>
            <a:r>
              <a:rPr lang="ar-SA" sz="2400" b="1" dirty="0" smtClean="0">
                <a:solidFill>
                  <a:schemeClr val="bg1"/>
                </a:solidFill>
              </a:rPr>
              <a:t> </a:t>
            </a:r>
            <a:endParaRPr lang="ar-SA" sz="2400" dirty="0">
              <a:solidFill>
                <a:schemeClr val="bg1"/>
              </a:solidFill>
            </a:endParaRPr>
          </a:p>
        </p:txBody>
      </p:sp>
      <p:sp>
        <p:nvSpPr>
          <p:cNvPr id="1027" name="Rectangle 3"/>
          <p:cNvSpPr>
            <a:spLocks noChangeArrowheads="1"/>
          </p:cNvSpPr>
          <p:nvPr/>
        </p:nvSpPr>
        <p:spPr bwMode="auto">
          <a:xfrm>
            <a:off x="539552" y="5157192"/>
            <a:ext cx="1800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tabLst/>
            </a:pPr>
            <a:r>
              <a:rPr kumimoji="0" lang="ar-IQ" sz="2000" b="1" i="0"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ا</a:t>
            </a:r>
            <a:r>
              <a:rPr kumimoji="0" lang="ar-SY" sz="3600" b="1" i="0"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لخداع</a:t>
            </a:r>
            <a:endParaRPr kumimoji="0" lang="ar-SY" sz="2000" b="0" i="0" u="none" strike="noStrike" cap="none" normalizeH="0" baseline="0" dirty="0" smtClean="0">
              <a:ln>
                <a:noFill/>
              </a:ln>
              <a:solidFill>
                <a:srgbClr val="00B050"/>
              </a:solidFill>
              <a:effectLst/>
              <a:latin typeface="Arial" pitchFamily="34" charset="0"/>
              <a:cs typeface="Arial" pitchFamily="34" charset="0"/>
            </a:endParaRPr>
          </a:p>
        </p:txBody>
      </p:sp>
      <p:sp>
        <p:nvSpPr>
          <p:cNvPr id="1028" name="Rectangle 4"/>
          <p:cNvSpPr>
            <a:spLocks noChangeArrowheads="1"/>
          </p:cNvSpPr>
          <p:nvPr/>
        </p:nvSpPr>
        <p:spPr bwMode="auto">
          <a:xfrm>
            <a:off x="971600" y="2996952"/>
            <a:ext cx="144016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tabLst/>
            </a:pPr>
            <a:r>
              <a:rPr kumimoji="0" lang="ar-SA" sz="3200" b="1" i="0" u="none" strike="noStrike" cap="none" normalizeH="0" baseline="0" dirty="0" smtClean="0">
                <a:ln>
                  <a:noFill/>
                </a:ln>
                <a:solidFill>
                  <a:srgbClr val="7030A0"/>
                </a:solidFill>
                <a:effectLst/>
                <a:latin typeface="Calibri" pitchFamily="34" charset="0"/>
                <a:ea typeface="Times New Roman" pitchFamily="18" charset="0"/>
                <a:cs typeface="Arial" pitchFamily="34" charset="0"/>
              </a:rPr>
              <a:t>التجسس</a:t>
            </a:r>
            <a:endParaRPr kumimoji="0" lang="ar-SA" sz="2400" b="0" i="0" u="none" strike="noStrike" cap="none" normalizeH="0" baseline="0" dirty="0" smtClean="0">
              <a:ln>
                <a:noFill/>
              </a:ln>
              <a:solidFill>
                <a:srgbClr val="7030A0"/>
              </a:solidFill>
              <a:effectLst/>
              <a:latin typeface="Arial" pitchFamily="34" charset="0"/>
              <a:cs typeface="Arial" pitchFamily="34"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26"/>
                                        </p:tgtEl>
                                        <p:attrNameLst>
                                          <p:attrName>style.visibility</p:attrName>
                                        </p:attrNameLst>
                                      </p:cBhvr>
                                      <p:to>
                                        <p:strVal val="visible"/>
                                      </p:to>
                                    </p:set>
                                    <p:anim calcmode="lin" valueType="num">
                                      <p:cBhvr additive="base">
                                        <p:cTn id="15" dur="1000" fill="hold"/>
                                        <p:tgtEl>
                                          <p:spTgt spid="1026"/>
                                        </p:tgtEl>
                                        <p:attrNameLst>
                                          <p:attrName>ppt_x</p:attrName>
                                        </p:attrNameLst>
                                      </p:cBhvr>
                                      <p:tavLst>
                                        <p:tav tm="0">
                                          <p:val>
                                            <p:strVal val="#ppt_x"/>
                                          </p:val>
                                        </p:tav>
                                        <p:tav tm="100000">
                                          <p:val>
                                            <p:strVal val="#ppt_x"/>
                                          </p:val>
                                        </p:tav>
                                      </p:tavLst>
                                    </p:anim>
                                    <p:anim calcmode="lin" valueType="num">
                                      <p:cBhvr additive="base">
                                        <p:cTn id="16" dur="10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1000" fill="hold"/>
                                        <p:tgtEl>
                                          <p:spTgt spid="7"/>
                                        </p:tgtEl>
                                        <p:attrNameLst>
                                          <p:attrName>ppt_x</p:attrName>
                                        </p:attrNameLst>
                                      </p:cBhvr>
                                      <p:tavLst>
                                        <p:tav tm="0">
                                          <p:val>
                                            <p:strVal val="#ppt_x"/>
                                          </p:val>
                                        </p:tav>
                                        <p:tav tm="100000">
                                          <p:val>
                                            <p:strVal val="#ppt_x"/>
                                          </p:val>
                                        </p:tav>
                                      </p:tavLst>
                                    </p:anim>
                                    <p:anim calcmode="lin" valueType="num">
                                      <p:cBhvr additive="base">
                                        <p:cTn id="22"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027"/>
                                        </p:tgtEl>
                                        <p:attrNameLst>
                                          <p:attrName>style.visibility</p:attrName>
                                        </p:attrNameLst>
                                      </p:cBhvr>
                                      <p:to>
                                        <p:strVal val="visible"/>
                                      </p:to>
                                    </p:set>
                                    <p:anim calcmode="lin" valueType="num">
                                      <p:cBhvr additive="base">
                                        <p:cTn id="27" dur="1000" fill="hold"/>
                                        <p:tgtEl>
                                          <p:spTgt spid="1027"/>
                                        </p:tgtEl>
                                        <p:attrNameLst>
                                          <p:attrName>ppt_x</p:attrName>
                                        </p:attrNameLst>
                                      </p:cBhvr>
                                      <p:tavLst>
                                        <p:tav tm="0">
                                          <p:val>
                                            <p:strVal val="#ppt_x"/>
                                          </p:val>
                                        </p:tav>
                                        <p:tav tm="100000">
                                          <p:val>
                                            <p:strVal val="#ppt_x"/>
                                          </p:val>
                                        </p:tav>
                                      </p:tavLst>
                                    </p:anim>
                                    <p:anim calcmode="lin" valueType="num">
                                      <p:cBhvr additive="base">
                                        <p:cTn id="28" dur="10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028"/>
                                        </p:tgtEl>
                                        <p:attrNameLst>
                                          <p:attrName>style.visibility</p:attrName>
                                        </p:attrNameLst>
                                      </p:cBhvr>
                                      <p:to>
                                        <p:strVal val="visible"/>
                                      </p:to>
                                    </p:set>
                                    <p:anim calcmode="lin" valueType="num">
                                      <p:cBhvr additive="base">
                                        <p:cTn id="33" dur="1000" fill="hold"/>
                                        <p:tgtEl>
                                          <p:spTgt spid="1028"/>
                                        </p:tgtEl>
                                        <p:attrNameLst>
                                          <p:attrName>ppt_x</p:attrName>
                                        </p:attrNameLst>
                                      </p:cBhvr>
                                      <p:tavLst>
                                        <p:tav tm="0">
                                          <p:val>
                                            <p:strVal val="#ppt_x"/>
                                          </p:val>
                                        </p:tav>
                                        <p:tav tm="100000">
                                          <p:val>
                                            <p:strVal val="#ppt_x"/>
                                          </p:val>
                                        </p:tav>
                                      </p:tavLst>
                                    </p:anim>
                                    <p:anim calcmode="lin" valueType="num">
                                      <p:cBhvr additive="base">
                                        <p:cTn id="34" dur="10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025"/>
                                        </p:tgtEl>
                                        <p:attrNameLst>
                                          <p:attrName>style.visibility</p:attrName>
                                        </p:attrNameLst>
                                      </p:cBhvr>
                                      <p:to>
                                        <p:strVal val="visible"/>
                                      </p:to>
                                    </p:set>
                                    <p:anim calcmode="lin" valueType="num">
                                      <p:cBhvr additive="base">
                                        <p:cTn id="39" dur="1000" fill="hold"/>
                                        <p:tgtEl>
                                          <p:spTgt spid="1025"/>
                                        </p:tgtEl>
                                        <p:attrNameLst>
                                          <p:attrName>ppt_x</p:attrName>
                                        </p:attrNameLst>
                                      </p:cBhvr>
                                      <p:tavLst>
                                        <p:tav tm="0">
                                          <p:val>
                                            <p:strVal val="#ppt_x"/>
                                          </p:val>
                                        </p:tav>
                                        <p:tav tm="100000">
                                          <p:val>
                                            <p:strVal val="#ppt_x"/>
                                          </p:val>
                                        </p:tav>
                                      </p:tavLst>
                                    </p:anim>
                                    <p:anim calcmode="lin" valueType="num">
                                      <p:cBhvr additive="base">
                                        <p:cTn id="40" dur="1000" fill="hold"/>
                                        <p:tgtEl>
                                          <p:spTgt spid="10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25" grpId="0"/>
      <p:bldP spid="1026" grpId="0"/>
      <p:bldP spid="7" grpId="0"/>
      <p:bldP spid="1027" grpId="0"/>
      <p:bldP spid="102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مربع نص 1"/>
          <p:cNvSpPr txBox="1"/>
          <p:nvPr/>
        </p:nvSpPr>
        <p:spPr>
          <a:xfrm>
            <a:off x="5436096" y="692696"/>
            <a:ext cx="3312368" cy="523220"/>
          </a:xfrm>
          <a:prstGeom prst="rect">
            <a:avLst/>
          </a:prstGeom>
          <a:noFill/>
        </p:spPr>
        <p:txBody>
          <a:bodyPr wrap="square" rtlCol="1">
            <a:spAutoFit/>
          </a:bodyPr>
          <a:lstStyle/>
          <a:p>
            <a:r>
              <a:rPr lang="ar-IQ" sz="2800" dirty="0" smtClean="0">
                <a:solidFill>
                  <a:srgbClr val="00B050"/>
                </a:solidFill>
              </a:rPr>
              <a:t>مفهوم التجارة الالكترونية</a:t>
            </a:r>
            <a:endParaRPr lang="ar-SA" sz="2800" dirty="0">
              <a:solidFill>
                <a:srgbClr val="00B050"/>
              </a:solidFill>
            </a:endParaRPr>
          </a:p>
        </p:txBody>
      </p:sp>
      <p:sp>
        <p:nvSpPr>
          <p:cNvPr id="5" name="مربع نص 4"/>
          <p:cNvSpPr txBox="1"/>
          <p:nvPr/>
        </p:nvSpPr>
        <p:spPr>
          <a:xfrm>
            <a:off x="3068216" y="2573288"/>
            <a:ext cx="5256584" cy="369332"/>
          </a:xfrm>
          <a:prstGeom prst="rect">
            <a:avLst/>
          </a:prstGeom>
          <a:noFill/>
        </p:spPr>
        <p:txBody>
          <a:bodyPr wrap="square" rtlCol="1">
            <a:spAutoFit/>
          </a:bodyPr>
          <a:lstStyle/>
          <a:p>
            <a:endParaRPr lang="ar-SA" dirty="0"/>
          </a:p>
        </p:txBody>
      </p:sp>
      <p:sp>
        <p:nvSpPr>
          <p:cNvPr id="6" name="مربع نص 5"/>
          <p:cNvSpPr txBox="1"/>
          <p:nvPr/>
        </p:nvSpPr>
        <p:spPr>
          <a:xfrm>
            <a:off x="3220616" y="2132856"/>
            <a:ext cx="5256584" cy="369332"/>
          </a:xfrm>
          <a:prstGeom prst="rect">
            <a:avLst/>
          </a:prstGeom>
          <a:noFill/>
        </p:spPr>
        <p:txBody>
          <a:bodyPr wrap="square" rtlCol="1">
            <a:spAutoFit/>
          </a:bodyPr>
          <a:lstStyle/>
          <a:p>
            <a:endParaRPr lang="ar-SA" dirty="0"/>
          </a:p>
        </p:txBody>
      </p:sp>
      <p:sp>
        <p:nvSpPr>
          <p:cNvPr id="1025" name="Rectangle 1"/>
          <p:cNvSpPr>
            <a:spLocks noChangeArrowheads="1"/>
          </p:cNvSpPr>
          <p:nvPr/>
        </p:nvSpPr>
        <p:spPr bwMode="auto">
          <a:xfrm>
            <a:off x="251520" y="2286744"/>
            <a:ext cx="8604448" cy="1015663"/>
          </a:xfrm>
          <a:prstGeom prst="rect">
            <a:avLst/>
          </a:prstGeom>
          <a:no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t>هي مزاولة النشاط التجاري عبر أنظمة </a:t>
            </a:r>
            <a:r>
              <a:rPr kumimoji="0" lang="ar-IQ" sz="2000"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t>الكمبيوتر</a:t>
            </a:r>
            <a:r>
              <a:rPr kumimoji="0" lang="ar-IQ" sz="2000" b="1" i="0" u="none" strike="noStrike" cap="none" normalizeH="0" dirty="0" smtClean="0">
                <a:ln>
                  <a:noFill/>
                </a:ln>
                <a:solidFill>
                  <a:srgbClr val="FFFF00"/>
                </a:solidFill>
                <a:effectLst/>
                <a:latin typeface="Calibri" pitchFamily="34" charset="0"/>
                <a:ea typeface="Times New Roman" pitchFamily="18" charset="0"/>
                <a:cs typeface="Arial" pitchFamily="34" charset="0"/>
              </a:rPr>
              <a:t> </a:t>
            </a:r>
            <a:r>
              <a:rPr kumimoji="0" lang="ar-SA" sz="2000"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t>والشبكات عبر الإنترنت</a:t>
            </a:r>
            <a:r>
              <a:rPr kumimoji="0" lang="en-US" sz="2000"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t>  </a:t>
            </a:r>
            <a:r>
              <a:rPr kumimoji="0" lang="ar-SA" sz="2000"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t>ولا تقتصر التجارة الإلكترونية على عمليات البيع، بل تتعدى ذلك لتشمل عمليات الإعلان التجاري</a:t>
            </a:r>
            <a:r>
              <a:rPr kumimoji="0" lang="en-US" sz="2000" b="1" i="0" u="none" strike="noStrike" cap="none" normalizeH="0" dirty="0" smtClean="0">
                <a:ln>
                  <a:noFill/>
                </a:ln>
                <a:solidFill>
                  <a:srgbClr val="FFFF00"/>
                </a:solidFill>
                <a:effectLst/>
                <a:latin typeface="Calibri" pitchFamily="34" charset="0"/>
                <a:ea typeface="Times New Roman" pitchFamily="18" charset="0"/>
                <a:cs typeface="Arial" pitchFamily="34" charset="0"/>
              </a:rPr>
              <a:t> </a:t>
            </a:r>
            <a:r>
              <a:rPr kumimoji="0" lang="ar-SA" sz="2000"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t>وتبادُل البيانات إلكترونياً</a:t>
            </a:r>
            <a:r>
              <a:rPr kumimoji="0" lang="en-US" sz="2000"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t> </a:t>
            </a:r>
            <a:r>
              <a:rPr kumimoji="0" lang="ar-SA" sz="2000"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t>وأنظمة نقطة البي</a:t>
            </a:r>
            <a:r>
              <a:rPr kumimoji="0" lang="ar-IQ" sz="2000"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t>ع</a:t>
            </a:r>
            <a:r>
              <a:rPr kumimoji="0" lang="ar-IQ" sz="2000" b="1" i="0" u="none" strike="noStrike" cap="none" normalizeH="0" dirty="0" smtClean="0">
                <a:ln>
                  <a:noFill/>
                </a:ln>
                <a:solidFill>
                  <a:srgbClr val="FFFF00"/>
                </a:solidFill>
                <a:effectLst/>
                <a:latin typeface="Calibri" pitchFamily="34" charset="0"/>
                <a:ea typeface="Times New Roman" pitchFamily="18" charset="0"/>
                <a:cs typeface="Arial" pitchFamily="34" charset="0"/>
              </a:rPr>
              <a:t> </a:t>
            </a:r>
            <a:endParaRPr kumimoji="0" lang="ar-SA" sz="2000" b="0" i="0" u="none" strike="noStrike" cap="none" normalizeH="0" baseline="0" dirty="0" smtClean="0">
              <a:ln>
                <a:noFill/>
              </a:ln>
              <a:solidFill>
                <a:srgbClr val="FFFF00"/>
              </a:solidFill>
              <a:effectLst/>
              <a:latin typeface="Arial" pitchFamily="34" charset="0"/>
              <a:cs typeface="Arial" pitchFamily="34" charset="0"/>
            </a:endParaRPr>
          </a:p>
        </p:txBody>
      </p:sp>
    </p:spTree>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250" autoRev="1" fill="hold">
                                          <p:stCondLst>
                                            <p:cond delay="0"/>
                                          </p:stCondLst>
                                        </p:cTn>
                                        <p:tgtEl>
                                          <p:spTgt spid="2"/>
                                        </p:tgtEl>
                                        <p:attrNameLst>
                                          <p:attrName>ppt_w</p:attrName>
                                        </p:attrNameLst>
                                      </p:cBhvr>
                                    </p:anim>
                                    <p:anim by="(#ppt_w*0.50)" calcmode="lin" valueType="num">
                                      <p:cBhvr>
                                        <p:cTn id="8" dur="250" decel="50000" autoRev="1" fill="hold">
                                          <p:stCondLst>
                                            <p:cond delay="0"/>
                                          </p:stCondLst>
                                        </p:cTn>
                                        <p:tgtEl>
                                          <p:spTgt spid="2"/>
                                        </p:tgtEl>
                                        <p:attrNameLst>
                                          <p:attrName>ppt_x</p:attrName>
                                        </p:attrNameLst>
                                      </p:cBhvr>
                                    </p:anim>
                                    <p:anim from="(-#ppt_h/2)" to="(#ppt_y)" calcmode="lin" valueType="num">
                                      <p:cBhvr>
                                        <p:cTn id="9" dur="500" fill="hold">
                                          <p:stCondLst>
                                            <p:cond delay="0"/>
                                          </p:stCondLst>
                                        </p:cTn>
                                        <p:tgtEl>
                                          <p:spTgt spid="2"/>
                                        </p:tgtEl>
                                        <p:attrNameLst>
                                          <p:attrName>ppt_y</p:attrName>
                                        </p:attrNameLst>
                                      </p:cBhvr>
                                    </p:anim>
                                    <p:animRot by="21600000">
                                      <p:cBhvr>
                                        <p:cTn id="10" dur="5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1025"/>
                                        </p:tgtEl>
                                        <p:attrNameLst>
                                          <p:attrName>style.visibility</p:attrName>
                                        </p:attrNameLst>
                                      </p:cBhvr>
                                      <p:to>
                                        <p:strVal val="visible"/>
                                      </p:to>
                                    </p:set>
                                    <p:animEffect transition="in" filter="checkerboard(across)">
                                      <p:cBhvr>
                                        <p:cTn id="15" dur="500"/>
                                        <p:tgtEl>
                                          <p:spTgt spid="1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2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6B19C"/>
            </a:gs>
            <a:gs pos="30000">
              <a:srgbClr val="D49E6C"/>
            </a:gs>
            <a:gs pos="70000">
              <a:srgbClr val="A65528"/>
            </a:gs>
            <a:gs pos="100000">
              <a:srgbClr val="663012"/>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404664"/>
            <a:ext cx="8229600" cy="1224136"/>
          </a:xfrm>
        </p:spPr>
        <p:txBody>
          <a:bodyPr>
            <a:normAutofit fontScale="90000"/>
          </a:bodyPr>
          <a:lstStyle/>
          <a:p>
            <a:r>
              <a:rPr lang="ar-SA" sz="3600" b="1" dirty="0" smtClean="0">
                <a:solidFill>
                  <a:srgbClr val="002060"/>
                </a:solidFill>
              </a:rPr>
              <a:t>ما هو مُستقبل التجارة ال</a:t>
            </a:r>
            <a:r>
              <a:rPr lang="ar-IQ" sz="3600" b="1" dirty="0" smtClean="0">
                <a:solidFill>
                  <a:srgbClr val="002060"/>
                </a:solidFill>
              </a:rPr>
              <a:t>أ</a:t>
            </a:r>
            <a:r>
              <a:rPr lang="ar-SA" sz="3600" b="1" dirty="0" err="1" smtClean="0">
                <a:solidFill>
                  <a:srgbClr val="002060"/>
                </a:solidFill>
              </a:rPr>
              <a:t>لكترونية</a:t>
            </a:r>
            <a:r>
              <a:rPr lang="ar-SA" sz="3600" b="1" dirty="0" smtClean="0">
                <a:solidFill>
                  <a:srgbClr val="002060"/>
                </a:solidFill>
              </a:rPr>
              <a:t> </a:t>
            </a:r>
            <a:r>
              <a:rPr lang="ar-SA" sz="3600" b="1" dirty="0" err="1" smtClean="0">
                <a:solidFill>
                  <a:srgbClr val="002060"/>
                </a:solidFill>
              </a:rPr>
              <a:t>؟</a:t>
            </a:r>
            <a:r>
              <a:rPr lang="en-US" sz="3600" dirty="0" smtClean="0">
                <a:solidFill>
                  <a:srgbClr val="002060"/>
                </a:solidFill>
              </a:rPr>
              <a:t/>
            </a:r>
            <a:br>
              <a:rPr lang="en-US" sz="3600" dirty="0" smtClean="0">
                <a:solidFill>
                  <a:srgbClr val="002060"/>
                </a:solidFill>
              </a:rPr>
            </a:br>
            <a:r>
              <a:rPr lang="ar-SA" b="1" dirty="0" smtClean="0"/>
              <a:t> </a:t>
            </a:r>
            <a:r>
              <a:rPr lang="en-US" dirty="0" smtClean="0"/>
              <a:t/>
            </a:r>
            <a:br>
              <a:rPr lang="en-US" dirty="0" smtClean="0"/>
            </a:br>
            <a:endParaRPr lang="ar-SA" dirty="0"/>
          </a:p>
        </p:txBody>
      </p:sp>
      <p:sp>
        <p:nvSpPr>
          <p:cNvPr id="27649" name="Rectangle 1"/>
          <p:cNvSpPr>
            <a:spLocks noChangeArrowheads="1"/>
          </p:cNvSpPr>
          <p:nvPr/>
        </p:nvSpPr>
        <p:spPr bwMode="auto">
          <a:xfrm>
            <a:off x="539552" y="1650286"/>
            <a:ext cx="7956376"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bg1">
                    <a:lumMod val="95000"/>
                    <a:lumOff val="5000"/>
                  </a:schemeClr>
                </a:solidFill>
                <a:effectLst/>
                <a:latin typeface="Calibri" pitchFamily="34" charset="0"/>
                <a:ea typeface="Times New Roman" pitchFamily="18" charset="0"/>
                <a:cs typeface="Arial" pitchFamily="34" charset="0"/>
              </a:rPr>
              <a:t>يرى الخبراء أن التجارة الإلكترونية ستشهد آثارها على مُختلف القطاعات التجارية والعلمية وغيرها رغم بعض التقلبات والتذبذبات إلى أن من المتوقع انخراط المزيد من الجهات التجارية في عالم التجارة الإلكترونية الذي سيتسع أكثر مما يؤدي الى اتاحة الفرصة للشركات التجارية الصغيرة من المنافسة مع الشركات الكبيرة </a:t>
            </a:r>
            <a:endParaRPr kumimoji="0" lang="ar-SA" sz="2000" b="0" i="0" u="none" strike="noStrike" cap="none" normalizeH="0" baseline="0" dirty="0" smtClean="0">
              <a:ln>
                <a:noFill/>
              </a:ln>
              <a:solidFill>
                <a:schemeClr val="bg1">
                  <a:lumMod val="95000"/>
                  <a:lumOff val="5000"/>
                </a:schemeClr>
              </a:solidFill>
              <a:effectLst/>
              <a:latin typeface="Arial" pitchFamily="34" charset="0"/>
              <a:cs typeface="Arial" pitchFamily="34" charset="0"/>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250" autoRev="1" fill="hold">
                                          <p:stCondLst>
                                            <p:cond delay="0"/>
                                          </p:stCondLst>
                                        </p:cTn>
                                        <p:tgtEl>
                                          <p:spTgt spid="2"/>
                                        </p:tgtEl>
                                        <p:attrNameLst>
                                          <p:attrName>ppt_w</p:attrName>
                                        </p:attrNameLst>
                                      </p:cBhvr>
                                    </p:anim>
                                    <p:anim by="(#ppt_w*0.50)" calcmode="lin" valueType="num">
                                      <p:cBhvr>
                                        <p:cTn id="8" dur="250" decel="50000" autoRev="1" fill="hold">
                                          <p:stCondLst>
                                            <p:cond delay="0"/>
                                          </p:stCondLst>
                                        </p:cTn>
                                        <p:tgtEl>
                                          <p:spTgt spid="2"/>
                                        </p:tgtEl>
                                        <p:attrNameLst>
                                          <p:attrName>ppt_x</p:attrName>
                                        </p:attrNameLst>
                                      </p:cBhvr>
                                    </p:anim>
                                    <p:anim from="(-#ppt_h/2)" to="(#ppt_y)" calcmode="lin" valueType="num">
                                      <p:cBhvr>
                                        <p:cTn id="9" dur="500" fill="hold">
                                          <p:stCondLst>
                                            <p:cond delay="0"/>
                                          </p:stCondLst>
                                        </p:cTn>
                                        <p:tgtEl>
                                          <p:spTgt spid="2"/>
                                        </p:tgtEl>
                                        <p:attrNameLst>
                                          <p:attrName>ppt_y</p:attrName>
                                        </p:attrNameLst>
                                      </p:cBhvr>
                                    </p:anim>
                                    <p:animRot by="21600000">
                                      <p:cBhvr>
                                        <p:cTn id="10" dur="5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7" presetClass="entr" presetSubtype="4" fill="hold" nodeType="clickEffect">
                                  <p:stCondLst>
                                    <p:cond delay="0"/>
                                  </p:stCondLst>
                                  <p:childTnLst>
                                    <p:set>
                                      <p:cBhvr>
                                        <p:cTn id="14" dur="1" fill="hold">
                                          <p:stCondLst>
                                            <p:cond delay="0"/>
                                          </p:stCondLst>
                                        </p:cTn>
                                        <p:tgtEl>
                                          <p:spTgt spid="27649">
                                            <p:txEl>
                                              <p:pRg st="0" end="0"/>
                                            </p:txEl>
                                          </p:spTgt>
                                        </p:tgtEl>
                                        <p:attrNameLst>
                                          <p:attrName>style.visibility</p:attrName>
                                        </p:attrNameLst>
                                      </p:cBhvr>
                                      <p:to>
                                        <p:strVal val="visible"/>
                                      </p:to>
                                    </p:set>
                                    <p:anim calcmode="lin" valueType="num">
                                      <p:cBhvr additive="base">
                                        <p:cTn id="15" dur="500" fill="hold"/>
                                        <p:tgtEl>
                                          <p:spTgt spid="27649">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764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A603AB">
                <a:alpha val="33000"/>
              </a:srgbClr>
            </a:gs>
            <a:gs pos="21001">
              <a:srgbClr val="0819FB"/>
            </a:gs>
            <a:gs pos="35001">
              <a:srgbClr val="1A8D48"/>
            </a:gs>
            <a:gs pos="52000">
              <a:srgbClr val="FFFF00"/>
            </a:gs>
            <a:gs pos="73000">
              <a:srgbClr val="EE3F17"/>
            </a:gs>
            <a:gs pos="88000">
              <a:srgbClr val="E81766"/>
            </a:gs>
            <a:gs pos="100000">
              <a:srgbClr val="A603AB"/>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564904"/>
            <a:ext cx="8604448" cy="2088232"/>
          </a:xfrm>
          <a:noFill/>
          <a:effectLst>
            <a:glow rad="228600">
              <a:schemeClr val="accent1">
                <a:satMod val="175000"/>
                <a:alpha val="40000"/>
              </a:schemeClr>
            </a:glow>
            <a:reflection blurRad="6350" stA="50000" endA="295" endPos="92000" dist="101600" dir="5400000" sy="-100000" algn="bl" rotWithShape="0"/>
          </a:effectLst>
        </p:spPr>
        <p:txBody>
          <a:bodyPr>
            <a:noAutofit/>
          </a:bodyPr>
          <a:lstStyle/>
          <a:p>
            <a:r>
              <a:rPr lang="ar-IQ" sz="2400" b="1" i="1" dirty="0" smtClean="0">
                <a:solidFill>
                  <a:schemeClr val="bg1">
                    <a:lumMod val="95000"/>
                    <a:lumOff val="5000"/>
                  </a:schemeClr>
                </a:solidFill>
                <a:effectLst>
                  <a:outerShdw blurRad="38100" dist="38100" dir="2700000" algn="tl">
                    <a:srgbClr val="000000">
                      <a:alpha val="43137"/>
                    </a:srgbClr>
                  </a:outerShdw>
                </a:effectLst>
              </a:rPr>
              <a:t>شكرا لحسن إصغائكم</a:t>
            </a:r>
            <a:endParaRPr lang="ar-SA" sz="2400" b="1" i="1" dirty="0">
              <a:solidFill>
                <a:schemeClr val="bg1">
                  <a:lumMod val="95000"/>
                  <a:lumOff val="5000"/>
                </a:schemeClr>
              </a:solidFill>
              <a:effectLst>
                <a:outerShdw blurRad="38100" dist="38100" dir="2700000" algn="tl">
                  <a:srgbClr val="000000">
                    <a:alpha val="43137"/>
                  </a:srgbClr>
                </a:outerShdw>
              </a:effectLst>
            </a:endParaRPr>
          </a:p>
        </p:txBody>
      </p:sp>
    </p:spTree>
  </p:cSld>
  <p:clrMapOvr>
    <a:masterClrMapping/>
  </p:clrMapOvr>
  <p:transition spd="slow">
    <p:blind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00"/>
            </a:gs>
            <a:gs pos="20000">
              <a:srgbClr val="000040"/>
            </a:gs>
            <a:gs pos="50000">
              <a:srgbClr val="400040"/>
            </a:gs>
            <a:gs pos="75000">
              <a:srgbClr val="8F0040"/>
            </a:gs>
            <a:gs pos="89999">
              <a:srgbClr val="F27300"/>
            </a:gs>
            <a:gs pos="100000">
              <a:srgbClr val="FFBF00"/>
            </a:gs>
          </a:gsLst>
          <a:lin ang="5400000" scaled="0"/>
        </a:gradFill>
        <a:effectLst/>
      </p:bgPr>
    </p:bg>
    <p:spTree>
      <p:nvGrpSpPr>
        <p:cNvPr id="1" name=""/>
        <p:cNvGrpSpPr/>
        <p:nvPr/>
      </p:nvGrpSpPr>
      <p:grpSpPr>
        <a:xfrm>
          <a:off x="0" y="0"/>
          <a:ext cx="0" cy="0"/>
          <a:chOff x="0" y="0"/>
          <a:chExt cx="0" cy="0"/>
        </a:xfrm>
      </p:grpSpPr>
      <p:sp>
        <p:nvSpPr>
          <p:cNvPr id="2" name="مربع نص 1"/>
          <p:cNvSpPr txBox="1"/>
          <p:nvPr/>
        </p:nvSpPr>
        <p:spPr>
          <a:xfrm>
            <a:off x="7164288" y="980728"/>
            <a:ext cx="1224136" cy="369332"/>
          </a:xfrm>
          <a:prstGeom prst="rect">
            <a:avLst/>
          </a:prstGeom>
          <a:noFill/>
        </p:spPr>
        <p:txBody>
          <a:bodyPr wrap="square" rtlCol="1">
            <a:spAutoFit/>
          </a:bodyPr>
          <a:lstStyle/>
          <a:p>
            <a:endParaRPr lang="ar-SA" dirty="0"/>
          </a:p>
        </p:txBody>
      </p:sp>
      <p:sp>
        <p:nvSpPr>
          <p:cNvPr id="3" name="مربع نص 2"/>
          <p:cNvSpPr txBox="1"/>
          <p:nvPr/>
        </p:nvSpPr>
        <p:spPr>
          <a:xfrm>
            <a:off x="5940152" y="1052736"/>
            <a:ext cx="2880320" cy="461665"/>
          </a:xfrm>
          <a:prstGeom prst="rect">
            <a:avLst/>
          </a:prstGeom>
          <a:noFill/>
        </p:spPr>
        <p:txBody>
          <a:bodyPr wrap="square" rtlCol="1">
            <a:spAutoFit/>
          </a:bodyPr>
          <a:lstStyle/>
          <a:p>
            <a:r>
              <a:rPr lang="ar-SA" sz="2400" b="1" dirty="0">
                <a:solidFill>
                  <a:srgbClr val="FF0000"/>
                </a:solidFill>
              </a:rPr>
              <a:t>فوائد التجارة الالكترونية </a:t>
            </a:r>
            <a:endParaRPr lang="ar-SA" sz="2400" dirty="0">
              <a:solidFill>
                <a:srgbClr val="FF0000"/>
              </a:solidFill>
            </a:endParaRPr>
          </a:p>
        </p:txBody>
      </p:sp>
      <p:sp>
        <p:nvSpPr>
          <p:cNvPr id="5" name="مربع نص 4"/>
          <p:cNvSpPr txBox="1"/>
          <p:nvPr/>
        </p:nvSpPr>
        <p:spPr>
          <a:xfrm>
            <a:off x="1547664" y="2645296"/>
            <a:ext cx="6993160" cy="1754326"/>
          </a:xfrm>
          <a:prstGeom prst="rect">
            <a:avLst/>
          </a:prstGeom>
          <a:noFill/>
        </p:spPr>
        <p:txBody>
          <a:bodyPr wrap="square" rtlCol="1">
            <a:spAutoFit/>
          </a:bodyPr>
          <a:lstStyle/>
          <a:p>
            <a:r>
              <a:rPr lang="ar-SA" b="1" dirty="0">
                <a:solidFill>
                  <a:srgbClr val="66FF99"/>
                </a:solidFill>
              </a:rPr>
              <a:t>توفير الوقت والجهد للزبون والشركة,  تسويق أكثر فعالية، وأرباح أكثر للتاجر عدد موظفين أقل كما  تُفتَح الأسواق الإلكترونية طيلة اليوم و العطلة ولا يحتاج الزبائن للسفر أو الانتظار في طابور لشراء منتج معين، كما ليس عليهم نقل هذا المنتج إلى </a:t>
            </a:r>
            <a:r>
              <a:rPr lang="ar-SA" b="1" dirty="0" smtClean="0">
                <a:solidFill>
                  <a:srgbClr val="66FF99"/>
                </a:solidFill>
              </a:rPr>
              <a:t>البيت </a:t>
            </a:r>
            <a:r>
              <a:rPr lang="ar-SA" b="1" dirty="0">
                <a:solidFill>
                  <a:srgbClr val="66FF99"/>
                </a:solidFill>
              </a:rPr>
              <a:t>ولا يتطلب شراء أحد المنتجات أكثر من النقر على المنتَج، وإدخال بعض المعلومات عن البطاقة </a:t>
            </a:r>
            <a:r>
              <a:rPr lang="ar-IQ" b="1" dirty="0" smtClean="0">
                <a:solidFill>
                  <a:srgbClr val="66FF99"/>
                </a:solidFill>
              </a:rPr>
              <a:t>الائتمانية </a:t>
            </a:r>
            <a:r>
              <a:rPr lang="ar-SA" b="1" dirty="0" smtClean="0">
                <a:solidFill>
                  <a:srgbClr val="66FF99"/>
                </a:solidFill>
              </a:rPr>
              <a:t>,زيارة </a:t>
            </a:r>
            <a:r>
              <a:rPr lang="ar-SA" b="1" dirty="0">
                <a:solidFill>
                  <a:srgbClr val="66FF99"/>
                </a:solidFill>
              </a:rPr>
              <a:t>مختلف أنواع المحلات على الإنترنت كما تزوِّد الزبائن بالمعلومات الكاملة عن </a:t>
            </a:r>
            <a:r>
              <a:rPr lang="ar-IQ" b="1" dirty="0" smtClean="0">
                <a:solidFill>
                  <a:srgbClr val="66FF99"/>
                </a:solidFill>
              </a:rPr>
              <a:t>المنتجات</a:t>
            </a:r>
            <a:r>
              <a:rPr lang="ar-SA" b="1" dirty="0" smtClean="0">
                <a:solidFill>
                  <a:srgbClr val="66FF99"/>
                </a:solidFill>
              </a:rPr>
              <a:t> </a:t>
            </a:r>
            <a:r>
              <a:rPr lang="ar-SA" b="1" dirty="0">
                <a:solidFill>
                  <a:srgbClr val="66FF99"/>
                </a:solidFill>
              </a:rPr>
              <a:t>, خفض اسعار البيع مقارنة بالتجارة التقليدي.</a:t>
            </a:r>
            <a:endParaRPr lang="ar-SA" dirty="0">
              <a:solidFill>
                <a:srgbClr val="66FF99"/>
              </a:solidFill>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250" autoRev="1" fill="hold">
                                          <p:stCondLst>
                                            <p:cond delay="0"/>
                                          </p:stCondLst>
                                        </p:cTn>
                                        <p:tgtEl>
                                          <p:spTgt spid="3"/>
                                        </p:tgtEl>
                                        <p:attrNameLst>
                                          <p:attrName>ppt_w</p:attrName>
                                        </p:attrNameLst>
                                      </p:cBhvr>
                                    </p:anim>
                                    <p:anim by="(#ppt_w*0.50)" calcmode="lin" valueType="num">
                                      <p:cBhvr>
                                        <p:cTn id="8" dur="250" decel="50000" autoRev="1" fill="hold">
                                          <p:stCondLst>
                                            <p:cond delay="0"/>
                                          </p:stCondLst>
                                        </p:cTn>
                                        <p:tgtEl>
                                          <p:spTgt spid="3"/>
                                        </p:tgtEl>
                                        <p:attrNameLst>
                                          <p:attrName>ppt_x</p:attrName>
                                        </p:attrNameLst>
                                      </p:cBhvr>
                                    </p:anim>
                                    <p:anim from="(-#ppt_h/2)" to="(#ppt_y)" calcmode="lin" valueType="num">
                                      <p:cBhvr>
                                        <p:cTn id="9" dur="500" fill="hold">
                                          <p:stCondLst>
                                            <p:cond delay="0"/>
                                          </p:stCondLst>
                                        </p:cTn>
                                        <p:tgtEl>
                                          <p:spTgt spid="3"/>
                                        </p:tgtEl>
                                        <p:attrNameLst>
                                          <p:attrName>ppt_y</p:attrName>
                                        </p:attrNameLst>
                                      </p:cBhvr>
                                    </p:anim>
                                    <p:animRot by="21600000">
                                      <p:cBhvr>
                                        <p:cTn id="10" dur="500" fill="hold">
                                          <p:stCondLst>
                                            <p:cond delay="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heckerboard(across)">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effectLst/>
      </p:bgPr>
    </p:bg>
    <p:spTree>
      <p:nvGrpSpPr>
        <p:cNvPr id="1" name=""/>
        <p:cNvGrpSpPr/>
        <p:nvPr/>
      </p:nvGrpSpPr>
      <p:grpSpPr>
        <a:xfrm>
          <a:off x="0" y="0"/>
          <a:ext cx="0" cy="0"/>
          <a:chOff x="0" y="0"/>
          <a:chExt cx="0" cy="0"/>
        </a:xfrm>
      </p:grpSpPr>
      <p:sp>
        <p:nvSpPr>
          <p:cNvPr id="2" name="مربع نص 1"/>
          <p:cNvSpPr txBox="1"/>
          <p:nvPr/>
        </p:nvSpPr>
        <p:spPr>
          <a:xfrm>
            <a:off x="4139952" y="692696"/>
            <a:ext cx="4176464" cy="584775"/>
          </a:xfrm>
          <a:prstGeom prst="rect">
            <a:avLst/>
          </a:prstGeom>
          <a:noFill/>
        </p:spPr>
        <p:txBody>
          <a:bodyPr wrap="square" rtlCol="1">
            <a:spAutoFit/>
          </a:bodyPr>
          <a:lstStyle/>
          <a:p>
            <a:r>
              <a:rPr lang="ar-SA" sz="3200" b="1" dirty="0">
                <a:solidFill>
                  <a:schemeClr val="bg1"/>
                </a:solidFill>
              </a:rPr>
              <a:t>نمو التجارة الإلكترونية </a:t>
            </a:r>
            <a:endParaRPr lang="ar-SA" sz="3200" dirty="0">
              <a:solidFill>
                <a:schemeClr val="bg1"/>
              </a:solidFill>
            </a:endParaRPr>
          </a:p>
        </p:txBody>
      </p:sp>
      <p:sp>
        <p:nvSpPr>
          <p:cNvPr id="7" name="مربع نص 6"/>
          <p:cNvSpPr txBox="1"/>
          <p:nvPr/>
        </p:nvSpPr>
        <p:spPr>
          <a:xfrm>
            <a:off x="755576" y="2276872"/>
            <a:ext cx="7704856" cy="646331"/>
          </a:xfrm>
          <a:prstGeom prst="rect">
            <a:avLst/>
          </a:prstGeom>
          <a:noFill/>
        </p:spPr>
        <p:txBody>
          <a:bodyPr wrap="square" rtlCol="1">
            <a:spAutoFit/>
          </a:bodyPr>
          <a:lstStyle/>
          <a:p>
            <a:r>
              <a:rPr lang="ar-SA" b="1" dirty="0">
                <a:solidFill>
                  <a:srgbClr val="FF0000"/>
                </a:solidFill>
              </a:rPr>
              <a:t>يرتبط بنمو تقنيات الحركات المالية وضمان أمنها لأن معظم نشاطات التجارة الإلكترونية يتمّ عبر الإنترنت، فإنه يُطلَق عليها- جوازاً- اسم التجارة عبر الإنترنت</a:t>
            </a:r>
            <a:endParaRPr lang="ar-SA" dirty="0">
              <a:solidFill>
                <a:srgbClr val="FF0000"/>
              </a:solidFill>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250" autoRev="1" fill="hold">
                                          <p:stCondLst>
                                            <p:cond delay="0"/>
                                          </p:stCondLst>
                                        </p:cTn>
                                        <p:tgtEl>
                                          <p:spTgt spid="2"/>
                                        </p:tgtEl>
                                        <p:attrNameLst>
                                          <p:attrName>ppt_w</p:attrName>
                                        </p:attrNameLst>
                                      </p:cBhvr>
                                    </p:anim>
                                    <p:anim by="(#ppt_w*0.50)" calcmode="lin" valueType="num">
                                      <p:cBhvr>
                                        <p:cTn id="8" dur="250" decel="50000" autoRev="1" fill="hold">
                                          <p:stCondLst>
                                            <p:cond delay="0"/>
                                          </p:stCondLst>
                                        </p:cTn>
                                        <p:tgtEl>
                                          <p:spTgt spid="2"/>
                                        </p:tgtEl>
                                        <p:attrNameLst>
                                          <p:attrName>ppt_x</p:attrName>
                                        </p:attrNameLst>
                                      </p:cBhvr>
                                    </p:anim>
                                    <p:anim from="(-#ppt_h/2)" to="(#ppt_y)" calcmode="lin" valueType="num">
                                      <p:cBhvr>
                                        <p:cTn id="9" dur="500" fill="hold">
                                          <p:stCondLst>
                                            <p:cond delay="0"/>
                                          </p:stCondLst>
                                        </p:cTn>
                                        <p:tgtEl>
                                          <p:spTgt spid="2"/>
                                        </p:tgtEl>
                                        <p:attrNameLst>
                                          <p:attrName>ppt_y</p:attrName>
                                        </p:attrNameLst>
                                      </p:cBhvr>
                                    </p:anim>
                                    <p:animRot by="21600000">
                                      <p:cBhvr>
                                        <p:cTn id="10" dur="5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linds(horizont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rgbClr val="7030A0"/>
            </a:gs>
            <a:gs pos="100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5364088" y="376590"/>
            <a:ext cx="36004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تُقسَم التجارة الإلكترونية إلى ثلاثة أنواع</a:t>
            </a:r>
            <a:r>
              <a:rPr kumimoji="0" lang="en-US"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 </a:t>
            </a:r>
            <a:r>
              <a:rPr kumimoji="0" lang="ar-SA" b="1" i="0" u="none" strike="noStrike" cap="none" normalizeH="0" baseline="0" dirty="0" err="1" smtClean="0">
                <a:ln>
                  <a:noFill/>
                </a:ln>
                <a:solidFill>
                  <a:schemeClr val="bg1"/>
                </a:solidFill>
                <a:effectLst/>
                <a:latin typeface="Calibri" pitchFamily="34" charset="0"/>
                <a:ea typeface="Times New Roman" pitchFamily="18" charset="0"/>
                <a:cs typeface="Arial" pitchFamily="34" charset="0"/>
              </a:rPr>
              <a:t>:</a:t>
            </a:r>
            <a:r>
              <a:rPr kumimoji="0" lang="ar-SA"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 </a:t>
            </a:r>
            <a:endParaRPr kumimoji="0" lang="ar-SA" sz="2000" b="0" i="0" u="none" strike="noStrike" cap="none" normalizeH="0" baseline="0" dirty="0" smtClean="0">
              <a:ln>
                <a:noFill/>
              </a:ln>
              <a:solidFill>
                <a:schemeClr val="bg1"/>
              </a:solidFill>
              <a:effectLst/>
              <a:latin typeface="Arial" pitchFamily="34" charset="0"/>
              <a:cs typeface="Arial" pitchFamily="34" charset="0"/>
            </a:endParaRPr>
          </a:p>
        </p:txBody>
      </p:sp>
      <p:sp>
        <p:nvSpPr>
          <p:cNvPr id="5" name="مربع نص 4"/>
          <p:cNvSpPr txBox="1"/>
          <p:nvPr/>
        </p:nvSpPr>
        <p:spPr>
          <a:xfrm>
            <a:off x="5220072" y="1844824"/>
            <a:ext cx="3384376" cy="369332"/>
          </a:xfrm>
          <a:prstGeom prst="rect">
            <a:avLst/>
          </a:prstGeom>
          <a:noFill/>
        </p:spPr>
        <p:txBody>
          <a:bodyPr wrap="square" rtlCol="1">
            <a:spAutoFit/>
          </a:bodyPr>
          <a:lstStyle/>
          <a:p>
            <a:r>
              <a:rPr lang="ar-SA" b="1" dirty="0">
                <a:solidFill>
                  <a:srgbClr val="FF0000"/>
                </a:solidFill>
              </a:rPr>
              <a:t>تجارة إلكترونية بين الشركات </a:t>
            </a:r>
            <a:r>
              <a:rPr lang="ar-SA" b="1" dirty="0" smtClean="0">
                <a:solidFill>
                  <a:srgbClr val="FF0000"/>
                </a:solidFill>
              </a:rPr>
              <a:t>والشركات</a:t>
            </a:r>
            <a:r>
              <a:rPr lang="ar-IQ" b="1" dirty="0" smtClean="0">
                <a:solidFill>
                  <a:srgbClr val="FF0000"/>
                </a:solidFill>
              </a:rPr>
              <a:t> </a:t>
            </a:r>
            <a:r>
              <a:rPr lang="en-US" b="1" dirty="0" smtClean="0">
                <a:solidFill>
                  <a:srgbClr val="FF0000"/>
                </a:solidFill>
              </a:rPr>
              <a:t> :</a:t>
            </a:r>
            <a:r>
              <a:rPr lang="ar-IQ" b="1" dirty="0" smtClean="0">
                <a:solidFill>
                  <a:srgbClr val="FF0000"/>
                </a:solidFill>
              </a:rPr>
              <a:t>   </a:t>
            </a:r>
            <a:endParaRPr lang="ar-SA" dirty="0"/>
          </a:p>
        </p:txBody>
      </p:sp>
      <p:sp>
        <p:nvSpPr>
          <p:cNvPr id="15362" name="Rectangle 2"/>
          <p:cNvSpPr>
            <a:spLocks noChangeArrowheads="1"/>
          </p:cNvSpPr>
          <p:nvPr/>
        </p:nvSpPr>
        <p:spPr bwMode="auto">
          <a:xfrm>
            <a:off x="395536" y="1870666"/>
            <a:ext cx="50040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t>مثل التجارة الإلكترونية بين شركة </a:t>
            </a:r>
            <a:r>
              <a:rPr kumimoji="0" lang="ar-IQ" sz="1600" b="1" i="0" u="none" strike="noStrike" cap="none" normalizeH="0" baseline="0" dirty="0" err="1" smtClean="0">
                <a:ln>
                  <a:noFill/>
                </a:ln>
                <a:solidFill>
                  <a:srgbClr val="FFFF00"/>
                </a:solidFill>
                <a:effectLst/>
                <a:latin typeface="Calibri" pitchFamily="34" charset="0"/>
                <a:ea typeface="Times New Roman" pitchFamily="18" charset="0"/>
                <a:cs typeface="Arial" pitchFamily="34" charset="0"/>
              </a:rPr>
              <a:t>سيسكو</a:t>
            </a:r>
            <a:r>
              <a:rPr kumimoji="0" lang="en-US" sz="1600"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t> (Cisco) </a:t>
            </a:r>
            <a:r>
              <a:rPr kumimoji="0" lang="ar-SA" sz="1600"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t>وشركائها وعملائها من الشركات الأخرى ويُستخدَم هذا النوع من التجارة في ترويج المنتجات وبيعها من الشركات إلى الشركات مباشرة </a:t>
            </a:r>
            <a:endParaRPr kumimoji="0" lang="ar-SA" sz="2400" b="0" i="0" u="none" strike="noStrike" cap="none" normalizeH="0" baseline="0" dirty="0" smtClean="0">
              <a:ln>
                <a:noFill/>
              </a:ln>
              <a:solidFill>
                <a:srgbClr val="FFFF00"/>
              </a:solidFill>
              <a:effectLst/>
              <a:latin typeface="Arial" pitchFamily="34" charset="0"/>
              <a:cs typeface="Arial" pitchFamily="34" charset="0"/>
            </a:endParaRPr>
          </a:p>
        </p:txBody>
      </p:sp>
      <p:sp>
        <p:nvSpPr>
          <p:cNvPr id="8" name="مربع نص 7"/>
          <p:cNvSpPr txBox="1"/>
          <p:nvPr/>
        </p:nvSpPr>
        <p:spPr>
          <a:xfrm>
            <a:off x="5220072" y="3645024"/>
            <a:ext cx="3312368" cy="369332"/>
          </a:xfrm>
          <a:prstGeom prst="rect">
            <a:avLst/>
          </a:prstGeom>
          <a:noFill/>
        </p:spPr>
        <p:txBody>
          <a:bodyPr wrap="square" rtlCol="1">
            <a:spAutoFit/>
          </a:bodyPr>
          <a:lstStyle/>
          <a:p>
            <a:r>
              <a:rPr lang="ar-SA" b="1" dirty="0">
                <a:solidFill>
                  <a:srgbClr val="FF0000"/>
                </a:solidFill>
              </a:rPr>
              <a:t>تجارة إلكترونية بين الشركات </a:t>
            </a:r>
            <a:r>
              <a:rPr lang="ar-SA" b="1" dirty="0" smtClean="0">
                <a:solidFill>
                  <a:srgbClr val="FF0000"/>
                </a:solidFill>
              </a:rPr>
              <a:t>والزبائن</a:t>
            </a:r>
            <a:r>
              <a:rPr lang="ar-IQ" b="1" dirty="0" smtClean="0">
                <a:solidFill>
                  <a:srgbClr val="FF0000"/>
                </a:solidFill>
              </a:rPr>
              <a:t> </a:t>
            </a:r>
            <a:r>
              <a:rPr lang="en-US" b="1" dirty="0" smtClean="0">
                <a:solidFill>
                  <a:srgbClr val="FF0000"/>
                </a:solidFill>
              </a:rPr>
              <a:t> :</a:t>
            </a:r>
            <a:endParaRPr lang="ar-SA" sz="1600" dirty="0">
              <a:solidFill>
                <a:srgbClr val="FFFF00"/>
              </a:solidFill>
            </a:endParaRPr>
          </a:p>
        </p:txBody>
      </p:sp>
      <p:sp>
        <p:nvSpPr>
          <p:cNvPr id="11" name="مربع نص 10"/>
          <p:cNvSpPr txBox="1"/>
          <p:nvPr/>
        </p:nvSpPr>
        <p:spPr>
          <a:xfrm>
            <a:off x="1124000" y="5453608"/>
            <a:ext cx="7416824" cy="369332"/>
          </a:xfrm>
          <a:prstGeom prst="rect">
            <a:avLst/>
          </a:prstGeom>
          <a:noFill/>
        </p:spPr>
        <p:txBody>
          <a:bodyPr wrap="square" rtlCol="1">
            <a:spAutoFit/>
          </a:bodyPr>
          <a:lstStyle/>
          <a:p>
            <a:endParaRPr lang="ar-SA" dirty="0"/>
          </a:p>
        </p:txBody>
      </p:sp>
      <p:sp>
        <p:nvSpPr>
          <p:cNvPr id="15364" name="Rectangle 4"/>
          <p:cNvSpPr>
            <a:spLocks noChangeArrowheads="1"/>
          </p:cNvSpPr>
          <p:nvPr/>
        </p:nvSpPr>
        <p:spPr bwMode="auto">
          <a:xfrm>
            <a:off x="5292080" y="5678569"/>
            <a:ext cx="324036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ar-SA"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تجارة إلكترونية</a:t>
            </a:r>
            <a:r>
              <a:rPr kumimoji="0" lang="en-US"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 </a:t>
            </a:r>
            <a:r>
              <a:rPr kumimoji="0" lang="ar-SA"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بين الزبائن والزبائن</a:t>
            </a:r>
            <a:r>
              <a:rPr kumimoji="0" lang="en-US"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 </a:t>
            </a:r>
            <a:r>
              <a:rPr lang="en-US" b="1" dirty="0" smtClean="0">
                <a:solidFill>
                  <a:srgbClr val="FF0000"/>
                </a:solidFill>
              </a:rPr>
              <a:t> : </a:t>
            </a:r>
            <a:endParaRPr kumimoji="0" lang="en-US" sz="2400" b="0" i="0" u="none" strike="noStrike" cap="none" normalizeH="0" baseline="0" dirty="0" smtClean="0">
              <a:ln>
                <a:noFill/>
              </a:ln>
              <a:solidFill>
                <a:srgbClr val="FFFF00"/>
              </a:solidFill>
              <a:effectLst/>
              <a:latin typeface="Arial" pitchFamily="34" charset="0"/>
              <a:cs typeface="Arial" pitchFamily="34" charset="0"/>
            </a:endParaRPr>
          </a:p>
        </p:txBody>
      </p:sp>
      <p:sp>
        <p:nvSpPr>
          <p:cNvPr id="9" name="مربع نص 8"/>
          <p:cNvSpPr txBox="1"/>
          <p:nvPr/>
        </p:nvSpPr>
        <p:spPr>
          <a:xfrm>
            <a:off x="827584" y="3573016"/>
            <a:ext cx="4176464" cy="646331"/>
          </a:xfrm>
          <a:prstGeom prst="rect">
            <a:avLst/>
          </a:prstGeom>
          <a:noFill/>
        </p:spPr>
        <p:txBody>
          <a:bodyPr wrap="square" rtlCol="1">
            <a:spAutoFit/>
          </a:bodyPr>
          <a:lstStyle/>
          <a:p>
            <a:r>
              <a:rPr lang="ar-SA" b="1" dirty="0" smtClean="0">
                <a:solidFill>
                  <a:srgbClr val="FFFF00"/>
                </a:solidFill>
              </a:rPr>
              <a:t>مثل التجارة الإلكترونية بين شركات البيع على الإنترنت وزبائنها المستهلِكين </a:t>
            </a:r>
            <a:endParaRPr lang="ar-SA" dirty="0">
              <a:solidFill>
                <a:srgbClr val="FFFF00"/>
              </a:solidFill>
            </a:endParaRPr>
          </a:p>
        </p:txBody>
      </p:sp>
      <p:sp>
        <p:nvSpPr>
          <p:cNvPr id="10" name="مربع نص 9"/>
          <p:cNvSpPr txBox="1"/>
          <p:nvPr/>
        </p:nvSpPr>
        <p:spPr>
          <a:xfrm>
            <a:off x="611560" y="5661248"/>
            <a:ext cx="4752528" cy="646331"/>
          </a:xfrm>
          <a:prstGeom prst="rect">
            <a:avLst/>
          </a:prstGeom>
          <a:noFill/>
        </p:spPr>
        <p:txBody>
          <a:bodyPr wrap="square" rtlCol="1">
            <a:spAutoFit/>
          </a:bodyPr>
          <a:lstStyle/>
          <a:p>
            <a:r>
              <a:rPr lang="ar-SA" b="1" dirty="0" smtClean="0">
                <a:solidFill>
                  <a:srgbClr val="FFFF00"/>
                </a:solidFill>
                <a:latin typeface="Calibri" pitchFamily="34" charset="0"/>
                <a:ea typeface="Times New Roman" pitchFamily="18" charset="0"/>
                <a:cs typeface="Arial" pitchFamily="34" charset="0"/>
              </a:rPr>
              <a:t>مثل موقع</a:t>
            </a:r>
            <a:r>
              <a:rPr lang="en-US" b="1" dirty="0" smtClean="0">
                <a:solidFill>
                  <a:srgbClr val="FFFF00"/>
                </a:solidFill>
                <a:latin typeface="Calibri" pitchFamily="34" charset="0"/>
                <a:ea typeface="Times New Roman" pitchFamily="18" charset="0"/>
                <a:cs typeface="Arial" pitchFamily="34" charset="0"/>
              </a:rPr>
              <a:t> eBay </a:t>
            </a:r>
            <a:r>
              <a:rPr lang="ar-SA" b="1" dirty="0" smtClean="0">
                <a:solidFill>
                  <a:srgbClr val="FFFF00"/>
                </a:solidFill>
                <a:latin typeface="Calibri" pitchFamily="34" charset="0"/>
                <a:ea typeface="Times New Roman" pitchFamily="18" charset="0"/>
                <a:cs typeface="Arial" pitchFamily="34" charset="0"/>
              </a:rPr>
              <a:t>الذي يُشكِّل منطقة حرة لتواصل الزبائن العارضين والراغبين في الاقتناء أو المبادَلة</a:t>
            </a:r>
            <a:r>
              <a:rPr lang="en-US" b="1" dirty="0" smtClean="0">
                <a:solidFill>
                  <a:srgbClr val="FFFF00"/>
                </a:solidFill>
                <a:latin typeface="Calibri" pitchFamily="34" charset="0"/>
                <a:ea typeface="Times New Roman" pitchFamily="18" charset="0"/>
                <a:cs typeface="Arial" pitchFamily="34" charset="0"/>
              </a:rPr>
              <a:t>.</a:t>
            </a:r>
            <a:endParaRPr lang="ar-SA" dirty="0"/>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15361">
                                            <p:txEl>
                                              <p:pRg st="0" end="0"/>
                                            </p:txEl>
                                          </p:spTgt>
                                        </p:tgtEl>
                                        <p:attrNameLst>
                                          <p:attrName>style.visibility</p:attrName>
                                        </p:attrNameLst>
                                      </p:cBhvr>
                                      <p:to>
                                        <p:strVal val="visible"/>
                                      </p:to>
                                    </p:set>
                                    <p:anim by="(-#ppt_w*2)" calcmode="lin" valueType="num">
                                      <p:cBhvr rctx="PPT">
                                        <p:cTn id="7" dur="250" autoRev="1" fill="hold">
                                          <p:stCondLst>
                                            <p:cond delay="0"/>
                                          </p:stCondLst>
                                        </p:cTn>
                                        <p:tgtEl>
                                          <p:spTgt spid="15361">
                                            <p:txEl>
                                              <p:pRg st="0" end="0"/>
                                            </p:txEl>
                                          </p:spTgt>
                                        </p:tgtEl>
                                        <p:attrNameLst>
                                          <p:attrName>ppt_w</p:attrName>
                                        </p:attrNameLst>
                                      </p:cBhvr>
                                    </p:anim>
                                    <p:anim by="(#ppt_w*0.50)" calcmode="lin" valueType="num">
                                      <p:cBhvr>
                                        <p:cTn id="8" dur="250" decel="50000" autoRev="1" fill="hold">
                                          <p:stCondLst>
                                            <p:cond delay="0"/>
                                          </p:stCondLst>
                                        </p:cTn>
                                        <p:tgtEl>
                                          <p:spTgt spid="15361">
                                            <p:txEl>
                                              <p:pRg st="0" end="0"/>
                                            </p:txEl>
                                          </p:spTgt>
                                        </p:tgtEl>
                                        <p:attrNameLst>
                                          <p:attrName>ppt_x</p:attrName>
                                        </p:attrNameLst>
                                      </p:cBhvr>
                                    </p:anim>
                                    <p:anim from="(-#ppt_h/2)" to="(#ppt_y)" calcmode="lin" valueType="num">
                                      <p:cBhvr>
                                        <p:cTn id="9" dur="500" fill="hold">
                                          <p:stCondLst>
                                            <p:cond delay="0"/>
                                          </p:stCondLst>
                                        </p:cTn>
                                        <p:tgtEl>
                                          <p:spTgt spid="15361">
                                            <p:txEl>
                                              <p:pRg st="0" end="0"/>
                                            </p:txEl>
                                          </p:spTgt>
                                        </p:tgtEl>
                                        <p:attrNameLst>
                                          <p:attrName>ppt_y</p:attrName>
                                        </p:attrNameLst>
                                      </p:cBhvr>
                                    </p:anim>
                                    <p:animRot by="21600000">
                                      <p:cBhvr>
                                        <p:cTn id="10" dur="500" fill="hold">
                                          <p:stCondLst>
                                            <p:cond delay="0"/>
                                          </p:stCondLst>
                                        </p:cTn>
                                        <p:tgtEl>
                                          <p:spTgt spid="15361">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5"/>
                                        </p:tgtEl>
                                        <p:attrNameLst>
                                          <p:attrName>style.visibility</p:attrName>
                                        </p:attrNameLst>
                                      </p:cBhvr>
                                      <p:to>
                                        <p:strVal val="visible"/>
                                      </p:to>
                                    </p:set>
                                    <p:anim by="(-#ppt_w*2)" calcmode="lin" valueType="num">
                                      <p:cBhvr rctx="PPT">
                                        <p:cTn id="15" dur="250" autoRev="1" fill="hold">
                                          <p:stCondLst>
                                            <p:cond delay="0"/>
                                          </p:stCondLst>
                                        </p:cTn>
                                        <p:tgtEl>
                                          <p:spTgt spid="5"/>
                                        </p:tgtEl>
                                        <p:attrNameLst>
                                          <p:attrName>ppt_w</p:attrName>
                                        </p:attrNameLst>
                                      </p:cBhvr>
                                    </p:anim>
                                    <p:anim by="(#ppt_w*0.50)" calcmode="lin" valueType="num">
                                      <p:cBhvr>
                                        <p:cTn id="16" dur="250" decel="50000" autoRev="1" fill="hold">
                                          <p:stCondLst>
                                            <p:cond delay="0"/>
                                          </p:stCondLst>
                                        </p:cTn>
                                        <p:tgtEl>
                                          <p:spTgt spid="5"/>
                                        </p:tgtEl>
                                        <p:attrNameLst>
                                          <p:attrName>ppt_x</p:attrName>
                                        </p:attrNameLst>
                                      </p:cBhvr>
                                    </p:anim>
                                    <p:anim from="(-#ppt_h/2)" to="(#ppt_y)" calcmode="lin" valueType="num">
                                      <p:cBhvr>
                                        <p:cTn id="17" dur="500" fill="hold">
                                          <p:stCondLst>
                                            <p:cond delay="0"/>
                                          </p:stCondLst>
                                        </p:cTn>
                                        <p:tgtEl>
                                          <p:spTgt spid="5"/>
                                        </p:tgtEl>
                                        <p:attrNameLst>
                                          <p:attrName>ppt_y</p:attrName>
                                        </p:attrNameLst>
                                      </p:cBhvr>
                                    </p:anim>
                                    <p:animRot by="21600000">
                                      <p:cBhvr>
                                        <p:cTn id="18" dur="500" fill="hold">
                                          <p:stCondLst>
                                            <p:cond delay="0"/>
                                          </p:stCondLst>
                                        </p:cTn>
                                        <p:tgtEl>
                                          <p:spTgt spid="5"/>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5362"/>
                                        </p:tgtEl>
                                        <p:attrNameLst>
                                          <p:attrName>style.visibility</p:attrName>
                                        </p:attrNameLst>
                                      </p:cBhvr>
                                      <p:to>
                                        <p:strVal val="visible"/>
                                      </p:to>
                                    </p:set>
                                    <p:animEffect transition="in" filter="checkerboard(across)">
                                      <p:cBhvr>
                                        <p:cTn id="23" dur="500"/>
                                        <p:tgtEl>
                                          <p:spTgt spid="15362"/>
                                        </p:tgtEl>
                                      </p:cBhvr>
                                    </p:animEffect>
                                  </p:childTnLst>
                                </p:cTn>
                              </p:par>
                            </p:childTnLst>
                          </p:cTn>
                        </p:par>
                      </p:childTnLst>
                    </p:cTn>
                  </p:par>
                  <p:par>
                    <p:cTn id="24" fill="hold">
                      <p:stCondLst>
                        <p:cond delay="indefinite"/>
                      </p:stCondLst>
                      <p:childTnLst>
                        <p:par>
                          <p:cTn id="25" fill="hold">
                            <p:stCondLst>
                              <p:cond delay="0"/>
                            </p:stCondLst>
                            <p:childTnLst>
                              <p:par>
                                <p:cTn id="26" presetID="56" presetClass="entr" presetSubtype="0" fill="hold" grpId="0" nodeType="clickEffect">
                                  <p:stCondLst>
                                    <p:cond delay="0"/>
                                  </p:stCondLst>
                                  <p:iterate type="lt">
                                    <p:tmPct val="10000"/>
                                  </p:iterate>
                                  <p:childTnLst>
                                    <p:set>
                                      <p:cBhvr>
                                        <p:cTn id="27" dur="1" fill="hold">
                                          <p:stCondLst>
                                            <p:cond delay="0"/>
                                          </p:stCondLst>
                                        </p:cTn>
                                        <p:tgtEl>
                                          <p:spTgt spid="8"/>
                                        </p:tgtEl>
                                        <p:attrNameLst>
                                          <p:attrName>style.visibility</p:attrName>
                                        </p:attrNameLst>
                                      </p:cBhvr>
                                      <p:to>
                                        <p:strVal val="visible"/>
                                      </p:to>
                                    </p:set>
                                    <p:anim by="(-#ppt_w*2)" calcmode="lin" valueType="num">
                                      <p:cBhvr rctx="PPT">
                                        <p:cTn id="28" dur="250" autoRev="1" fill="hold">
                                          <p:stCondLst>
                                            <p:cond delay="0"/>
                                          </p:stCondLst>
                                        </p:cTn>
                                        <p:tgtEl>
                                          <p:spTgt spid="8"/>
                                        </p:tgtEl>
                                        <p:attrNameLst>
                                          <p:attrName>ppt_w</p:attrName>
                                        </p:attrNameLst>
                                      </p:cBhvr>
                                    </p:anim>
                                    <p:anim by="(#ppt_w*0.50)" calcmode="lin" valueType="num">
                                      <p:cBhvr>
                                        <p:cTn id="29" dur="250" decel="50000" autoRev="1" fill="hold">
                                          <p:stCondLst>
                                            <p:cond delay="0"/>
                                          </p:stCondLst>
                                        </p:cTn>
                                        <p:tgtEl>
                                          <p:spTgt spid="8"/>
                                        </p:tgtEl>
                                        <p:attrNameLst>
                                          <p:attrName>ppt_x</p:attrName>
                                        </p:attrNameLst>
                                      </p:cBhvr>
                                    </p:anim>
                                    <p:anim from="(-#ppt_h/2)" to="(#ppt_y)" calcmode="lin" valueType="num">
                                      <p:cBhvr>
                                        <p:cTn id="30" dur="500" fill="hold">
                                          <p:stCondLst>
                                            <p:cond delay="0"/>
                                          </p:stCondLst>
                                        </p:cTn>
                                        <p:tgtEl>
                                          <p:spTgt spid="8"/>
                                        </p:tgtEl>
                                        <p:attrNameLst>
                                          <p:attrName>ppt_y</p:attrName>
                                        </p:attrNameLst>
                                      </p:cBhvr>
                                    </p:anim>
                                    <p:animRot by="21600000">
                                      <p:cBhvr>
                                        <p:cTn id="31" dur="500" fill="hold">
                                          <p:stCondLst>
                                            <p:cond delay="0"/>
                                          </p:stCondLst>
                                        </p:cTn>
                                        <p:tgtEl>
                                          <p:spTgt spid="8"/>
                                        </p:tgtEl>
                                        <p:attrNameLst>
                                          <p:attrName>r</p:attrName>
                                        </p:attrNameLst>
                                      </p:cBhvr>
                                    </p:animRo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blinds(horizontal)">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56" presetClass="entr" presetSubtype="0" fill="hold" grpId="0" nodeType="clickEffect">
                                  <p:stCondLst>
                                    <p:cond delay="0"/>
                                  </p:stCondLst>
                                  <p:iterate type="lt">
                                    <p:tmPct val="10000"/>
                                  </p:iterate>
                                  <p:childTnLst>
                                    <p:set>
                                      <p:cBhvr>
                                        <p:cTn id="40" dur="1" fill="hold">
                                          <p:stCondLst>
                                            <p:cond delay="0"/>
                                          </p:stCondLst>
                                        </p:cTn>
                                        <p:tgtEl>
                                          <p:spTgt spid="15364"/>
                                        </p:tgtEl>
                                        <p:attrNameLst>
                                          <p:attrName>style.visibility</p:attrName>
                                        </p:attrNameLst>
                                      </p:cBhvr>
                                      <p:to>
                                        <p:strVal val="visible"/>
                                      </p:to>
                                    </p:set>
                                    <p:anim by="(-#ppt_w*2)" calcmode="lin" valueType="num">
                                      <p:cBhvr rctx="PPT">
                                        <p:cTn id="41" dur="250" autoRev="1" fill="hold">
                                          <p:stCondLst>
                                            <p:cond delay="0"/>
                                          </p:stCondLst>
                                        </p:cTn>
                                        <p:tgtEl>
                                          <p:spTgt spid="15364"/>
                                        </p:tgtEl>
                                        <p:attrNameLst>
                                          <p:attrName>ppt_w</p:attrName>
                                        </p:attrNameLst>
                                      </p:cBhvr>
                                    </p:anim>
                                    <p:anim by="(#ppt_w*0.50)" calcmode="lin" valueType="num">
                                      <p:cBhvr>
                                        <p:cTn id="42" dur="250" decel="50000" autoRev="1" fill="hold">
                                          <p:stCondLst>
                                            <p:cond delay="0"/>
                                          </p:stCondLst>
                                        </p:cTn>
                                        <p:tgtEl>
                                          <p:spTgt spid="15364"/>
                                        </p:tgtEl>
                                        <p:attrNameLst>
                                          <p:attrName>ppt_x</p:attrName>
                                        </p:attrNameLst>
                                      </p:cBhvr>
                                    </p:anim>
                                    <p:anim from="(-#ppt_h/2)" to="(#ppt_y)" calcmode="lin" valueType="num">
                                      <p:cBhvr>
                                        <p:cTn id="43" dur="500" fill="hold">
                                          <p:stCondLst>
                                            <p:cond delay="0"/>
                                          </p:stCondLst>
                                        </p:cTn>
                                        <p:tgtEl>
                                          <p:spTgt spid="15364"/>
                                        </p:tgtEl>
                                        <p:attrNameLst>
                                          <p:attrName>ppt_y</p:attrName>
                                        </p:attrNameLst>
                                      </p:cBhvr>
                                    </p:anim>
                                    <p:animRot by="21600000">
                                      <p:cBhvr>
                                        <p:cTn id="44" dur="500" fill="hold">
                                          <p:stCondLst>
                                            <p:cond delay="0"/>
                                          </p:stCondLst>
                                        </p:cTn>
                                        <p:tgtEl>
                                          <p:spTgt spid="15364"/>
                                        </p:tgtEl>
                                        <p:attrNameLst>
                                          <p:attrName>r</p:attrName>
                                        </p:attrNameLst>
                                      </p:cBhvr>
                                    </p:animRo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dissolve">
                                      <p:cBhvr>
                                        <p:cTn id="4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5362" grpId="0"/>
      <p:bldP spid="8" grpId="0"/>
      <p:bldP spid="15364"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332656"/>
            <a:ext cx="8229600" cy="1143000"/>
          </a:xfrm>
        </p:spPr>
        <p:style>
          <a:lnRef idx="3">
            <a:schemeClr val="lt1"/>
          </a:lnRef>
          <a:fillRef idx="1">
            <a:schemeClr val="dk1"/>
          </a:fillRef>
          <a:effectRef idx="1">
            <a:schemeClr val="dk1"/>
          </a:effectRef>
          <a:fontRef idx="minor">
            <a:schemeClr val="lt1"/>
          </a:fontRef>
        </p:style>
        <p:txBody>
          <a:bodyPr>
            <a:normAutofit/>
          </a:bodyPr>
          <a:lstStyle/>
          <a:p>
            <a:r>
              <a:rPr lang="ar-SA" sz="2800" b="1" dirty="0"/>
              <a:t>ما هي العناصر اللازمة لبناء موقع تجارة إلكترونية</a:t>
            </a:r>
            <a:endParaRPr lang="ar-SA" sz="2800" dirty="0"/>
          </a:p>
        </p:txBody>
      </p:sp>
      <p:sp>
        <p:nvSpPr>
          <p:cNvPr id="10" name="مربع نص 9"/>
          <p:cNvSpPr txBox="1"/>
          <p:nvPr/>
        </p:nvSpPr>
        <p:spPr>
          <a:xfrm>
            <a:off x="611560" y="2060848"/>
            <a:ext cx="7992888" cy="369332"/>
          </a:xfrm>
          <a:prstGeom prst="rect">
            <a:avLst/>
          </a:prstGeom>
          <a:noFill/>
        </p:spPr>
        <p:txBody>
          <a:bodyPr wrap="square" rtlCol="1">
            <a:spAutoFit/>
          </a:bodyPr>
          <a:lstStyle/>
          <a:p>
            <a:endParaRPr lang="ar-SA" dirty="0"/>
          </a:p>
        </p:txBody>
      </p:sp>
      <p:sp>
        <p:nvSpPr>
          <p:cNvPr id="18437" name="Rectangle 5"/>
          <p:cNvSpPr>
            <a:spLocks noChangeArrowheads="1"/>
          </p:cNvSpPr>
          <p:nvPr/>
        </p:nvSpPr>
        <p:spPr bwMode="auto">
          <a:xfrm>
            <a:off x="611560" y="1607895"/>
            <a:ext cx="8244408"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 typeface="Arial" pitchFamily="34" charset="0"/>
              <a:buChar char="•"/>
              <a:tabLst/>
            </a:pPr>
            <a:r>
              <a:rPr kumimoji="0" lang="ar-IQ" sz="1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 ا</a:t>
            </a:r>
            <a:r>
              <a:rPr kumimoji="0" lang="ar-SA" sz="1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لمُنتج أو الخدمة المُراد تسويقها</a:t>
            </a:r>
            <a:endParaRPr kumimoji="0" lang="ar-IQ" sz="1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 typeface="Arial" pitchFamily="34" charset="0"/>
              <a:buChar char="•"/>
              <a:tabLst/>
            </a:pPr>
            <a:r>
              <a:rPr kumimoji="0" lang="ar-IQ" sz="1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 </a:t>
            </a:r>
            <a:r>
              <a:rPr kumimoji="0" lang="ar-SA" sz="1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مكان لتسويق المنتج</a:t>
            </a:r>
            <a:endParaRPr kumimoji="0" lang="ar-IQ" sz="1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 typeface="Arial" pitchFamily="34" charset="0"/>
              <a:buChar char="•"/>
              <a:tabLst/>
            </a:pPr>
            <a:r>
              <a:rPr kumimoji="0" lang="ar-SA" sz="1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الاستعانة بموفري خدمة البريد الإلكتروني</a:t>
            </a:r>
            <a:endParaRPr kumimoji="0" lang="ar-IQ" sz="1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 typeface="Arial" pitchFamily="34" charset="0"/>
              <a:buChar char="•"/>
              <a:tabLst/>
            </a:pPr>
            <a:r>
              <a:rPr kumimoji="0" lang="ar-IQ" sz="1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 </a:t>
            </a:r>
            <a:r>
              <a:rPr kumimoji="0" lang="ar-SA" sz="1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طريقة لتلقي طلبات الشراء </a:t>
            </a:r>
            <a:endParaRPr kumimoji="0" lang="ar-IQ" sz="1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 typeface="Arial" pitchFamily="34" charset="0"/>
              <a:buChar char="•"/>
              <a:tabLst/>
            </a:pPr>
            <a:r>
              <a:rPr kumimoji="0" lang="ar-IQ" sz="1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 </a:t>
            </a:r>
            <a:r>
              <a:rPr kumimoji="0" lang="ar-SA" sz="1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طريقة لقبول الأموال</a:t>
            </a:r>
            <a:endParaRPr kumimoji="0" lang="ar-IQ" sz="1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 typeface="Arial" pitchFamily="34" charset="0"/>
              <a:buChar char="•"/>
              <a:tabLst/>
            </a:pPr>
            <a:r>
              <a:rPr kumimoji="0" lang="ar-IQ" sz="1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 </a:t>
            </a:r>
            <a:r>
              <a:rPr kumimoji="0" lang="ar-SA" sz="1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طريقة لشحن وتوصيل البضائع إلى أصحابها</a:t>
            </a:r>
            <a:r>
              <a:rPr kumimoji="0" lang="ar-IQ" sz="1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 </a:t>
            </a:r>
          </a:p>
          <a:p>
            <a:pPr marL="0" marR="0" lvl="0" indent="0" algn="r" defTabSz="914400" rtl="1" eaLnBrk="1" fontAlgn="base" latinLnBrk="0" hangingPunct="1">
              <a:lnSpc>
                <a:spcPct val="100000"/>
              </a:lnSpc>
              <a:spcBef>
                <a:spcPct val="0"/>
              </a:spcBef>
              <a:spcAft>
                <a:spcPct val="0"/>
              </a:spcAft>
              <a:buClrTx/>
              <a:buSzTx/>
              <a:buFont typeface="Arial" pitchFamily="34" charset="0"/>
              <a:buChar char="•"/>
              <a:tabLst/>
            </a:pPr>
            <a:r>
              <a:rPr kumimoji="0" lang="ar-IQ" sz="1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 </a:t>
            </a:r>
            <a:r>
              <a:rPr kumimoji="0" lang="ar-SA" sz="1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طريقة لتقديم الخدمة للزبائن</a:t>
            </a:r>
            <a:r>
              <a:rPr kumimoji="0" lang="ar-IQ" sz="1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 </a:t>
            </a:r>
          </a:p>
          <a:p>
            <a:pPr marL="0" marR="0" lvl="0" indent="0" algn="r" defTabSz="914400" rtl="1" eaLnBrk="1" fontAlgn="base" latinLnBrk="0" hangingPunct="1">
              <a:lnSpc>
                <a:spcPct val="100000"/>
              </a:lnSpc>
              <a:spcBef>
                <a:spcPct val="0"/>
              </a:spcBef>
              <a:spcAft>
                <a:spcPct val="0"/>
              </a:spcAft>
              <a:buClrTx/>
              <a:buSzTx/>
              <a:buFont typeface="Arial" pitchFamily="34" charset="0"/>
              <a:buChar char="•"/>
              <a:tabLst/>
            </a:pPr>
            <a:r>
              <a:rPr kumimoji="0" lang="ar-SA" sz="1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 طريقة لمعالجة الضمان</a:t>
            </a:r>
            <a:endParaRPr lang="ar-IQ" sz="1600" b="1" dirty="0">
              <a:solidFill>
                <a:srgbClr val="002060"/>
              </a:solidFill>
              <a:latin typeface="Calibri" pitchFamily="34" charset="0"/>
              <a:ea typeface="Times New Roman" pitchFamily="18"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 typeface="Arial" pitchFamily="34" charset="0"/>
              <a:buChar char="•"/>
              <a:tabLst/>
            </a:pPr>
            <a:r>
              <a:rPr kumimoji="0" lang="ar-SA" sz="1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 الحركات المالية الآمنة والكفالة</a:t>
            </a:r>
            <a:endParaRPr kumimoji="0" lang="ar-IQ" sz="1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 typeface="Arial" pitchFamily="34" charset="0"/>
              <a:buChar char="•"/>
              <a:tabLst/>
            </a:pPr>
            <a:r>
              <a:rPr kumimoji="0" lang="ar-SA" sz="16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 تخصيص قسم من الموقع للأسئلة المعتادة</a:t>
            </a:r>
            <a:endParaRPr kumimoji="0" lang="ar-SA" sz="1800" b="0" i="0" u="none" strike="noStrike" cap="none" normalizeH="0" baseline="0" dirty="0" smtClean="0">
              <a:ln>
                <a:noFill/>
              </a:ln>
              <a:solidFill>
                <a:srgbClr val="002060"/>
              </a:solidFill>
              <a:effectLst/>
              <a:latin typeface="Arial" pitchFamily="34" charset="0"/>
              <a:cs typeface="Arial" pitchFamily="34"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250" autoRev="1" fill="hold">
                                          <p:stCondLst>
                                            <p:cond delay="0"/>
                                          </p:stCondLst>
                                        </p:cTn>
                                        <p:tgtEl>
                                          <p:spTgt spid="2"/>
                                        </p:tgtEl>
                                        <p:attrNameLst>
                                          <p:attrName>ppt_w</p:attrName>
                                        </p:attrNameLst>
                                      </p:cBhvr>
                                    </p:anim>
                                    <p:anim by="(#ppt_w*0.50)" calcmode="lin" valueType="num">
                                      <p:cBhvr>
                                        <p:cTn id="8" dur="250" decel="50000" autoRev="1" fill="hold">
                                          <p:stCondLst>
                                            <p:cond delay="0"/>
                                          </p:stCondLst>
                                        </p:cTn>
                                        <p:tgtEl>
                                          <p:spTgt spid="2"/>
                                        </p:tgtEl>
                                        <p:attrNameLst>
                                          <p:attrName>ppt_x</p:attrName>
                                        </p:attrNameLst>
                                      </p:cBhvr>
                                    </p:anim>
                                    <p:anim from="(-#ppt_h/2)" to="(#ppt_y)" calcmode="lin" valueType="num">
                                      <p:cBhvr>
                                        <p:cTn id="9" dur="500" fill="hold">
                                          <p:stCondLst>
                                            <p:cond delay="0"/>
                                          </p:stCondLst>
                                        </p:cTn>
                                        <p:tgtEl>
                                          <p:spTgt spid="2"/>
                                        </p:tgtEl>
                                        <p:attrNameLst>
                                          <p:attrName>ppt_y</p:attrName>
                                        </p:attrNameLst>
                                      </p:cBhvr>
                                    </p:anim>
                                    <p:animRot by="21600000">
                                      <p:cBhvr>
                                        <p:cTn id="10" dur="5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8437">
                                            <p:txEl>
                                              <p:pRg st="0" end="0"/>
                                            </p:txEl>
                                          </p:spTgt>
                                        </p:tgtEl>
                                        <p:attrNameLst>
                                          <p:attrName>style.visibility</p:attrName>
                                        </p:attrNameLst>
                                      </p:cBhvr>
                                      <p:to>
                                        <p:strVal val="visible"/>
                                      </p:to>
                                    </p:set>
                                    <p:anim calcmode="lin" valueType="num">
                                      <p:cBhvr additive="base">
                                        <p:cTn id="15" dur="500" fill="hold"/>
                                        <p:tgtEl>
                                          <p:spTgt spid="18437">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8437">
                                            <p:txEl>
                                              <p:pRg st="1" end="1"/>
                                            </p:txEl>
                                          </p:spTgt>
                                        </p:tgtEl>
                                        <p:attrNameLst>
                                          <p:attrName>style.visibility</p:attrName>
                                        </p:attrNameLst>
                                      </p:cBhvr>
                                      <p:to>
                                        <p:strVal val="visible"/>
                                      </p:to>
                                    </p:set>
                                    <p:anim calcmode="lin" valueType="num">
                                      <p:cBhvr additive="base">
                                        <p:cTn id="21" dur="500" fill="hold"/>
                                        <p:tgtEl>
                                          <p:spTgt spid="18437">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843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8437">
                                            <p:txEl>
                                              <p:pRg st="2" end="2"/>
                                            </p:txEl>
                                          </p:spTgt>
                                        </p:tgtEl>
                                        <p:attrNameLst>
                                          <p:attrName>style.visibility</p:attrName>
                                        </p:attrNameLst>
                                      </p:cBhvr>
                                      <p:to>
                                        <p:strVal val="visible"/>
                                      </p:to>
                                    </p:set>
                                    <p:anim calcmode="lin" valueType="num">
                                      <p:cBhvr additive="base">
                                        <p:cTn id="27" dur="500" fill="hold"/>
                                        <p:tgtEl>
                                          <p:spTgt spid="18437">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843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8437">
                                            <p:txEl>
                                              <p:pRg st="3" end="3"/>
                                            </p:txEl>
                                          </p:spTgt>
                                        </p:tgtEl>
                                        <p:attrNameLst>
                                          <p:attrName>style.visibility</p:attrName>
                                        </p:attrNameLst>
                                      </p:cBhvr>
                                      <p:to>
                                        <p:strVal val="visible"/>
                                      </p:to>
                                    </p:set>
                                    <p:anim calcmode="lin" valueType="num">
                                      <p:cBhvr additive="base">
                                        <p:cTn id="33" dur="500" fill="hold"/>
                                        <p:tgtEl>
                                          <p:spTgt spid="18437">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843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8437">
                                            <p:txEl>
                                              <p:pRg st="4" end="4"/>
                                            </p:txEl>
                                          </p:spTgt>
                                        </p:tgtEl>
                                        <p:attrNameLst>
                                          <p:attrName>style.visibility</p:attrName>
                                        </p:attrNameLst>
                                      </p:cBhvr>
                                      <p:to>
                                        <p:strVal val="visible"/>
                                      </p:to>
                                    </p:set>
                                    <p:anim calcmode="lin" valueType="num">
                                      <p:cBhvr additive="base">
                                        <p:cTn id="39" dur="500" fill="hold"/>
                                        <p:tgtEl>
                                          <p:spTgt spid="18437">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843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8437">
                                            <p:txEl>
                                              <p:pRg st="5" end="5"/>
                                            </p:txEl>
                                          </p:spTgt>
                                        </p:tgtEl>
                                        <p:attrNameLst>
                                          <p:attrName>style.visibility</p:attrName>
                                        </p:attrNameLst>
                                      </p:cBhvr>
                                      <p:to>
                                        <p:strVal val="visible"/>
                                      </p:to>
                                    </p:set>
                                    <p:anim calcmode="lin" valueType="num">
                                      <p:cBhvr additive="base">
                                        <p:cTn id="45" dur="500" fill="hold"/>
                                        <p:tgtEl>
                                          <p:spTgt spid="18437">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843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8437">
                                            <p:txEl>
                                              <p:pRg st="6" end="6"/>
                                            </p:txEl>
                                          </p:spTgt>
                                        </p:tgtEl>
                                        <p:attrNameLst>
                                          <p:attrName>style.visibility</p:attrName>
                                        </p:attrNameLst>
                                      </p:cBhvr>
                                      <p:to>
                                        <p:strVal val="visible"/>
                                      </p:to>
                                    </p:set>
                                    <p:anim calcmode="lin" valueType="num">
                                      <p:cBhvr additive="base">
                                        <p:cTn id="51" dur="500" fill="hold"/>
                                        <p:tgtEl>
                                          <p:spTgt spid="18437">
                                            <p:txEl>
                                              <p:pRg st="6" end="6"/>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843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8437">
                                            <p:txEl>
                                              <p:pRg st="7" end="7"/>
                                            </p:txEl>
                                          </p:spTgt>
                                        </p:tgtEl>
                                        <p:attrNameLst>
                                          <p:attrName>style.visibility</p:attrName>
                                        </p:attrNameLst>
                                      </p:cBhvr>
                                      <p:to>
                                        <p:strVal val="visible"/>
                                      </p:to>
                                    </p:set>
                                    <p:anim calcmode="lin" valueType="num">
                                      <p:cBhvr additive="base">
                                        <p:cTn id="57" dur="500" fill="hold"/>
                                        <p:tgtEl>
                                          <p:spTgt spid="18437">
                                            <p:txEl>
                                              <p:pRg st="7" end="7"/>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843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18437">
                                            <p:txEl>
                                              <p:pRg st="8" end="8"/>
                                            </p:txEl>
                                          </p:spTgt>
                                        </p:tgtEl>
                                        <p:attrNameLst>
                                          <p:attrName>style.visibility</p:attrName>
                                        </p:attrNameLst>
                                      </p:cBhvr>
                                      <p:to>
                                        <p:strVal val="visible"/>
                                      </p:to>
                                    </p:set>
                                    <p:anim calcmode="lin" valueType="num">
                                      <p:cBhvr additive="base">
                                        <p:cTn id="63" dur="500" fill="hold"/>
                                        <p:tgtEl>
                                          <p:spTgt spid="18437">
                                            <p:txEl>
                                              <p:pRg st="8" end="8"/>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843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18437">
                                            <p:txEl>
                                              <p:pRg st="9" end="9"/>
                                            </p:txEl>
                                          </p:spTgt>
                                        </p:tgtEl>
                                        <p:attrNameLst>
                                          <p:attrName>style.visibility</p:attrName>
                                        </p:attrNameLst>
                                      </p:cBhvr>
                                      <p:to>
                                        <p:strVal val="visible"/>
                                      </p:to>
                                    </p:set>
                                    <p:anim calcmode="lin" valueType="num">
                                      <p:cBhvr additive="base">
                                        <p:cTn id="69" dur="500" fill="hold"/>
                                        <p:tgtEl>
                                          <p:spTgt spid="18437">
                                            <p:txEl>
                                              <p:pRg st="9" end="9"/>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1843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3200" b="1" dirty="0" smtClean="0">
                <a:solidFill>
                  <a:srgbClr val="FFFF00"/>
                </a:solidFill>
              </a:rPr>
              <a:t>ما هي النقود الإلكترونية </a:t>
            </a:r>
            <a:r>
              <a:rPr lang="en-US" sz="3200" b="1" dirty="0" smtClean="0">
                <a:solidFill>
                  <a:srgbClr val="FFFF00"/>
                </a:solidFill>
              </a:rPr>
              <a:t>(e-money) </a:t>
            </a:r>
            <a:r>
              <a:rPr lang="ar-IQ" sz="3200" b="1" dirty="0" smtClean="0">
                <a:solidFill>
                  <a:srgbClr val="FFFF00"/>
                </a:solidFill>
              </a:rPr>
              <a:t> </a:t>
            </a:r>
            <a:r>
              <a:rPr lang="en-US" sz="3200" b="1" dirty="0" smtClean="0">
                <a:solidFill>
                  <a:srgbClr val="FFFF00"/>
                </a:solidFill>
              </a:rPr>
              <a:t> </a:t>
            </a:r>
            <a:r>
              <a:rPr lang="ar-SA" sz="3200" b="1" dirty="0" err="1" smtClean="0">
                <a:solidFill>
                  <a:srgbClr val="FFFF00"/>
                </a:solidFill>
              </a:rPr>
              <a:t>؟</a:t>
            </a:r>
            <a:r>
              <a:rPr lang="en-US" sz="3200" dirty="0" smtClean="0">
                <a:solidFill>
                  <a:srgbClr val="FFFF00"/>
                </a:solidFill>
              </a:rPr>
              <a:t/>
            </a:r>
            <a:br>
              <a:rPr lang="en-US" sz="3200" dirty="0" smtClean="0">
                <a:solidFill>
                  <a:srgbClr val="FFFF00"/>
                </a:solidFill>
              </a:rPr>
            </a:br>
            <a:endParaRPr lang="ar-SA" sz="3200" dirty="0">
              <a:solidFill>
                <a:srgbClr val="FFFF00"/>
              </a:solidFill>
            </a:endParaRPr>
          </a:p>
        </p:txBody>
      </p:sp>
      <p:sp>
        <p:nvSpPr>
          <p:cNvPr id="3" name="مربع نص 2"/>
          <p:cNvSpPr txBox="1"/>
          <p:nvPr/>
        </p:nvSpPr>
        <p:spPr>
          <a:xfrm>
            <a:off x="1907704" y="3356992"/>
            <a:ext cx="5904656" cy="369332"/>
          </a:xfrm>
          <a:prstGeom prst="rect">
            <a:avLst/>
          </a:prstGeom>
          <a:noFill/>
        </p:spPr>
        <p:txBody>
          <a:bodyPr wrap="square" rtlCol="1">
            <a:spAutoFit/>
          </a:bodyPr>
          <a:lstStyle/>
          <a:p>
            <a:endParaRPr lang="ar-SA" dirty="0"/>
          </a:p>
        </p:txBody>
      </p:sp>
      <p:sp>
        <p:nvSpPr>
          <p:cNvPr id="2049" name="Rectangle 1"/>
          <p:cNvSpPr>
            <a:spLocks noChangeArrowheads="1"/>
          </p:cNvSpPr>
          <p:nvPr/>
        </p:nvSpPr>
        <p:spPr bwMode="auto">
          <a:xfrm>
            <a:off x="0" y="2265451"/>
            <a:ext cx="9144000" cy="1877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هي أحد  الطرق الإلكترونية المختلفة التي تُتيح</a:t>
            </a:r>
            <a:r>
              <a:rPr kumimoji="0" lang="ar-IQ" sz="2400" b="1" i="0" u="none" strike="noStrike" cap="none" normalizeH="0" dirty="0" smtClean="0">
                <a:ln>
                  <a:noFill/>
                </a:ln>
                <a:solidFill>
                  <a:srgbClr val="002060"/>
                </a:solidFill>
                <a:effectLst/>
                <a:latin typeface="Calibri" pitchFamily="34" charset="0"/>
                <a:ea typeface="Times New Roman" pitchFamily="18" charset="0"/>
                <a:cs typeface="Arial" pitchFamily="34" charset="0"/>
              </a:rPr>
              <a:t> </a:t>
            </a:r>
            <a:r>
              <a:rPr lang="ar-IQ" sz="2400" b="1" dirty="0" smtClean="0">
                <a:solidFill>
                  <a:srgbClr val="002060"/>
                </a:solidFill>
                <a:latin typeface="Calibri" pitchFamily="34" charset="0"/>
                <a:ea typeface="Times New Roman" pitchFamily="18" charset="0"/>
                <a:cs typeface="Arial" pitchFamily="34" charset="0"/>
              </a:rPr>
              <a:t>ل</a:t>
            </a:r>
            <a:r>
              <a:rPr kumimoji="0" lang="ar-SA" sz="24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لشخص أن يدفع مقابل ما يشتريه من السِلَع وذلك بوساطة مجموعة من الأرقام التي تُنقَل من كمبيوتر إلى آخر صادرةً عن بنك مُعيَّن وتكافئ قيمة نقدية </a:t>
            </a:r>
            <a:r>
              <a:rPr kumimoji="0" lang="en-US" sz="24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 </a:t>
            </a:r>
            <a:r>
              <a:rPr kumimoji="0" lang="ar-SA" sz="2400" b="1" i="0" u="none" strike="noStrike" cap="none" normalizeH="0" baseline="0" dirty="0" err="1" smtClean="0">
                <a:ln>
                  <a:noFill/>
                </a:ln>
                <a:solidFill>
                  <a:srgbClr val="002060"/>
                </a:solidFill>
                <a:effectLst/>
                <a:latin typeface="Calibri" pitchFamily="34" charset="0"/>
                <a:ea typeface="Times New Roman" pitchFamily="18" charset="0"/>
                <a:cs typeface="Arial" pitchFamily="34" charset="0"/>
              </a:rPr>
              <a:t>حقيقية</a:t>
            </a:r>
            <a:r>
              <a:rPr kumimoji="0" lang="ar-SA" sz="2400" b="1" i="0" u="none" strike="noStrike" cap="none" normalizeH="0" baseline="0" dirty="0" smtClean="0">
                <a:ln>
                  <a:noFill/>
                </a:ln>
                <a:solidFill>
                  <a:srgbClr val="002060"/>
                </a:solidFill>
                <a:effectLst/>
                <a:latin typeface="Calibri" pitchFamily="34" charset="0"/>
                <a:ea typeface="Times New Roman" pitchFamily="18" charset="0"/>
                <a:cs typeface="Arial" pitchFamily="34" charset="0"/>
              </a:rPr>
              <a:t> وتتميز النقود الإلكترونية بأنها قابلة للاستخدام لمرات عديدة</a:t>
            </a:r>
            <a:endParaRPr kumimoji="0" lang="en-US" sz="24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250" autoRev="1" fill="hold">
                                          <p:stCondLst>
                                            <p:cond delay="0"/>
                                          </p:stCondLst>
                                        </p:cTn>
                                        <p:tgtEl>
                                          <p:spTgt spid="2"/>
                                        </p:tgtEl>
                                        <p:attrNameLst>
                                          <p:attrName>ppt_w</p:attrName>
                                        </p:attrNameLst>
                                      </p:cBhvr>
                                    </p:anim>
                                    <p:anim by="(#ppt_w*0.50)" calcmode="lin" valueType="num">
                                      <p:cBhvr>
                                        <p:cTn id="8" dur="250" decel="50000" autoRev="1" fill="hold">
                                          <p:stCondLst>
                                            <p:cond delay="0"/>
                                          </p:stCondLst>
                                        </p:cTn>
                                        <p:tgtEl>
                                          <p:spTgt spid="2"/>
                                        </p:tgtEl>
                                        <p:attrNameLst>
                                          <p:attrName>ppt_x</p:attrName>
                                        </p:attrNameLst>
                                      </p:cBhvr>
                                    </p:anim>
                                    <p:anim from="(-#ppt_h/2)" to="(#ppt_y)" calcmode="lin" valueType="num">
                                      <p:cBhvr>
                                        <p:cTn id="9" dur="500" fill="hold">
                                          <p:stCondLst>
                                            <p:cond delay="0"/>
                                          </p:stCondLst>
                                        </p:cTn>
                                        <p:tgtEl>
                                          <p:spTgt spid="2"/>
                                        </p:tgtEl>
                                        <p:attrNameLst>
                                          <p:attrName>ppt_y</p:attrName>
                                        </p:attrNameLst>
                                      </p:cBhvr>
                                    </p:anim>
                                    <p:animRot by="21600000">
                                      <p:cBhvr>
                                        <p:cTn id="10" dur="5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grpId="0" nodeType="clickEffect">
                                  <p:stCondLst>
                                    <p:cond delay="0"/>
                                  </p:stCondLst>
                                  <p:childTnLst>
                                    <p:set>
                                      <p:cBhvr>
                                        <p:cTn id="14" dur="1" fill="hold">
                                          <p:stCondLst>
                                            <p:cond delay="0"/>
                                          </p:stCondLst>
                                        </p:cTn>
                                        <p:tgtEl>
                                          <p:spTgt spid="2049"/>
                                        </p:tgtEl>
                                        <p:attrNameLst>
                                          <p:attrName>style.visibility</p:attrName>
                                        </p:attrNameLst>
                                      </p:cBhvr>
                                      <p:to>
                                        <p:strVal val="visible"/>
                                      </p:to>
                                    </p:set>
                                    <p:animEffect transition="in" filter="wheel(4)">
                                      <p:cBhvr>
                                        <p:cTn id="15" dur="500"/>
                                        <p:tgtEl>
                                          <p:spTgt spid="20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04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000000"/>
            </a:gs>
            <a:gs pos="39999">
              <a:srgbClr val="0A128C"/>
            </a:gs>
            <a:gs pos="70000">
              <a:srgbClr val="181CC7"/>
            </a:gs>
            <a:gs pos="88000">
              <a:srgbClr val="7005D4"/>
            </a:gs>
            <a:gs pos="100000">
              <a:srgbClr val="8C3D91"/>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3200" b="1" dirty="0" smtClean="0">
                <a:solidFill>
                  <a:srgbClr val="FF0000"/>
                </a:solidFill>
              </a:rPr>
              <a:t>ما هو موقع الإعلانات التجارية ا</a:t>
            </a:r>
            <a:r>
              <a:rPr lang="ar-IQ" sz="3200" b="1" dirty="0" smtClean="0">
                <a:solidFill>
                  <a:srgbClr val="FF0000"/>
                </a:solidFill>
              </a:rPr>
              <a:t>لا</a:t>
            </a:r>
            <a:r>
              <a:rPr lang="ar-SA" sz="3200" b="1" dirty="0" err="1" smtClean="0">
                <a:solidFill>
                  <a:srgbClr val="FF0000"/>
                </a:solidFill>
              </a:rPr>
              <a:t>لكتر</a:t>
            </a:r>
            <a:r>
              <a:rPr lang="ar-IQ" sz="3200" b="1" dirty="0" smtClean="0">
                <a:solidFill>
                  <a:srgbClr val="FF0000"/>
                </a:solidFill>
              </a:rPr>
              <a:t>و</a:t>
            </a:r>
            <a:r>
              <a:rPr lang="ar-SA" sz="3200" b="1" dirty="0" smtClean="0">
                <a:solidFill>
                  <a:srgbClr val="FF0000"/>
                </a:solidFill>
              </a:rPr>
              <a:t>نية </a:t>
            </a:r>
            <a:r>
              <a:rPr lang="ar-IQ" sz="3200" b="1" dirty="0" smtClean="0">
                <a:solidFill>
                  <a:srgbClr val="FF0000"/>
                </a:solidFill>
              </a:rPr>
              <a:t> </a:t>
            </a:r>
            <a:r>
              <a:rPr lang="ar-SA" sz="3200" b="1" dirty="0" err="1" smtClean="0">
                <a:solidFill>
                  <a:srgbClr val="FF0000"/>
                </a:solidFill>
              </a:rPr>
              <a:t>؟</a:t>
            </a:r>
            <a:r>
              <a:rPr lang="ar-SA" b="1" dirty="0" smtClean="0">
                <a:solidFill>
                  <a:srgbClr val="FF0000"/>
                </a:solidFill>
              </a:rPr>
              <a:t> </a:t>
            </a:r>
            <a:endParaRPr lang="ar-SA" dirty="0">
              <a:solidFill>
                <a:srgbClr val="FF0000"/>
              </a:solidFill>
            </a:endParaRPr>
          </a:p>
        </p:txBody>
      </p:sp>
      <p:sp>
        <p:nvSpPr>
          <p:cNvPr id="3" name="مربع نص 2"/>
          <p:cNvSpPr txBox="1"/>
          <p:nvPr/>
        </p:nvSpPr>
        <p:spPr>
          <a:xfrm>
            <a:off x="1115616" y="3068960"/>
            <a:ext cx="6624736" cy="1200329"/>
          </a:xfrm>
          <a:prstGeom prst="rect">
            <a:avLst/>
          </a:prstGeom>
          <a:noFill/>
        </p:spPr>
        <p:txBody>
          <a:bodyPr wrap="square" rtlCol="1">
            <a:spAutoFit/>
          </a:bodyPr>
          <a:lstStyle/>
          <a:p>
            <a:r>
              <a:rPr lang="en-US" b="1" dirty="0" smtClean="0"/>
              <a:t> </a:t>
            </a:r>
            <a:r>
              <a:rPr lang="ar-SA" b="1" dirty="0" smtClean="0">
                <a:solidFill>
                  <a:srgbClr val="FFFF00"/>
                </a:solidFill>
              </a:rPr>
              <a:t>هو موقع يُقدم إعلانات ومعلومات عامة عن مُنتج أو خدمة ما، غير إن عملية شراء أو بيع المنتَج أو الخدمة تكون بطريقة تقليدية غير </a:t>
            </a:r>
            <a:r>
              <a:rPr lang="ar-IQ" b="1" dirty="0" smtClean="0">
                <a:solidFill>
                  <a:srgbClr val="FFFF00"/>
                </a:solidFill>
              </a:rPr>
              <a:t>أ</a:t>
            </a:r>
            <a:r>
              <a:rPr lang="ar-SA" b="1" dirty="0" err="1" smtClean="0">
                <a:solidFill>
                  <a:srgbClr val="FFFF00"/>
                </a:solidFill>
              </a:rPr>
              <a:t>لكتروني</a:t>
            </a:r>
            <a:r>
              <a:rPr lang="ar-IQ" b="1" dirty="0" smtClean="0">
                <a:solidFill>
                  <a:srgbClr val="FFFF00"/>
                </a:solidFill>
              </a:rPr>
              <a:t>ة</a:t>
            </a:r>
            <a:r>
              <a:rPr lang="ar-SA" b="1" dirty="0" smtClean="0">
                <a:solidFill>
                  <a:srgbClr val="FFFF00"/>
                </a:solidFill>
              </a:rPr>
              <a:t> وتلجأ الشركات الكبيرة إلى هذا الحل للتقليل من المطبوعات الورقية و</a:t>
            </a:r>
            <a:r>
              <a:rPr lang="ar-IQ" b="1" dirty="0" smtClean="0">
                <a:solidFill>
                  <a:srgbClr val="FFFF00"/>
                </a:solidFill>
              </a:rPr>
              <a:t> </a:t>
            </a:r>
            <a:r>
              <a:rPr lang="ar-SA" b="1" dirty="0" err="1" smtClean="0">
                <a:solidFill>
                  <a:srgbClr val="FFFF00"/>
                </a:solidFill>
              </a:rPr>
              <a:t>الشروحات</a:t>
            </a:r>
            <a:r>
              <a:rPr lang="ar-SA" b="1" dirty="0" smtClean="0">
                <a:solidFill>
                  <a:srgbClr val="FFFF00"/>
                </a:solidFill>
              </a:rPr>
              <a:t> الشفهية التي ترافق عمليات التسويق التقليدي للمن</a:t>
            </a:r>
            <a:r>
              <a:rPr lang="ar-IQ" b="1" dirty="0" err="1" smtClean="0">
                <a:solidFill>
                  <a:srgbClr val="FFFF00"/>
                </a:solidFill>
              </a:rPr>
              <a:t>ت</a:t>
            </a:r>
            <a:r>
              <a:rPr lang="ar-IQ" sz="1600" b="1" dirty="0" err="1" smtClean="0">
                <a:solidFill>
                  <a:srgbClr val="FFFF00"/>
                </a:solidFill>
              </a:rPr>
              <a:t>ج</a:t>
            </a:r>
            <a:endParaRPr lang="ar-SA" sz="1600" dirty="0">
              <a:solidFill>
                <a:srgbClr val="FFFF00"/>
              </a:solidFill>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250" autoRev="1" fill="hold">
                                          <p:stCondLst>
                                            <p:cond delay="0"/>
                                          </p:stCondLst>
                                        </p:cTn>
                                        <p:tgtEl>
                                          <p:spTgt spid="2"/>
                                        </p:tgtEl>
                                        <p:attrNameLst>
                                          <p:attrName>ppt_w</p:attrName>
                                        </p:attrNameLst>
                                      </p:cBhvr>
                                    </p:anim>
                                    <p:anim by="(#ppt_w*0.50)" calcmode="lin" valueType="num">
                                      <p:cBhvr>
                                        <p:cTn id="8" dur="250" decel="50000" autoRev="1" fill="hold">
                                          <p:stCondLst>
                                            <p:cond delay="0"/>
                                          </p:stCondLst>
                                        </p:cTn>
                                        <p:tgtEl>
                                          <p:spTgt spid="2"/>
                                        </p:tgtEl>
                                        <p:attrNameLst>
                                          <p:attrName>ppt_x</p:attrName>
                                        </p:attrNameLst>
                                      </p:cBhvr>
                                    </p:anim>
                                    <p:anim from="(-#ppt_h/2)" to="(#ppt_y)" calcmode="lin" valueType="num">
                                      <p:cBhvr>
                                        <p:cTn id="9" dur="500" fill="hold">
                                          <p:stCondLst>
                                            <p:cond delay="0"/>
                                          </p:stCondLst>
                                        </p:cTn>
                                        <p:tgtEl>
                                          <p:spTgt spid="2"/>
                                        </p:tgtEl>
                                        <p:attrNameLst>
                                          <p:attrName>ppt_y</p:attrName>
                                        </p:attrNameLst>
                                      </p:cBhvr>
                                    </p:anim>
                                    <p:animRot by="21600000">
                                      <p:cBhvr>
                                        <p:cTn id="10" dur="5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7"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F0"/>
            </a:gs>
            <a:gs pos="100000">
              <a:schemeClr val="bg2">
                <a:shade val="30000"/>
                <a:satMod val="20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3600" b="1" dirty="0" smtClean="0">
                <a:solidFill>
                  <a:srgbClr val="00B050"/>
                </a:solidFill>
              </a:rPr>
              <a:t>ما هو موقع المتجر ا</a:t>
            </a:r>
            <a:r>
              <a:rPr lang="ar-IQ" sz="3600" b="1" dirty="0" err="1" smtClean="0">
                <a:solidFill>
                  <a:srgbClr val="00B050"/>
                </a:solidFill>
              </a:rPr>
              <a:t>لأ</a:t>
            </a:r>
            <a:r>
              <a:rPr lang="ar-SA" sz="3600" b="1" dirty="0" err="1" smtClean="0">
                <a:solidFill>
                  <a:srgbClr val="00B050"/>
                </a:solidFill>
              </a:rPr>
              <a:t>لكتروني</a:t>
            </a:r>
            <a:r>
              <a:rPr lang="ar-IQ" sz="3600" b="1" dirty="0" smtClean="0">
                <a:solidFill>
                  <a:srgbClr val="00B050"/>
                </a:solidFill>
              </a:rPr>
              <a:t> </a:t>
            </a:r>
            <a:r>
              <a:rPr lang="ar-SA" sz="3600" b="1" dirty="0" smtClean="0">
                <a:solidFill>
                  <a:srgbClr val="00B050"/>
                </a:solidFill>
              </a:rPr>
              <a:t> </a:t>
            </a:r>
            <a:r>
              <a:rPr lang="ar-SA" b="1" dirty="0" err="1" smtClean="0"/>
              <a:t>؟</a:t>
            </a:r>
            <a:r>
              <a:rPr lang="ar-SA" b="1" dirty="0" smtClean="0"/>
              <a:t> </a:t>
            </a:r>
            <a:r>
              <a:rPr lang="en-US" dirty="0" smtClean="0"/>
              <a:t/>
            </a:r>
            <a:br>
              <a:rPr lang="en-US" dirty="0" smtClean="0"/>
            </a:br>
            <a:endParaRPr lang="ar-SA" dirty="0"/>
          </a:p>
        </p:txBody>
      </p:sp>
      <p:sp>
        <p:nvSpPr>
          <p:cNvPr id="3" name="مربع نص 2"/>
          <p:cNvSpPr txBox="1"/>
          <p:nvPr/>
        </p:nvSpPr>
        <p:spPr>
          <a:xfrm>
            <a:off x="1259632" y="2492896"/>
            <a:ext cx="6840760" cy="707886"/>
          </a:xfrm>
          <a:prstGeom prst="rect">
            <a:avLst/>
          </a:prstGeom>
          <a:noFill/>
        </p:spPr>
        <p:txBody>
          <a:bodyPr wrap="square" rtlCol="1">
            <a:spAutoFit/>
          </a:bodyPr>
          <a:lstStyle/>
          <a:p>
            <a:r>
              <a:rPr lang="ar-SA" sz="2000" b="1" dirty="0" smtClean="0">
                <a:solidFill>
                  <a:srgbClr val="FFC000"/>
                </a:solidFill>
              </a:rPr>
              <a:t>فهو موقع تجارة إلكترونية فعلي يتم فيه عرض المنتجات و الخدمات وتسويقها إلكترونياً وتنفيذ الحركات المالية الخاصة بعملية ب</a:t>
            </a:r>
            <a:r>
              <a:rPr lang="ar-IQ" sz="2000" b="1" smtClean="0">
                <a:solidFill>
                  <a:srgbClr val="FFC000"/>
                </a:solidFill>
              </a:rPr>
              <a:t>ـ</a:t>
            </a:r>
            <a:r>
              <a:rPr lang="ar-SA" sz="2000" b="1" smtClean="0">
                <a:solidFill>
                  <a:srgbClr val="FFC000"/>
                </a:solidFill>
              </a:rPr>
              <a:t>يعها </a:t>
            </a:r>
            <a:endParaRPr lang="ar-SA" sz="2000" dirty="0">
              <a:solidFill>
                <a:srgbClr val="FFC000"/>
              </a:solidFill>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250" autoRev="1" fill="hold">
                                          <p:stCondLst>
                                            <p:cond delay="0"/>
                                          </p:stCondLst>
                                        </p:cTn>
                                        <p:tgtEl>
                                          <p:spTgt spid="2"/>
                                        </p:tgtEl>
                                        <p:attrNameLst>
                                          <p:attrName>ppt_w</p:attrName>
                                        </p:attrNameLst>
                                      </p:cBhvr>
                                    </p:anim>
                                    <p:anim by="(#ppt_w*0.50)" calcmode="lin" valueType="num">
                                      <p:cBhvr>
                                        <p:cTn id="8" dur="250" decel="50000" autoRev="1" fill="hold">
                                          <p:stCondLst>
                                            <p:cond delay="0"/>
                                          </p:stCondLst>
                                        </p:cTn>
                                        <p:tgtEl>
                                          <p:spTgt spid="2"/>
                                        </p:tgtEl>
                                        <p:attrNameLst>
                                          <p:attrName>ppt_x</p:attrName>
                                        </p:attrNameLst>
                                      </p:cBhvr>
                                    </p:anim>
                                    <p:anim from="(-#ppt_h/2)" to="(#ppt_y)" calcmode="lin" valueType="num">
                                      <p:cBhvr>
                                        <p:cTn id="9" dur="500" fill="hold">
                                          <p:stCondLst>
                                            <p:cond delay="0"/>
                                          </p:stCondLst>
                                        </p:cTn>
                                        <p:tgtEl>
                                          <p:spTgt spid="2"/>
                                        </p:tgtEl>
                                        <p:attrNameLst>
                                          <p:attrName>ppt_y</p:attrName>
                                        </p:attrNameLst>
                                      </p:cBhvr>
                                    </p:anim>
                                    <p:animRot by="21600000">
                                      <p:cBhvr>
                                        <p:cTn id="10" dur="5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6" presetClass="entr" presetSubtype="26"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Horizontal)">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سمة Office">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386</TotalTime>
  <Words>690</Words>
  <Application>Microsoft Office PowerPoint</Application>
  <PresentationFormat>عرض على الشاشة (3:4)‏</PresentationFormat>
  <Paragraphs>79</Paragraphs>
  <Slides>21</Slides>
  <Notes>1</Notes>
  <HiddenSlides>0</HiddenSlides>
  <MMClips>0</MMClips>
  <ScaleCrop>false</ScaleCrop>
  <HeadingPairs>
    <vt:vector size="4" baseType="variant">
      <vt:variant>
        <vt:lpstr>سمة</vt:lpstr>
      </vt:variant>
      <vt:variant>
        <vt:i4>1</vt:i4>
      </vt:variant>
      <vt:variant>
        <vt:lpstr>عناوين الشرائح</vt:lpstr>
      </vt:variant>
      <vt:variant>
        <vt:i4>21</vt:i4>
      </vt:variant>
    </vt:vector>
  </HeadingPairs>
  <TitlesOfParts>
    <vt:vector size="22" baseType="lpstr">
      <vt:lpstr>سمة Office</vt:lpstr>
      <vt:lpstr>التجارة الألكترونية</vt:lpstr>
      <vt:lpstr>الشريحة 2</vt:lpstr>
      <vt:lpstr>الشريحة 3</vt:lpstr>
      <vt:lpstr>الشريحة 4</vt:lpstr>
      <vt:lpstr>الشريحة 5</vt:lpstr>
      <vt:lpstr>ما هي العناصر اللازمة لبناء موقع تجارة إلكترونية</vt:lpstr>
      <vt:lpstr>ما هي النقود الإلكترونية (e-money)   ؟ </vt:lpstr>
      <vt:lpstr>ما هو موقع الإعلانات التجارية الالكترونية  ؟ </vt:lpstr>
      <vt:lpstr>ما هو موقع المتجر الألكتروني  ؟  </vt:lpstr>
      <vt:lpstr>الشريحة 10</vt:lpstr>
      <vt:lpstr>الشريحة 11</vt:lpstr>
      <vt:lpstr>الشريحة 12</vt:lpstr>
      <vt:lpstr>الشريحة 13</vt:lpstr>
      <vt:lpstr>الشريحة 14</vt:lpstr>
      <vt:lpstr>تحتاج الحركات المالية إلى تأمين وضمان بعدة وسائل منها :</vt:lpstr>
      <vt:lpstr>الشريحة 16</vt:lpstr>
      <vt:lpstr>الشريحة 17</vt:lpstr>
      <vt:lpstr>الشريحة 18</vt:lpstr>
      <vt:lpstr>التهديدات الأمنية في بيئة التجارية الإلكترونية</vt:lpstr>
      <vt:lpstr>ما هو مُستقبل التجارة الألكترونية ؟   </vt:lpstr>
      <vt:lpstr>شكرا لحسن إصغائكم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التجارة الإلكترونية</dc:title>
  <dc:creator>rrr</dc:creator>
  <cp:lastModifiedBy>rrr</cp:lastModifiedBy>
  <cp:revision>64</cp:revision>
  <dcterms:created xsi:type="dcterms:W3CDTF">2013-04-09T07:07:33Z</dcterms:created>
  <dcterms:modified xsi:type="dcterms:W3CDTF">2013-06-04T09:03:59Z</dcterms:modified>
</cp:coreProperties>
</file>