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9" r:id="rId8"/>
    <p:sldId id="266" r:id="rId9"/>
    <p:sldId id="274" r:id="rId10"/>
    <p:sldId id="267" r:id="rId11"/>
    <p:sldId id="262" r:id="rId12"/>
    <p:sldId id="301" r:id="rId13"/>
    <p:sldId id="314" r:id="rId14"/>
    <p:sldId id="263"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295" r:id="rId39"/>
    <p:sldId id="296" r:id="rId40"/>
    <p:sldId id="297" r:id="rId41"/>
    <p:sldId id="298" r:id="rId42"/>
    <p:sldId id="299" r:id="rId43"/>
    <p:sldId id="300" r:id="rId44"/>
    <p:sldId id="302" r:id="rId45"/>
    <p:sldId id="304" r:id="rId46"/>
    <p:sldId id="303" r:id="rId47"/>
    <p:sldId id="305" r:id="rId48"/>
    <p:sldId id="306" r:id="rId49"/>
    <p:sldId id="307" r:id="rId50"/>
    <p:sldId id="309" r:id="rId51"/>
    <p:sldId id="308" r:id="rId52"/>
    <p:sldId id="310" r:id="rId53"/>
    <p:sldId id="311" r:id="rId54"/>
    <p:sldId id="312" r:id="rId55"/>
    <p:sldId id="31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2167053-C7F6-4BE5-BC5B-7638A2BDB31F}" type="datetimeFigureOut">
              <a:rPr lang="en-US" smtClean="0"/>
              <a:pPr/>
              <a:t>2/27/2013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317361B-D831-4B0D-A711-D09FEB3397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2167053-C7F6-4BE5-BC5B-7638A2BDB31F}" type="datetimeFigureOut">
              <a:rPr lang="en-US" smtClean="0"/>
              <a:pPr/>
              <a:t>2/27/2013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317361B-D831-4B0D-A711-D09FEB3397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2167053-C7F6-4BE5-BC5B-7638A2BDB31F}" type="datetimeFigureOut">
              <a:rPr lang="en-US" smtClean="0"/>
              <a:pPr/>
              <a:t>2/27/2013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317361B-D831-4B0D-A711-D09FEB3397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2167053-C7F6-4BE5-BC5B-7638A2BDB31F}" type="datetimeFigureOut">
              <a:rPr lang="en-US" smtClean="0"/>
              <a:pPr/>
              <a:t>2/27/2013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317361B-D831-4B0D-A711-D09FEB3397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2167053-C7F6-4BE5-BC5B-7638A2BDB31F}" type="datetimeFigureOut">
              <a:rPr lang="en-US" smtClean="0"/>
              <a:pPr/>
              <a:t>2/27/2013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317361B-D831-4B0D-A711-D09FEB3397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B2167053-C7F6-4BE5-BC5B-7638A2BDB31F}" type="datetimeFigureOut">
              <a:rPr lang="en-US" smtClean="0"/>
              <a:pPr/>
              <a:t>2/27/2013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317361B-D831-4B0D-A711-D09FEB3397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B2167053-C7F6-4BE5-BC5B-7638A2BDB31F}" type="datetimeFigureOut">
              <a:rPr lang="en-US" smtClean="0"/>
              <a:pPr/>
              <a:t>2/27/2013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7317361B-D831-4B0D-A711-D09FEB3397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2167053-C7F6-4BE5-BC5B-7638A2BDB31F}" type="datetimeFigureOut">
              <a:rPr lang="en-US" smtClean="0"/>
              <a:pPr/>
              <a:t>2/27/2013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7317361B-D831-4B0D-A711-D09FEB3397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2167053-C7F6-4BE5-BC5B-7638A2BDB31F}" type="datetimeFigureOut">
              <a:rPr lang="en-US" smtClean="0"/>
              <a:pPr/>
              <a:t>2/27/2013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7317361B-D831-4B0D-A711-D09FEB3397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2167053-C7F6-4BE5-BC5B-7638A2BDB31F}" type="datetimeFigureOut">
              <a:rPr lang="en-US" smtClean="0"/>
              <a:pPr/>
              <a:t>2/27/2013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317361B-D831-4B0D-A711-D09FEB3397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2167053-C7F6-4BE5-BC5B-7638A2BDB31F}" type="datetimeFigureOut">
              <a:rPr lang="en-US" smtClean="0"/>
              <a:pPr/>
              <a:t>2/27/2013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317361B-D831-4B0D-A711-D09FEB3397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67053-C7F6-4BE5-BC5B-7638A2BDB31F}" type="datetimeFigureOut">
              <a:rPr lang="en-US" smtClean="0"/>
              <a:pPr/>
              <a:t>2/27/2013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7361B-D831-4B0D-A711-D09FEB3397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interfacebus.com/Components.html"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www.interfacebu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340768"/>
            <a:ext cx="7772400" cy="1470025"/>
          </a:xfrm>
        </p:spPr>
        <p:txBody>
          <a:bodyPr>
            <a:normAutofit/>
          </a:bodyPr>
          <a:lstStyle/>
          <a:p>
            <a:r>
              <a:rPr lang="ar-IQ" sz="6000" b="1" dirty="0" smtClean="0"/>
              <a:t>قنوات الاتصالات </a:t>
            </a:r>
            <a:endParaRPr lang="en-US" sz="6000" b="1" dirty="0"/>
          </a:p>
        </p:txBody>
      </p:sp>
      <p:sp>
        <p:nvSpPr>
          <p:cNvPr id="3" name="عنوان فرعي 2"/>
          <p:cNvSpPr>
            <a:spLocks noGrp="1"/>
          </p:cNvSpPr>
          <p:nvPr>
            <p:ph type="subTitle" idx="1"/>
          </p:nvPr>
        </p:nvSpPr>
        <p:spPr>
          <a:xfrm>
            <a:off x="1357290" y="1844824"/>
            <a:ext cx="6400800" cy="3738716"/>
          </a:xfrm>
        </p:spPr>
        <p:txBody>
          <a:bodyPr>
            <a:normAutofit/>
          </a:bodyPr>
          <a:lstStyle/>
          <a:p>
            <a:endParaRPr lang="ar-IQ" dirty="0" smtClean="0"/>
          </a:p>
          <a:p>
            <a:r>
              <a:rPr lang="en-US" sz="5400" b="1" dirty="0" smtClean="0">
                <a:solidFill>
                  <a:schemeClr val="tx2"/>
                </a:solidFill>
              </a:rPr>
              <a:t>Communications</a:t>
            </a:r>
          </a:p>
          <a:p>
            <a:r>
              <a:rPr lang="en-US" sz="5400" b="1" dirty="0" smtClean="0">
                <a:solidFill>
                  <a:schemeClr val="accent3">
                    <a:lumMod val="50000"/>
                  </a:schemeClr>
                </a:solidFill>
              </a:rPr>
              <a:t>channels</a:t>
            </a:r>
            <a:r>
              <a:rPr lang="en-US" sz="5400" b="1" dirty="0" smtClean="0">
                <a:solidFill>
                  <a:schemeClr val="tx1"/>
                </a:solidFill>
              </a:rPr>
              <a:t> </a:t>
            </a:r>
            <a:r>
              <a:rPr lang="ar-IQ" sz="5400" b="1" dirty="0" smtClean="0">
                <a:solidFill>
                  <a:schemeClr val="tx1"/>
                </a:solidFill>
              </a:rPr>
              <a:t> </a:t>
            </a:r>
            <a:endParaRPr lang="ar-IQ" sz="5400" b="1" dirty="0" smtClean="0">
              <a:solidFill>
                <a:schemeClr val="tx1"/>
              </a:solidFill>
            </a:endParaRPr>
          </a:p>
          <a:p>
            <a:r>
              <a:rPr lang="ar-IQ" sz="5400" b="1" dirty="0" smtClean="0">
                <a:solidFill>
                  <a:schemeClr val="accent3">
                    <a:lumMod val="50000"/>
                  </a:schemeClr>
                </a:solidFill>
              </a:rPr>
              <a:t> </a:t>
            </a:r>
            <a:r>
              <a:rPr lang="ar-IQ" sz="2000" b="1" dirty="0" smtClean="0">
                <a:solidFill>
                  <a:schemeClr val="accent3">
                    <a:lumMod val="50000"/>
                  </a:schemeClr>
                </a:solidFill>
              </a:rPr>
              <a:t>تقديم المهندس سنان محمد </a:t>
            </a:r>
            <a:r>
              <a:rPr lang="ar-IQ" sz="2000" b="1" dirty="0" smtClean="0">
                <a:solidFill>
                  <a:schemeClr val="accent3">
                    <a:lumMod val="50000"/>
                  </a:schemeClr>
                </a:solidFill>
              </a:rPr>
              <a:t>حسن</a:t>
            </a:r>
            <a:endParaRPr lang="en-US" sz="5400" b="1" dirty="0">
              <a:solidFill>
                <a:schemeClr val="accent3">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fontScale="90000"/>
          </a:bodyPr>
          <a:lstStyle/>
          <a:p>
            <a:r>
              <a:rPr lang="ar-IQ" dirty="0" smtClean="0"/>
              <a:t>المرحلة الثالثة </a:t>
            </a:r>
            <a:br>
              <a:rPr lang="ar-IQ" dirty="0" smtClean="0"/>
            </a:br>
            <a:r>
              <a:rPr lang="ar-IQ" dirty="0" smtClean="0"/>
              <a:t>الدوائر الرقمية </a:t>
            </a:r>
            <a:endParaRPr lang="en-US" dirty="0"/>
          </a:p>
        </p:txBody>
      </p:sp>
      <p:grpSp>
        <p:nvGrpSpPr>
          <p:cNvPr id="6" name="مجموعة 5"/>
          <p:cNvGrpSpPr/>
          <p:nvPr/>
        </p:nvGrpSpPr>
        <p:grpSpPr>
          <a:xfrm>
            <a:off x="785786" y="1643050"/>
            <a:ext cx="8096508" cy="4143404"/>
            <a:chOff x="785786" y="1643050"/>
            <a:chExt cx="8096508" cy="4143404"/>
          </a:xfrm>
        </p:grpSpPr>
        <p:pic>
          <p:nvPicPr>
            <p:cNvPr id="3" name="Picture 2"/>
            <p:cNvPicPr>
              <a:picLocks noChangeAspect="1" noChangeArrowheads="1"/>
            </p:cNvPicPr>
            <p:nvPr/>
          </p:nvPicPr>
          <p:blipFill>
            <a:blip r:embed="rId2" cstate="print">
              <a:lum bright="-35000"/>
            </a:blip>
            <a:srcRect/>
            <a:stretch>
              <a:fillRect/>
            </a:stretch>
          </p:blipFill>
          <p:spPr bwMode="auto">
            <a:xfrm>
              <a:off x="785786" y="1928802"/>
              <a:ext cx="4143404" cy="3643338"/>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lum bright="-35000"/>
            </a:blip>
            <a:srcRect/>
            <a:stretch>
              <a:fillRect/>
            </a:stretch>
          </p:blipFill>
          <p:spPr bwMode="auto">
            <a:xfrm>
              <a:off x="5072066" y="1643050"/>
              <a:ext cx="3810228" cy="4143404"/>
            </a:xfrm>
            <a:prstGeom prst="rect">
              <a:avLst/>
            </a:prstGeom>
            <a:noFill/>
            <a:ln w="9525">
              <a:noFill/>
              <a:miter lim="800000"/>
              <a:headEnd/>
              <a:tailEnd/>
            </a:ln>
            <a:effec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p:cNvGrpSpPr/>
          <p:nvPr/>
        </p:nvGrpSpPr>
        <p:grpSpPr>
          <a:xfrm>
            <a:off x="857224" y="1500174"/>
            <a:ext cx="7572428" cy="4286280"/>
            <a:chOff x="857224" y="1500174"/>
            <a:chExt cx="7572428" cy="4286280"/>
          </a:xfrm>
        </p:grpSpPr>
        <p:pic>
          <p:nvPicPr>
            <p:cNvPr id="2" name="صورة 1" descr="Electronic Components">
              <a:hlinkClick r:id="rId2"/>
            </p:cNvPr>
            <p:cNvPicPr/>
            <p:nvPr/>
          </p:nvPicPr>
          <p:blipFill>
            <a:blip r:embed="rId3" cstate="print">
              <a:lum bright="-21000"/>
            </a:blip>
            <a:srcRect/>
            <a:stretch>
              <a:fillRect/>
            </a:stretch>
          </p:blipFill>
          <p:spPr bwMode="auto">
            <a:xfrm>
              <a:off x="1357290" y="1500174"/>
              <a:ext cx="1147211" cy="93333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4" name="صورة 3" descr="PC motherboard">
              <a:hlinkClick r:id="rId4" tooltip="&quot;Engineering Portal&quot;"/>
            </p:cNvPr>
            <p:cNvPicPr/>
            <p:nvPr/>
          </p:nvPicPr>
          <p:blipFill>
            <a:blip r:embed="rId5" cstate="print">
              <a:lum bright="-21000"/>
            </a:blip>
            <a:srcRect/>
            <a:stretch>
              <a:fillRect/>
            </a:stretch>
          </p:blipFill>
          <p:spPr bwMode="auto">
            <a:xfrm>
              <a:off x="857224" y="3071810"/>
              <a:ext cx="1940232" cy="223498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7" name="صورة 6"/>
            <p:cNvPicPr/>
            <p:nvPr/>
          </p:nvPicPr>
          <p:blipFill>
            <a:blip r:embed="rId6" cstate="print">
              <a:lum bright="-21000"/>
            </a:blip>
            <a:srcRect/>
            <a:stretch>
              <a:fillRect/>
            </a:stretch>
          </p:blipFill>
          <p:spPr bwMode="auto">
            <a:xfrm>
              <a:off x="3500430" y="1571612"/>
              <a:ext cx="4929222" cy="421484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1643042" y="785794"/>
            <a:ext cx="5715040" cy="5214974"/>
            <a:chOff x="1000100" y="571480"/>
            <a:chExt cx="6786610" cy="5357850"/>
          </a:xfrm>
        </p:grpSpPr>
        <p:pic>
          <p:nvPicPr>
            <p:cNvPr id="57346" name="Picture 2"/>
            <p:cNvPicPr>
              <a:picLocks noChangeAspect="1" noChangeArrowheads="1"/>
            </p:cNvPicPr>
            <p:nvPr/>
          </p:nvPicPr>
          <p:blipFill>
            <a:blip r:embed="rId2" cstate="print">
              <a:lum bright="-21000"/>
            </a:blip>
            <a:srcRect/>
            <a:stretch>
              <a:fillRect/>
            </a:stretch>
          </p:blipFill>
          <p:spPr bwMode="auto">
            <a:xfrm>
              <a:off x="1000100" y="571480"/>
              <a:ext cx="6786610" cy="2667013"/>
            </a:xfrm>
            <a:prstGeom prst="rect">
              <a:avLst/>
            </a:prstGeom>
            <a:noFill/>
            <a:ln w="9525">
              <a:noFill/>
              <a:miter lim="800000"/>
              <a:headEnd/>
              <a:tailEnd/>
            </a:ln>
            <a:effectLst/>
          </p:spPr>
        </p:pic>
        <p:pic>
          <p:nvPicPr>
            <p:cNvPr id="57347" name="Picture 3"/>
            <p:cNvPicPr>
              <a:picLocks noChangeAspect="1" noChangeArrowheads="1"/>
            </p:cNvPicPr>
            <p:nvPr/>
          </p:nvPicPr>
          <p:blipFill>
            <a:blip r:embed="rId3" cstate="print">
              <a:lum bright="-21000"/>
            </a:blip>
            <a:srcRect/>
            <a:stretch>
              <a:fillRect/>
            </a:stretch>
          </p:blipFill>
          <p:spPr bwMode="auto">
            <a:xfrm>
              <a:off x="1500166" y="3571876"/>
              <a:ext cx="6072230" cy="2357454"/>
            </a:xfrm>
            <a:prstGeom prst="rect">
              <a:avLst/>
            </a:prstGeom>
            <a:noFill/>
            <a:ln w="9525">
              <a:noFill/>
              <a:miter lim="800000"/>
              <a:headEnd/>
              <a:tailEnd/>
            </a:ln>
            <a:effec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626121"/>
          </a:xfrm>
        </p:spPr>
        <p:txBody>
          <a:bodyPr/>
          <a:lstStyle/>
          <a:p>
            <a:pPr algn="ctr" rtl="1">
              <a:buNone/>
            </a:pPr>
            <a:r>
              <a:rPr lang="ar-IQ" b="1" dirty="0" smtClean="0"/>
              <a:t>الأنظمة الرقمية  </a:t>
            </a:r>
          </a:p>
          <a:p>
            <a:pPr algn="r" rtl="1">
              <a:buNone/>
            </a:pPr>
            <a:r>
              <a:rPr lang="ar-IQ" b="1" dirty="0" smtClean="0"/>
              <a:t>النظام العشري </a:t>
            </a:r>
            <a:r>
              <a:rPr lang="en-US" b="1" dirty="0" smtClean="0"/>
              <a:t>decimal</a:t>
            </a:r>
            <a:r>
              <a:rPr lang="ar-IQ" b="1" dirty="0" smtClean="0"/>
              <a:t> </a:t>
            </a:r>
          </a:p>
          <a:p>
            <a:pPr algn="r" rtl="1">
              <a:buNone/>
            </a:pPr>
            <a:r>
              <a:rPr lang="ar-IQ" dirty="0" smtClean="0"/>
              <a:t>يتكون من الأرقام التي نتعامل بها في حياتنا اليومية هي بالنظام العشري </a:t>
            </a:r>
            <a:r>
              <a:rPr lang="en-US" dirty="0" smtClean="0"/>
              <a:t>1 2 3 4 5 6 </a:t>
            </a:r>
            <a:r>
              <a:rPr lang="ar-IQ" dirty="0" smtClean="0"/>
              <a:t> وهذه  هي الأرقام العربية أما الأرقام التي بالشكل 1 2 3 4 5 6 هي الأرقام الهندية . </a:t>
            </a:r>
          </a:p>
          <a:p>
            <a:pPr algn="r" rtl="1">
              <a:buNone/>
            </a:pPr>
            <a:r>
              <a:rPr lang="ar-IQ" b="1" dirty="0" smtClean="0"/>
              <a:t>النظام الثنائي  </a:t>
            </a:r>
            <a:r>
              <a:rPr lang="en-US" b="1" dirty="0" smtClean="0"/>
              <a:t>binary</a:t>
            </a:r>
            <a:r>
              <a:rPr lang="ar-IQ" dirty="0" smtClean="0"/>
              <a:t>  يتكون من رقمين فقط هما </a:t>
            </a:r>
            <a:r>
              <a:rPr lang="en-US" dirty="0" smtClean="0"/>
              <a:t>[0]  [1]</a:t>
            </a:r>
            <a:r>
              <a:rPr lang="ar-IQ" dirty="0" smtClean="0"/>
              <a:t> </a:t>
            </a:r>
          </a:p>
          <a:p>
            <a:pPr algn="r" rtl="1">
              <a:buNone/>
            </a:pPr>
            <a:r>
              <a:rPr lang="ar-IQ" dirty="0" smtClean="0"/>
              <a:t>ويتم تحويل الأرقام من النظام العشري إلى الثنائي في الحاسوب </a:t>
            </a:r>
          </a:p>
          <a:p>
            <a:pPr algn="r" rtl="1">
              <a:buNone/>
            </a:pPr>
            <a:r>
              <a:rPr lang="ar-IQ" dirty="0" smtClean="0"/>
              <a:t>الرقم </a:t>
            </a:r>
            <a:r>
              <a:rPr lang="en-US" dirty="0" smtClean="0"/>
              <a:t>(</a:t>
            </a:r>
            <a:r>
              <a:rPr lang="en-US" sz="2400" dirty="0" smtClean="0"/>
              <a:t>10)</a:t>
            </a:r>
            <a:r>
              <a:rPr lang="en-US" sz="3600" dirty="0" smtClean="0"/>
              <a:t>5</a:t>
            </a:r>
            <a:r>
              <a:rPr lang="en-US" dirty="0" smtClean="0"/>
              <a:t>  </a:t>
            </a:r>
            <a:r>
              <a:rPr lang="ar-IQ" dirty="0" smtClean="0"/>
              <a:t>  =  </a:t>
            </a:r>
            <a:r>
              <a:rPr lang="en-US" sz="2800" dirty="0" smtClean="0"/>
              <a:t>(2)</a:t>
            </a:r>
            <a:r>
              <a:rPr lang="en-US" sz="3600" dirty="0" smtClean="0"/>
              <a:t>101</a:t>
            </a:r>
            <a:r>
              <a:rPr lang="ar-IQ" dirty="0" smtClean="0"/>
              <a:t> </a:t>
            </a:r>
          </a:p>
          <a:p>
            <a:pPr algn="r" rtl="1">
              <a:buNone/>
            </a:pPr>
            <a:r>
              <a:rPr lang="ar-IQ" dirty="0" smtClean="0"/>
              <a:t>الرقم </a:t>
            </a:r>
            <a:r>
              <a:rPr lang="en-US" dirty="0" smtClean="0"/>
              <a:t>7</a:t>
            </a:r>
            <a:r>
              <a:rPr lang="ar-IQ" dirty="0" smtClean="0"/>
              <a:t>   =  </a:t>
            </a:r>
            <a:r>
              <a:rPr lang="en-US" dirty="0" smtClean="0"/>
              <a:t>111</a:t>
            </a:r>
            <a:r>
              <a:rPr lang="ar-IQ" dirty="0" smtClean="0"/>
              <a:t> مثلاً </a:t>
            </a:r>
            <a:r>
              <a:rPr lang="ar-JO"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قناة الاتصالات </a:t>
            </a:r>
            <a:endParaRPr lang="en-US" dirty="0"/>
          </a:p>
        </p:txBody>
      </p:sp>
      <p:sp>
        <p:nvSpPr>
          <p:cNvPr id="3" name="عنصر نائب للمحتوى 2"/>
          <p:cNvSpPr>
            <a:spLocks noGrp="1"/>
          </p:cNvSpPr>
          <p:nvPr>
            <p:ph idx="1"/>
          </p:nvPr>
        </p:nvSpPr>
        <p:spPr/>
        <p:txBody>
          <a:bodyPr/>
          <a:lstStyle/>
          <a:p>
            <a:pPr algn="r" rtl="1">
              <a:buFont typeface="Wingdings" pitchFamily="2" charset="2"/>
              <a:buChar char="v"/>
            </a:pPr>
            <a:r>
              <a:rPr lang="ar-IQ" dirty="0" smtClean="0"/>
              <a:t>  طريق تنتقل المعلومات عليه .</a:t>
            </a:r>
          </a:p>
          <a:p>
            <a:pPr algn="r" rtl="1">
              <a:buFont typeface="Wingdings" pitchFamily="2" charset="2"/>
              <a:buChar char="v"/>
            </a:pPr>
            <a:r>
              <a:rPr lang="ar-IQ" dirty="0" smtClean="0"/>
              <a:t>يمكن أن تكون قناة الاتصال سلك فيزيائي يربط الوسائل المتصلة </a:t>
            </a:r>
            <a:r>
              <a:rPr lang="en-US" dirty="0" smtClean="0"/>
              <a:t>(Communicating devices)</a:t>
            </a:r>
            <a:r>
              <a:rPr lang="ar-IQ" dirty="0" smtClean="0"/>
              <a:t> .  </a:t>
            </a:r>
          </a:p>
          <a:p>
            <a:pPr algn="r" rtl="1">
              <a:buFont typeface="Wingdings" pitchFamily="2" charset="2"/>
              <a:buChar char="v"/>
            </a:pPr>
            <a:r>
              <a:rPr lang="ar-IQ" dirty="0" smtClean="0"/>
              <a:t>يمكن أن تكون قناة الاتصال طاقة مشعة راديوية أو ليزرية ليس لها وجود فيزيائي .     </a:t>
            </a:r>
          </a:p>
          <a:p>
            <a:pPr algn="r" rtl="1">
              <a:buNone/>
            </a:pPr>
            <a:r>
              <a:rPr lang="ar-IQ" dirty="0" smtClean="0"/>
              <a:t>المعلومات التي ترسل خلال قناة الاتصال لها مصدر حيث تتشكل فيه المعلومات . </a:t>
            </a:r>
          </a:p>
          <a:p>
            <a:pPr algn="r" rtl="1">
              <a:buNone/>
            </a:pPr>
            <a:r>
              <a:rPr lang="ar-IQ" dirty="0" smtClean="0"/>
              <a:t>وهدف ترسل إليه المعلومات . </a:t>
            </a:r>
          </a:p>
          <a:p>
            <a:pPr algn="r" rtl="1">
              <a:buNone/>
            </a:pPr>
            <a:endParaRPr lang="ar-IQ"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3"/>
          <p:cNvSpPr>
            <a:spLocks noGrp="1"/>
          </p:cNvSpPr>
          <p:nvPr>
            <p:ph type="subTitle" idx="1"/>
          </p:nvPr>
        </p:nvSpPr>
        <p:spPr>
          <a:xfrm>
            <a:off x="714348" y="714356"/>
            <a:ext cx="7786742" cy="5643602"/>
          </a:xfrm>
        </p:spPr>
        <p:txBody>
          <a:bodyPr/>
          <a:lstStyle/>
          <a:p>
            <a:pPr algn="r"/>
            <a:r>
              <a:rPr lang="ar-IQ" dirty="0" smtClean="0">
                <a:solidFill>
                  <a:schemeClr val="tx1"/>
                </a:solidFill>
              </a:rPr>
              <a:t>المعلومات تنشأ من </a:t>
            </a:r>
            <a:r>
              <a:rPr lang="ar-IQ" u="sng" dirty="0" smtClean="0">
                <a:solidFill>
                  <a:schemeClr val="tx1"/>
                </a:solidFill>
              </a:rPr>
              <a:t>مصدر واحد </a:t>
            </a:r>
          </a:p>
          <a:p>
            <a:pPr algn="r"/>
            <a:r>
              <a:rPr lang="ar-IQ" dirty="0" smtClean="0">
                <a:solidFill>
                  <a:schemeClr val="tx1"/>
                </a:solidFill>
              </a:rPr>
              <a:t>ولكن يمكن أن يكون هناك </a:t>
            </a:r>
            <a:r>
              <a:rPr lang="ar-IQ" u="sng" dirty="0" smtClean="0">
                <a:solidFill>
                  <a:schemeClr val="tx1"/>
                </a:solidFill>
              </a:rPr>
              <a:t>أكثر من هدف </a:t>
            </a:r>
            <a:r>
              <a:rPr lang="ar-IQ" dirty="0" smtClean="0">
                <a:solidFill>
                  <a:schemeClr val="tx1"/>
                </a:solidFill>
              </a:rPr>
              <a:t>بالاعتماد على   </a:t>
            </a:r>
          </a:p>
          <a:p>
            <a:pPr algn="r"/>
            <a:r>
              <a:rPr lang="ar-IQ" dirty="0" smtClean="0">
                <a:solidFill>
                  <a:schemeClr val="tx1"/>
                </a:solidFill>
              </a:rPr>
              <a:t>عدد المحطات التي تكون مربوطة إلى القناة  </a:t>
            </a:r>
          </a:p>
          <a:p>
            <a:pPr algn="r" rtl="1"/>
            <a:r>
              <a:rPr lang="ar-IQ" dirty="0" smtClean="0">
                <a:solidFill>
                  <a:schemeClr val="tx1"/>
                </a:solidFill>
              </a:rPr>
              <a:t>يتم تمثيل المعلومات  في قنوات الاتصال الرقمية ببتات فردية والتي بالتالي تشكل </a:t>
            </a:r>
            <a:r>
              <a:rPr lang="ar-IQ" b="1" dirty="0" smtClean="0">
                <a:solidFill>
                  <a:schemeClr val="tx1"/>
                </a:solidFill>
              </a:rPr>
              <a:t>وحدات رسالة </a:t>
            </a:r>
            <a:r>
              <a:rPr lang="ar-IQ" dirty="0" smtClean="0">
                <a:solidFill>
                  <a:schemeClr val="tx1"/>
                </a:solidFill>
              </a:rPr>
              <a:t>تتكون من عدد من البتات </a:t>
            </a:r>
            <a:r>
              <a:rPr lang="en-US" dirty="0" smtClean="0">
                <a:solidFill>
                  <a:schemeClr val="tx1"/>
                </a:solidFill>
              </a:rPr>
              <a:t>multi bits</a:t>
            </a:r>
            <a:r>
              <a:rPr lang="ar-IQ" dirty="0" smtClean="0">
                <a:solidFill>
                  <a:schemeClr val="tx1"/>
                </a:solidFill>
              </a:rPr>
              <a:t> . </a:t>
            </a:r>
          </a:p>
          <a:p>
            <a:pPr algn="r" rtl="1"/>
            <a:r>
              <a:rPr lang="ar-IQ" b="1" dirty="0" smtClean="0">
                <a:solidFill>
                  <a:schemeClr val="tx1"/>
                </a:solidFill>
              </a:rPr>
              <a:t>البايت</a:t>
            </a:r>
            <a:r>
              <a:rPr lang="ar-IQ" dirty="0" smtClean="0">
                <a:solidFill>
                  <a:schemeClr val="tx1"/>
                </a:solidFill>
              </a:rPr>
              <a:t> هو مثال لتجميع الرسالة فالبايت هو تجمع </a:t>
            </a:r>
            <a:r>
              <a:rPr lang="en-US" dirty="0" smtClean="0">
                <a:solidFill>
                  <a:schemeClr val="tx1"/>
                </a:solidFill>
              </a:rPr>
              <a:t>8</a:t>
            </a:r>
            <a:r>
              <a:rPr lang="ar-IQ" dirty="0" smtClean="0">
                <a:solidFill>
                  <a:schemeClr val="tx1"/>
                </a:solidFill>
              </a:rPr>
              <a:t> بتات </a:t>
            </a:r>
          </a:p>
          <a:p>
            <a:pPr algn="r" rtl="1"/>
            <a:r>
              <a:rPr lang="ar-IQ" dirty="0" smtClean="0">
                <a:solidFill>
                  <a:schemeClr val="tx1"/>
                </a:solidFill>
              </a:rPr>
              <a:t>تجًمع بتات الرسالة يصنف الى فريمات </a:t>
            </a:r>
            <a:r>
              <a:rPr lang="en-US" dirty="0" smtClean="0">
                <a:solidFill>
                  <a:schemeClr val="tx1"/>
                </a:solidFill>
              </a:rPr>
              <a:t>(frames)</a:t>
            </a:r>
            <a:r>
              <a:rPr lang="ar-IQ" dirty="0" smtClean="0">
                <a:solidFill>
                  <a:schemeClr val="tx1"/>
                </a:solidFill>
              </a:rPr>
              <a:t> </a:t>
            </a:r>
          </a:p>
          <a:p>
            <a:pPr algn="r" rtl="1"/>
            <a:r>
              <a:rPr lang="ar-IQ" dirty="0" smtClean="0">
                <a:solidFill>
                  <a:schemeClr val="tx1"/>
                </a:solidFill>
              </a:rPr>
              <a:t>أو الى وحدة رسالة بمستوى أعلى . </a:t>
            </a:r>
            <a:endParaRPr 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3"/>
          <p:cNvSpPr>
            <a:spLocks noGrp="1"/>
          </p:cNvSpPr>
          <p:nvPr>
            <p:ph type="subTitle" idx="1"/>
          </p:nvPr>
        </p:nvSpPr>
        <p:spPr>
          <a:xfrm>
            <a:off x="714348" y="642918"/>
            <a:ext cx="7786742" cy="5643602"/>
          </a:xfrm>
        </p:spPr>
        <p:txBody>
          <a:bodyPr/>
          <a:lstStyle/>
          <a:p>
            <a:pPr algn="r" rtl="1"/>
            <a:r>
              <a:rPr lang="ar-IQ" b="1" dirty="0" smtClean="0">
                <a:solidFill>
                  <a:schemeClr val="tx1"/>
                </a:solidFill>
              </a:rPr>
              <a:t>        أنواع قنوات الاتصالات </a:t>
            </a:r>
          </a:p>
          <a:p>
            <a:pPr algn="r" rtl="1"/>
            <a:r>
              <a:rPr lang="ar-IQ" sz="2400" b="1" dirty="0" smtClean="0">
                <a:solidFill>
                  <a:schemeClr val="tx1"/>
                </a:solidFill>
              </a:rPr>
              <a:t>  مصدر</a:t>
            </a:r>
            <a:r>
              <a:rPr lang="ar-IQ" sz="2400" dirty="0" smtClean="0">
                <a:solidFill>
                  <a:schemeClr val="tx1"/>
                </a:solidFill>
              </a:rPr>
              <a:t> الرسالة هو </a:t>
            </a:r>
            <a:r>
              <a:rPr lang="ar-IQ" sz="2400" b="1" dirty="0" smtClean="0">
                <a:solidFill>
                  <a:schemeClr val="tx1"/>
                </a:solidFill>
              </a:rPr>
              <a:t>المرسل</a:t>
            </a:r>
            <a:r>
              <a:rPr lang="ar-IQ" sz="2400" dirty="0" smtClean="0">
                <a:solidFill>
                  <a:schemeClr val="tx1"/>
                </a:solidFill>
              </a:rPr>
              <a:t> </a:t>
            </a:r>
            <a:r>
              <a:rPr lang="en-US" sz="2400" dirty="0" smtClean="0">
                <a:solidFill>
                  <a:schemeClr val="tx1"/>
                </a:solidFill>
              </a:rPr>
              <a:t>transmitter</a:t>
            </a:r>
            <a:r>
              <a:rPr lang="ar-IQ" sz="2400" dirty="0" smtClean="0">
                <a:solidFill>
                  <a:schemeClr val="tx1"/>
                </a:solidFill>
              </a:rPr>
              <a:t> و</a:t>
            </a:r>
            <a:r>
              <a:rPr lang="ar-IQ" sz="2400" b="1" dirty="0" smtClean="0">
                <a:solidFill>
                  <a:schemeClr val="tx1"/>
                </a:solidFill>
              </a:rPr>
              <a:t>الهدف</a:t>
            </a:r>
            <a:r>
              <a:rPr lang="ar-IQ" sz="2400" dirty="0" smtClean="0">
                <a:solidFill>
                  <a:schemeClr val="tx1"/>
                </a:solidFill>
              </a:rPr>
              <a:t> هو </a:t>
            </a:r>
            <a:r>
              <a:rPr lang="ar-IQ" sz="2400" b="1" dirty="0" smtClean="0">
                <a:solidFill>
                  <a:schemeClr val="tx1"/>
                </a:solidFill>
              </a:rPr>
              <a:t>المستلم</a:t>
            </a:r>
            <a:r>
              <a:rPr lang="ar-IQ" sz="2400" dirty="0" smtClean="0">
                <a:solidFill>
                  <a:schemeClr val="tx1"/>
                </a:solidFill>
              </a:rPr>
              <a:t>  </a:t>
            </a:r>
            <a:r>
              <a:rPr lang="en-US" sz="2400" dirty="0" smtClean="0">
                <a:solidFill>
                  <a:schemeClr val="tx1"/>
                </a:solidFill>
              </a:rPr>
              <a:t>receiver</a:t>
            </a:r>
            <a:r>
              <a:rPr lang="ar-IQ" sz="2400" dirty="0" smtClean="0">
                <a:solidFill>
                  <a:schemeClr val="tx1"/>
                </a:solidFill>
              </a:rPr>
              <a:t>  </a:t>
            </a:r>
          </a:p>
          <a:p>
            <a:pPr algn="r" rtl="1"/>
            <a:endParaRPr lang="ar-IQ" b="1" dirty="0" smtClean="0">
              <a:solidFill>
                <a:schemeClr val="tx1"/>
              </a:solidFill>
            </a:endParaRPr>
          </a:p>
          <a:p>
            <a:pPr algn="r" rtl="1"/>
            <a:endParaRPr lang="en-US" b="1" dirty="0">
              <a:solidFill>
                <a:schemeClr val="tx1"/>
              </a:solidFill>
            </a:endParaRPr>
          </a:p>
        </p:txBody>
      </p:sp>
      <p:pic>
        <p:nvPicPr>
          <p:cNvPr id="1026" name="Picture 2"/>
          <p:cNvPicPr>
            <a:picLocks noChangeAspect="1" noChangeArrowheads="1"/>
          </p:cNvPicPr>
          <p:nvPr/>
        </p:nvPicPr>
        <p:blipFill>
          <a:blip r:embed="rId2" cstate="print">
            <a:lum bright="-32000"/>
          </a:blip>
          <a:srcRect/>
          <a:stretch>
            <a:fillRect/>
          </a:stretch>
        </p:blipFill>
        <p:spPr bwMode="auto">
          <a:xfrm>
            <a:off x="1071537" y="1857364"/>
            <a:ext cx="7493115" cy="449316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pPr algn="r" rtl="1">
              <a:buNone/>
            </a:pPr>
            <a:r>
              <a:rPr lang="ar-IQ" dirty="0" smtClean="0"/>
              <a:t> الإرسال باتجاه واحد  </a:t>
            </a:r>
            <a:r>
              <a:rPr lang="en-US" b="1" dirty="0" smtClean="0"/>
              <a:t>simplex</a:t>
            </a:r>
            <a:r>
              <a:rPr lang="ar-IQ" dirty="0" smtClean="0"/>
              <a:t> محطة الراديو تعتبر </a:t>
            </a:r>
            <a:r>
              <a:rPr lang="en-US" sz="2400" dirty="0" smtClean="0"/>
              <a:t>simplex</a:t>
            </a:r>
            <a:r>
              <a:rPr lang="ar-IQ" sz="2400" dirty="0" smtClean="0"/>
              <a:t> لأنها ترسل الإشارة الى المستمع ولا تستلم من المستمع . </a:t>
            </a:r>
          </a:p>
          <a:p>
            <a:pPr algn="r" rtl="1">
              <a:buNone/>
            </a:pPr>
            <a:r>
              <a:rPr lang="ar-IQ" sz="2800" b="1" dirty="0" smtClean="0"/>
              <a:t>قناة </a:t>
            </a:r>
            <a:r>
              <a:rPr lang="en-US" sz="2800" b="1" dirty="0" smtClean="0"/>
              <a:t>half – duplex channel</a:t>
            </a:r>
            <a:r>
              <a:rPr lang="ar-IQ" b="1" dirty="0" smtClean="0"/>
              <a:t>  </a:t>
            </a:r>
          </a:p>
          <a:p>
            <a:pPr algn="r" rtl="1">
              <a:buNone/>
            </a:pPr>
            <a:r>
              <a:rPr lang="ar-IQ" sz="2400" dirty="0" smtClean="0"/>
              <a:t>هي قناة الرسالة تمشي </a:t>
            </a:r>
            <a:r>
              <a:rPr lang="ar-IQ" sz="2400" u="sng" dirty="0" smtClean="0"/>
              <a:t>في اتجاهين </a:t>
            </a:r>
            <a:r>
              <a:rPr lang="ar-IQ" sz="2400" dirty="0" smtClean="0"/>
              <a:t>ولكن </a:t>
            </a:r>
            <a:r>
              <a:rPr lang="ar-IQ" sz="2400" u="sng" dirty="0" smtClean="0"/>
              <a:t>ليس في نفس الوقت </a:t>
            </a:r>
            <a:r>
              <a:rPr lang="ar-IQ" sz="2400" dirty="0" smtClean="0"/>
              <a:t>مثال ذلك جهاز الاتصال الذي يستخدم في الأجهزة الأمنية احد الطرفين يتكلم والآخر ينصت </a:t>
            </a:r>
            <a:r>
              <a:rPr lang="en-US" sz="2400" dirty="0" smtClean="0"/>
              <a:t>pause</a:t>
            </a:r>
            <a:r>
              <a:rPr lang="ar-IQ" sz="2400" dirty="0" smtClean="0"/>
              <a:t>  الى أن ينتهي الأول فيتكلم الثاني وهكذا تكون المحادثة بالتناوب </a:t>
            </a:r>
          </a:p>
          <a:p>
            <a:pPr algn="r" rtl="1">
              <a:buNone/>
            </a:pPr>
            <a:r>
              <a:rPr lang="ar-IQ" dirty="0" smtClean="0"/>
              <a:t>قناة الاتصال نوع        </a:t>
            </a:r>
            <a:r>
              <a:rPr lang="en-US" b="1" dirty="0" smtClean="0"/>
              <a:t>full – duplex channel</a:t>
            </a:r>
            <a:r>
              <a:rPr lang="ar-IQ" b="1" dirty="0" smtClean="0"/>
              <a:t>  </a:t>
            </a:r>
          </a:p>
          <a:p>
            <a:pPr algn="r" rtl="1">
              <a:buNone/>
            </a:pPr>
            <a:r>
              <a:rPr lang="ar-IQ" sz="2400" dirty="0" smtClean="0"/>
              <a:t>يتم تبادل الرسائل بين الطرفين والعملية بالحقيقة هي  قناة نوع </a:t>
            </a:r>
            <a:r>
              <a:rPr lang="en-US" sz="2400" dirty="0" smtClean="0"/>
              <a:t>half – duplex </a:t>
            </a:r>
            <a:r>
              <a:rPr lang="ar-IQ" sz="2400" dirty="0" smtClean="0"/>
              <a:t> </a:t>
            </a:r>
            <a:r>
              <a:rPr lang="ar-IQ" sz="2400" b="1" dirty="0" smtClean="0"/>
              <a:t>عدد</a:t>
            </a:r>
            <a:r>
              <a:rPr lang="en-US" sz="2400" b="1" dirty="0" smtClean="0"/>
              <a:t>2</a:t>
            </a:r>
            <a:r>
              <a:rPr lang="en-US" sz="2400" dirty="0" smtClean="0"/>
              <a:t> </a:t>
            </a:r>
            <a:r>
              <a:rPr lang="ar-IQ" sz="2400" dirty="0" smtClean="0"/>
              <a:t>  قناة للإرسال وقناة للاستلام . </a:t>
            </a:r>
          </a:p>
          <a:p>
            <a:pPr algn="r" rtl="1">
              <a:buNone/>
            </a:pPr>
            <a:r>
              <a:rPr lang="ar-IQ" sz="2400" dirty="0" smtClean="0"/>
              <a:t>تماماً كما يحدث عندما يتكلم اثنان بالتلفون العادي يتكلم الطرفان بنفس الوقت . </a:t>
            </a:r>
          </a:p>
          <a:p>
            <a:pPr algn="r" rtl="1">
              <a:buNone/>
            </a:pPr>
            <a:endParaRPr lang="ar-IQ" sz="2400" dirty="0" smtClean="0"/>
          </a:p>
          <a:p>
            <a:pPr algn="r" rtl="1">
              <a:buNone/>
            </a:pPr>
            <a:endParaRPr lang="ar-IQ" sz="2400" dirty="0" smtClean="0"/>
          </a:p>
          <a:p>
            <a:pPr algn="r" rtl="1">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pPr rtl="1"/>
            <a:r>
              <a:rPr lang="ar-IQ" sz="4000" b="1" dirty="0" smtClean="0"/>
              <a:t>الاتصالات المتوالية </a:t>
            </a:r>
            <a:r>
              <a:rPr lang="en-US" sz="4000" b="1" dirty="0" smtClean="0"/>
              <a:t>serial communications</a:t>
            </a:r>
            <a:endParaRPr lang="en-US" sz="4000" b="1" dirty="0"/>
          </a:p>
        </p:txBody>
      </p:sp>
      <p:sp>
        <p:nvSpPr>
          <p:cNvPr id="5" name="عنصر نائب للمحتوى 4"/>
          <p:cNvSpPr>
            <a:spLocks noGrp="1"/>
          </p:cNvSpPr>
          <p:nvPr>
            <p:ph idx="1"/>
          </p:nvPr>
        </p:nvSpPr>
        <p:spPr>
          <a:xfrm>
            <a:off x="457200" y="1285860"/>
            <a:ext cx="8229600" cy="4840303"/>
          </a:xfrm>
        </p:spPr>
        <p:txBody>
          <a:bodyPr/>
          <a:lstStyle/>
          <a:p>
            <a:pPr algn="r">
              <a:buNone/>
            </a:pPr>
            <a:r>
              <a:rPr lang="ar-IQ" dirty="0" smtClean="0"/>
              <a:t>أكثر الرسائل الرقمية تكون طويلة جداً رغم كونها عدد من البتات وعملية نقل البتات في نفس الوقت  ليست عملية سهلة  ولا اقتصادية </a:t>
            </a:r>
          </a:p>
          <a:p>
            <a:pPr algn="r">
              <a:buNone/>
            </a:pPr>
            <a:r>
              <a:rPr lang="ar-IQ" u="sng" dirty="0" smtClean="0"/>
              <a:t>لذلك تقسم الرسالة إلى أجزاء صغيرة وترسل بالتتابع </a:t>
            </a:r>
          </a:p>
          <a:p>
            <a:pPr algn="r" rtl="1">
              <a:buNone/>
            </a:pPr>
            <a:r>
              <a:rPr lang="ar-IQ" dirty="0" smtClean="0"/>
              <a:t>الإرسال المتوالي للبيات </a:t>
            </a:r>
            <a:r>
              <a:rPr lang="en-US" dirty="0" smtClean="0"/>
              <a:t>bit- serial transmission</a:t>
            </a:r>
            <a:r>
              <a:rPr lang="ar-IQ" dirty="0" smtClean="0"/>
              <a:t> </a:t>
            </a:r>
          </a:p>
          <a:p>
            <a:pPr algn="r" rtl="1">
              <a:buNone/>
            </a:pPr>
            <a:r>
              <a:rPr lang="ar-IQ" dirty="0" smtClean="0"/>
              <a:t>يقوم بإرسال الرسالة بت واحد كل مرة خلال القناة  </a:t>
            </a:r>
            <a:r>
              <a:rPr lang="ar-IQ" u="sng" dirty="0" smtClean="0"/>
              <a:t>وكل بت يمثل جزء من الرسالة  </a:t>
            </a:r>
            <a:r>
              <a:rPr lang="ar-IQ" dirty="0" smtClean="0"/>
              <a:t>بعد ذلك هذه البتات المفردة يتم تجميعها عند الهدف لإنشاء الرسالة   </a:t>
            </a:r>
            <a:endParaRPr lang="en-US" dirty="0"/>
          </a:p>
        </p:txBody>
      </p:sp>
      <p:pic>
        <p:nvPicPr>
          <p:cNvPr id="7" name="صورة 6"/>
          <p:cNvPicPr/>
          <p:nvPr/>
        </p:nvPicPr>
        <p:blipFill>
          <a:blip r:embed="rId2" cstate="print"/>
          <a:srcRect/>
          <a:stretch>
            <a:fillRect/>
          </a:stretch>
        </p:blipFill>
        <p:spPr bwMode="auto">
          <a:xfrm>
            <a:off x="2857488" y="2285992"/>
            <a:ext cx="3571900" cy="50006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626121"/>
          </a:xfrm>
        </p:spPr>
        <p:txBody>
          <a:bodyPr/>
          <a:lstStyle/>
          <a:p>
            <a:pPr algn="r" rtl="1">
              <a:buNone/>
            </a:pPr>
            <a:r>
              <a:rPr lang="ar-IQ" dirty="0" smtClean="0"/>
              <a:t>عندما يكون لدينا قناة واحدة يكون من الضروري استخدام الإرسال المتوالي </a:t>
            </a:r>
            <a:r>
              <a:rPr lang="en-US" dirty="0" smtClean="0"/>
              <a:t>bit serial transmission</a:t>
            </a:r>
            <a:r>
              <a:rPr lang="ar-IQ" dirty="0" smtClean="0"/>
              <a:t> ويسمى </a:t>
            </a:r>
          </a:p>
          <a:p>
            <a:pPr algn="r" rtl="1">
              <a:buNone/>
            </a:pPr>
            <a:r>
              <a:rPr lang="en-US" dirty="0" smtClean="0"/>
              <a:t>Serial transmission</a:t>
            </a:r>
            <a:r>
              <a:rPr lang="ar-IQ" dirty="0" smtClean="0"/>
              <a:t> </a:t>
            </a:r>
          </a:p>
          <a:p>
            <a:pPr algn="r" rtl="1">
              <a:buNone/>
            </a:pPr>
            <a:r>
              <a:rPr lang="ar-IQ" dirty="0" smtClean="0"/>
              <a:t>إذا استخدمنا </a:t>
            </a:r>
            <a:r>
              <a:rPr lang="en-US" u="sng" dirty="0" smtClean="0"/>
              <a:t>8</a:t>
            </a:r>
            <a:r>
              <a:rPr lang="ar-IQ" u="sng" dirty="0" smtClean="0"/>
              <a:t> قنوات </a:t>
            </a:r>
            <a:r>
              <a:rPr lang="ar-IQ" dirty="0" smtClean="0"/>
              <a:t>فيمكننا أن نرسل </a:t>
            </a:r>
            <a:r>
              <a:rPr lang="en-US" u="sng" dirty="0" smtClean="0"/>
              <a:t>8</a:t>
            </a:r>
            <a:r>
              <a:rPr lang="ar-IQ" u="sng" dirty="0" smtClean="0"/>
              <a:t> بتات </a:t>
            </a:r>
            <a:r>
              <a:rPr lang="ar-IQ" dirty="0" smtClean="0"/>
              <a:t>في كل مرة  </a:t>
            </a:r>
          </a:p>
          <a:p>
            <a:pPr algn="r" rtl="1">
              <a:buNone/>
            </a:pPr>
            <a:r>
              <a:rPr lang="ar-IQ" dirty="0" smtClean="0"/>
              <a:t>وسيتشكل لدينا إرسال متوازي ولكن العملية مكلفة وسنحتاج إلى </a:t>
            </a:r>
            <a:r>
              <a:rPr lang="en-US" dirty="0" smtClean="0"/>
              <a:t>8</a:t>
            </a:r>
            <a:r>
              <a:rPr lang="ar-IQ" dirty="0" smtClean="0"/>
              <a:t> قنوات. </a:t>
            </a:r>
          </a:p>
          <a:p>
            <a:pPr algn="r" rtl="1">
              <a:buNone/>
            </a:pPr>
            <a:r>
              <a:rPr lang="ar-IQ" dirty="0" smtClean="0"/>
              <a:t>يمكن أن تكون هذه الطريقة ملائمة في استخدام  القنوات المتوازية عندما تكون </a:t>
            </a:r>
            <a:r>
              <a:rPr lang="ar-IQ" u="sng" dirty="0" smtClean="0"/>
              <a:t>المسافة قصيرة </a:t>
            </a:r>
            <a:r>
              <a:rPr lang="ar-IQ" dirty="0" smtClean="0"/>
              <a:t>. </a:t>
            </a:r>
          </a:p>
          <a:p>
            <a:pPr algn="r" rtl="1">
              <a:buNone/>
            </a:pPr>
            <a:r>
              <a:rPr lang="ar-IQ" b="1" dirty="0" smtClean="0"/>
              <a:t>مثال</a:t>
            </a:r>
            <a:r>
              <a:rPr lang="ar-IQ" dirty="0" smtClean="0"/>
              <a:t> </a:t>
            </a:r>
            <a:r>
              <a:rPr lang="ar-IQ" b="1" dirty="0" smtClean="0"/>
              <a:t>ذلك</a:t>
            </a:r>
            <a:r>
              <a:rPr lang="ar-IQ" dirty="0" smtClean="0"/>
              <a:t> استخدام واجهة إدخال طابعة قديمة نوع </a:t>
            </a:r>
            <a:r>
              <a:rPr lang="en-US" dirty="0" smtClean="0"/>
              <a:t>centronics</a:t>
            </a:r>
            <a:r>
              <a:rPr lang="ar-IQ" dirty="0" smtClean="0"/>
              <a:t> </a:t>
            </a:r>
          </a:p>
          <a:p>
            <a:pPr algn="r" rtl="1">
              <a:buNone/>
            </a:pPr>
            <a:r>
              <a:rPr lang="ar-IQ" u="sng" dirty="0" smtClean="0"/>
              <a:t>تستخدم </a:t>
            </a:r>
            <a:r>
              <a:rPr lang="en-US" u="sng" dirty="0" smtClean="0"/>
              <a:t>serial byte</a:t>
            </a:r>
            <a:r>
              <a:rPr lang="ar-IQ" u="sng" dirty="0" smtClean="0"/>
              <a:t>  . </a:t>
            </a:r>
          </a:p>
          <a:p>
            <a:pPr algn="r" rtl="1">
              <a:buNone/>
            </a:pPr>
            <a:endParaRPr lang="en-US" u="sn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82726"/>
          </a:xfrm>
        </p:spPr>
        <p:txBody>
          <a:bodyPr>
            <a:normAutofit/>
          </a:bodyPr>
          <a:lstStyle/>
          <a:p>
            <a:r>
              <a:rPr lang="ar-IQ" b="1" dirty="0" smtClean="0"/>
              <a:t>نبذة قصيرة في عالم الالكترونيات</a:t>
            </a:r>
            <a:br>
              <a:rPr lang="ar-IQ" b="1" dirty="0" smtClean="0"/>
            </a:br>
            <a:r>
              <a:rPr lang="ar-IQ" b="1" dirty="0" smtClean="0"/>
              <a:t>المرحلة الأولى  </a:t>
            </a:r>
            <a:endParaRPr lang="en-US" b="1" dirty="0"/>
          </a:p>
        </p:txBody>
      </p:sp>
      <p:grpSp>
        <p:nvGrpSpPr>
          <p:cNvPr id="29" name="مجموعة 28"/>
          <p:cNvGrpSpPr/>
          <p:nvPr/>
        </p:nvGrpSpPr>
        <p:grpSpPr>
          <a:xfrm>
            <a:off x="1214414" y="2143116"/>
            <a:ext cx="6858048" cy="3857652"/>
            <a:chOff x="1214414" y="2143116"/>
            <a:chExt cx="6858048" cy="3857652"/>
          </a:xfrm>
        </p:grpSpPr>
        <p:pic>
          <p:nvPicPr>
            <p:cNvPr id="5" name="صورة 4"/>
            <p:cNvPicPr/>
            <p:nvPr/>
          </p:nvPicPr>
          <p:blipFill>
            <a:blip r:embed="rId2" cstate="print">
              <a:lum bright="-20000"/>
            </a:blip>
            <a:srcRect/>
            <a:stretch>
              <a:fillRect/>
            </a:stretch>
          </p:blipFill>
          <p:spPr bwMode="auto">
            <a:xfrm>
              <a:off x="4572000" y="2143116"/>
              <a:ext cx="3500462" cy="3857652"/>
            </a:xfrm>
            <a:prstGeom prst="rect">
              <a:avLst/>
            </a:prstGeom>
            <a:noFill/>
            <a:ln w="9525">
              <a:noFill/>
              <a:miter lim="800000"/>
              <a:headEnd/>
              <a:tailEnd/>
            </a:ln>
          </p:spPr>
        </p:pic>
        <p:grpSp>
          <p:nvGrpSpPr>
            <p:cNvPr id="1026" name="Group 2"/>
            <p:cNvGrpSpPr>
              <a:grpSpLocks/>
            </p:cNvGrpSpPr>
            <p:nvPr/>
          </p:nvGrpSpPr>
          <p:grpSpPr bwMode="auto">
            <a:xfrm>
              <a:off x="1214414" y="2428868"/>
              <a:ext cx="3089275" cy="3286148"/>
              <a:chOff x="2242" y="522"/>
              <a:chExt cx="5408" cy="4025"/>
            </a:xfrm>
          </p:grpSpPr>
          <p:sp>
            <p:nvSpPr>
              <p:cNvPr id="1027" name="Rectangle 3"/>
              <p:cNvSpPr>
                <a:spLocks noChangeArrowheads="1"/>
              </p:cNvSpPr>
              <p:nvPr/>
            </p:nvSpPr>
            <p:spPr bwMode="auto">
              <a:xfrm>
                <a:off x="3666" y="522"/>
                <a:ext cx="2321" cy="3097"/>
              </a:xfrm>
              <a:prstGeom prst="rect">
                <a:avLst/>
              </a:prstGeom>
              <a:solidFill>
                <a:srgbClr val="BBE0E3"/>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028" name="WordArt 4"/>
              <p:cNvSpPr>
                <a:spLocks noChangeArrowheads="1" noChangeShapeType="1" noTextEdit="1"/>
              </p:cNvSpPr>
              <p:nvPr/>
            </p:nvSpPr>
            <p:spPr bwMode="auto">
              <a:xfrm>
                <a:off x="6143" y="1278"/>
                <a:ext cx="1407" cy="351"/>
              </a:xfrm>
              <a:prstGeom prst="rect">
                <a:avLst/>
              </a:prstGeom>
            </p:spPr>
            <p:txBody>
              <a:bodyPr wrap="none" fromWordArt="1">
                <a:prstTxWarp prst="textPlain">
                  <a:avLst>
                    <a:gd name="adj" fmla="val 50000"/>
                  </a:avLst>
                </a:prstTxWarp>
              </a:bodyPr>
              <a:lstStyle/>
              <a:p>
                <a:pPr algn="ctr" rtl="1"/>
                <a:r>
                  <a:rPr lang="ar-IQ" sz="1400" b="1" kern="10" spc="0" smtClean="0">
                    <a:ln w="9525">
                      <a:solidFill>
                        <a:srgbClr val="000000"/>
                      </a:solidFill>
                      <a:round/>
                      <a:headEnd/>
                      <a:tailEnd/>
                    </a:ln>
                    <a:solidFill>
                      <a:srgbClr val="0000FF"/>
                    </a:solidFill>
                    <a:effectLst/>
                    <a:latin typeface="Arial Black"/>
                  </a:rPr>
                  <a:t>زجاجة مفرغة من الهواء</a:t>
                </a:r>
                <a:endParaRPr lang="en-US" sz="1400" b="1" kern="10" spc="0">
                  <a:ln w="9525">
                    <a:solidFill>
                      <a:srgbClr val="000000"/>
                    </a:solidFill>
                    <a:round/>
                    <a:headEnd/>
                    <a:tailEnd/>
                  </a:ln>
                  <a:solidFill>
                    <a:srgbClr val="0000FF"/>
                  </a:solidFill>
                  <a:effectLst/>
                  <a:latin typeface="Arial Black"/>
                </a:endParaRPr>
              </a:p>
            </p:txBody>
          </p:sp>
          <p:sp>
            <p:nvSpPr>
              <p:cNvPr id="1029" name="WordArt 5"/>
              <p:cNvSpPr>
                <a:spLocks noChangeArrowheads="1" noChangeShapeType="1" noTextEdit="1"/>
              </p:cNvSpPr>
              <p:nvPr/>
            </p:nvSpPr>
            <p:spPr bwMode="auto">
              <a:xfrm>
                <a:off x="5987" y="4087"/>
                <a:ext cx="1663" cy="460"/>
              </a:xfrm>
              <a:prstGeom prst="rect">
                <a:avLst/>
              </a:prstGeom>
            </p:spPr>
            <p:txBody>
              <a:bodyPr wrap="none" fromWordArt="1">
                <a:prstTxWarp prst="textPlain">
                  <a:avLst>
                    <a:gd name="adj" fmla="val 50000"/>
                  </a:avLst>
                </a:prstTxWarp>
              </a:bodyPr>
              <a:lstStyle/>
              <a:p>
                <a:pPr algn="ctr" rtl="1"/>
                <a:r>
                  <a:rPr lang="ar-IQ" sz="1800" b="1" kern="10" spc="0" smtClean="0">
                    <a:ln w="9525">
                      <a:solidFill>
                        <a:srgbClr val="000000"/>
                      </a:solidFill>
                      <a:round/>
                      <a:headEnd/>
                      <a:tailEnd/>
                    </a:ln>
                    <a:solidFill>
                      <a:srgbClr val="0000FF"/>
                    </a:solidFill>
                    <a:effectLst/>
                    <a:latin typeface="Arial Black"/>
                  </a:rPr>
                  <a:t>بنات التوصيل</a:t>
                </a:r>
                <a:endParaRPr lang="en-US" sz="1800" b="1" kern="10" spc="0">
                  <a:ln w="9525">
                    <a:solidFill>
                      <a:srgbClr val="000000"/>
                    </a:solidFill>
                    <a:round/>
                    <a:headEnd/>
                    <a:tailEnd/>
                  </a:ln>
                  <a:solidFill>
                    <a:srgbClr val="0000FF"/>
                  </a:solidFill>
                  <a:effectLst/>
                  <a:latin typeface="Arial Black"/>
                </a:endParaRPr>
              </a:p>
            </p:txBody>
          </p:sp>
          <p:sp>
            <p:nvSpPr>
              <p:cNvPr id="1030" name="Rectangle 6"/>
              <p:cNvSpPr>
                <a:spLocks noChangeArrowheads="1"/>
              </p:cNvSpPr>
              <p:nvPr/>
            </p:nvSpPr>
            <p:spPr bwMode="auto">
              <a:xfrm>
                <a:off x="4158" y="1406"/>
                <a:ext cx="1280" cy="197"/>
              </a:xfrm>
              <a:prstGeom prst="rect">
                <a:avLst/>
              </a:prstGeom>
              <a:solidFill>
                <a:srgbClr val="0000FF"/>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031" name="Rectangle 7"/>
              <p:cNvSpPr>
                <a:spLocks noChangeArrowheads="1"/>
              </p:cNvSpPr>
              <p:nvPr/>
            </p:nvSpPr>
            <p:spPr bwMode="auto">
              <a:xfrm>
                <a:off x="4739" y="810"/>
                <a:ext cx="196" cy="686"/>
              </a:xfrm>
              <a:prstGeom prst="rect">
                <a:avLst/>
              </a:prstGeom>
              <a:solidFill>
                <a:srgbClr val="0000FF"/>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032" name="Rectangle 8"/>
              <p:cNvSpPr>
                <a:spLocks noChangeArrowheads="1"/>
              </p:cNvSpPr>
              <p:nvPr/>
            </p:nvSpPr>
            <p:spPr bwMode="auto">
              <a:xfrm>
                <a:off x="4115" y="2058"/>
                <a:ext cx="1180" cy="97"/>
              </a:xfrm>
              <a:prstGeom prst="rect">
                <a:avLst/>
              </a:prstGeom>
              <a:solidFill>
                <a:srgbClr val="0000FF"/>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033" name="Rectangle 9"/>
              <p:cNvSpPr>
                <a:spLocks noChangeArrowheads="1"/>
              </p:cNvSpPr>
              <p:nvPr/>
            </p:nvSpPr>
            <p:spPr bwMode="auto">
              <a:xfrm>
                <a:off x="4427" y="2526"/>
                <a:ext cx="887" cy="1081"/>
              </a:xfrm>
              <a:prstGeom prst="rect">
                <a:avLst/>
              </a:prstGeom>
              <a:solidFill>
                <a:srgbClr val="0000FF"/>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034" name="AutoShape 10"/>
              <p:cNvSpPr>
                <a:spLocks noChangeArrowheads="1"/>
              </p:cNvSpPr>
              <p:nvPr/>
            </p:nvSpPr>
            <p:spPr bwMode="auto">
              <a:xfrm rot="-960883">
                <a:off x="4895" y="3931"/>
                <a:ext cx="157" cy="580"/>
              </a:xfrm>
              <a:prstGeom prst="upArrow">
                <a:avLst>
                  <a:gd name="adj1" fmla="val 50000"/>
                  <a:gd name="adj2" fmla="val 92357"/>
                </a:avLst>
              </a:prstGeom>
              <a:solidFill>
                <a:srgbClr val="0000FF"/>
              </a:solidFill>
              <a:ln w="9525">
                <a:solidFill>
                  <a:srgbClr val="000000"/>
                </a:solidFill>
                <a:miter lim="800000"/>
                <a:headEnd/>
                <a:tailEnd/>
              </a:ln>
            </p:spPr>
            <p:txBody>
              <a:bodyPr vert="eaVert" wrap="none" lIns="91440" tIns="45720" rIns="91440" bIns="45720" numCol="1" anchor="ctr" anchorCtr="0" compatLnSpc="1">
                <a:prstTxWarp prst="textNoShape">
                  <a:avLst/>
                </a:prstTxWarp>
              </a:bodyPr>
              <a:lstStyle/>
              <a:p>
                <a:endParaRPr lang="en-US"/>
              </a:p>
            </p:txBody>
          </p:sp>
          <p:sp>
            <p:nvSpPr>
              <p:cNvPr id="1035" name="AutoShape 11"/>
              <p:cNvSpPr>
                <a:spLocks noChangeArrowheads="1"/>
              </p:cNvSpPr>
              <p:nvPr/>
            </p:nvSpPr>
            <p:spPr bwMode="auto">
              <a:xfrm rot="-960883">
                <a:off x="5675" y="4087"/>
                <a:ext cx="156" cy="417"/>
              </a:xfrm>
              <a:prstGeom prst="upArrow">
                <a:avLst>
                  <a:gd name="adj1" fmla="val 50000"/>
                  <a:gd name="adj2" fmla="val 66827"/>
                </a:avLst>
              </a:prstGeom>
              <a:solidFill>
                <a:srgbClr val="0000FF"/>
              </a:solidFill>
              <a:ln w="9525">
                <a:solidFill>
                  <a:srgbClr val="000000"/>
                </a:solidFill>
                <a:miter lim="800000"/>
                <a:headEnd/>
                <a:tailEnd/>
              </a:ln>
            </p:spPr>
            <p:txBody>
              <a:bodyPr vert="eaVert" wrap="none" lIns="91440" tIns="45720" rIns="91440" bIns="45720" numCol="1" anchor="ctr" anchorCtr="0" compatLnSpc="1">
                <a:prstTxWarp prst="textNoShape">
                  <a:avLst/>
                </a:prstTxWarp>
              </a:bodyPr>
              <a:lstStyle/>
              <a:p>
                <a:endParaRPr lang="en-US"/>
              </a:p>
            </p:txBody>
          </p:sp>
          <p:sp>
            <p:nvSpPr>
              <p:cNvPr id="1036" name="Oval 12"/>
              <p:cNvSpPr>
                <a:spLocks noChangeArrowheads="1"/>
              </p:cNvSpPr>
              <p:nvPr/>
            </p:nvSpPr>
            <p:spPr bwMode="auto">
              <a:xfrm>
                <a:off x="4583" y="3151"/>
                <a:ext cx="492" cy="491"/>
              </a:xfrm>
              <a:prstGeom prst="ellipse">
                <a:avLst/>
              </a:prstGeom>
              <a:solidFill>
                <a:srgbClr val="FF0000"/>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037" name="Rectangle 13"/>
              <p:cNvSpPr>
                <a:spLocks noChangeArrowheads="1"/>
              </p:cNvSpPr>
              <p:nvPr/>
            </p:nvSpPr>
            <p:spPr bwMode="auto">
              <a:xfrm>
                <a:off x="4739" y="3619"/>
                <a:ext cx="97" cy="787"/>
              </a:xfrm>
              <a:prstGeom prst="rect">
                <a:avLst/>
              </a:prstGeom>
              <a:solidFill>
                <a:srgbClr val="0000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038" name="Rectangle 14"/>
              <p:cNvSpPr>
                <a:spLocks noChangeArrowheads="1"/>
              </p:cNvSpPr>
              <p:nvPr/>
            </p:nvSpPr>
            <p:spPr bwMode="auto">
              <a:xfrm>
                <a:off x="4115" y="3619"/>
                <a:ext cx="97" cy="592"/>
              </a:xfrm>
              <a:prstGeom prst="rect">
                <a:avLst/>
              </a:prstGeom>
              <a:solidFill>
                <a:srgbClr val="0000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039" name="Rectangle 15"/>
              <p:cNvSpPr>
                <a:spLocks noChangeArrowheads="1"/>
              </p:cNvSpPr>
              <p:nvPr/>
            </p:nvSpPr>
            <p:spPr bwMode="auto">
              <a:xfrm>
                <a:off x="5519" y="3619"/>
                <a:ext cx="99" cy="688"/>
              </a:xfrm>
              <a:prstGeom prst="rect">
                <a:avLst/>
              </a:prstGeom>
              <a:solidFill>
                <a:srgbClr val="0000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040" name="AutoShape 16"/>
              <p:cNvSpPr>
                <a:spLocks noChangeArrowheads="1"/>
              </p:cNvSpPr>
              <p:nvPr/>
            </p:nvSpPr>
            <p:spPr bwMode="auto">
              <a:xfrm rot="1497762">
                <a:off x="3334" y="1902"/>
                <a:ext cx="629" cy="155"/>
              </a:xfrm>
              <a:prstGeom prst="rightArrow">
                <a:avLst>
                  <a:gd name="adj1" fmla="val 50000"/>
                  <a:gd name="adj2" fmla="val 101452"/>
                </a:avLst>
              </a:prstGeom>
              <a:solidFill>
                <a:srgbClr val="0000FF"/>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041" name="AutoShape 17"/>
              <p:cNvSpPr>
                <a:spLocks noChangeArrowheads="1"/>
              </p:cNvSpPr>
              <p:nvPr/>
            </p:nvSpPr>
            <p:spPr bwMode="auto">
              <a:xfrm rot="397381" flipV="1">
                <a:off x="3334" y="2838"/>
                <a:ext cx="977" cy="125"/>
              </a:xfrm>
              <a:prstGeom prst="rightArrow">
                <a:avLst>
                  <a:gd name="adj1" fmla="val 50000"/>
                  <a:gd name="adj2" fmla="val 195400"/>
                </a:avLst>
              </a:prstGeom>
              <a:solidFill>
                <a:srgbClr val="0000FF"/>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042" name="AutoShape 18"/>
              <p:cNvSpPr>
                <a:spLocks noChangeArrowheads="1"/>
              </p:cNvSpPr>
              <p:nvPr/>
            </p:nvSpPr>
            <p:spPr bwMode="auto">
              <a:xfrm rot="9027200" flipV="1">
                <a:off x="5987" y="2058"/>
                <a:ext cx="592" cy="125"/>
              </a:xfrm>
              <a:prstGeom prst="rightArrow">
                <a:avLst>
                  <a:gd name="adj1" fmla="val 50000"/>
                  <a:gd name="adj2" fmla="val 118400"/>
                </a:avLst>
              </a:prstGeom>
              <a:solidFill>
                <a:srgbClr val="0000FF"/>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043" name="AutoShape 19"/>
              <p:cNvSpPr>
                <a:spLocks noChangeArrowheads="1"/>
              </p:cNvSpPr>
              <p:nvPr/>
            </p:nvSpPr>
            <p:spPr bwMode="auto">
              <a:xfrm rot="-527867">
                <a:off x="3490" y="3463"/>
                <a:ext cx="1217" cy="155"/>
              </a:xfrm>
              <a:prstGeom prst="rightArrow">
                <a:avLst>
                  <a:gd name="adj1" fmla="val 50000"/>
                  <a:gd name="adj2" fmla="val 196290"/>
                </a:avLst>
              </a:prstGeom>
              <a:solidFill>
                <a:srgbClr val="FFCC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044" name="AutoShape 20"/>
              <p:cNvSpPr>
                <a:spLocks noChangeArrowheads="1"/>
              </p:cNvSpPr>
              <p:nvPr/>
            </p:nvSpPr>
            <p:spPr bwMode="auto">
              <a:xfrm rot="743537">
                <a:off x="3031" y="827"/>
                <a:ext cx="945" cy="125"/>
              </a:xfrm>
              <a:prstGeom prst="rightArrow">
                <a:avLst>
                  <a:gd name="adj1" fmla="val 50000"/>
                  <a:gd name="adj2" fmla="val 189000"/>
                </a:avLst>
              </a:prstGeom>
              <a:solidFill>
                <a:srgbClr val="0000FF"/>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1045" name="WordArt 21"/>
              <p:cNvSpPr>
                <a:spLocks noChangeArrowheads="1" noChangeShapeType="1" noTextEdit="1"/>
              </p:cNvSpPr>
              <p:nvPr/>
            </p:nvSpPr>
            <p:spPr bwMode="auto">
              <a:xfrm>
                <a:off x="2242" y="1902"/>
                <a:ext cx="1214" cy="318"/>
              </a:xfrm>
              <a:prstGeom prst="rect">
                <a:avLst/>
              </a:prstGeom>
            </p:spPr>
            <p:txBody>
              <a:bodyPr wrap="none" fromWordArt="1">
                <a:prstTxWarp prst="textPlain">
                  <a:avLst>
                    <a:gd name="adj" fmla="val 50000"/>
                  </a:avLst>
                </a:prstTxWarp>
              </a:bodyPr>
              <a:lstStyle/>
              <a:p>
                <a:pPr algn="ctr" rtl="1"/>
                <a:r>
                  <a:rPr lang="ar-IQ" sz="1800" b="1" kern="10" spc="0" smtClean="0">
                    <a:ln w="9525">
                      <a:solidFill>
                        <a:srgbClr val="000000"/>
                      </a:solidFill>
                      <a:round/>
                      <a:headEnd/>
                      <a:tailEnd/>
                    </a:ln>
                    <a:solidFill>
                      <a:srgbClr val="0000FF"/>
                    </a:solidFill>
                    <a:effectLst/>
                    <a:latin typeface="Arial Black"/>
                  </a:rPr>
                  <a:t>شبكة سيطرة</a:t>
                </a:r>
                <a:endParaRPr lang="en-US" sz="1800" b="1" kern="10" spc="0">
                  <a:ln w="9525">
                    <a:solidFill>
                      <a:srgbClr val="000000"/>
                    </a:solidFill>
                    <a:round/>
                    <a:headEnd/>
                    <a:tailEnd/>
                  </a:ln>
                  <a:solidFill>
                    <a:srgbClr val="0000FF"/>
                  </a:solidFill>
                  <a:effectLst/>
                  <a:latin typeface="Arial Black"/>
                </a:endParaRPr>
              </a:p>
            </p:txBody>
          </p:sp>
          <p:sp>
            <p:nvSpPr>
              <p:cNvPr id="1046" name="WordArt 22"/>
              <p:cNvSpPr>
                <a:spLocks noChangeArrowheads="1" noChangeShapeType="1" noTextEdit="1"/>
              </p:cNvSpPr>
              <p:nvPr/>
            </p:nvSpPr>
            <p:spPr bwMode="auto">
              <a:xfrm>
                <a:off x="2866" y="2682"/>
                <a:ext cx="338" cy="355"/>
              </a:xfrm>
              <a:prstGeom prst="rect">
                <a:avLst/>
              </a:prstGeom>
            </p:spPr>
            <p:txBody>
              <a:bodyPr wrap="none" fromWordArt="1">
                <a:prstTxWarp prst="textPlain">
                  <a:avLst>
                    <a:gd name="adj" fmla="val 50000"/>
                  </a:avLst>
                </a:prstTxWarp>
              </a:bodyPr>
              <a:lstStyle/>
              <a:p>
                <a:pPr algn="ctr" rtl="1"/>
                <a:r>
                  <a:rPr lang="ar-IQ" sz="1400" b="1" kern="10" spc="0" smtClean="0">
                    <a:ln w="9525">
                      <a:solidFill>
                        <a:srgbClr val="000000"/>
                      </a:solidFill>
                      <a:round/>
                      <a:headEnd/>
                      <a:tailEnd/>
                    </a:ln>
                    <a:solidFill>
                      <a:srgbClr val="0000FF"/>
                    </a:solidFill>
                    <a:effectLst/>
                    <a:latin typeface="Arial Black"/>
                  </a:rPr>
                  <a:t>كثود</a:t>
                </a:r>
                <a:endParaRPr lang="en-US" sz="1400" b="1" kern="10" spc="0">
                  <a:ln w="9525">
                    <a:solidFill>
                      <a:srgbClr val="000000"/>
                    </a:solidFill>
                    <a:round/>
                    <a:headEnd/>
                    <a:tailEnd/>
                  </a:ln>
                  <a:solidFill>
                    <a:srgbClr val="0000FF"/>
                  </a:solidFill>
                  <a:effectLst/>
                  <a:latin typeface="Arial Black"/>
                </a:endParaRPr>
              </a:p>
            </p:txBody>
          </p:sp>
          <p:sp>
            <p:nvSpPr>
              <p:cNvPr id="1047" name="WordArt 23"/>
              <p:cNvSpPr>
                <a:spLocks noChangeArrowheads="1" noChangeShapeType="1" noTextEdit="1"/>
              </p:cNvSpPr>
              <p:nvPr/>
            </p:nvSpPr>
            <p:spPr bwMode="auto">
              <a:xfrm>
                <a:off x="2866" y="966"/>
                <a:ext cx="327" cy="351"/>
              </a:xfrm>
              <a:prstGeom prst="rect">
                <a:avLst/>
              </a:prstGeom>
            </p:spPr>
            <p:txBody>
              <a:bodyPr wrap="none" fromWordArt="1">
                <a:prstTxWarp prst="textPlain">
                  <a:avLst>
                    <a:gd name="adj" fmla="val 50000"/>
                  </a:avLst>
                </a:prstTxWarp>
              </a:bodyPr>
              <a:lstStyle/>
              <a:p>
                <a:pPr algn="ctr" rtl="1"/>
                <a:r>
                  <a:rPr lang="ar-IQ" sz="1400" b="1" kern="10" spc="0" smtClean="0">
                    <a:ln w="9525">
                      <a:solidFill>
                        <a:srgbClr val="000000"/>
                      </a:solidFill>
                      <a:round/>
                      <a:headEnd/>
                      <a:tailEnd/>
                    </a:ln>
                    <a:solidFill>
                      <a:srgbClr val="0000FF"/>
                    </a:solidFill>
                    <a:effectLst/>
                    <a:latin typeface="Arial Black"/>
                  </a:rPr>
                  <a:t>انود</a:t>
                </a:r>
                <a:endParaRPr lang="en-US" sz="1400" b="1" kern="10" spc="0">
                  <a:ln w="9525">
                    <a:solidFill>
                      <a:srgbClr val="000000"/>
                    </a:solidFill>
                    <a:round/>
                    <a:headEnd/>
                    <a:tailEnd/>
                  </a:ln>
                  <a:solidFill>
                    <a:srgbClr val="0000FF"/>
                  </a:solidFill>
                  <a:effectLst/>
                  <a:latin typeface="Arial Black"/>
                </a:endParaRPr>
              </a:p>
            </p:txBody>
          </p:sp>
          <p:sp>
            <p:nvSpPr>
              <p:cNvPr id="1048" name="WordArt 24"/>
              <p:cNvSpPr>
                <a:spLocks noChangeArrowheads="1" noChangeShapeType="1" noTextEdit="1"/>
              </p:cNvSpPr>
              <p:nvPr/>
            </p:nvSpPr>
            <p:spPr bwMode="auto">
              <a:xfrm>
                <a:off x="2710" y="3463"/>
                <a:ext cx="637" cy="312"/>
              </a:xfrm>
              <a:prstGeom prst="rect">
                <a:avLst/>
              </a:prstGeom>
            </p:spPr>
            <p:txBody>
              <a:bodyPr wrap="none" fromWordArt="1">
                <a:prstTxWarp prst="textPlain">
                  <a:avLst>
                    <a:gd name="adj" fmla="val 50000"/>
                  </a:avLst>
                </a:prstTxWarp>
              </a:bodyPr>
              <a:lstStyle/>
              <a:p>
                <a:pPr algn="ctr" rtl="1"/>
                <a:r>
                  <a:rPr lang="ar-IQ" sz="1400" b="1" kern="10" spc="0" smtClean="0">
                    <a:ln w="9525">
                      <a:solidFill>
                        <a:srgbClr val="000000"/>
                      </a:solidFill>
                      <a:round/>
                      <a:headEnd/>
                      <a:tailEnd/>
                    </a:ln>
                    <a:solidFill>
                      <a:srgbClr val="0000FF"/>
                    </a:solidFill>
                    <a:effectLst/>
                    <a:latin typeface="Arial Black"/>
                  </a:rPr>
                  <a:t>مسخن</a:t>
                </a:r>
                <a:endParaRPr lang="en-US" sz="1400" b="1" kern="10" spc="0">
                  <a:ln w="9525">
                    <a:solidFill>
                      <a:srgbClr val="000000"/>
                    </a:solidFill>
                    <a:round/>
                    <a:headEnd/>
                    <a:tailEnd/>
                  </a:ln>
                  <a:solidFill>
                    <a:srgbClr val="0000FF"/>
                  </a:solidFill>
                  <a:effectLst/>
                  <a:latin typeface="Arial Black"/>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cstate="print">
            <a:lum bright="-34000"/>
          </a:blip>
          <a:srcRect/>
          <a:stretch>
            <a:fillRect/>
          </a:stretch>
        </p:blipFill>
        <p:spPr bwMode="auto">
          <a:xfrm>
            <a:off x="2000232" y="1500174"/>
            <a:ext cx="5214974" cy="400052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3074" name="Picture 2"/>
          <p:cNvPicPr>
            <a:picLocks noChangeAspect="1" noChangeArrowheads="1"/>
          </p:cNvPicPr>
          <p:nvPr/>
        </p:nvPicPr>
        <p:blipFill>
          <a:blip r:embed="rId3" cstate="print"/>
          <a:srcRect/>
          <a:stretch>
            <a:fillRect/>
          </a:stretch>
        </p:blipFill>
        <p:spPr bwMode="auto">
          <a:xfrm>
            <a:off x="2714612" y="1857364"/>
            <a:ext cx="1476375" cy="200025"/>
          </a:xfrm>
          <a:prstGeom prst="rect">
            <a:avLst/>
          </a:prstGeom>
          <a:noFill/>
          <a:ln w="9525">
            <a:noFill/>
            <a:miter lim="800000"/>
            <a:headEnd/>
            <a:tailEnd/>
          </a:ln>
          <a:effectLst/>
        </p:spPr>
      </p:pic>
      <p:pic>
        <p:nvPicPr>
          <p:cNvPr id="3075" name="Picture 3"/>
          <p:cNvPicPr>
            <a:picLocks noGrp="1" noChangeAspect="1" noChangeArrowheads="1"/>
          </p:cNvPicPr>
          <p:nvPr>
            <p:ph idx="1"/>
          </p:nvPr>
        </p:nvPicPr>
        <p:blipFill>
          <a:blip r:embed="rId3" cstate="print"/>
          <a:srcRect/>
          <a:stretch>
            <a:fillRect/>
          </a:stretch>
        </p:blipFill>
        <p:spPr bwMode="auto">
          <a:xfrm>
            <a:off x="5357818" y="1357298"/>
            <a:ext cx="1476375" cy="2000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lum bright="-28000"/>
          </a:blip>
          <a:srcRect/>
          <a:stretch>
            <a:fillRect/>
          </a:stretch>
        </p:blipFill>
        <p:spPr bwMode="auto">
          <a:xfrm>
            <a:off x="1595352" y="925632"/>
            <a:ext cx="6119920" cy="4717946"/>
          </a:xfrm>
          <a:prstGeom prst="rect">
            <a:avLst/>
          </a:prstGeom>
          <a:noFill/>
          <a:ln w="9525">
            <a:noFill/>
            <a:miter lim="800000"/>
            <a:headEnd/>
            <a:tailEnd/>
          </a:ln>
          <a:effectLst/>
        </p:spPr>
      </p:pic>
      <p:sp>
        <p:nvSpPr>
          <p:cNvPr id="5" name="وسيلة شرح مستطيلة مستديرة الزوايا 4"/>
          <p:cNvSpPr/>
          <p:nvPr/>
        </p:nvSpPr>
        <p:spPr>
          <a:xfrm>
            <a:off x="1214414" y="785794"/>
            <a:ext cx="914400" cy="612648"/>
          </a:xfrm>
          <a:prstGeom prst="wedgeRoundRectCallout">
            <a:avLst>
              <a:gd name="adj1" fmla="val 105093"/>
              <a:gd name="adj2" fmla="val 47759"/>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smtClean="0">
                <a:solidFill>
                  <a:schemeClr val="tx1"/>
                </a:solidFill>
              </a:rPr>
              <a:t>في الطابعة</a:t>
            </a:r>
            <a:r>
              <a:rPr lang="ar-IQ" dirty="0" smtClean="0"/>
              <a: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1"/>
            <a:r>
              <a:rPr lang="ar-IQ" b="1" dirty="0" smtClean="0"/>
              <a:t>نسبة سرعة الإرسال </a:t>
            </a:r>
            <a:r>
              <a:rPr lang="en-US" b="1" dirty="0" smtClean="0"/>
              <a:t>baud rate</a:t>
            </a:r>
            <a:r>
              <a:rPr lang="ar-IQ" dirty="0" smtClean="0"/>
              <a:t> </a:t>
            </a:r>
            <a:endParaRPr lang="en-US" dirty="0"/>
          </a:p>
        </p:txBody>
      </p:sp>
      <p:sp>
        <p:nvSpPr>
          <p:cNvPr id="3" name="عنصر نائب للمحتوى 2"/>
          <p:cNvSpPr>
            <a:spLocks noGrp="1"/>
          </p:cNvSpPr>
          <p:nvPr>
            <p:ph idx="1"/>
          </p:nvPr>
        </p:nvSpPr>
        <p:spPr>
          <a:xfrm>
            <a:off x="457200" y="1285860"/>
            <a:ext cx="8229600" cy="4840303"/>
          </a:xfrm>
        </p:spPr>
        <p:txBody>
          <a:bodyPr>
            <a:normAutofit lnSpcReduction="10000"/>
          </a:bodyPr>
          <a:lstStyle/>
          <a:p>
            <a:pPr algn="r" rtl="1">
              <a:buNone/>
            </a:pPr>
            <a:r>
              <a:rPr lang="ar-IQ" dirty="0" smtClean="0"/>
              <a:t>تشير إلى نسبة إرسال الإشارة عندما ترسل المعلومات خلال قناة وتحسب </a:t>
            </a:r>
            <a:r>
              <a:rPr lang="ar-IQ" dirty="0" err="1" smtClean="0"/>
              <a:t>بـ</a:t>
            </a:r>
            <a:r>
              <a:rPr lang="ar-IQ" dirty="0" smtClean="0"/>
              <a:t> </a:t>
            </a:r>
            <a:r>
              <a:rPr lang="ar-IQ" u="sng" dirty="0" smtClean="0"/>
              <a:t>المقاطع الكهربائية لكل ثانية  </a:t>
            </a:r>
            <a:r>
              <a:rPr lang="en-US" dirty="0" smtClean="0"/>
              <a:t>electrical transitions per second</a:t>
            </a:r>
            <a:r>
              <a:rPr lang="ar-IQ" dirty="0" smtClean="0"/>
              <a:t> . </a:t>
            </a:r>
          </a:p>
          <a:p>
            <a:pPr algn="r" rtl="1">
              <a:buNone/>
            </a:pPr>
            <a:r>
              <a:rPr lang="ar-IQ" b="1" dirty="0" smtClean="0"/>
              <a:t>كفاءة القناة </a:t>
            </a:r>
            <a:r>
              <a:rPr lang="ar-IQ" dirty="0" smtClean="0"/>
              <a:t>هو عدد بتات المعلومات المفيدة التي تم إرسالها خلال القناة . وهي لا تتضمن تنظيم الفريمات وبتات كشف الخطأ التي سوف تضاف إلى بتات المعلومات قبل إرسال الرسالة .</a:t>
            </a:r>
          </a:p>
          <a:p>
            <a:pPr algn="r" rtl="1">
              <a:buNone/>
            </a:pPr>
            <a:r>
              <a:rPr lang="ar-IQ" dirty="0" smtClean="0"/>
              <a:t>نسبة المعلومات في القناة تحدد بنسبة البتات </a:t>
            </a:r>
          </a:p>
          <a:p>
            <a:pPr algn="r" rtl="1">
              <a:buNone/>
            </a:pPr>
            <a:r>
              <a:rPr lang="ar-IQ" b="1" dirty="0" smtClean="0"/>
              <a:t>تقاس كفاءة </a:t>
            </a:r>
            <a:r>
              <a:rPr lang="ar-IQ" dirty="0" smtClean="0"/>
              <a:t>القناة بكفاءة البروتوكول أكثر من اعتبارات الأجزاء المادية الرقمية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428604"/>
            <a:ext cx="8229600" cy="5626121"/>
          </a:xfrm>
        </p:spPr>
        <p:txBody>
          <a:bodyPr/>
          <a:lstStyle/>
          <a:p>
            <a:pPr algn="r" rtl="1">
              <a:buNone/>
            </a:pPr>
            <a:r>
              <a:rPr lang="ar-IQ" b="1" dirty="0" smtClean="0"/>
              <a:t>البروتوكول</a:t>
            </a:r>
            <a:r>
              <a:rPr lang="ar-IQ" dirty="0" smtClean="0"/>
              <a:t>  </a:t>
            </a:r>
          </a:p>
          <a:p>
            <a:pPr algn="r" rtl="1">
              <a:buNone/>
            </a:pPr>
            <a:r>
              <a:rPr lang="ar-IQ" dirty="0" smtClean="0"/>
              <a:t> يقوم بتعريف كم عدد البتات في الرسالة وعملية تنظيم البتات في الرسالة </a:t>
            </a:r>
            <a:r>
              <a:rPr lang="en-US" dirty="0" smtClean="0"/>
              <a:t>formatting bits</a:t>
            </a:r>
            <a:r>
              <a:rPr lang="ar-IQ" dirty="0" smtClean="0"/>
              <a:t> وبتات كشف الخطأ التي تضاف وبقية المعلومات التي تحكم السيطرة على الأجزاء المادية . </a:t>
            </a:r>
          </a:p>
          <a:p>
            <a:pPr algn="r" rtl="1">
              <a:buNone/>
            </a:pPr>
            <a:r>
              <a:rPr lang="ar-IQ" dirty="0" smtClean="0"/>
              <a:t>هناك تبادل مابين </a:t>
            </a:r>
            <a:r>
              <a:rPr lang="ar-IQ" u="sng" dirty="0" smtClean="0"/>
              <a:t>كفاءة القناة واعتمادية البروتوكولات </a:t>
            </a:r>
            <a:r>
              <a:rPr lang="ar-IQ" dirty="0" smtClean="0"/>
              <a:t>حيث أن البروتوكولات تجهز أكبر حصانة ضد الضوضاء بإضافة كشف خطأ وكودات تصحيح .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صورة 3"/>
          <p:cNvPicPr>
            <a:picLocks noChangeArrowheads="1"/>
          </p:cNvPicPr>
          <p:nvPr/>
        </p:nvPicPr>
        <p:blipFill>
          <a:blip r:embed="rId2" cstate="print">
            <a:lum bright="-24000"/>
          </a:blip>
          <a:srcRect/>
          <a:stretch>
            <a:fillRect/>
          </a:stretch>
        </p:blipFill>
        <p:spPr bwMode="auto">
          <a:xfrm>
            <a:off x="649288" y="1143000"/>
            <a:ext cx="7423174" cy="485776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18"/>
            <a:ext cx="8229600" cy="5483245"/>
          </a:xfrm>
        </p:spPr>
        <p:txBody>
          <a:bodyPr>
            <a:normAutofit fontScale="92500"/>
          </a:bodyPr>
          <a:lstStyle/>
          <a:p>
            <a:pPr algn="r" rtl="1">
              <a:buNone/>
            </a:pPr>
            <a:r>
              <a:rPr lang="ar-IQ" b="1" dirty="0" smtClean="0"/>
              <a:t>الإرسال غير المتزامن </a:t>
            </a:r>
            <a:r>
              <a:rPr lang="en-US" dirty="0" smtClean="0"/>
              <a:t>Asynchronous </a:t>
            </a:r>
            <a:r>
              <a:rPr lang="en-US" dirty="0" err="1" smtClean="0"/>
              <a:t>vs</a:t>
            </a:r>
            <a:r>
              <a:rPr lang="ar-IQ" dirty="0" smtClean="0"/>
              <a:t> </a:t>
            </a:r>
          </a:p>
          <a:p>
            <a:pPr algn="r" rtl="1">
              <a:buNone/>
            </a:pPr>
            <a:r>
              <a:rPr lang="ar-IQ" b="1" dirty="0" smtClean="0"/>
              <a:t>الإرسال المتزامن </a:t>
            </a:r>
            <a:r>
              <a:rPr lang="en-US" dirty="0" smtClean="0"/>
              <a:t>Synchronous transmission</a:t>
            </a:r>
            <a:r>
              <a:rPr lang="ar-IQ" dirty="0" smtClean="0"/>
              <a:t> </a:t>
            </a:r>
          </a:p>
          <a:p>
            <a:pPr algn="r" rtl="1">
              <a:buNone/>
            </a:pPr>
            <a:r>
              <a:rPr lang="ar-IQ" dirty="0" smtClean="0"/>
              <a:t>المعلومات التي يتم إرسالها بشكل توالي ليس دائماً يكون إرسالها بنسبة  منتظمة خلال القناة . </a:t>
            </a:r>
          </a:p>
          <a:p>
            <a:pPr algn="r" rtl="1">
              <a:buNone/>
            </a:pPr>
            <a:r>
              <a:rPr lang="ar-IQ" dirty="0" smtClean="0"/>
              <a:t>ولكن هناك اندفاع لبتات البيانات  الثنائية </a:t>
            </a:r>
            <a:r>
              <a:rPr lang="en-US" dirty="0" smtClean="0"/>
              <a:t>binary data bit</a:t>
            </a:r>
            <a:r>
              <a:rPr lang="ar-IQ" dirty="0" smtClean="0"/>
              <a:t> </a:t>
            </a:r>
          </a:p>
          <a:p>
            <a:pPr algn="r" rtl="1">
              <a:buNone/>
            </a:pPr>
            <a:r>
              <a:rPr lang="ar-IQ" dirty="0" smtClean="0"/>
              <a:t>تتبع بتوقف </a:t>
            </a:r>
            <a:r>
              <a:rPr lang="en-US" b="1" dirty="0" smtClean="0"/>
              <a:t>pause</a:t>
            </a:r>
            <a:r>
              <a:rPr lang="ar-IQ" dirty="0" smtClean="0"/>
              <a:t>  ومن المحتمل توقفات متغيرة الطول حتى يتم إرسال الرسالة بالكامل . </a:t>
            </a:r>
          </a:p>
          <a:p>
            <a:pPr algn="r" rtl="1">
              <a:buNone/>
            </a:pPr>
            <a:r>
              <a:rPr lang="ar-IQ" b="1" dirty="0" smtClean="0"/>
              <a:t>المستلم</a:t>
            </a:r>
            <a:r>
              <a:rPr lang="ar-IQ" dirty="0" smtClean="0"/>
              <a:t> عليه أن يعرف متى تكون </a:t>
            </a:r>
            <a:r>
              <a:rPr lang="ar-IQ" u="sng" dirty="0" smtClean="0"/>
              <a:t>اللحظة المناسبة لقراءة </a:t>
            </a:r>
            <a:r>
              <a:rPr lang="ar-IQ" dirty="0" smtClean="0"/>
              <a:t>البتات الثنائية المفردة من القناة . </a:t>
            </a:r>
          </a:p>
          <a:p>
            <a:pPr algn="r" rtl="1">
              <a:buNone/>
            </a:pPr>
            <a:r>
              <a:rPr lang="ar-IQ" dirty="0" smtClean="0"/>
              <a:t>عليه أن يعرف </a:t>
            </a:r>
            <a:r>
              <a:rPr lang="ar-IQ" u="sng" dirty="0" smtClean="0"/>
              <a:t>متى تبدأ  الرزم </a:t>
            </a:r>
            <a:r>
              <a:rPr lang="ar-IQ" dirty="0" smtClean="0"/>
              <a:t>وكم </a:t>
            </a:r>
            <a:r>
              <a:rPr lang="ar-IQ" u="sng" dirty="0" smtClean="0"/>
              <a:t>الزمن المطلوب ما بين البتات </a:t>
            </a:r>
            <a:endParaRPr lang="en-US" u="sng"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5840435"/>
          </a:xfrm>
        </p:spPr>
        <p:txBody>
          <a:bodyPr>
            <a:normAutofit lnSpcReduction="10000"/>
          </a:bodyPr>
          <a:lstStyle/>
          <a:p>
            <a:pPr algn="r" rtl="1">
              <a:buNone/>
            </a:pPr>
            <a:r>
              <a:rPr lang="ar-IQ" dirty="0" smtClean="0"/>
              <a:t>عندما يكون التزامن بين البتات معروف فيمكن أن نقول أن </a:t>
            </a:r>
          </a:p>
          <a:p>
            <a:pPr algn="ctr" rtl="1">
              <a:buNone/>
            </a:pPr>
            <a:r>
              <a:rPr lang="ar-IQ" u="sng" dirty="0" smtClean="0"/>
              <a:t>المستلم متزامن مع المرسل </a:t>
            </a:r>
          </a:p>
          <a:p>
            <a:pPr algn="r" rtl="1">
              <a:buNone/>
            </a:pPr>
            <a:r>
              <a:rPr lang="ar-IQ" dirty="0" smtClean="0"/>
              <a:t>الفشل في احتواء التزامن خلال الإرسال سوف يسبب خسارة أو فقدان في المعلومات . </a:t>
            </a:r>
          </a:p>
          <a:p>
            <a:pPr algn="ctr" rtl="1">
              <a:buNone/>
            </a:pPr>
            <a:r>
              <a:rPr lang="ar-IQ" b="1" dirty="0" smtClean="0"/>
              <a:t>لضمان التزامن الصحيح </a:t>
            </a:r>
          </a:p>
          <a:p>
            <a:pPr algn="r" rtl="1">
              <a:buNone/>
            </a:pPr>
            <a:r>
              <a:rPr lang="ar-IQ" dirty="0" smtClean="0"/>
              <a:t>هناك تقنيتان أساسيتان يستخدمان لضمان التزامن الصحيح </a:t>
            </a:r>
          </a:p>
          <a:p>
            <a:pPr algn="r" rtl="1">
              <a:buNone/>
            </a:pPr>
            <a:r>
              <a:rPr lang="ar-IQ" dirty="0" smtClean="0"/>
              <a:t>1 – استخدام ساعة تزامن تقوم </a:t>
            </a:r>
            <a:r>
              <a:rPr lang="ar-IQ" b="1" dirty="0" smtClean="0"/>
              <a:t>بإرسال</a:t>
            </a:r>
            <a:r>
              <a:rPr lang="ar-IQ" dirty="0" smtClean="0"/>
              <a:t> نبضات إلى المستلم </a:t>
            </a:r>
            <a:r>
              <a:rPr lang="en-US" dirty="0" smtClean="0"/>
              <a:t>receiver</a:t>
            </a:r>
            <a:r>
              <a:rPr lang="ar-IQ" dirty="0" smtClean="0"/>
              <a:t> والمستلم عليه أن يثبت متجه البث الموجود على قناة المعلومات </a:t>
            </a:r>
            <a:r>
              <a:rPr lang="en-US" dirty="0" smtClean="0"/>
              <a:t>data channel</a:t>
            </a:r>
            <a:r>
              <a:rPr lang="ar-IQ" dirty="0" smtClean="0"/>
              <a:t> في تلك اللحظة .  </a:t>
            </a:r>
          </a:p>
          <a:p>
            <a:pPr algn="r" rtl="1">
              <a:buNone/>
            </a:pPr>
            <a:r>
              <a:rPr lang="ar-IQ" dirty="0" smtClean="0"/>
              <a:t>قناة المعلومات  لا تقرأ مرة ثانية حتى تبدأ النبضة الثانية للساعة .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697559"/>
          </a:xfrm>
        </p:spPr>
        <p:txBody>
          <a:bodyPr/>
          <a:lstStyle/>
          <a:p>
            <a:pPr algn="r" rtl="1">
              <a:buNone/>
            </a:pPr>
            <a:r>
              <a:rPr lang="ar-IQ" b="1" dirty="0" smtClean="0"/>
              <a:t>المرسل</a:t>
            </a:r>
            <a:r>
              <a:rPr lang="ar-IQ" dirty="0" smtClean="0"/>
              <a:t> يقوم بتنظيم كلا البيانات وتزامن النبضات </a:t>
            </a:r>
          </a:p>
          <a:p>
            <a:pPr algn="r" rtl="1">
              <a:buNone/>
            </a:pPr>
            <a:r>
              <a:rPr lang="ar-IQ" b="1" dirty="0" smtClean="0"/>
              <a:t>المستلم</a:t>
            </a:r>
            <a:r>
              <a:rPr lang="ar-IQ" dirty="0" smtClean="0"/>
              <a:t> يقرأ القناة فقط عندما يتم إخباره بذلك من قبل المرسل . </a:t>
            </a:r>
          </a:p>
          <a:p>
            <a:pPr algn="r" rtl="1">
              <a:buNone/>
            </a:pPr>
            <a:r>
              <a:rPr lang="ar-IQ" dirty="0" smtClean="0"/>
              <a:t>المرسل والمستقبل يجب أن يكونان حاضران . </a:t>
            </a:r>
          </a:p>
          <a:p>
            <a:pPr algn="r" rtl="1">
              <a:buNone/>
            </a:pPr>
            <a:r>
              <a:rPr lang="ar-IQ" dirty="0" smtClean="0"/>
              <a:t>يوجد ضمن المستلم مذبذب </a:t>
            </a:r>
            <a:r>
              <a:rPr lang="en-US" dirty="0" smtClean="0"/>
              <a:t>oscillator </a:t>
            </a:r>
            <a:r>
              <a:rPr lang="ar-IQ" dirty="0" smtClean="0"/>
              <a:t> يقوم بتوليد إشارة زمن داخلية تتزامن مع الجزء الأمامي </a:t>
            </a:r>
            <a:r>
              <a:rPr lang="en-US" dirty="0" smtClean="0"/>
              <a:t>100%  </a:t>
            </a:r>
            <a:r>
              <a:rPr lang="ar-IQ" dirty="0" smtClean="0"/>
              <a:t>  . </a:t>
            </a:r>
          </a:p>
          <a:p>
            <a:pPr algn="r" rtl="1">
              <a:buNone/>
            </a:pPr>
            <a:r>
              <a:rPr lang="ar-IQ" b="1" dirty="0" smtClean="0"/>
              <a:t>عند استخدام بروتوكولات  </a:t>
            </a:r>
            <a:r>
              <a:rPr lang="ar-IQ" dirty="0" smtClean="0"/>
              <a:t>التوالي</a:t>
            </a:r>
            <a:r>
              <a:rPr lang="ar-IQ" b="1" dirty="0" smtClean="0"/>
              <a:t> </a:t>
            </a:r>
            <a:r>
              <a:rPr lang="ar-IQ" dirty="0" smtClean="0"/>
              <a:t>يتم إرسال البيانات في رزم صغيرة تتكون من </a:t>
            </a:r>
            <a:r>
              <a:rPr lang="en-US" b="1" dirty="0" smtClean="0"/>
              <a:t>10 – 11  </a:t>
            </a:r>
            <a:r>
              <a:rPr lang="ar-IQ" b="1" dirty="0" smtClean="0"/>
              <a:t> </a:t>
            </a:r>
            <a:r>
              <a:rPr lang="ar-IQ" dirty="0" smtClean="0"/>
              <a:t>بت و </a:t>
            </a:r>
            <a:r>
              <a:rPr lang="en-US" b="1" dirty="0" smtClean="0"/>
              <a:t>8</a:t>
            </a:r>
            <a:r>
              <a:rPr lang="ar-IQ" dirty="0" smtClean="0"/>
              <a:t> من منشأ الرسالة  </a:t>
            </a:r>
          </a:p>
          <a:p>
            <a:pPr algn="r" rtl="1">
              <a:buNone/>
            </a:pPr>
            <a:r>
              <a:rPr lang="ar-IQ" dirty="0" smtClean="0"/>
              <a:t>رزم المعلومات </a:t>
            </a:r>
            <a:r>
              <a:rPr lang="ar-IQ" u="sng" dirty="0" smtClean="0"/>
              <a:t>تبدأ بالمنطق </a:t>
            </a:r>
            <a:r>
              <a:rPr lang="en-US" u="sng" dirty="0" smtClean="0"/>
              <a:t>[0] </a:t>
            </a:r>
            <a:r>
              <a:rPr lang="ar-IQ" u="sng" dirty="0" smtClean="0"/>
              <a:t>  </a:t>
            </a:r>
            <a:r>
              <a:rPr lang="ar-IQ" dirty="0" smtClean="0"/>
              <a:t>لإعطاء إشارة إلى المستلم </a:t>
            </a:r>
          </a:p>
          <a:p>
            <a:pPr algn="r" rtl="1">
              <a:buNone/>
            </a:pPr>
            <a:r>
              <a:rPr lang="ar-IQ" dirty="0" smtClean="0"/>
              <a:t>بأن الإرسال قد بدأ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229600" cy="5554683"/>
          </a:xfrm>
        </p:spPr>
        <p:txBody>
          <a:bodyPr/>
          <a:lstStyle/>
          <a:p>
            <a:pPr algn="r" rtl="1">
              <a:buNone/>
            </a:pPr>
            <a:r>
              <a:rPr lang="ar-IQ" b="1" dirty="0" smtClean="0"/>
              <a:t>في المستلم </a:t>
            </a:r>
            <a:r>
              <a:rPr lang="ar-IQ" dirty="0" smtClean="0"/>
              <a:t>بت الفتح </a:t>
            </a:r>
            <a:r>
              <a:rPr lang="en-US" dirty="0" smtClean="0"/>
              <a:t>trigger bit</a:t>
            </a:r>
            <a:r>
              <a:rPr lang="ar-IQ" dirty="0" smtClean="0"/>
              <a:t> للمزامن الداخلي يقوم بتوليد نبضات الزمن المطلوبة . </a:t>
            </a:r>
          </a:p>
          <a:p>
            <a:pPr algn="r" rtl="1">
              <a:buNone/>
            </a:pPr>
            <a:r>
              <a:rPr lang="ar-IQ" dirty="0" smtClean="0"/>
              <a:t>نقوم بإتباع بت البدء حيث </a:t>
            </a:r>
            <a:r>
              <a:rPr lang="en-US" dirty="0" smtClean="0"/>
              <a:t>8</a:t>
            </a:r>
            <a:r>
              <a:rPr lang="ar-IQ" dirty="0" smtClean="0"/>
              <a:t> بت من بتات الرسالة يتم إرسالها بت بعد بت بعد التنسيق على سرعة الإرسال </a:t>
            </a:r>
            <a:r>
              <a:rPr lang="en-US" dirty="0" smtClean="0"/>
              <a:t>baud rate</a:t>
            </a:r>
            <a:r>
              <a:rPr lang="ar-IQ" dirty="0" smtClean="0"/>
              <a:t> </a:t>
            </a:r>
          </a:p>
          <a:p>
            <a:pPr algn="r" rtl="1">
              <a:buNone/>
            </a:pPr>
            <a:endParaRPr lang="ar-IQ" dirty="0" smtClean="0"/>
          </a:p>
          <a:p>
            <a:pPr algn="r" rtl="1">
              <a:buNone/>
            </a:pPr>
            <a:endParaRPr lang="ar-IQ" dirty="0" smtClean="0"/>
          </a:p>
          <a:p>
            <a:pPr algn="r" rtl="1">
              <a:buNone/>
            </a:pPr>
            <a:r>
              <a:rPr lang="ar-IQ" dirty="0" smtClean="0"/>
              <a:t> الرزمة تنتهي ببت تكافؤ وبت توقف </a:t>
            </a:r>
          </a:p>
          <a:p>
            <a:pPr algn="ctr" rtl="1">
              <a:buNone/>
            </a:pPr>
            <a:r>
              <a:rPr lang="ar-IQ" b="1" dirty="0" smtClean="0"/>
              <a:t>الشكل الآتي رزمة كاملة واحدة  </a:t>
            </a:r>
          </a:p>
          <a:p>
            <a:pPr algn="r" rtl="1">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lum bright="-22000"/>
          </a:blip>
          <a:srcRect/>
          <a:stretch>
            <a:fillRect/>
          </a:stretch>
        </p:blipFill>
        <p:spPr bwMode="auto">
          <a:xfrm>
            <a:off x="773641" y="428625"/>
            <a:ext cx="7596717" cy="569753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cstate="print">
            <a:lum bright="7000" contrast="13000"/>
          </a:blip>
          <a:srcRect/>
          <a:stretch>
            <a:fillRect/>
          </a:stretch>
        </p:blipFill>
        <p:spPr bwMode="auto">
          <a:xfrm>
            <a:off x="1285852" y="1137744"/>
            <a:ext cx="6500858" cy="4582511"/>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290"/>
            <a:ext cx="8229600" cy="5911873"/>
          </a:xfrm>
        </p:spPr>
        <p:txBody>
          <a:bodyPr/>
          <a:lstStyle/>
          <a:p>
            <a:pPr algn="r" rtl="1">
              <a:buNone/>
            </a:pPr>
            <a:r>
              <a:rPr lang="ar-IQ" dirty="0" smtClean="0"/>
              <a:t>طول الرزمة </a:t>
            </a:r>
            <a:r>
              <a:rPr lang="en-US" dirty="0" smtClean="0"/>
              <a:t>packet length</a:t>
            </a:r>
            <a:r>
              <a:rPr lang="ar-IQ" dirty="0" smtClean="0"/>
              <a:t> قصير في الأنظمة غير المتزامنة لتصغير مهمة المذبذب المحلي </a:t>
            </a:r>
            <a:r>
              <a:rPr lang="en-US" dirty="0" smtClean="0"/>
              <a:t>local oscillator</a:t>
            </a:r>
            <a:r>
              <a:rPr lang="ar-IQ" dirty="0" smtClean="0"/>
              <a:t> في المرسل والمستقبل سوف يتصرف لوحده . </a:t>
            </a:r>
          </a:p>
          <a:p>
            <a:pPr algn="r" rtl="1">
              <a:buNone/>
            </a:pPr>
            <a:r>
              <a:rPr lang="ar-IQ" dirty="0" smtClean="0"/>
              <a:t>عندما استخدام مذبذب كريستال </a:t>
            </a:r>
            <a:r>
              <a:rPr lang="en-US" dirty="0" smtClean="0"/>
              <a:t>crystal oscillator</a:t>
            </a:r>
            <a:r>
              <a:rPr lang="ar-IQ" dirty="0" smtClean="0"/>
              <a:t> نوعية عالية فيمكن أن نضمن تزامن فوف نسبة 11 بت </a:t>
            </a:r>
            <a:r>
              <a:rPr lang="en-US" dirty="0" smtClean="0"/>
              <a:t>(11 bit period)</a:t>
            </a:r>
            <a:r>
              <a:rPr lang="ar-IQ" dirty="0" smtClean="0"/>
              <a:t> . </a:t>
            </a:r>
          </a:p>
          <a:p>
            <a:pPr algn="r" rtl="1">
              <a:buNone/>
            </a:pPr>
            <a:r>
              <a:rPr lang="ar-IQ" dirty="0" smtClean="0"/>
              <a:t>كل وقت يتم فيه إرسال رزمة جديدة </a:t>
            </a:r>
            <a:r>
              <a:rPr lang="ar-IQ" u="sng" dirty="0" smtClean="0"/>
              <a:t>بت البدء يعيد التزامن </a:t>
            </a:r>
            <a:r>
              <a:rPr lang="ar-IQ" dirty="0" smtClean="0"/>
              <a:t>ولذلك </a:t>
            </a:r>
          </a:p>
          <a:p>
            <a:pPr algn="r" rtl="1">
              <a:buNone/>
            </a:pPr>
            <a:r>
              <a:rPr lang="ar-IQ" dirty="0" smtClean="0"/>
              <a:t>يمكن أن نقول أن التوقف بين الرزم يكون تحكمي .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11288"/>
          </a:xfrm>
        </p:spPr>
        <p:txBody>
          <a:bodyPr>
            <a:normAutofit/>
          </a:bodyPr>
          <a:lstStyle/>
          <a:p>
            <a:r>
              <a:rPr lang="en-US" sz="2800" b="1" dirty="0" smtClean="0"/>
              <a:t>ASCII Character Set</a:t>
            </a:r>
            <a:r>
              <a:rPr lang="ar-IQ" sz="2800" b="1" dirty="0" smtClean="0"/>
              <a:t> مجموعة حروف  </a:t>
            </a:r>
            <a:br>
              <a:rPr lang="ar-IQ" sz="2800" b="1" dirty="0" smtClean="0"/>
            </a:br>
            <a:r>
              <a:rPr lang="en-US" sz="2800" b="1" dirty="0" smtClean="0"/>
              <a:t>ASCII = American Standard Code for Information Interchange </a:t>
            </a:r>
            <a:endParaRPr lang="en-US" sz="2800" b="1" dirty="0"/>
          </a:p>
        </p:txBody>
      </p:sp>
      <p:pic>
        <p:nvPicPr>
          <p:cNvPr id="1027" name="Picture 3"/>
          <p:cNvPicPr>
            <a:picLocks noGrp="1" noChangeAspect="1" noChangeArrowheads="1"/>
          </p:cNvPicPr>
          <p:nvPr>
            <p:ph idx="1"/>
          </p:nvPr>
        </p:nvPicPr>
        <p:blipFill>
          <a:blip r:embed="rId2" cstate="print">
            <a:lum bright="-14000"/>
          </a:blip>
          <a:srcRect/>
          <a:stretch>
            <a:fillRect/>
          </a:stretch>
        </p:blipFill>
        <p:spPr bwMode="auto">
          <a:xfrm>
            <a:off x="785786" y="1785926"/>
            <a:ext cx="7286676" cy="4531362"/>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229600" cy="5554683"/>
          </a:xfrm>
        </p:spPr>
        <p:txBody>
          <a:bodyPr/>
          <a:lstStyle/>
          <a:p>
            <a:pPr algn="r" rtl="1">
              <a:buNone/>
            </a:pPr>
            <a:r>
              <a:rPr lang="ar-IQ" dirty="0" smtClean="0"/>
              <a:t>البيانات ترسل خلال منافذ واجهة إدخال توالي </a:t>
            </a:r>
            <a:r>
              <a:rPr lang="en-US" dirty="0" smtClean="0"/>
              <a:t>interface</a:t>
            </a:r>
            <a:r>
              <a:rPr lang="ar-IQ" dirty="0" smtClean="0"/>
              <a:t> بإتباع ثابت الحروف  </a:t>
            </a:r>
            <a:r>
              <a:rPr lang="en-US" dirty="0" smtClean="0"/>
              <a:t>ASCII</a:t>
            </a:r>
            <a:r>
              <a:rPr lang="ar-IQ" dirty="0" smtClean="0"/>
              <a:t> وهذا الثابت متعلق بشفرات ثنائية لحروف قابلة للطباعة </a:t>
            </a:r>
            <a:r>
              <a:rPr lang="en-US" dirty="0" smtClean="0"/>
              <a:t>printable character</a:t>
            </a:r>
            <a:r>
              <a:rPr lang="ar-IQ" dirty="0" smtClean="0"/>
              <a:t> </a:t>
            </a:r>
          </a:p>
          <a:p>
            <a:pPr algn="r" rtl="1">
              <a:buNone/>
            </a:pPr>
            <a:r>
              <a:rPr lang="ar-IQ" dirty="0" smtClean="0"/>
              <a:t>وشفرات سيطرة ونسبة </a:t>
            </a:r>
            <a:r>
              <a:rPr lang="en-US" dirty="0" smtClean="0"/>
              <a:t>25% </a:t>
            </a:r>
            <a:r>
              <a:rPr lang="ar-IQ" dirty="0" smtClean="0"/>
              <a:t> من مجموع حروف الاسكي تمثل شفرات سيطرة غير قابلة للطباعة </a:t>
            </a:r>
            <a:r>
              <a:rPr lang="en-US" dirty="0" smtClean="0"/>
              <a:t>non printable control codes </a:t>
            </a:r>
            <a:r>
              <a:rPr lang="ar-IQ" dirty="0" smtClean="0"/>
              <a:t> . </a:t>
            </a:r>
          </a:p>
          <a:p>
            <a:pPr algn="r" rtl="1">
              <a:buNone/>
            </a:pPr>
            <a:r>
              <a:rPr lang="ar-IQ" dirty="0" smtClean="0"/>
              <a:t>مثل </a:t>
            </a:r>
            <a:r>
              <a:rPr lang="en-US" dirty="0" smtClean="0"/>
              <a:t>CR : carriage return</a:t>
            </a:r>
            <a:r>
              <a:rPr lang="ar-IQ" dirty="0" smtClean="0"/>
              <a:t>   و   </a:t>
            </a:r>
            <a:r>
              <a:rPr lang="en-US" dirty="0" smtClean="0"/>
              <a:t>LF: line feed</a:t>
            </a:r>
            <a:r>
              <a:rPr lang="ar-IQ" dirty="0" smtClean="0"/>
              <a:t>  </a:t>
            </a:r>
          </a:p>
          <a:p>
            <a:pPr algn="r" rtl="1">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1"/>
            <a:r>
              <a:rPr lang="ar-IQ" dirty="0" smtClean="0"/>
              <a:t>المكافئ ومعالج الخطأ رياضياً</a:t>
            </a:r>
            <a:br>
              <a:rPr lang="ar-IQ" dirty="0" smtClean="0"/>
            </a:br>
            <a:r>
              <a:rPr lang="ar-IQ" dirty="0" smtClean="0"/>
              <a:t> </a:t>
            </a:r>
            <a:r>
              <a:rPr lang="en-US" dirty="0" smtClean="0"/>
              <a:t>Parity and Checksums</a:t>
            </a:r>
            <a:r>
              <a:rPr lang="ar-IQ" dirty="0" smtClean="0"/>
              <a:t> </a:t>
            </a:r>
            <a:endParaRPr lang="en-US" dirty="0"/>
          </a:p>
        </p:txBody>
      </p:sp>
      <p:sp>
        <p:nvSpPr>
          <p:cNvPr id="3" name="عنصر نائب للمحتوى 2"/>
          <p:cNvSpPr>
            <a:spLocks noGrp="1"/>
          </p:cNvSpPr>
          <p:nvPr>
            <p:ph idx="1"/>
          </p:nvPr>
        </p:nvSpPr>
        <p:spPr/>
        <p:txBody>
          <a:bodyPr/>
          <a:lstStyle/>
          <a:p>
            <a:pPr algn="r" rtl="1">
              <a:buNone/>
            </a:pPr>
            <a:r>
              <a:rPr lang="ar-IQ" dirty="0" smtClean="0"/>
              <a:t>الضوضاء </a:t>
            </a:r>
            <a:r>
              <a:rPr lang="en-US" dirty="0" smtClean="0"/>
              <a:t>Noise</a:t>
            </a:r>
            <a:r>
              <a:rPr lang="ar-IQ" dirty="0" smtClean="0"/>
              <a:t> والاضطراب الكهربائي سوف يسبب تغير البيانات خلال مرورها خلال قناة الاتصال . </a:t>
            </a:r>
          </a:p>
          <a:p>
            <a:pPr algn="r" rtl="1">
              <a:buNone/>
            </a:pPr>
            <a:r>
              <a:rPr lang="ar-IQ" dirty="0" smtClean="0"/>
              <a:t>إذا فشل المستلم </a:t>
            </a:r>
            <a:r>
              <a:rPr lang="en-US" dirty="0" smtClean="0"/>
              <a:t>receiver</a:t>
            </a:r>
            <a:r>
              <a:rPr lang="ar-IQ" dirty="0" smtClean="0"/>
              <a:t> من كشفها فإن الرسالة المستلمة ستكون غير صحيحة </a:t>
            </a:r>
            <a:r>
              <a:rPr lang="en-US" dirty="0" smtClean="0"/>
              <a:t>incorrect</a:t>
            </a:r>
            <a:r>
              <a:rPr lang="ar-IQ" dirty="0" smtClean="0"/>
              <a:t> وتسبب في احتمال عواقب مختلفة . </a:t>
            </a:r>
          </a:p>
          <a:p>
            <a:pPr algn="r" rtl="1">
              <a:buNone/>
            </a:pPr>
            <a:r>
              <a:rPr lang="ar-IQ" b="1" dirty="0" smtClean="0"/>
              <a:t>يجب</a:t>
            </a:r>
            <a:r>
              <a:rPr lang="ar-IQ" dirty="0" smtClean="0"/>
              <a:t> أن تكتشف الضوضاء أو الخطأ  في الخط الأول للكشف وفي هذه الحالة يمكن أن يمنع مرورها أو على الأقل يعاد الإرسال .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626121"/>
          </a:xfrm>
        </p:spPr>
        <p:txBody>
          <a:bodyPr>
            <a:normAutofit lnSpcReduction="10000"/>
          </a:bodyPr>
          <a:lstStyle/>
          <a:p>
            <a:pPr algn="r" rtl="1">
              <a:buNone/>
            </a:pPr>
            <a:r>
              <a:rPr lang="ar-IQ" sz="2800" dirty="0" smtClean="0"/>
              <a:t>عند المستلم </a:t>
            </a:r>
            <a:r>
              <a:rPr lang="en-US" sz="2800" dirty="0" smtClean="0"/>
              <a:t>receiver </a:t>
            </a:r>
            <a:r>
              <a:rPr lang="ar-IQ" sz="2800" dirty="0" smtClean="0"/>
              <a:t> إذا كان هناك معلومات متطفلة على الإشارة الأصلية</a:t>
            </a:r>
            <a:r>
              <a:rPr lang="en-US" sz="2800" dirty="0" smtClean="0"/>
              <a:t>  </a:t>
            </a:r>
            <a:r>
              <a:rPr lang="ar-IQ" sz="2800" dirty="0" smtClean="0"/>
              <a:t> المرسلة </a:t>
            </a:r>
            <a:r>
              <a:rPr lang="en-US" sz="2800" dirty="0" smtClean="0"/>
              <a:t>sufficient redundant information</a:t>
            </a:r>
            <a:r>
              <a:rPr lang="ar-IQ" sz="2800" dirty="0" smtClean="0"/>
              <a:t> فيتم تصليحها من قبل الأجزاء المادية </a:t>
            </a:r>
            <a:r>
              <a:rPr lang="en-US" sz="2800" dirty="0" smtClean="0"/>
              <a:t>hardware</a:t>
            </a:r>
            <a:r>
              <a:rPr lang="ar-IQ" sz="2800" dirty="0" smtClean="0"/>
              <a:t> قبل أن تصل إلى هدفها .</a:t>
            </a:r>
          </a:p>
          <a:p>
            <a:pPr algn="r" rtl="1">
              <a:buNone/>
            </a:pPr>
            <a:r>
              <a:rPr lang="ar-IQ" sz="2800" dirty="0" smtClean="0"/>
              <a:t>يضاف </a:t>
            </a:r>
            <a:r>
              <a:rPr lang="ar-IQ" sz="2800" b="1" dirty="0" smtClean="0"/>
              <a:t>بت مكافئ </a:t>
            </a:r>
            <a:r>
              <a:rPr lang="ar-IQ" sz="2800" dirty="0" smtClean="0"/>
              <a:t>إلى رزمة المعلومات لغرض تصحيح الخطأ </a:t>
            </a:r>
            <a:r>
              <a:rPr lang="en-US" sz="2800" dirty="0" smtClean="0"/>
              <a:t>error correction</a:t>
            </a:r>
            <a:r>
              <a:rPr lang="ar-IQ" sz="2800" dirty="0" smtClean="0"/>
              <a:t> . </a:t>
            </a:r>
          </a:p>
          <a:p>
            <a:pPr algn="r" rtl="1">
              <a:buNone/>
            </a:pPr>
            <a:r>
              <a:rPr lang="ar-IQ" sz="2800" dirty="0" smtClean="0"/>
              <a:t>يقارن البت المكافئ مع البت المكافئ المستلم مع البيانات .</a:t>
            </a:r>
          </a:p>
          <a:p>
            <a:pPr algn="r" rtl="1">
              <a:buNone/>
            </a:pPr>
            <a:r>
              <a:rPr lang="ar-IQ" sz="2800" dirty="0" smtClean="0"/>
              <a:t>أي بت يغير حالته فإن المكافئ سوف لا يتوافق والخطأ سوف يتم اكتشافه . </a:t>
            </a:r>
          </a:p>
          <a:p>
            <a:pPr algn="r" rtl="1">
              <a:buNone/>
            </a:pPr>
            <a:r>
              <a:rPr lang="ar-IQ" sz="2800" dirty="0" smtClean="0"/>
              <a:t>طريقة أخرى لمعالجة الخطأ هي </a:t>
            </a:r>
            <a:r>
              <a:rPr lang="en-US" sz="2800" b="1" dirty="0" smtClean="0"/>
              <a:t>checksum</a:t>
            </a:r>
            <a:r>
              <a:rPr lang="ar-IQ" sz="2800" dirty="0" smtClean="0"/>
              <a:t> لمعالجة الخطأ رياضياً .</a:t>
            </a:r>
          </a:p>
          <a:p>
            <a:pPr algn="r" rtl="1">
              <a:buNone/>
            </a:pPr>
            <a:r>
              <a:rPr lang="ar-IQ" sz="2800" dirty="0" smtClean="0"/>
              <a:t>  </a:t>
            </a:r>
            <a:r>
              <a:rPr lang="ar-IQ" sz="2800" u="sng" dirty="0" smtClean="0"/>
              <a:t>تضمين كود تصحيح الخطأ يقلل كفاءة القناة ويسبب هبوط قوة </a:t>
            </a:r>
            <a:r>
              <a:rPr lang="ar-IQ" sz="2800" dirty="0" smtClean="0"/>
              <a:t>الملاحظة في إخراج القناة </a:t>
            </a:r>
            <a:r>
              <a:rPr lang="en-US" sz="2800" dirty="0" smtClean="0"/>
              <a:t>channel through</a:t>
            </a:r>
            <a:r>
              <a:rPr lang="ar-IQ" sz="2800" dirty="0" smtClean="0"/>
              <a:t> . </a:t>
            </a:r>
            <a:endParaRPr lang="en-US" sz="2800" dirty="0" smtClean="0"/>
          </a:p>
          <a:p>
            <a:pPr algn="r" rtl="1">
              <a:buNone/>
            </a:pPr>
            <a:endParaRPr lang="ar-IQ" sz="2800" dirty="0" smtClean="0"/>
          </a:p>
          <a:p>
            <a:pPr algn="r" rtl="1">
              <a:buNone/>
            </a:pP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357166"/>
            <a:ext cx="8229600" cy="5768997"/>
          </a:xfrm>
        </p:spPr>
        <p:txBody>
          <a:bodyPr>
            <a:normAutofit lnSpcReduction="10000"/>
          </a:bodyPr>
          <a:lstStyle/>
          <a:p>
            <a:pPr algn="ctr" rtl="1">
              <a:buNone/>
            </a:pPr>
            <a:r>
              <a:rPr lang="ar-IQ" b="1" dirty="0" smtClean="0"/>
              <a:t>كبس البيانات </a:t>
            </a:r>
            <a:r>
              <a:rPr lang="en-US" b="1" dirty="0" smtClean="0"/>
              <a:t>Data Compression</a:t>
            </a:r>
            <a:r>
              <a:rPr lang="ar-IQ" dirty="0" smtClean="0"/>
              <a:t> </a:t>
            </a:r>
          </a:p>
          <a:p>
            <a:pPr algn="r" rtl="1">
              <a:buNone/>
            </a:pPr>
            <a:r>
              <a:rPr lang="ar-IQ" dirty="0" smtClean="0"/>
              <a:t>عند تحليل رسالة سيتم إيجاد حروف تتكرر قد استخدمت أكثر من مرة . </a:t>
            </a:r>
          </a:p>
          <a:p>
            <a:pPr algn="r" rtl="1">
              <a:buNone/>
            </a:pPr>
            <a:r>
              <a:rPr lang="ar-IQ" dirty="0" smtClean="0"/>
              <a:t>قبل إرسال الرسالة هناك كودات ثنائية قصيرة تستخدم لترميز </a:t>
            </a:r>
          </a:p>
          <a:p>
            <a:pPr algn="r" rtl="1">
              <a:buNone/>
            </a:pPr>
            <a:r>
              <a:rPr lang="ar-IQ" dirty="0" smtClean="0"/>
              <a:t>الحروف المتكررة . وكودات طويلة تستخدم نادراً . </a:t>
            </a:r>
          </a:p>
          <a:p>
            <a:pPr algn="r" rtl="1">
              <a:buNone/>
            </a:pPr>
            <a:r>
              <a:rPr lang="ar-IQ" dirty="0" smtClean="0"/>
              <a:t>وتتم العملية بتقليل الرقم الكلي للحروف المرسلة بدون تعديل البيانات في الرسالة . </a:t>
            </a:r>
          </a:p>
          <a:p>
            <a:pPr algn="r" rtl="1">
              <a:buNone/>
            </a:pPr>
            <a:r>
              <a:rPr lang="ar-IQ" dirty="0" smtClean="0"/>
              <a:t>عند المستلم سيكون هناك ترميز مناسب حيث يتم إعادة خزن الرسالة إلى صيغتها الأولى . هذا الإجراء </a:t>
            </a:r>
            <a:r>
              <a:rPr lang="ar-IQ" u="sng" dirty="0" smtClean="0"/>
              <a:t>يعرف بكبس البيانات  </a:t>
            </a:r>
            <a:r>
              <a:rPr lang="ar-IQ" dirty="0" smtClean="0"/>
              <a:t>وسوف يسبب في نسبة </a:t>
            </a:r>
            <a:r>
              <a:rPr lang="en-US" dirty="0" smtClean="0"/>
              <a:t>50%  </a:t>
            </a:r>
            <a:r>
              <a:rPr lang="ar-IQ" dirty="0" smtClean="0"/>
              <a:t> أو أكثر في خزن كمية البيانات </a:t>
            </a:r>
          </a:p>
          <a:p>
            <a:pPr algn="r" rtl="1">
              <a:buNone/>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697559"/>
          </a:xfrm>
        </p:spPr>
        <p:txBody>
          <a:bodyPr/>
          <a:lstStyle/>
          <a:p>
            <a:pPr algn="r" rtl="1">
              <a:buFont typeface="Wingdings" pitchFamily="2" charset="2"/>
              <a:buChar char="v"/>
            </a:pPr>
            <a:r>
              <a:rPr lang="ar-IQ" dirty="0" smtClean="0"/>
              <a:t>بعض البيانات يمكن أن تكبس أكثر من بيانات أخرى فالصور يمكن أن تكبس بنسبة </a:t>
            </a:r>
            <a:r>
              <a:rPr lang="en-US" dirty="0" smtClean="0"/>
              <a:t>80%</a:t>
            </a:r>
            <a:r>
              <a:rPr lang="ar-IQ" dirty="0" smtClean="0"/>
              <a:t> بينما البيانات التي تمثل برامج الحاسوب ربما تقل نسبة الكبس إلى </a:t>
            </a:r>
            <a:r>
              <a:rPr lang="en-US" dirty="0" smtClean="0"/>
              <a:t>15%</a:t>
            </a:r>
            <a:r>
              <a:rPr lang="ar-IQ" dirty="0" smtClean="0"/>
              <a:t> أو </a:t>
            </a:r>
            <a:r>
              <a:rPr lang="en-US" dirty="0" smtClean="0"/>
              <a:t>20%</a:t>
            </a:r>
            <a:r>
              <a:rPr lang="ar-IQ" dirty="0" smtClean="0"/>
              <a:t> . </a:t>
            </a:r>
          </a:p>
          <a:p>
            <a:pPr algn="r" rtl="1">
              <a:buFont typeface="Wingdings" pitchFamily="2" charset="2"/>
              <a:buChar char="v"/>
            </a:pPr>
            <a:r>
              <a:rPr lang="ar-IQ" b="1" dirty="0" smtClean="0"/>
              <a:t>زمن تحليل الرسالة </a:t>
            </a:r>
            <a:r>
              <a:rPr lang="ar-IQ" dirty="0" smtClean="0"/>
              <a:t>قبل الإرسال سيكون كبير بما فيه الكفاية للحصول على زمن كلي للكبس والإرسال وفك الكبس أقل . </a:t>
            </a:r>
          </a:p>
          <a:p>
            <a:pPr algn="r" rtl="1">
              <a:buNone/>
            </a:pPr>
            <a:r>
              <a:rPr lang="ar-IQ" dirty="0" smtClean="0"/>
              <a:t>عند إرسال صورة البيانات  لورقة أعمال فإن نسبة </a:t>
            </a:r>
            <a:r>
              <a:rPr lang="en-US" dirty="0" smtClean="0"/>
              <a:t>5%</a:t>
            </a:r>
            <a:r>
              <a:rPr lang="ar-IQ" dirty="0" smtClean="0"/>
              <a:t> فقط تمثل المساحة المكتوبة (تمثل الحبر الأسود ). وما تبقى هي الورقة البيضاء . </a:t>
            </a:r>
          </a:p>
          <a:p>
            <a:pPr algn="r" rtl="1">
              <a:buNone/>
            </a:pPr>
            <a:r>
              <a:rPr lang="ar-IQ" dirty="0" smtClean="0"/>
              <a:t>فيمكن أن نرسل </a:t>
            </a:r>
            <a:r>
              <a:rPr lang="ar-IQ" u="sng" dirty="0" smtClean="0"/>
              <a:t>شفرة واحدة تمثل الورقة البيضاء </a:t>
            </a:r>
            <a:r>
              <a:rPr lang="ar-IQ" dirty="0" smtClean="0"/>
              <a:t>. وبهذا يقل حجم الرسالة . </a:t>
            </a:r>
          </a:p>
          <a:p>
            <a:pPr algn="r" rtl="1">
              <a:buNone/>
            </a:pPr>
            <a:endParaRPr lang="ar-IQ"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929354"/>
          </a:xfrm>
        </p:spPr>
        <p:txBody>
          <a:bodyPr>
            <a:normAutofit/>
          </a:bodyPr>
          <a:lstStyle/>
          <a:p>
            <a:pPr algn="ctr" rtl="1">
              <a:buNone/>
            </a:pPr>
            <a:r>
              <a:rPr lang="ar-IQ" sz="2400" b="1" dirty="0" smtClean="0"/>
              <a:t>نقل البيانات في الدوائر الرقمية </a:t>
            </a:r>
            <a:r>
              <a:rPr lang="en-US" sz="2400" b="1" dirty="0" smtClean="0"/>
              <a:t>in digital circuits</a:t>
            </a:r>
            <a:r>
              <a:rPr lang="ar-JO" sz="2400" b="1" dirty="0" smtClean="0"/>
              <a:t> </a:t>
            </a:r>
            <a:r>
              <a:rPr lang="en-US" sz="2400" b="1" dirty="0" smtClean="0"/>
              <a:t> Data Transfer</a:t>
            </a:r>
            <a:endParaRPr lang="ar-IQ" sz="2400" b="1" dirty="0" smtClean="0"/>
          </a:p>
          <a:p>
            <a:pPr algn="r" rtl="1">
              <a:buNone/>
            </a:pPr>
            <a:r>
              <a:rPr lang="ar-IQ" sz="2400" dirty="0" smtClean="0"/>
              <a:t>تصنف البيانات إلى رزم وهذه الرزم تكون بطول إما </a:t>
            </a:r>
            <a:r>
              <a:rPr lang="en-US" sz="2400" dirty="0" smtClean="0"/>
              <a:t>8</a:t>
            </a:r>
            <a:r>
              <a:rPr lang="ar-IQ" sz="2400" dirty="0" smtClean="0"/>
              <a:t> أو </a:t>
            </a:r>
            <a:r>
              <a:rPr lang="en-US" sz="2400" dirty="0" smtClean="0"/>
              <a:t>16</a:t>
            </a:r>
            <a:r>
              <a:rPr lang="ar-IQ" sz="2400" dirty="0" smtClean="0"/>
              <a:t> أو </a:t>
            </a:r>
            <a:r>
              <a:rPr lang="en-US" sz="2400" dirty="0" smtClean="0"/>
              <a:t>32</a:t>
            </a:r>
            <a:r>
              <a:rPr lang="ar-IQ" sz="2400" dirty="0" smtClean="0"/>
              <a:t>  بت وتمر </a:t>
            </a:r>
          </a:p>
          <a:p>
            <a:pPr algn="r" rtl="1">
              <a:buNone/>
            </a:pPr>
            <a:r>
              <a:rPr lang="ar-IQ" sz="2400" dirty="0" smtClean="0"/>
              <a:t>ما بين وحدات حمل مؤقتة تسمى سجلات </a:t>
            </a:r>
            <a:r>
              <a:rPr lang="en-US" sz="2400" dirty="0" smtClean="0"/>
              <a:t>registers</a:t>
            </a:r>
            <a:r>
              <a:rPr lang="ar-IQ" sz="2400" dirty="0" smtClean="0"/>
              <a:t> . </a:t>
            </a:r>
          </a:p>
          <a:p>
            <a:pPr algn="r" rtl="1">
              <a:buNone/>
            </a:pPr>
            <a:r>
              <a:rPr lang="ar-IQ" sz="2400" dirty="0" smtClean="0"/>
              <a:t>البيانات ضمن السجل تكون على التوازي لان كل بت يخرج على موصل منفصل . </a:t>
            </a:r>
          </a:p>
          <a:p>
            <a:pPr algn="r" rtl="1">
              <a:buNone/>
            </a:pPr>
            <a:r>
              <a:rPr lang="ar-IQ" sz="2800" dirty="0" smtClean="0"/>
              <a:t>لنقل البيانات من سجل إلى آخر فان الموصلات الخارجية هي قنوات من الأسلاك </a:t>
            </a:r>
            <a:r>
              <a:rPr lang="en-US" sz="2800" dirty="0" smtClean="0"/>
              <a:t>busses</a:t>
            </a:r>
            <a:r>
              <a:rPr lang="ar-IQ" sz="2800" dirty="0" smtClean="0"/>
              <a:t> . </a:t>
            </a:r>
          </a:p>
          <a:p>
            <a:pPr algn="r" rtl="1">
              <a:buNone/>
            </a:pPr>
            <a:endParaRPr lang="ar-IQ" sz="2800" dirty="0" smtClean="0"/>
          </a:p>
          <a:p>
            <a:pPr algn="r" rtl="1">
              <a:buNone/>
            </a:pPr>
            <a:endParaRPr lang="ar-IQ" sz="2800" dirty="0" smtClean="0"/>
          </a:p>
          <a:p>
            <a:pPr algn="r" rtl="1">
              <a:buNone/>
            </a:pPr>
            <a:r>
              <a:rPr lang="ar-IQ" sz="2800" dirty="0" smtClean="0"/>
              <a:t>محتويات سجلات المصدر يعاد إنتاجها في سجلات الهدف </a:t>
            </a:r>
          </a:p>
          <a:p>
            <a:pPr algn="r" rtl="1">
              <a:buNone/>
            </a:pPr>
            <a:r>
              <a:rPr lang="ar-IQ" sz="2800" dirty="0" smtClean="0"/>
              <a:t>بعد نقل كل البيانات من سجلات المصدر إلى سجلات الهدف تكون سجلات المصدر والهدف متساوية . </a:t>
            </a:r>
          </a:p>
          <a:p>
            <a:pPr algn="r" rtl="1">
              <a:buNone/>
            </a:pPr>
            <a:r>
              <a:rPr lang="ar-IQ" sz="2800" dirty="0" smtClean="0"/>
              <a:t>سجل المصدر لا يتم مسحه بعد إرسال الرسالة .   </a:t>
            </a:r>
          </a:p>
          <a:p>
            <a:pPr algn="r" rtl="1">
              <a:buNone/>
            </a:pPr>
            <a:endParaRPr lang="en-US" sz="2800" dirty="0"/>
          </a:p>
        </p:txBody>
      </p:sp>
      <p:pic>
        <p:nvPicPr>
          <p:cNvPr id="6" name="Picture 2"/>
          <p:cNvPicPr>
            <a:picLocks noChangeAspect="1" noChangeArrowheads="1"/>
          </p:cNvPicPr>
          <p:nvPr/>
        </p:nvPicPr>
        <p:blipFill>
          <a:blip r:embed="rId2" cstate="print">
            <a:lum bright="-19000"/>
          </a:blip>
          <a:srcRect/>
          <a:stretch>
            <a:fillRect/>
          </a:stretch>
        </p:blipFill>
        <p:spPr bwMode="auto">
          <a:xfrm>
            <a:off x="1428728" y="2928934"/>
            <a:ext cx="4025847" cy="1000132"/>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16000"/>
          </a:blip>
          <a:srcRect/>
          <a:stretch>
            <a:fillRect/>
          </a:stretch>
        </p:blipFill>
        <p:spPr bwMode="auto">
          <a:xfrm rot="21326455">
            <a:off x="357158" y="857232"/>
            <a:ext cx="7983421" cy="507209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18"/>
            <a:ext cx="8229600" cy="5483245"/>
          </a:xfrm>
        </p:spPr>
        <p:txBody>
          <a:bodyPr>
            <a:normAutofit lnSpcReduction="10000"/>
          </a:bodyPr>
          <a:lstStyle/>
          <a:p>
            <a:pPr algn="r" rtl="1">
              <a:buFont typeface="Wingdings" pitchFamily="2" charset="2"/>
              <a:buChar char="Ø"/>
            </a:pPr>
            <a:r>
              <a:rPr lang="ar-IQ" dirty="0" smtClean="0"/>
              <a:t>إرسال واستلام المعلومات في الشكل المبين سابقاً هو تبادل الكتروني ويعمل باستجابة للأوامر الصادرة من وحدة السيطرة المركزية . </a:t>
            </a:r>
          </a:p>
          <a:p>
            <a:pPr algn="r" rtl="1">
              <a:buFont typeface="Wingdings" pitchFamily="2" charset="2"/>
              <a:buChar char="Ø"/>
            </a:pPr>
            <a:r>
              <a:rPr lang="ar-IQ" dirty="0" smtClean="0"/>
              <a:t>يمكن أن يتناوب اثنان أو أكثر من سجلات الهدف لاستلام البيانات من مصدر واحد . </a:t>
            </a:r>
          </a:p>
          <a:p>
            <a:pPr algn="r" rtl="1">
              <a:buFont typeface="Wingdings" pitchFamily="2" charset="2"/>
              <a:buChar char="Ø"/>
            </a:pPr>
            <a:r>
              <a:rPr lang="ar-IQ" dirty="0" smtClean="0"/>
              <a:t>فقط مصدر واحد يرسل البيانات على الناقل في ذلك الوقت . </a:t>
            </a:r>
          </a:p>
          <a:p>
            <a:pPr algn="r" rtl="1">
              <a:buFont typeface="Wingdings" pitchFamily="2" charset="2"/>
              <a:buChar char="Ø"/>
            </a:pPr>
            <a:r>
              <a:rPr lang="ar-IQ" dirty="0" smtClean="0"/>
              <a:t>عندما </a:t>
            </a:r>
            <a:r>
              <a:rPr lang="ar-IQ" u="sng" dirty="0" smtClean="0"/>
              <a:t>عدة مصادر تحاول الإرسال بنفس الوقت </a:t>
            </a:r>
            <a:r>
              <a:rPr lang="ar-IQ" dirty="0" smtClean="0"/>
              <a:t>يحدث </a:t>
            </a:r>
            <a:r>
              <a:rPr lang="ar-IQ" u="sng" dirty="0" smtClean="0"/>
              <a:t>تضارب كهربائي </a:t>
            </a:r>
            <a:r>
              <a:rPr lang="ar-IQ" dirty="0" smtClean="0"/>
              <a:t>عندما بت من قيمة معكوسة يساق على نفس الناقل الموصل </a:t>
            </a:r>
            <a:r>
              <a:rPr lang="en-US" dirty="0" smtClean="0"/>
              <a:t>bus connection</a:t>
            </a:r>
            <a:r>
              <a:rPr lang="ar-IQ" dirty="0" smtClean="0"/>
              <a:t> وهذا ليس فقط يسبب خسارة البيانات بل ربما أيضاً يدمر الدوائر الالكترونية . </a:t>
            </a:r>
          </a:p>
          <a:p>
            <a:pPr algn="r" rtl="1">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96974"/>
          </a:xfrm>
        </p:spPr>
        <p:txBody>
          <a:bodyPr>
            <a:normAutofit fontScale="90000"/>
          </a:bodyPr>
          <a:lstStyle/>
          <a:p>
            <a:r>
              <a:rPr lang="ar-IQ" dirty="0" smtClean="0"/>
              <a:t>المرحلة الثانية </a:t>
            </a:r>
            <a:br>
              <a:rPr lang="ar-IQ" dirty="0" smtClean="0"/>
            </a:br>
            <a:r>
              <a:rPr lang="ar-IQ" dirty="0" smtClean="0"/>
              <a:t>مرحلة أشباه الموصلات </a:t>
            </a:r>
            <a:endParaRPr lang="en-US" dirty="0"/>
          </a:p>
        </p:txBody>
      </p:sp>
      <p:grpSp>
        <p:nvGrpSpPr>
          <p:cNvPr id="2050" name="Group 2"/>
          <p:cNvGrpSpPr>
            <a:grpSpLocks/>
          </p:cNvGrpSpPr>
          <p:nvPr/>
        </p:nvGrpSpPr>
        <p:grpSpPr bwMode="auto">
          <a:xfrm>
            <a:off x="857224" y="1928802"/>
            <a:ext cx="6858048" cy="3714776"/>
            <a:chOff x="3971" y="1052"/>
            <a:chExt cx="9042" cy="3240"/>
          </a:xfrm>
        </p:grpSpPr>
        <p:sp>
          <p:nvSpPr>
            <p:cNvPr id="2051" name="Oval 3"/>
            <p:cNvSpPr>
              <a:spLocks noChangeArrowheads="1"/>
            </p:cNvSpPr>
            <p:nvPr/>
          </p:nvSpPr>
          <p:spPr bwMode="auto">
            <a:xfrm>
              <a:off x="12620" y="2090"/>
              <a:ext cx="393" cy="295"/>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52" name="Oval 4"/>
            <p:cNvSpPr>
              <a:spLocks noChangeArrowheads="1"/>
            </p:cNvSpPr>
            <p:nvPr/>
          </p:nvSpPr>
          <p:spPr bwMode="auto">
            <a:xfrm>
              <a:off x="9810" y="1936"/>
              <a:ext cx="592" cy="394"/>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53" name="Oval 5"/>
            <p:cNvSpPr>
              <a:spLocks noChangeArrowheads="1"/>
            </p:cNvSpPr>
            <p:nvPr/>
          </p:nvSpPr>
          <p:spPr bwMode="auto">
            <a:xfrm flipV="1">
              <a:off x="11384" y="3078"/>
              <a:ext cx="396" cy="295"/>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54" name="Oval 6"/>
            <p:cNvSpPr>
              <a:spLocks noChangeArrowheads="1"/>
            </p:cNvSpPr>
            <p:nvPr/>
          </p:nvSpPr>
          <p:spPr bwMode="auto">
            <a:xfrm>
              <a:off x="11088" y="1052"/>
              <a:ext cx="493" cy="294"/>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55" name="WordArt 7"/>
            <p:cNvSpPr>
              <a:spLocks noChangeArrowheads="1" noChangeShapeType="1" noTextEdit="1"/>
            </p:cNvSpPr>
            <p:nvPr/>
          </p:nvSpPr>
          <p:spPr bwMode="auto">
            <a:xfrm>
              <a:off x="11188" y="1737"/>
              <a:ext cx="474" cy="639"/>
            </a:xfrm>
            <a:prstGeom prst="rect">
              <a:avLst/>
            </a:prstGeom>
          </p:spPr>
          <p:txBody>
            <a:bodyPr wrap="none" fromWordArt="1">
              <a:prstTxWarp prst="textPlain">
                <a:avLst>
                  <a:gd name="adj" fmla="val 50000"/>
                </a:avLst>
              </a:prstTxWarp>
            </a:bodyPr>
            <a:lstStyle/>
            <a:p>
              <a:pPr algn="ctr" rtl="0"/>
              <a:r>
                <a:rPr lang="en-US" sz="2000" kern="10" spc="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SI</a:t>
              </a:r>
              <a:endParaRPr lang="en-US" sz="2000" kern="10" spc="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endParaRPr>
            </a:p>
          </p:txBody>
        </p:sp>
        <p:sp>
          <p:nvSpPr>
            <p:cNvPr id="2056" name="Oval 8"/>
            <p:cNvSpPr>
              <a:spLocks noChangeArrowheads="1"/>
            </p:cNvSpPr>
            <p:nvPr/>
          </p:nvSpPr>
          <p:spPr bwMode="auto">
            <a:xfrm flipV="1">
              <a:off x="8534" y="1936"/>
              <a:ext cx="688" cy="295"/>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57" name="Oval 9"/>
            <p:cNvSpPr>
              <a:spLocks noChangeArrowheads="1"/>
            </p:cNvSpPr>
            <p:nvPr/>
          </p:nvSpPr>
          <p:spPr bwMode="auto">
            <a:xfrm>
              <a:off x="6443" y="2337"/>
              <a:ext cx="490" cy="295"/>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58" name="Oval 10"/>
            <p:cNvSpPr>
              <a:spLocks noChangeArrowheads="1"/>
            </p:cNvSpPr>
            <p:nvPr/>
          </p:nvSpPr>
          <p:spPr bwMode="auto">
            <a:xfrm flipV="1">
              <a:off x="7431" y="1349"/>
              <a:ext cx="491" cy="295"/>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59" name="Oval 11"/>
            <p:cNvSpPr>
              <a:spLocks noChangeArrowheads="1"/>
            </p:cNvSpPr>
            <p:nvPr/>
          </p:nvSpPr>
          <p:spPr bwMode="auto">
            <a:xfrm>
              <a:off x="7431" y="3325"/>
              <a:ext cx="589" cy="295"/>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60" name="WordArt 12"/>
            <p:cNvSpPr>
              <a:spLocks noChangeArrowheads="1" noChangeShapeType="1" noTextEdit="1"/>
            </p:cNvSpPr>
            <p:nvPr/>
          </p:nvSpPr>
          <p:spPr bwMode="auto">
            <a:xfrm>
              <a:off x="7431" y="2090"/>
              <a:ext cx="474" cy="638"/>
            </a:xfrm>
            <a:prstGeom prst="rect">
              <a:avLst/>
            </a:prstGeom>
          </p:spPr>
          <p:txBody>
            <a:bodyPr wrap="none" fromWordArt="1">
              <a:prstTxWarp prst="textPlain">
                <a:avLst>
                  <a:gd name="adj" fmla="val 50000"/>
                </a:avLst>
              </a:prstTxWarp>
            </a:bodyPr>
            <a:lstStyle/>
            <a:p>
              <a:pPr algn="ctr" rtl="0"/>
              <a:r>
                <a:rPr lang="en-US" sz="2000" kern="10" spc="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SI</a:t>
              </a:r>
              <a:endParaRPr lang="en-US" sz="2000" kern="10" spc="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endParaRPr>
            </a:p>
          </p:txBody>
        </p:sp>
        <p:sp>
          <p:nvSpPr>
            <p:cNvPr id="2061" name="WordArt 13"/>
            <p:cNvSpPr>
              <a:spLocks noChangeArrowheads="1" noChangeShapeType="1" noTextEdit="1"/>
            </p:cNvSpPr>
            <p:nvPr/>
          </p:nvSpPr>
          <p:spPr bwMode="auto">
            <a:xfrm>
              <a:off x="3971" y="1843"/>
              <a:ext cx="1565" cy="1420"/>
            </a:xfrm>
            <a:prstGeom prst="rect">
              <a:avLst/>
            </a:prstGeom>
          </p:spPr>
          <p:txBody>
            <a:bodyPr wrap="none" fromWordArt="1">
              <a:prstTxWarp prst="textPlain">
                <a:avLst>
                  <a:gd name="adj" fmla="val 50000"/>
                </a:avLst>
              </a:prstTxWarp>
            </a:bodyPr>
            <a:lstStyle/>
            <a:p>
              <a:pPr algn="ctr" rtl="1"/>
              <a:r>
                <a:rPr lang="ar-IQ" sz="1600" kern="10" spc="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الشكل يمثل</a:t>
              </a:r>
            </a:p>
            <a:p>
              <a:pPr algn="ctr" rtl="1"/>
              <a:r>
                <a:rPr lang="ar-IQ" sz="1600" kern="10" spc="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ذرة سليكون</a:t>
              </a:r>
            </a:p>
            <a:p>
              <a:pPr algn="ctr" rtl="1"/>
              <a:r>
                <a:rPr lang="ar-IQ" sz="1600" kern="10" spc="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 نقي</a:t>
              </a:r>
              <a:endParaRPr lang="en-US" sz="1600" kern="10" spc="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endParaRPr>
            </a:p>
          </p:txBody>
        </p:sp>
        <p:sp>
          <p:nvSpPr>
            <p:cNvPr id="2062" name="WordArt 14"/>
            <p:cNvSpPr>
              <a:spLocks noChangeArrowheads="1" noChangeShapeType="1" noTextEdit="1"/>
            </p:cNvSpPr>
            <p:nvPr/>
          </p:nvSpPr>
          <p:spPr bwMode="auto">
            <a:xfrm>
              <a:off x="9655" y="3819"/>
              <a:ext cx="782" cy="473"/>
            </a:xfrm>
            <a:prstGeom prst="rect">
              <a:avLst/>
            </a:prstGeom>
          </p:spPr>
          <p:txBody>
            <a:bodyPr wrap="none" fromWordArt="1">
              <a:prstTxWarp prst="textPlain">
                <a:avLst>
                  <a:gd name="adj" fmla="val 50000"/>
                </a:avLst>
              </a:prstTxWarp>
            </a:bodyPr>
            <a:lstStyle/>
            <a:p>
              <a:pPr algn="ctr" rtl="1"/>
              <a:r>
                <a:rPr lang="ar-IQ" sz="1600" kern="10" spc="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اصرة</a:t>
              </a:r>
              <a:endParaRPr lang="en-US" sz="1600" kern="10" spc="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endParaRPr>
            </a:p>
          </p:txBody>
        </p:sp>
        <p:sp>
          <p:nvSpPr>
            <p:cNvPr id="2063" name="AutoShape 15"/>
            <p:cNvSpPr>
              <a:spLocks noChangeArrowheads="1"/>
            </p:cNvSpPr>
            <p:nvPr/>
          </p:nvSpPr>
          <p:spPr bwMode="auto">
            <a:xfrm rot="-649962">
              <a:off x="9383" y="3029"/>
              <a:ext cx="290" cy="790"/>
            </a:xfrm>
            <a:prstGeom prst="upArrow">
              <a:avLst>
                <a:gd name="adj1" fmla="val 50000"/>
                <a:gd name="adj2" fmla="val 68103"/>
              </a:avLst>
            </a:prstGeom>
            <a:solidFill>
              <a:srgbClr val="0000FF"/>
            </a:solidFill>
            <a:ln w="9525">
              <a:solidFill>
                <a:srgbClr val="000000"/>
              </a:solidFill>
              <a:miter lim="800000"/>
              <a:headEnd/>
              <a:tailEnd/>
            </a:ln>
          </p:spPr>
          <p:txBody>
            <a:bodyPr vert="eaVert" wrap="none" lIns="91440" tIns="45720" rIns="91440" bIns="45720" numCol="1" anchor="ctr" anchorCtr="0" compatLnSpc="1">
              <a:prstTxWarp prst="textNoShape">
                <a:avLst/>
              </a:prstTxWarp>
            </a:bodyPr>
            <a:lstStyle/>
            <a:p>
              <a:endParaRPr lang="en-US"/>
            </a:p>
          </p:txBody>
        </p:sp>
        <p:sp>
          <p:nvSpPr>
            <p:cNvPr id="2064" name="AutoShape 16"/>
            <p:cNvSpPr>
              <a:spLocks noChangeArrowheads="1"/>
            </p:cNvSpPr>
            <p:nvPr/>
          </p:nvSpPr>
          <p:spPr bwMode="auto">
            <a:xfrm rot="10800000">
              <a:off x="8829" y="2231"/>
              <a:ext cx="1178" cy="589"/>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99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5768997"/>
          </a:xfrm>
        </p:spPr>
        <p:txBody>
          <a:bodyPr/>
          <a:lstStyle/>
          <a:p>
            <a:pPr algn="r" rtl="1">
              <a:buNone/>
            </a:pPr>
            <a:r>
              <a:rPr lang="ar-IQ" u="sng" dirty="0" smtClean="0"/>
              <a:t>عليه كل السجلات </a:t>
            </a:r>
            <a:r>
              <a:rPr lang="ar-IQ" dirty="0" smtClean="0"/>
              <a:t>في النظام تربط إلى سيطرة مركزية واحدة وسوف لا يحدث تنافس على الناقل إذا كانت الدوائر مصممة بصورة جيدة .</a:t>
            </a:r>
          </a:p>
          <a:p>
            <a:pPr algn="r" rtl="1">
              <a:buNone/>
            </a:pPr>
            <a:r>
              <a:rPr lang="ar-IQ" b="1" dirty="0" smtClean="0"/>
              <a:t> ملاحظة </a:t>
            </a:r>
            <a:r>
              <a:rPr lang="ar-IQ" dirty="0" smtClean="0"/>
              <a:t>:- إن كل القنوات ضمن المعالج الواحد هي</a:t>
            </a:r>
          </a:p>
          <a:p>
            <a:pPr algn="ctr" rtl="1">
              <a:buNone/>
            </a:pPr>
            <a:r>
              <a:rPr lang="ar-IQ" dirty="0" smtClean="0"/>
              <a:t> </a:t>
            </a:r>
            <a:r>
              <a:rPr lang="en-US" b="1" dirty="0" smtClean="0"/>
              <a:t>half-duplex</a:t>
            </a:r>
            <a:r>
              <a:rPr lang="ar-IQ" dirty="0" smtClean="0"/>
              <a:t> . </a:t>
            </a:r>
          </a:p>
          <a:p>
            <a:pPr algn="r" rtl="1">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5768997"/>
          </a:xfrm>
        </p:spPr>
        <p:txBody>
          <a:bodyPr/>
          <a:lstStyle/>
          <a:p>
            <a:pPr algn="ctr" rtl="1">
              <a:buNone/>
            </a:pPr>
            <a:r>
              <a:rPr lang="ar-IQ" sz="2400" b="1" dirty="0" smtClean="0"/>
              <a:t>الإرسال على مسافات قصيرة  </a:t>
            </a:r>
          </a:p>
          <a:p>
            <a:pPr algn="ctr" rtl="1">
              <a:buNone/>
            </a:pPr>
            <a:r>
              <a:rPr lang="en-US" sz="2400" b="1" dirty="0" smtClean="0"/>
              <a:t>Transmission Over Short Circuit</a:t>
            </a:r>
            <a:r>
              <a:rPr lang="ar-IQ" sz="2400" b="1" dirty="0" smtClean="0"/>
              <a:t> </a:t>
            </a:r>
          </a:p>
          <a:p>
            <a:pPr algn="r" rtl="1">
              <a:buNone/>
            </a:pPr>
            <a:r>
              <a:rPr lang="ar-IQ" sz="2800" dirty="0" smtClean="0"/>
              <a:t>عندما تكون سجلات المصدر والهدف جزء من دائرة متكاملة </a:t>
            </a:r>
            <a:r>
              <a:rPr lang="en-US" sz="2800" dirty="0" smtClean="0"/>
              <a:t>IC</a:t>
            </a:r>
            <a:r>
              <a:rPr lang="ar-IQ" sz="2800" dirty="0" smtClean="0"/>
              <a:t> </a:t>
            </a:r>
          </a:p>
          <a:p>
            <a:pPr algn="r" rtl="1">
              <a:buNone/>
            </a:pPr>
            <a:r>
              <a:rPr lang="ar-IQ" sz="2800" dirty="0" smtClean="0"/>
              <a:t> (على سبيل المثال ضمن رقاقة المعالج ) فيكون الإرسال ضمن دائرة مغلقة وبهذا تكون </a:t>
            </a:r>
          </a:p>
          <a:p>
            <a:pPr algn="r" rtl="1">
              <a:buNone/>
            </a:pPr>
            <a:r>
              <a:rPr lang="ar-IQ" sz="2800" dirty="0" smtClean="0"/>
              <a:t>1 - نواقل الإشارة عند أوطأ مستوى قدرة . </a:t>
            </a:r>
          </a:p>
          <a:p>
            <a:pPr algn="r" rtl="1">
              <a:buNone/>
            </a:pPr>
            <a:r>
              <a:rPr lang="ar-IQ" sz="2800" dirty="0" smtClean="0"/>
              <a:t>2 – تقطع المسافة بزمن قصير . </a:t>
            </a:r>
          </a:p>
          <a:p>
            <a:pPr algn="r" rtl="1">
              <a:buNone/>
            </a:pPr>
            <a:r>
              <a:rPr lang="ar-IQ" sz="2800" dirty="0" smtClean="0"/>
              <a:t>3 – سوف لا تتحسس بالضوضاء </a:t>
            </a:r>
            <a:r>
              <a:rPr lang="en-US" sz="2800" dirty="0" smtClean="0"/>
              <a:t>NOISE</a:t>
            </a:r>
            <a:r>
              <a:rPr lang="ar-IQ" sz="2800" dirty="0" smtClean="0"/>
              <a:t> الخارجي والتشويش وهذا هو المحيط الفارغ (النقي)  للاتصالات الرقمية . </a:t>
            </a:r>
          </a:p>
          <a:p>
            <a:pPr algn="r" rtl="1">
              <a:buNone/>
            </a:pPr>
            <a:r>
              <a:rPr lang="ar-IQ" sz="2800" dirty="0" smtClean="0"/>
              <a:t>مع هذا عند إرسال إشارة من رقاقة إلى دائرة </a:t>
            </a:r>
            <a:r>
              <a:rPr lang="en-US" sz="2800" dirty="0" smtClean="0"/>
              <a:t>IC</a:t>
            </a:r>
            <a:r>
              <a:rPr lang="ar-IQ" sz="2800" dirty="0" smtClean="0"/>
              <a:t> أخرى فإن إشارات الناقل يجب أن </a:t>
            </a:r>
            <a:r>
              <a:rPr lang="ar-IQ" sz="2800" u="sng" dirty="0" smtClean="0"/>
              <a:t>تكبر</a:t>
            </a:r>
            <a:r>
              <a:rPr lang="ar-IQ" sz="2800" dirty="0" smtClean="0"/>
              <a:t> والموصلات يجب أن توسع بنات خارجية </a:t>
            </a:r>
            <a:r>
              <a:rPr lang="ar-IQ" sz="2800" u="sng" dirty="0" smtClean="0"/>
              <a:t>ويضاف مكبر إلى سجلات المصدر </a:t>
            </a:r>
            <a:r>
              <a:rPr lang="ar-IQ" sz="2800" dirty="0" smtClean="0"/>
              <a:t>. </a:t>
            </a:r>
            <a:endParaRPr lang="en-U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26000"/>
          </a:blip>
          <a:srcRect/>
          <a:stretch>
            <a:fillRect/>
          </a:stretch>
        </p:blipFill>
        <p:spPr bwMode="auto">
          <a:xfrm>
            <a:off x="928662" y="928670"/>
            <a:ext cx="7496868" cy="4857784"/>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626121"/>
          </a:xfrm>
        </p:spPr>
        <p:txBody>
          <a:bodyPr/>
          <a:lstStyle/>
          <a:p>
            <a:pPr algn="r" rtl="1">
              <a:buNone/>
            </a:pPr>
            <a:r>
              <a:rPr lang="ar-IQ" dirty="0" smtClean="0"/>
              <a:t>الإشارات التي تخرج من رقاقة  المعالج وبقية الدوائر الأساسية لها قابلية كهربائية لاجتياز تقريباً قدم واحد من الموصل على لوح دائرة الكترونية . </a:t>
            </a:r>
          </a:p>
          <a:p>
            <a:pPr algn="r" rtl="1">
              <a:buNone/>
            </a:pPr>
            <a:r>
              <a:rPr lang="ar-IQ" dirty="0" smtClean="0"/>
              <a:t>أو أقل إذا تم ربط عدة وسائل على ذلك اللوح .   </a:t>
            </a:r>
          </a:p>
          <a:p>
            <a:pPr algn="r" rtl="1">
              <a:buNone/>
            </a:pPr>
            <a:r>
              <a:rPr lang="ar-IQ" dirty="0" smtClean="0"/>
              <a:t>هناك دوائر خاصة تعمل </a:t>
            </a:r>
            <a:r>
              <a:rPr lang="ar-IQ" dirty="0" err="1" smtClean="0"/>
              <a:t>كـ</a:t>
            </a:r>
            <a:r>
              <a:rPr lang="ar-IQ" dirty="0" smtClean="0"/>
              <a:t> بفر </a:t>
            </a:r>
            <a:r>
              <a:rPr lang="en-US" dirty="0" smtClean="0"/>
              <a:t>buffer</a:t>
            </a:r>
            <a:r>
              <a:rPr lang="ar-IQ" dirty="0" smtClean="0"/>
              <a:t> يتم إضافتها لتدعم إشارة الناقل لزيادة كفاءة النقل على عدة قنوات من طول الموصل أو للتوزيع إلى عدة رقاقات .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626121"/>
          </a:xfrm>
        </p:spPr>
        <p:txBody>
          <a:bodyPr>
            <a:normAutofit/>
          </a:bodyPr>
          <a:lstStyle/>
          <a:p>
            <a:pPr algn="ctr" rtl="1">
              <a:buNone/>
            </a:pPr>
            <a:r>
              <a:rPr lang="ar-IQ" sz="2800" b="1" dirty="0" smtClean="0"/>
              <a:t>الضوضاء والتشويش الكهربائي </a:t>
            </a:r>
            <a:r>
              <a:rPr lang="en-US" sz="2800" b="1" dirty="0" smtClean="0"/>
              <a:t>Noise and Electrical Distortion</a:t>
            </a:r>
            <a:r>
              <a:rPr lang="ar-IQ" sz="2800" b="1" dirty="0" smtClean="0"/>
              <a:t>  </a:t>
            </a:r>
          </a:p>
          <a:p>
            <a:pPr algn="r" rtl="1">
              <a:buNone/>
            </a:pPr>
            <a:r>
              <a:rPr lang="ar-IQ" sz="2800" dirty="0" smtClean="0"/>
              <a:t>نسبة تبادل البيانات العالية وقوة الإشارة الواطئ نسبياً على البيانات والعنوان وبقية النواقل ضمن الحاسوب والتوسع المباشر للنواقل إلى ما بعد حدود لوحة الدائرة الرئيسية والربط المباشر إلى بوردات أخرى سيلفت النظر إلى مشاكل مختلفة  </a:t>
            </a:r>
          </a:p>
          <a:p>
            <a:pPr algn="r" rtl="1">
              <a:buNone/>
            </a:pPr>
            <a:r>
              <a:rPr lang="ar-IQ" sz="2800" dirty="0" smtClean="0"/>
              <a:t>1- مسار طويل من الموصلات الكهربائية إما على اللوحة الرئيسية أو خلال الكيبلات تعمل هذه المسارات كهوائيات تستلم الضوضاء الكهربائي نتيجة إشعاع الدوائر الالكترونية . </a:t>
            </a:r>
          </a:p>
          <a:p>
            <a:pPr algn="r" rtl="1">
              <a:buNone/>
            </a:pPr>
            <a:r>
              <a:rPr lang="ar-IQ" sz="2800" dirty="0" smtClean="0"/>
              <a:t>2 – مثل هذه الحالة للضوضاء تزداد بزيادة طول الناقل وسوف يحدث تطفل زائداً نسبة خطأ غير مقبولة على ناقل الإشارات .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lum bright="-21000"/>
          </a:blip>
          <a:srcRect/>
          <a:stretch>
            <a:fillRect/>
          </a:stretch>
        </p:blipFill>
        <p:spPr bwMode="auto">
          <a:xfrm rot="10800000">
            <a:off x="571472" y="1357297"/>
            <a:ext cx="7981950" cy="4071966"/>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5"/>
            <a:ext cx="8229600" cy="1928826"/>
          </a:xfrm>
        </p:spPr>
        <p:txBody>
          <a:bodyPr>
            <a:noAutofit/>
          </a:bodyPr>
          <a:lstStyle/>
          <a:p>
            <a:pPr algn="r" rtl="1">
              <a:buNone/>
            </a:pPr>
            <a:r>
              <a:rPr lang="ar-IQ" sz="2800" dirty="0" smtClean="0"/>
              <a:t>سيكون هناك تشويش للإشارة عند مرورها خلال موصل معدني </a:t>
            </a:r>
          </a:p>
          <a:p>
            <a:pPr algn="r" rtl="1">
              <a:buNone/>
            </a:pPr>
            <a:r>
              <a:rPr lang="ar-IQ" sz="2800" dirty="0" smtClean="0"/>
              <a:t>الإشارة تظهر من مصدر نظيف ونبضات مستطيلة </a:t>
            </a:r>
          </a:p>
          <a:p>
            <a:pPr algn="r" rtl="1">
              <a:buNone/>
            </a:pPr>
            <a:r>
              <a:rPr lang="ar-IQ" sz="2800" dirty="0" smtClean="0"/>
              <a:t>وعندما يحصل عليها تشويش يتغير شكلها كما في الشكل الآتي </a:t>
            </a:r>
          </a:p>
          <a:p>
            <a:pPr algn="ctr" rtl="1">
              <a:buNone/>
            </a:pPr>
            <a:endParaRPr lang="ar-IQ" sz="2800" dirty="0" smtClean="0"/>
          </a:p>
          <a:p>
            <a:pPr algn="ctr" rtl="1">
              <a:buNone/>
            </a:pPr>
            <a:r>
              <a:rPr lang="ar-IQ" sz="2800" dirty="0" smtClean="0"/>
              <a:t> </a:t>
            </a:r>
            <a:endParaRPr lang="en-US" sz="2800" dirty="0"/>
          </a:p>
        </p:txBody>
      </p:sp>
      <p:pic>
        <p:nvPicPr>
          <p:cNvPr id="9" name="Picture 4"/>
          <p:cNvPicPr>
            <a:picLocks noChangeAspect="1" noChangeArrowheads="1"/>
          </p:cNvPicPr>
          <p:nvPr/>
        </p:nvPicPr>
        <p:blipFill>
          <a:blip r:embed="rId2" cstate="print">
            <a:duotone>
              <a:schemeClr val="accent2">
                <a:shade val="45000"/>
                <a:satMod val="135000"/>
              </a:schemeClr>
              <a:prstClr val="white"/>
            </a:duotone>
            <a:lum bright="-23000"/>
          </a:blip>
          <a:srcRect/>
          <a:stretch>
            <a:fillRect/>
          </a:stretch>
        </p:blipFill>
        <p:spPr bwMode="auto">
          <a:xfrm>
            <a:off x="1142976" y="2500306"/>
            <a:ext cx="7277931" cy="2286016"/>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عنصر نائب للمحتوى 10"/>
          <p:cNvSpPr>
            <a:spLocks noGrp="1"/>
          </p:cNvSpPr>
          <p:nvPr>
            <p:ph idx="1"/>
          </p:nvPr>
        </p:nvSpPr>
        <p:spPr>
          <a:xfrm>
            <a:off x="457200" y="357167"/>
            <a:ext cx="8229600" cy="6215105"/>
          </a:xfrm>
        </p:spPr>
        <p:txBody>
          <a:bodyPr>
            <a:normAutofit/>
          </a:bodyPr>
          <a:lstStyle/>
          <a:p>
            <a:pPr algn="r" rtl="1">
              <a:buNone/>
            </a:pPr>
            <a:r>
              <a:rPr lang="ar-IQ" sz="2800" dirty="0" smtClean="0"/>
              <a:t>لمواجهة التشويش يجب زيادة </a:t>
            </a:r>
            <a:r>
              <a:rPr lang="ar-IQ" sz="2800" b="1" dirty="0" smtClean="0"/>
              <a:t>قدرة الإشارة </a:t>
            </a:r>
            <a:r>
              <a:rPr lang="ar-IQ" sz="2800" dirty="0" smtClean="0"/>
              <a:t>أو</a:t>
            </a:r>
          </a:p>
          <a:p>
            <a:pPr algn="r" rtl="1">
              <a:buNone/>
            </a:pPr>
            <a:r>
              <a:rPr lang="ar-IQ" sz="2800" dirty="0" smtClean="0"/>
              <a:t>                                  </a:t>
            </a:r>
            <a:r>
              <a:rPr lang="ar-IQ" sz="2800" b="1" dirty="0" smtClean="0"/>
              <a:t>تقليل نسبة الإرسال  </a:t>
            </a:r>
          </a:p>
          <a:p>
            <a:pPr algn="r" rtl="1">
              <a:buNone/>
            </a:pPr>
            <a:r>
              <a:rPr lang="ar-IQ" sz="2800" dirty="0" smtClean="0"/>
              <a:t>صممت دوائر مكبرات خاصة لإرسال إشارات رقمية مباشرة غير محملة خلال الكيبلات . </a:t>
            </a:r>
          </a:p>
          <a:p>
            <a:pPr algn="r" rtl="1">
              <a:buNone/>
            </a:pPr>
            <a:r>
              <a:rPr lang="ar-IQ" sz="2800" dirty="0" smtClean="0"/>
              <a:t>بالنسبة للمسافات القصيرة ما بين المواد على لوح الدائرة الالكترونية </a:t>
            </a:r>
          </a:p>
          <a:p>
            <a:pPr algn="r" rtl="1">
              <a:buNone/>
            </a:pPr>
            <a:r>
              <a:rPr lang="ar-IQ" sz="2800" dirty="0" smtClean="0"/>
              <a:t>تكون المكبرات في رقائق </a:t>
            </a:r>
            <a:r>
              <a:rPr lang="en-US" sz="2800" dirty="0" smtClean="0"/>
              <a:t>ICs</a:t>
            </a:r>
            <a:r>
              <a:rPr lang="ar-IQ" sz="2800" dirty="0" smtClean="0"/>
              <a:t> بسيطة وتعمل من قدرة </a:t>
            </a:r>
            <a:r>
              <a:rPr lang="en-US" sz="2800" dirty="0" smtClean="0"/>
              <a:t>+5V</a:t>
            </a:r>
            <a:r>
              <a:rPr lang="ar-IQ" sz="2800" dirty="0" smtClean="0"/>
              <a:t> . </a:t>
            </a:r>
          </a:p>
          <a:p>
            <a:pPr algn="r" rtl="1">
              <a:buNone/>
            </a:pPr>
            <a:r>
              <a:rPr lang="ar-IQ" sz="2800" dirty="0" smtClean="0"/>
              <a:t>الفولتية الطبيعية الخارجة من المكبر للمنطق </a:t>
            </a:r>
            <a:r>
              <a:rPr lang="en-US" sz="2800" dirty="0" smtClean="0"/>
              <a:t>[1]</a:t>
            </a:r>
            <a:r>
              <a:rPr lang="ar-IQ" sz="2800" dirty="0" smtClean="0"/>
              <a:t> تكون قياسياً أعلى من أصغر حاجة لإمرار عتبة المنطق </a:t>
            </a:r>
            <a:r>
              <a:rPr lang="en-US" sz="2800" dirty="0" smtClean="0"/>
              <a:t>logic 1 threshold</a:t>
            </a:r>
            <a:r>
              <a:rPr lang="ar-IQ" sz="2800" dirty="0" smtClean="0"/>
              <a:t> وبالنسبة للمنطق </a:t>
            </a:r>
            <a:r>
              <a:rPr lang="en-US" sz="2800" dirty="0" smtClean="0"/>
              <a:t>[0]</a:t>
            </a:r>
            <a:r>
              <a:rPr lang="ar-IQ" sz="2800" dirty="0" smtClean="0"/>
              <a:t> يكون قياسياً أقل . </a:t>
            </a:r>
          </a:p>
          <a:p>
            <a:pPr algn="r" rtl="1">
              <a:buNone/>
            </a:pPr>
            <a:endParaRPr 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1"/>
            <a:ext cx="8229600" cy="1643074"/>
          </a:xfrm>
        </p:spPr>
        <p:txBody>
          <a:bodyPr/>
          <a:lstStyle/>
          <a:p>
            <a:pPr algn="r" rtl="1">
              <a:buNone/>
            </a:pPr>
            <a:r>
              <a:rPr lang="ar-IQ" dirty="0" smtClean="0"/>
              <a:t>الفرق بين فولتية الإخراج وقيمة فولتية العتبة تشير إلى كمية فولتية الضوضاء التي يمكن أن تضاف إلى الإشارة بدون أن تحدث خطأ . </a:t>
            </a:r>
            <a:endParaRPr lang="en-US" dirty="0"/>
          </a:p>
        </p:txBody>
      </p:sp>
      <p:grpSp>
        <p:nvGrpSpPr>
          <p:cNvPr id="11" name="مجموعة 10"/>
          <p:cNvGrpSpPr/>
          <p:nvPr/>
        </p:nvGrpSpPr>
        <p:grpSpPr>
          <a:xfrm>
            <a:off x="642910" y="2428868"/>
            <a:ext cx="7605534" cy="3214710"/>
            <a:chOff x="642910" y="2428868"/>
            <a:chExt cx="7605534" cy="3214710"/>
          </a:xfrm>
        </p:grpSpPr>
        <p:grpSp>
          <p:nvGrpSpPr>
            <p:cNvPr id="9" name="مجموعة 8"/>
            <p:cNvGrpSpPr/>
            <p:nvPr/>
          </p:nvGrpSpPr>
          <p:grpSpPr>
            <a:xfrm>
              <a:off x="642910" y="2428868"/>
              <a:ext cx="7605534" cy="3214710"/>
              <a:chOff x="642908" y="2428868"/>
              <a:chExt cx="7605534" cy="3214710"/>
            </a:xfrm>
          </p:grpSpPr>
          <p:pic>
            <p:nvPicPr>
              <p:cNvPr id="5" name="Picture 2"/>
              <p:cNvPicPr>
                <a:picLocks noChangeAspect="1" noChangeArrowheads="1"/>
              </p:cNvPicPr>
              <p:nvPr/>
            </p:nvPicPr>
            <p:blipFill>
              <a:blip r:embed="rId2" cstate="print">
                <a:lum bright="-39000"/>
              </a:blip>
              <a:srcRect/>
              <a:stretch>
                <a:fillRect/>
              </a:stretch>
            </p:blipFill>
            <p:spPr bwMode="auto">
              <a:xfrm rot="10800000">
                <a:off x="642908" y="2428868"/>
                <a:ext cx="7605534" cy="3214710"/>
              </a:xfrm>
              <a:prstGeom prst="rect">
                <a:avLst/>
              </a:prstGeom>
              <a:noFill/>
              <a:ln w="9525">
                <a:noFill/>
                <a:miter lim="800000"/>
                <a:headEnd/>
                <a:tailEnd/>
              </a:ln>
              <a:effectLst/>
            </p:spPr>
          </p:pic>
          <p:sp>
            <p:nvSpPr>
              <p:cNvPr id="6" name="مربع نص 5"/>
              <p:cNvSpPr txBox="1"/>
              <p:nvPr/>
            </p:nvSpPr>
            <p:spPr>
              <a:xfrm>
                <a:off x="3786182" y="3000372"/>
                <a:ext cx="1571636" cy="369332"/>
              </a:xfrm>
              <a:prstGeom prst="rect">
                <a:avLst/>
              </a:prstGeom>
              <a:noFill/>
            </p:spPr>
            <p:txBody>
              <a:bodyPr wrap="square" rtlCol="0">
                <a:spAutoFit/>
              </a:bodyPr>
              <a:lstStyle/>
              <a:p>
                <a:r>
                  <a:rPr lang="en-US" b="1" dirty="0" smtClean="0">
                    <a:solidFill>
                      <a:srgbClr val="FF0000"/>
                    </a:solidFill>
                  </a:rPr>
                  <a:t>Amplifier gate</a:t>
                </a:r>
                <a:endParaRPr lang="en-US" b="1" dirty="0">
                  <a:solidFill>
                    <a:srgbClr val="FF0000"/>
                  </a:solidFill>
                </a:endParaRPr>
              </a:p>
            </p:txBody>
          </p:sp>
          <p:sp>
            <p:nvSpPr>
              <p:cNvPr id="7" name="مربع نص 6"/>
              <p:cNvSpPr txBox="1"/>
              <p:nvPr/>
            </p:nvSpPr>
            <p:spPr>
              <a:xfrm>
                <a:off x="3214678" y="2571744"/>
                <a:ext cx="785818" cy="369332"/>
              </a:xfrm>
              <a:prstGeom prst="rect">
                <a:avLst/>
              </a:prstGeom>
              <a:noFill/>
            </p:spPr>
            <p:txBody>
              <a:bodyPr wrap="square" rtlCol="0">
                <a:spAutoFit/>
              </a:bodyPr>
              <a:lstStyle/>
              <a:p>
                <a:r>
                  <a:rPr lang="en-US" dirty="0" smtClean="0"/>
                  <a:t>input</a:t>
                </a:r>
                <a:endParaRPr lang="en-US" dirty="0"/>
              </a:p>
            </p:txBody>
          </p:sp>
          <p:sp>
            <p:nvSpPr>
              <p:cNvPr id="8" name="مربع نص 7"/>
              <p:cNvSpPr txBox="1"/>
              <p:nvPr/>
            </p:nvSpPr>
            <p:spPr>
              <a:xfrm>
                <a:off x="5072066" y="2643182"/>
                <a:ext cx="827673" cy="369332"/>
              </a:xfrm>
              <a:prstGeom prst="rect">
                <a:avLst/>
              </a:prstGeom>
              <a:noFill/>
            </p:spPr>
            <p:txBody>
              <a:bodyPr wrap="square" rtlCol="0">
                <a:spAutoFit/>
              </a:bodyPr>
              <a:lstStyle/>
              <a:p>
                <a:r>
                  <a:rPr lang="en-US" dirty="0" smtClean="0"/>
                  <a:t>output</a:t>
                </a:r>
                <a:endParaRPr lang="en-US" dirty="0"/>
              </a:p>
            </p:txBody>
          </p:sp>
        </p:grpSp>
        <p:sp>
          <p:nvSpPr>
            <p:cNvPr id="10" name="مربع نص 9"/>
            <p:cNvSpPr txBox="1"/>
            <p:nvPr/>
          </p:nvSpPr>
          <p:spPr>
            <a:xfrm>
              <a:off x="4071934" y="3857628"/>
              <a:ext cx="827673" cy="369332"/>
            </a:xfrm>
            <a:prstGeom prst="rect">
              <a:avLst/>
            </a:prstGeom>
            <a:noFill/>
          </p:spPr>
          <p:txBody>
            <a:bodyPr wrap="square" rtlCol="0">
              <a:spAutoFit/>
            </a:bodyPr>
            <a:lstStyle/>
            <a:p>
              <a:r>
                <a:rPr lang="ar-IQ" dirty="0" smtClean="0"/>
                <a:t>ضوضاء</a:t>
              </a:r>
              <a:endParaRPr lang="en-US" dirty="0"/>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229600" cy="3143271"/>
          </a:xfrm>
        </p:spPr>
        <p:txBody>
          <a:bodyPr>
            <a:normAutofit/>
          </a:bodyPr>
          <a:lstStyle/>
          <a:p>
            <a:pPr algn="ctr" rtl="1">
              <a:buNone/>
            </a:pPr>
            <a:r>
              <a:rPr lang="ar-IQ" sz="2800" b="1" dirty="0" smtClean="0"/>
              <a:t>الإرسال على بعد متوسط</a:t>
            </a:r>
          </a:p>
          <a:p>
            <a:pPr algn="ctr" rtl="1">
              <a:buNone/>
            </a:pPr>
            <a:r>
              <a:rPr lang="en-US" sz="2800" b="1" dirty="0" smtClean="0"/>
              <a:t>Transmission Over Medium Distance</a:t>
            </a:r>
            <a:r>
              <a:rPr lang="ar-IQ" sz="2800" b="1" dirty="0" smtClean="0"/>
              <a:t>   </a:t>
            </a:r>
          </a:p>
          <a:p>
            <a:pPr algn="r" rtl="1">
              <a:buNone/>
            </a:pPr>
            <a:r>
              <a:rPr lang="ar-IQ" sz="2800" dirty="0" smtClean="0"/>
              <a:t>طرفيات الحاسوب مثل الطابعة والماسح الضوئي تتضمن ميكانيكيات </a:t>
            </a:r>
          </a:p>
          <a:p>
            <a:pPr algn="r" rtl="1">
              <a:buNone/>
            </a:pPr>
            <a:r>
              <a:rPr lang="ar-IQ" sz="2800" dirty="0" smtClean="0"/>
              <a:t>لا يمكن أن تكون ضمن الحاسوب نفسه . وهذا الجزء الطرفي يمكن أن يوضع على مسافة </a:t>
            </a:r>
            <a:r>
              <a:rPr lang="ar-JO" sz="2800" dirty="0" smtClean="0"/>
              <a:t> </a:t>
            </a:r>
            <a:r>
              <a:rPr lang="en-US" sz="2800" dirty="0" smtClean="0"/>
              <a:t>20</a:t>
            </a:r>
            <a:r>
              <a:rPr lang="ar-IQ" sz="2800" dirty="0" smtClean="0"/>
              <a:t> قدم وسوف تضاف الكترونيات بسيطة لانجاز نقل البيانات خلال كيبل مناسب . </a:t>
            </a:r>
          </a:p>
          <a:p>
            <a:pPr algn="r" rtl="1">
              <a:buNone/>
            </a:pPr>
            <a:endParaRPr lang="ar-IQ" sz="2800" dirty="0" smtClean="0"/>
          </a:p>
          <a:p>
            <a:pPr algn="r" rtl="1">
              <a:buNone/>
            </a:pPr>
            <a:endParaRPr lang="en-US" sz="2800" dirty="0"/>
          </a:p>
        </p:txBody>
      </p:sp>
      <p:grpSp>
        <p:nvGrpSpPr>
          <p:cNvPr id="7" name="مجموعة 6"/>
          <p:cNvGrpSpPr/>
          <p:nvPr/>
        </p:nvGrpSpPr>
        <p:grpSpPr>
          <a:xfrm>
            <a:off x="1142977" y="4286256"/>
            <a:ext cx="6429420" cy="2100264"/>
            <a:chOff x="1142976" y="3286124"/>
            <a:chExt cx="7271753" cy="3100396"/>
          </a:xfrm>
        </p:grpSpPr>
        <p:pic>
          <p:nvPicPr>
            <p:cNvPr id="61442" name="Picture 2"/>
            <p:cNvPicPr>
              <a:picLocks noChangeAspect="1" noChangeArrowheads="1"/>
            </p:cNvPicPr>
            <p:nvPr/>
          </p:nvPicPr>
          <p:blipFill>
            <a:blip r:embed="rId2" cstate="print"/>
            <a:srcRect/>
            <a:stretch>
              <a:fillRect/>
            </a:stretch>
          </p:blipFill>
          <p:spPr bwMode="auto">
            <a:xfrm>
              <a:off x="6643702" y="3286124"/>
              <a:ext cx="1771027" cy="1303720"/>
            </a:xfrm>
            <a:prstGeom prst="rect">
              <a:avLst/>
            </a:prstGeom>
            <a:noFill/>
            <a:ln w="9525">
              <a:noFill/>
              <a:miter lim="800000"/>
              <a:headEnd/>
              <a:tailEnd/>
            </a:ln>
            <a:effectLst/>
          </p:spPr>
        </p:pic>
        <p:pic>
          <p:nvPicPr>
            <p:cNvPr id="61443" name="Picture 3"/>
            <p:cNvPicPr>
              <a:picLocks noChangeAspect="1" noChangeArrowheads="1"/>
            </p:cNvPicPr>
            <p:nvPr/>
          </p:nvPicPr>
          <p:blipFill>
            <a:blip r:embed="rId3" cstate="print"/>
            <a:srcRect/>
            <a:stretch>
              <a:fillRect/>
            </a:stretch>
          </p:blipFill>
          <p:spPr bwMode="auto">
            <a:xfrm>
              <a:off x="4643438" y="4500570"/>
              <a:ext cx="2114550" cy="1885950"/>
            </a:xfrm>
            <a:prstGeom prst="rect">
              <a:avLst/>
            </a:prstGeom>
            <a:noFill/>
            <a:ln w="9525">
              <a:noFill/>
              <a:miter lim="800000"/>
              <a:headEnd/>
              <a:tailEnd/>
            </a:ln>
            <a:effectLst/>
          </p:spPr>
        </p:pic>
        <p:pic>
          <p:nvPicPr>
            <p:cNvPr id="61444" name="Picture 4"/>
            <p:cNvPicPr>
              <a:picLocks noChangeAspect="1" noChangeArrowheads="1"/>
            </p:cNvPicPr>
            <p:nvPr/>
          </p:nvPicPr>
          <p:blipFill>
            <a:blip r:embed="rId4" cstate="print"/>
            <a:srcRect/>
            <a:stretch>
              <a:fillRect/>
            </a:stretch>
          </p:blipFill>
          <p:spPr bwMode="auto">
            <a:xfrm>
              <a:off x="1142976" y="3357562"/>
              <a:ext cx="2714644" cy="2714644"/>
            </a:xfrm>
            <a:prstGeom prst="rect">
              <a:avLst/>
            </a:prstGeom>
            <a:noFill/>
            <a:ln w="9525">
              <a:noFill/>
              <a:miter lim="800000"/>
              <a:headEnd/>
              <a:tailEnd/>
            </a:ln>
            <a:effec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714480" y="1071546"/>
            <a:ext cx="5572163" cy="4500594"/>
            <a:chOff x="5105" y="-1023"/>
            <a:chExt cx="5913" cy="3441"/>
          </a:xfrm>
        </p:grpSpPr>
        <p:sp>
          <p:nvSpPr>
            <p:cNvPr id="3075" name="Oval 3"/>
            <p:cNvSpPr>
              <a:spLocks noChangeArrowheads="1"/>
            </p:cNvSpPr>
            <p:nvPr/>
          </p:nvSpPr>
          <p:spPr bwMode="auto">
            <a:xfrm>
              <a:off x="10013" y="204"/>
              <a:ext cx="503" cy="411"/>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3076" name="Oval 4"/>
            <p:cNvSpPr>
              <a:spLocks noChangeArrowheads="1"/>
            </p:cNvSpPr>
            <p:nvPr/>
          </p:nvSpPr>
          <p:spPr bwMode="auto">
            <a:xfrm>
              <a:off x="8377" y="204"/>
              <a:ext cx="504" cy="407"/>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3077" name="Oval 5"/>
            <p:cNvSpPr>
              <a:spLocks noChangeArrowheads="1"/>
            </p:cNvSpPr>
            <p:nvPr/>
          </p:nvSpPr>
          <p:spPr bwMode="auto">
            <a:xfrm>
              <a:off x="8990" y="-614"/>
              <a:ext cx="502" cy="410"/>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3078" name="Oval 6"/>
            <p:cNvSpPr>
              <a:spLocks noChangeArrowheads="1"/>
            </p:cNvSpPr>
            <p:nvPr/>
          </p:nvSpPr>
          <p:spPr bwMode="auto">
            <a:xfrm>
              <a:off x="8990" y="1022"/>
              <a:ext cx="502" cy="410"/>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3079" name="WordArt 7"/>
            <p:cNvSpPr>
              <a:spLocks noChangeArrowheads="1" noChangeShapeType="1" noTextEdit="1"/>
            </p:cNvSpPr>
            <p:nvPr/>
          </p:nvSpPr>
          <p:spPr bwMode="auto">
            <a:xfrm>
              <a:off x="9122" y="42"/>
              <a:ext cx="341" cy="460"/>
            </a:xfrm>
            <a:prstGeom prst="rect">
              <a:avLst/>
            </a:prstGeom>
          </p:spPr>
          <p:txBody>
            <a:bodyPr wrap="none" fromWordArt="1">
              <a:prstTxWarp prst="textPlain">
                <a:avLst>
                  <a:gd name="adj" fmla="val 50000"/>
                </a:avLst>
              </a:prstTxWarp>
            </a:bodyPr>
            <a:lstStyle/>
            <a:p>
              <a:pPr algn="ctr" rtl="0"/>
              <a:r>
                <a:rPr lang="en-US" sz="1800" kern="10" spc="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SI</a:t>
              </a:r>
              <a:endParaRPr lang="en-US" sz="1800" kern="10" spc="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endParaRPr>
            </a:p>
          </p:txBody>
        </p:sp>
        <p:sp>
          <p:nvSpPr>
            <p:cNvPr id="3080" name="Oval 8"/>
            <p:cNvSpPr>
              <a:spLocks noChangeArrowheads="1"/>
            </p:cNvSpPr>
            <p:nvPr/>
          </p:nvSpPr>
          <p:spPr bwMode="auto">
            <a:xfrm>
              <a:off x="6127" y="-1023"/>
              <a:ext cx="432" cy="409"/>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3081" name="Oval 9"/>
            <p:cNvSpPr>
              <a:spLocks noChangeArrowheads="1"/>
            </p:cNvSpPr>
            <p:nvPr/>
          </p:nvSpPr>
          <p:spPr bwMode="auto">
            <a:xfrm>
              <a:off x="5923" y="1226"/>
              <a:ext cx="503" cy="406"/>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3082" name="Oval 10"/>
            <p:cNvSpPr>
              <a:spLocks noChangeArrowheads="1"/>
            </p:cNvSpPr>
            <p:nvPr/>
          </p:nvSpPr>
          <p:spPr bwMode="auto">
            <a:xfrm>
              <a:off x="5105" y="204"/>
              <a:ext cx="430" cy="411"/>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3083" name="WordArt 11"/>
            <p:cNvSpPr>
              <a:spLocks noChangeArrowheads="1" noChangeShapeType="1" noTextEdit="1"/>
            </p:cNvSpPr>
            <p:nvPr/>
          </p:nvSpPr>
          <p:spPr bwMode="auto">
            <a:xfrm>
              <a:off x="5923" y="-1"/>
              <a:ext cx="545" cy="460"/>
            </a:xfrm>
            <a:prstGeom prst="rect">
              <a:avLst/>
            </a:prstGeom>
          </p:spPr>
          <p:txBody>
            <a:bodyPr wrap="none" fromWordArt="1">
              <a:prstTxWarp prst="textPlain">
                <a:avLst>
                  <a:gd name="adj" fmla="val 50000"/>
                </a:avLst>
              </a:prstTxWarp>
            </a:bodyPr>
            <a:lstStyle/>
            <a:p>
              <a:pPr algn="ctr" rtl="0"/>
              <a:r>
                <a:rPr lang="en-US" sz="1800" kern="10" spc="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AL</a:t>
              </a:r>
              <a:endParaRPr lang="en-US" sz="1800" kern="10" spc="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endParaRPr>
            </a:p>
          </p:txBody>
        </p:sp>
        <p:sp>
          <p:nvSpPr>
            <p:cNvPr id="3084" name="WordArt 12"/>
            <p:cNvSpPr>
              <a:spLocks noChangeArrowheads="1" noChangeShapeType="1" noTextEdit="1"/>
            </p:cNvSpPr>
            <p:nvPr/>
          </p:nvSpPr>
          <p:spPr bwMode="auto">
            <a:xfrm>
              <a:off x="7558" y="1430"/>
              <a:ext cx="511" cy="409"/>
            </a:xfrm>
            <a:prstGeom prst="rect">
              <a:avLst/>
            </a:prstGeom>
          </p:spPr>
          <p:txBody>
            <a:bodyPr wrap="none" fromWordArt="1">
              <a:prstTxWarp prst="textPlain">
                <a:avLst>
                  <a:gd name="adj" fmla="val 50000"/>
                </a:avLst>
              </a:prstTxWarp>
            </a:bodyPr>
            <a:lstStyle/>
            <a:p>
              <a:pPr algn="ctr" rtl="1"/>
              <a:r>
                <a:rPr lang="ar-IQ" sz="2000" kern="10" spc="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فجوه</a:t>
              </a:r>
              <a:endParaRPr lang="en-US" sz="2000" kern="10" spc="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endParaRPr>
            </a:p>
          </p:txBody>
        </p:sp>
        <p:sp>
          <p:nvSpPr>
            <p:cNvPr id="3085" name="WordArt 13"/>
            <p:cNvSpPr>
              <a:spLocks noChangeArrowheads="1" noChangeShapeType="1" noTextEdit="1"/>
            </p:cNvSpPr>
            <p:nvPr/>
          </p:nvSpPr>
          <p:spPr bwMode="auto">
            <a:xfrm>
              <a:off x="8376" y="1635"/>
              <a:ext cx="2642" cy="783"/>
            </a:xfrm>
            <a:prstGeom prst="rect">
              <a:avLst/>
            </a:prstGeom>
          </p:spPr>
          <p:txBody>
            <a:bodyPr wrap="none" fromWordArt="1">
              <a:prstTxWarp prst="textPlain">
                <a:avLst>
                  <a:gd name="adj" fmla="val 50000"/>
                </a:avLst>
              </a:prstTxWarp>
            </a:bodyPr>
            <a:lstStyle/>
            <a:p>
              <a:pPr algn="ctr" rtl="1"/>
              <a:r>
                <a:rPr lang="ar-IQ" sz="1600" kern="10" spc="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فتشكل لدينا سلكون نوع </a:t>
              </a:r>
            </a:p>
            <a:p>
              <a:pPr algn="ctr" rtl="1"/>
              <a:r>
                <a:rPr lang="ar-IQ" sz="1600" kern="10" spc="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              </a:t>
              </a:r>
              <a:r>
                <a:rPr lang="en-US" sz="1600" kern="10" spc="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P  </a:t>
              </a:r>
              <a:endParaRPr lang="en-US" sz="1600" kern="10" spc="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endParaRPr>
            </a:p>
          </p:txBody>
        </p:sp>
        <p:sp>
          <p:nvSpPr>
            <p:cNvPr id="3086" name="AutoShape 14"/>
            <p:cNvSpPr>
              <a:spLocks noChangeArrowheads="1"/>
            </p:cNvSpPr>
            <p:nvPr/>
          </p:nvSpPr>
          <p:spPr bwMode="auto">
            <a:xfrm>
              <a:off x="7763" y="817"/>
              <a:ext cx="204" cy="409"/>
            </a:xfrm>
            <a:prstGeom prst="upArrow">
              <a:avLst>
                <a:gd name="adj1" fmla="val 50000"/>
                <a:gd name="adj2" fmla="val 50123"/>
              </a:avLst>
            </a:prstGeom>
            <a:solidFill>
              <a:srgbClr val="FF0000"/>
            </a:solidFill>
            <a:ln w="9525">
              <a:solidFill>
                <a:srgbClr val="000000"/>
              </a:solidFill>
              <a:miter lim="800000"/>
              <a:headEnd/>
              <a:tailEnd/>
            </a:ln>
          </p:spPr>
          <p:txBody>
            <a:bodyPr vert="eaVert" wrap="none" lIns="91440" tIns="45720" rIns="91440" bIns="45720" numCol="1" anchor="ctr" anchorCtr="0" compatLnSpc="1">
              <a:prstTxWarp prst="textNoShape">
                <a:avLst/>
              </a:prstTxWarp>
            </a:bodyPr>
            <a:lstStyle/>
            <a:p>
              <a:endParaRPr lang="en-US"/>
            </a:p>
          </p:txBody>
        </p:sp>
        <p:sp>
          <p:nvSpPr>
            <p:cNvPr id="3087" name="Rectangle 15"/>
            <p:cNvSpPr>
              <a:spLocks noChangeArrowheads="1"/>
            </p:cNvSpPr>
            <p:nvPr/>
          </p:nvSpPr>
          <p:spPr bwMode="auto">
            <a:xfrm>
              <a:off x="7559" y="204"/>
              <a:ext cx="490" cy="393"/>
            </a:xfrm>
            <a:prstGeom prst="rect">
              <a:avLst/>
            </a:prstGeom>
            <a:solidFill>
              <a:srgbClr val="3333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5"/>
            <a:ext cx="8229600" cy="1357321"/>
          </a:xfrm>
        </p:spPr>
        <p:txBody>
          <a:bodyPr/>
          <a:lstStyle/>
          <a:p>
            <a:pPr algn="r" rtl="1">
              <a:buNone/>
            </a:pPr>
            <a:r>
              <a:rPr lang="ar-IQ" dirty="0" smtClean="0"/>
              <a:t>يستخدم دائرة واجهة إدخال </a:t>
            </a:r>
            <a:r>
              <a:rPr lang="en-US" dirty="0" smtClean="0"/>
              <a:t>interface</a:t>
            </a:r>
            <a:r>
              <a:rPr lang="ar-IQ" dirty="0" smtClean="0"/>
              <a:t> لربط كيبل الطرفيات مثل الطابعة والماسح الضوئي . </a:t>
            </a:r>
            <a:endParaRPr lang="en-US" dirty="0"/>
          </a:p>
        </p:txBody>
      </p:sp>
      <p:pic>
        <p:nvPicPr>
          <p:cNvPr id="62466" name="Picture 2"/>
          <p:cNvPicPr>
            <a:picLocks noChangeAspect="1" noChangeArrowheads="1"/>
          </p:cNvPicPr>
          <p:nvPr/>
        </p:nvPicPr>
        <p:blipFill>
          <a:blip r:embed="rId2" cstate="print">
            <a:lum bright="-22000"/>
          </a:blip>
          <a:srcRect/>
          <a:stretch>
            <a:fillRect/>
          </a:stretch>
        </p:blipFill>
        <p:spPr bwMode="auto">
          <a:xfrm rot="10800000">
            <a:off x="928662" y="1785926"/>
            <a:ext cx="7527909" cy="3714776"/>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697559"/>
          </a:xfrm>
        </p:spPr>
        <p:txBody>
          <a:bodyPr/>
          <a:lstStyle/>
          <a:p>
            <a:pPr algn="r" rtl="1">
              <a:buNone/>
            </a:pPr>
            <a:r>
              <a:rPr lang="ar-IQ" dirty="0" smtClean="0"/>
              <a:t>وعندما يكون من الضروري الاتصال مع الطرفيات فإن </a:t>
            </a:r>
            <a:r>
              <a:rPr lang="ar-IQ" b="1" dirty="0" smtClean="0"/>
              <a:t>البيانات</a:t>
            </a:r>
            <a:endParaRPr lang="ar-JO" b="1" dirty="0" smtClean="0"/>
          </a:p>
          <a:p>
            <a:pPr algn="r" rtl="1">
              <a:buFont typeface="Courier New" pitchFamily="49" charset="0"/>
              <a:buChar char="o"/>
            </a:pPr>
            <a:r>
              <a:rPr lang="ar-IQ" dirty="0" smtClean="0"/>
              <a:t> </a:t>
            </a:r>
            <a:r>
              <a:rPr lang="ar-IQ" sz="2800" dirty="0" smtClean="0"/>
              <a:t>توضع أولاً في سجل حامل من قبل المعالج </a:t>
            </a:r>
            <a:r>
              <a:rPr lang="ar-JO" sz="2800" dirty="0" smtClean="0"/>
              <a:t>. </a:t>
            </a:r>
            <a:endParaRPr lang="ar-IQ" sz="2800" dirty="0" smtClean="0"/>
          </a:p>
          <a:p>
            <a:pPr algn="r" rtl="1">
              <a:buFont typeface="Courier New" pitchFamily="49" charset="0"/>
              <a:buChar char="o"/>
            </a:pPr>
            <a:r>
              <a:rPr lang="ar-IQ" sz="2800" dirty="0" smtClean="0"/>
              <a:t>بعد ذلك تنظم البيانات وترسل مع شفرات كشف الخطأ وترسل بنسبة بطيئة بأجزاء مادية رقمية في دائرة </a:t>
            </a:r>
            <a:r>
              <a:rPr lang="ar-IQ" sz="2800" dirty="0" err="1" smtClean="0"/>
              <a:t>ال</a:t>
            </a:r>
            <a:r>
              <a:rPr lang="ar-JO" sz="2800" dirty="0" smtClean="0"/>
              <a:t>ـ</a:t>
            </a:r>
            <a:r>
              <a:rPr lang="ar-IQ" sz="2800" dirty="0" smtClean="0"/>
              <a:t> </a:t>
            </a:r>
            <a:r>
              <a:rPr lang="en-US" sz="2800" dirty="0" smtClean="0"/>
              <a:t>interface</a:t>
            </a:r>
            <a:r>
              <a:rPr lang="ar-JO" sz="2800" dirty="0" smtClean="0"/>
              <a:t> </a:t>
            </a:r>
            <a:r>
              <a:rPr lang="ar-IQ" sz="2800" dirty="0" smtClean="0"/>
              <a:t> </a:t>
            </a:r>
            <a:endParaRPr lang="ar-JO" sz="2800" dirty="0" smtClean="0"/>
          </a:p>
          <a:p>
            <a:pPr algn="r" rtl="1">
              <a:buFont typeface="Courier New" pitchFamily="49" charset="0"/>
              <a:buChar char="o"/>
            </a:pPr>
            <a:r>
              <a:rPr lang="ar-JO" sz="2800" dirty="0" smtClean="0"/>
              <a:t>يتم رفع قدرة الإشارة قبل الإرسال خلال الكيبل . </a:t>
            </a:r>
          </a:p>
          <a:p>
            <a:pPr algn="r" rtl="1">
              <a:buNone/>
            </a:pPr>
            <a:r>
              <a:rPr lang="ar-JO" sz="2800" dirty="0" smtClean="0"/>
              <a:t>هذه الخطوات تكفل أن البيانات سوف لا تتعرض للتلف من قبل الضوضاء والتشويش خلال مرورها في الكيبل . إذا كان لدينا </a:t>
            </a:r>
            <a:r>
              <a:rPr lang="en-US" sz="2800" dirty="0" smtClean="0"/>
              <a:t>8</a:t>
            </a:r>
            <a:r>
              <a:rPr lang="ar-JO" sz="2800" dirty="0" smtClean="0"/>
              <a:t> قنوات لنقل البيانات سنحتاج على الأقل إلى عشرة موصلات </a:t>
            </a:r>
            <a:r>
              <a:rPr lang="ar-JO" sz="2800" dirty="0" err="1" smtClean="0"/>
              <a:t>للارسال</a:t>
            </a:r>
            <a:r>
              <a:rPr lang="ar-JO" sz="2800" dirty="0" smtClean="0"/>
              <a:t> بصيغة </a:t>
            </a:r>
            <a:r>
              <a:rPr lang="en-US" sz="2800" dirty="0" smtClean="0"/>
              <a:t>half-duplex</a:t>
            </a:r>
            <a:r>
              <a:rPr lang="ar-IQ" sz="2800" dirty="0" smtClean="0"/>
              <a:t> </a:t>
            </a:r>
            <a:r>
              <a:rPr lang="ar-JO" sz="2800" dirty="0" smtClean="0"/>
              <a:t>. </a:t>
            </a:r>
            <a:endParaRPr 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3071834"/>
          </a:xfrm>
        </p:spPr>
        <p:txBody>
          <a:bodyPr>
            <a:normAutofit/>
          </a:bodyPr>
          <a:lstStyle/>
          <a:p>
            <a:pPr algn="ctr" rtl="1">
              <a:buNone/>
            </a:pPr>
            <a:r>
              <a:rPr lang="ar-IQ" sz="2400" b="1" dirty="0" smtClean="0"/>
              <a:t>الإرسال خلال مسافات بعيدة </a:t>
            </a:r>
            <a:r>
              <a:rPr lang="en-US" sz="2400" b="1" dirty="0" smtClean="0"/>
              <a:t>Transmission Over Long Distance</a:t>
            </a:r>
            <a:r>
              <a:rPr lang="ar-IQ" sz="2400" b="1" dirty="0" smtClean="0"/>
              <a:t> </a:t>
            </a:r>
          </a:p>
          <a:p>
            <a:pPr algn="r" rtl="1">
              <a:buNone/>
            </a:pPr>
            <a:r>
              <a:rPr lang="ar-IQ" sz="2400" dirty="0" smtClean="0"/>
              <a:t>عندما تكون المسافة نسبياً طويلة ومعقدة للوصول إلى وسيلة الطرفيات يجب إضافة دوائر مشغلات </a:t>
            </a:r>
            <a:r>
              <a:rPr lang="en-US" sz="2400" dirty="0" smtClean="0"/>
              <a:t>driver circuit</a:t>
            </a:r>
            <a:r>
              <a:rPr lang="ar-IQ" sz="2400" dirty="0" smtClean="0"/>
              <a:t> تحشر بعد واجهة الإدخال </a:t>
            </a:r>
            <a:r>
              <a:rPr lang="en-US" sz="2400" dirty="0" smtClean="0"/>
              <a:t>interface</a:t>
            </a:r>
            <a:r>
              <a:rPr lang="ar-IQ" sz="2400" dirty="0" smtClean="0"/>
              <a:t> ليكافئ المؤثرات الكهربائية على الكيبلات الطويلة .</a:t>
            </a:r>
          </a:p>
          <a:p>
            <a:pPr algn="r" rtl="1">
              <a:buNone/>
            </a:pPr>
            <a:r>
              <a:rPr lang="ar-IQ" sz="2400" u="sng" dirty="0" smtClean="0"/>
              <a:t>هذا هو التغيير البسيط المطلوب إذا استخدمنا طرفية واحدة  </a:t>
            </a:r>
          </a:p>
          <a:p>
            <a:pPr algn="r" rtl="1">
              <a:buNone/>
            </a:pPr>
            <a:r>
              <a:rPr lang="ar-IQ" sz="2400" dirty="0" smtClean="0"/>
              <a:t>أما إذا تم ربط عدة طرفيات فسنحتاج إلى شبكة محلية </a:t>
            </a:r>
            <a:r>
              <a:rPr lang="en-US" sz="2400" dirty="0" smtClean="0"/>
              <a:t>LAN</a:t>
            </a:r>
            <a:r>
              <a:rPr lang="ar-IQ" sz="2400" dirty="0" smtClean="0"/>
              <a:t> .وسيكون من الضروري تغيير المشغلات الكهربائية والبروتوكولات المستخدمة لإرسال الرسائل .  </a:t>
            </a:r>
          </a:p>
          <a:p>
            <a:pPr algn="r" rtl="1">
              <a:buNone/>
            </a:pPr>
            <a:endParaRPr lang="en-US" sz="2400" dirty="0"/>
          </a:p>
        </p:txBody>
      </p:sp>
      <p:grpSp>
        <p:nvGrpSpPr>
          <p:cNvPr id="4" name="مجموعة 3"/>
          <p:cNvGrpSpPr/>
          <p:nvPr/>
        </p:nvGrpSpPr>
        <p:grpSpPr>
          <a:xfrm>
            <a:off x="1142976" y="3571875"/>
            <a:ext cx="6429420" cy="2663465"/>
            <a:chOff x="1142976" y="3382949"/>
            <a:chExt cx="6715172" cy="2852392"/>
          </a:xfrm>
        </p:grpSpPr>
        <p:pic>
          <p:nvPicPr>
            <p:cNvPr id="5" name="Picture 2"/>
            <p:cNvPicPr>
              <a:picLocks noChangeAspect="1" noChangeArrowheads="1"/>
            </p:cNvPicPr>
            <p:nvPr/>
          </p:nvPicPr>
          <p:blipFill>
            <a:blip r:embed="rId2" cstate="print">
              <a:lum bright="-30000"/>
            </a:blip>
            <a:srcRect/>
            <a:stretch>
              <a:fillRect/>
            </a:stretch>
          </p:blipFill>
          <p:spPr bwMode="auto">
            <a:xfrm rot="10800000">
              <a:off x="1142976" y="3429000"/>
              <a:ext cx="6715172" cy="2806341"/>
            </a:xfrm>
            <a:prstGeom prst="rect">
              <a:avLst/>
            </a:prstGeom>
            <a:noFill/>
            <a:ln w="9525">
              <a:noFill/>
              <a:miter lim="800000"/>
              <a:headEnd/>
              <a:tailEnd/>
            </a:ln>
            <a:effectLst/>
          </p:spPr>
        </p:pic>
        <p:sp>
          <p:nvSpPr>
            <p:cNvPr id="6" name="سهم للأسفل 5"/>
            <p:cNvSpPr/>
            <p:nvPr/>
          </p:nvSpPr>
          <p:spPr>
            <a:xfrm rot="2043203">
              <a:off x="5331359" y="3382949"/>
              <a:ext cx="195793" cy="73091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2500330"/>
          </a:xfrm>
        </p:spPr>
        <p:txBody>
          <a:bodyPr/>
          <a:lstStyle/>
          <a:p>
            <a:pPr algn="r" rtl="1">
              <a:buNone/>
            </a:pPr>
            <a:r>
              <a:rPr lang="ar-IQ" dirty="0" smtClean="0"/>
              <a:t>يمكن نقل الإشارة الرقمية خلال القناة على سلكين لكل قناة واحد </a:t>
            </a:r>
            <a:r>
              <a:rPr lang="ar-IQ" u="sng" dirty="0" smtClean="0"/>
              <a:t>للنصف الموجب </a:t>
            </a:r>
            <a:r>
              <a:rPr lang="ar-IQ" dirty="0" smtClean="0"/>
              <a:t>من الموجة والآخر </a:t>
            </a:r>
            <a:r>
              <a:rPr lang="ar-IQ" u="sng" dirty="0" smtClean="0"/>
              <a:t>للنصف السالب </a:t>
            </a:r>
            <a:r>
              <a:rPr lang="ar-IQ" dirty="0" smtClean="0"/>
              <a:t>من الموجة . </a:t>
            </a:r>
          </a:p>
          <a:p>
            <a:pPr algn="r" rtl="1">
              <a:buNone/>
            </a:pPr>
            <a:r>
              <a:rPr lang="ar-IQ" dirty="0" smtClean="0"/>
              <a:t>مثال ذلك في كيبل نقل المعلومات </a:t>
            </a:r>
            <a:r>
              <a:rPr lang="en-US" dirty="0" smtClean="0"/>
              <a:t>SATA</a:t>
            </a:r>
            <a:r>
              <a:rPr lang="ar-IQ" dirty="0" smtClean="0"/>
              <a:t> </a:t>
            </a:r>
          </a:p>
          <a:p>
            <a:pPr algn="r" rtl="1">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14546" y="3261416"/>
            <a:ext cx="4000528" cy="2996534"/>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3"/>
            <a:ext cx="8229600" cy="1928826"/>
          </a:xfrm>
        </p:spPr>
        <p:txBody>
          <a:bodyPr>
            <a:normAutofit/>
          </a:bodyPr>
          <a:lstStyle/>
          <a:p>
            <a:pPr algn="r" rtl="1">
              <a:buNone/>
            </a:pPr>
            <a:r>
              <a:rPr lang="ar-IQ" sz="2800" dirty="0" smtClean="0"/>
              <a:t>وإذا كان الكيبل معرض إلى ضوضاء من إشعاع كهربائي فإن الفولتية من نفس القطبية تضاف إلى كلا  الأسلاك في الكيبل </a:t>
            </a:r>
          </a:p>
          <a:p>
            <a:pPr algn="r" rtl="1">
              <a:buNone/>
            </a:pPr>
            <a:r>
              <a:rPr lang="ar-IQ" sz="2800" dirty="0" smtClean="0"/>
              <a:t>وباستخدام </a:t>
            </a:r>
            <a:r>
              <a:rPr lang="en-US" sz="2800" dirty="0" smtClean="0"/>
              <a:t>summing amplifier</a:t>
            </a:r>
            <a:r>
              <a:rPr lang="ar-IQ" sz="2800" dirty="0" smtClean="0"/>
              <a:t> يتم طرح الإشارات ويتم طرح الضوضاء وتنبثق الإشارة خلال الكيبل بدون ضوضاء. </a:t>
            </a:r>
            <a:endParaRPr lang="en-US" sz="2800" dirty="0"/>
          </a:p>
        </p:txBody>
      </p:sp>
      <p:pic>
        <p:nvPicPr>
          <p:cNvPr id="2050" name="Picture 2"/>
          <p:cNvPicPr>
            <a:picLocks noChangeAspect="1" noChangeArrowheads="1"/>
          </p:cNvPicPr>
          <p:nvPr/>
        </p:nvPicPr>
        <p:blipFill>
          <a:blip r:embed="rId2" cstate="print"/>
          <a:srcRect/>
          <a:stretch>
            <a:fillRect/>
          </a:stretch>
        </p:blipFill>
        <p:spPr bwMode="auto">
          <a:xfrm>
            <a:off x="1000100" y="2643182"/>
            <a:ext cx="7234256" cy="3643809"/>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572163"/>
          </a:xfrm>
        </p:spPr>
        <p:txBody>
          <a:bodyPr/>
          <a:lstStyle/>
          <a:p>
            <a:pPr algn="ctr" rtl="1">
              <a:buNone/>
            </a:pPr>
            <a:r>
              <a:rPr lang="ar-IQ" b="1" dirty="0" smtClean="0"/>
              <a:t>الإرسال على مسافات بعيدة جداً</a:t>
            </a:r>
          </a:p>
          <a:p>
            <a:pPr algn="ctr" rtl="1">
              <a:buNone/>
            </a:pPr>
            <a:r>
              <a:rPr lang="ar-IQ" b="1" dirty="0" smtClean="0"/>
              <a:t> </a:t>
            </a:r>
            <a:r>
              <a:rPr lang="en-US" b="1" dirty="0" smtClean="0"/>
              <a:t>Transmission Over Very Long Distance</a:t>
            </a:r>
            <a:r>
              <a:rPr lang="ar-IQ" b="1" dirty="0" smtClean="0"/>
              <a:t> </a:t>
            </a:r>
          </a:p>
          <a:p>
            <a:pPr algn="ctr" rtl="1">
              <a:buNone/>
            </a:pPr>
            <a:r>
              <a:rPr lang="ar-IQ" dirty="0" smtClean="0"/>
              <a:t>ندخل في موضوع شبكات الحاسوب </a:t>
            </a:r>
          </a:p>
          <a:p>
            <a:pPr algn="ctr" rtl="1">
              <a:buNone/>
            </a:pPr>
            <a:endParaRPr lang="ar-IQ" dirty="0" smtClean="0"/>
          </a:p>
          <a:p>
            <a:pPr algn="ctr" rtl="1">
              <a:buNone/>
            </a:pPr>
            <a:endParaRPr lang="ar-IQ" dirty="0" smtClean="0"/>
          </a:p>
          <a:p>
            <a:pPr algn="ctr" rtl="1">
              <a:buNone/>
            </a:pPr>
            <a:endParaRPr lang="ar-IQ" dirty="0" smtClean="0"/>
          </a:p>
          <a:p>
            <a:pPr algn="ctr" rtl="1">
              <a:buNone/>
            </a:pPr>
            <a:r>
              <a:rPr lang="ar-IQ" dirty="0" smtClean="0">
                <a:solidFill>
                  <a:srgbClr val="C00000"/>
                </a:solidFill>
              </a:rPr>
              <a:t>إلى اللقاء في </a:t>
            </a:r>
            <a:r>
              <a:rPr lang="ar-IQ" smtClean="0">
                <a:solidFill>
                  <a:srgbClr val="C00000"/>
                </a:solidFill>
              </a:rPr>
              <a:t>موضوع آخر  </a:t>
            </a:r>
            <a:endParaRPr lang="ar-IQ" dirty="0" smtClean="0">
              <a:solidFill>
                <a:srgbClr val="C00000"/>
              </a:solidFill>
            </a:endParaRPr>
          </a:p>
          <a:p>
            <a:pPr algn="ctr" rtl="1">
              <a:buNone/>
            </a:pPr>
            <a:r>
              <a:rPr lang="ar-IQ" dirty="0" smtClean="0">
                <a:solidFill>
                  <a:srgbClr val="C00000"/>
                </a:solidFill>
              </a:rPr>
              <a:t>مع أطيب التمنيات </a:t>
            </a:r>
            <a:endParaRPr lang="en-US"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071538" y="1357298"/>
            <a:ext cx="6786610" cy="4141802"/>
            <a:chOff x="2971" y="894"/>
            <a:chExt cx="8278" cy="3298"/>
          </a:xfrm>
        </p:grpSpPr>
        <p:sp>
          <p:nvSpPr>
            <p:cNvPr id="4099" name="WordArt 3"/>
            <p:cNvSpPr>
              <a:spLocks noChangeArrowheads="1" noChangeShapeType="1" noTextEdit="1"/>
            </p:cNvSpPr>
            <p:nvPr/>
          </p:nvSpPr>
          <p:spPr bwMode="auto">
            <a:xfrm>
              <a:off x="8314" y="1865"/>
              <a:ext cx="466" cy="627"/>
            </a:xfrm>
            <a:prstGeom prst="rect">
              <a:avLst/>
            </a:prstGeom>
          </p:spPr>
          <p:txBody>
            <a:bodyPr wrap="none" fromWordArt="1">
              <a:prstTxWarp prst="textPlain">
                <a:avLst>
                  <a:gd name="adj" fmla="val 50000"/>
                </a:avLst>
              </a:prstTxWarp>
            </a:bodyPr>
            <a:lstStyle/>
            <a:p>
              <a:pPr algn="ctr" rtl="0"/>
              <a:r>
                <a:rPr lang="en-US" sz="2000" kern="10" spc="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SI</a:t>
              </a:r>
              <a:endParaRPr lang="en-US" sz="2000" kern="10" spc="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endParaRPr>
            </a:p>
          </p:txBody>
        </p:sp>
        <p:sp>
          <p:nvSpPr>
            <p:cNvPr id="4100" name="WordArt 4"/>
            <p:cNvSpPr>
              <a:spLocks noChangeArrowheads="1" noChangeShapeType="1" noTextEdit="1"/>
            </p:cNvSpPr>
            <p:nvPr/>
          </p:nvSpPr>
          <p:spPr bwMode="auto">
            <a:xfrm>
              <a:off x="6128" y="1622"/>
              <a:ext cx="547" cy="729"/>
            </a:xfrm>
            <a:prstGeom prst="rect">
              <a:avLst/>
            </a:prstGeom>
          </p:spPr>
          <p:txBody>
            <a:bodyPr wrap="none" fromWordArt="1">
              <a:prstTxWarp prst="textPlain">
                <a:avLst>
                  <a:gd name="adj" fmla="val 50000"/>
                </a:avLst>
              </a:prstTxWarp>
            </a:bodyPr>
            <a:lstStyle/>
            <a:p>
              <a:pPr algn="ctr" rtl="0"/>
              <a:r>
                <a:rPr lang="en-US" sz="2000" kern="10" spc="0" dirty="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P</a:t>
              </a:r>
              <a:endParaRPr lang="en-US" sz="2000" kern="10" spc="0" dirty="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endParaRPr>
            </a:p>
          </p:txBody>
        </p:sp>
        <p:sp>
          <p:nvSpPr>
            <p:cNvPr id="4101" name="WordArt 5"/>
            <p:cNvSpPr>
              <a:spLocks noChangeArrowheads="1" noChangeShapeType="1" noTextEdit="1"/>
            </p:cNvSpPr>
            <p:nvPr/>
          </p:nvSpPr>
          <p:spPr bwMode="auto">
            <a:xfrm>
              <a:off x="4914" y="3808"/>
              <a:ext cx="6335" cy="384"/>
            </a:xfrm>
            <a:prstGeom prst="rect">
              <a:avLst/>
            </a:prstGeom>
          </p:spPr>
          <p:txBody>
            <a:bodyPr wrap="none" fromWordArt="1">
              <a:prstTxWarp prst="textPlain">
                <a:avLst>
                  <a:gd name="adj" fmla="val 50000"/>
                </a:avLst>
              </a:prstTxWarp>
            </a:bodyPr>
            <a:lstStyle/>
            <a:p>
              <a:pPr algn="ctr" rtl="1"/>
              <a:r>
                <a:rPr lang="ar-IQ" sz="1200" kern="10" spc="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تحتوي ذرة الفسفور على خمسة الكترونات في مدارها الخارجي </a:t>
              </a:r>
              <a:endParaRPr lang="en-US" sz="1200" kern="10" spc="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endParaRPr>
            </a:p>
          </p:txBody>
        </p:sp>
        <p:sp>
          <p:nvSpPr>
            <p:cNvPr id="4102" name="WordArt 6"/>
            <p:cNvSpPr>
              <a:spLocks noChangeArrowheads="1" noChangeShapeType="1" noTextEdit="1"/>
            </p:cNvSpPr>
            <p:nvPr/>
          </p:nvSpPr>
          <p:spPr bwMode="auto">
            <a:xfrm>
              <a:off x="6614" y="3322"/>
              <a:ext cx="4169" cy="384"/>
            </a:xfrm>
            <a:prstGeom prst="rect">
              <a:avLst/>
            </a:prstGeom>
          </p:spPr>
          <p:txBody>
            <a:bodyPr wrap="none" fromWordArt="1">
              <a:prstTxWarp prst="textPlain">
                <a:avLst>
                  <a:gd name="adj" fmla="val 50000"/>
                </a:avLst>
              </a:prstTxWarp>
            </a:bodyPr>
            <a:lstStyle/>
            <a:p>
              <a:pPr algn="ctr" rtl="1"/>
              <a:r>
                <a:rPr lang="ar-IQ" sz="1200" kern="10" spc="0" dirty="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وبهذه الطريقه حصلنا على سيلكون نوع </a:t>
              </a:r>
              <a:r>
                <a:rPr lang="en-US" sz="1200" kern="10" spc="0" dirty="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N</a:t>
              </a:r>
              <a:endParaRPr lang="en-US" sz="1200" kern="10" spc="0" dirty="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endParaRPr>
            </a:p>
          </p:txBody>
        </p:sp>
        <p:sp>
          <p:nvSpPr>
            <p:cNvPr id="4103" name="AutoShape 7"/>
            <p:cNvSpPr>
              <a:spLocks noChangeArrowheads="1"/>
            </p:cNvSpPr>
            <p:nvPr/>
          </p:nvSpPr>
          <p:spPr bwMode="auto">
            <a:xfrm rot="-765218">
              <a:off x="4671" y="2836"/>
              <a:ext cx="947" cy="243"/>
            </a:xfrm>
            <a:prstGeom prst="rightArrow">
              <a:avLst>
                <a:gd name="adj1" fmla="val 50000"/>
                <a:gd name="adj2" fmla="val 97428"/>
              </a:avLst>
            </a:prstGeom>
            <a:solidFill>
              <a:srgbClr val="FF9900"/>
            </a:solid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4104" name="WordArt 8"/>
            <p:cNvSpPr>
              <a:spLocks noChangeArrowheads="1" noChangeShapeType="1" noTextEdit="1"/>
            </p:cNvSpPr>
            <p:nvPr/>
          </p:nvSpPr>
          <p:spPr bwMode="auto">
            <a:xfrm>
              <a:off x="2971" y="2836"/>
              <a:ext cx="1659" cy="466"/>
            </a:xfrm>
            <a:prstGeom prst="rect">
              <a:avLst/>
            </a:prstGeom>
          </p:spPr>
          <p:txBody>
            <a:bodyPr wrap="none" fromWordArt="1">
              <a:prstTxWarp prst="textPlain">
                <a:avLst>
                  <a:gd name="adj" fmla="val 50000"/>
                </a:avLst>
              </a:prstTxWarp>
            </a:bodyPr>
            <a:lstStyle/>
            <a:p>
              <a:pPr algn="ctr" rtl="1"/>
              <a:r>
                <a:rPr lang="ar-IQ" sz="1600" kern="10" spc="0" smtClean="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rPr>
                <a:t>الكترون زائد</a:t>
              </a:r>
              <a:endParaRPr lang="en-US" sz="1600" kern="10" spc="0">
                <a:ln w="9525">
                  <a:solidFill>
                    <a:srgbClr val="000000"/>
                  </a:solidFill>
                  <a:round/>
                  <a:headEnd/>
                  <a:tailEnd/>
                </a:ln>
                <a:solidFill>
                  <a:srgbClr val="0000FF"/>
                </a:solidFill>
                <a:effectLst>
                  <a:outerShdw dist="45791" dir="2021404" algn="ctr" rotWithShape="0">
                    <a:srgbClr val="B2B2B2">
                      <a:alpha val="80000"/>
                    </a:srgbClr>
                  </a:outerShdw>
                </a:effectLst>
                <a:latin typeface="Times New Roman"/>
                <a:cs typeface="Times New Roman"/>
              </a:endParaRPr>
            </a:p>
          </p:txBody>
        </p:sp>
        <p:sp>
          <p:nvSpPr>
            <p:cNvPr id="4105" name="Oval 9"/>
            <p:cNvSpPr>
              <a:spLocks noChangeArrowheads="1"/>
            </p:cNvSpPr>
            <p:nvPr/>
          </p:nvSpPr>
          <p:spPr bwMode="auto">
            <a:xfrm>
              <a:off x="6371" y="894"/>
              <a:ext cx="340" cy="394"/>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106" name="Oval 10"/>
            <p:cNvSpPr>
              <a:spLocks noChangeArrowheads="1"/>
            </p:cNvSpPr>
            <p:nvPr/>
          </p:nvSpPr>
          <p:spPr bwMode="auto">
            <a:xfrm>
              <a:off x="8314" y="1137"/>
              <a:ext cx="340" cy="393"/>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107" name="Oval 11"/>
            <p:cNvSpPr>
              <a:spLocks noChangeArrowheads="1"/>
            </p:cNvSpPr>
            <p:nvPr/>
          </p:nvSpPr>
          <p:spPr bwMode="auto">
            <a:xfrm>
              <a:off x="7585" y="1865"/>
              <a:ext cx="340" cy="394"/>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108" name="Oval 12"/>
            <p:cNvSpPr>
              <a:spLocks noChangeArrowheads="1"/>
            </p:cNvSpPr>
            <p:nvPr/>
          </p:nvSpPr>
          <p:spPr bwMode="auto">
            <a:xfrm>
              <a:off x="7100" y="1865"/>
              <a:ext cx="340" cy="394"/>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109" name="Oval 13"/>
            <p:cNvSpPr>
              <a:spLocks noChangeArrowheads="1"/>
            </p:cNvSpPr>
            <p:nvPr/>
          </p:nvSpPr>
          <p:spPr bwMode="auto">
            <a:xfrm>
              <a:off x="5399" y="1622"/>
              <a:ext cx="341" cy="394"/>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110" name="Oval 14"/>
            <p:cNvSpPr>
              <a:spLocks noChangeArrowheads="1"/>
            </p:cNvSpPr>
            <p:nvPr/>
          </p:nvSpPr>
          <p:spPr bwMode="auto">
            <a:xfrm>
              <a:off x="8314" y="2594"/>
              <a:ext cx="340" cy="394"/>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111" name="Oval 15"/>
            <p:cNvSpPr>
              <a:spLocks noChangeArrowheads="1"/>
            </p:cNvSpPr>
            <p:nvPr/>
          </p:nvSpPr>
          <p:spPr bwMode="auto">
            <a:xfrm>
              <a:off x="9286" y="1865"/>
              <a:ext cx="340" cy="394"/>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112" name="Oval 16"/>
            <p:cNvSpPr>
              <a:spLocks noChangeArrowheads="1"/>
            </p:cNvSpPr>
            <p:nvPr/>
          </p:nvSpPr>
          <p:spPr bwMode="auto">
            <a:xfrm>
              <a:off x="6128" y="2594"/>
              <a:ext cx="340" cy="394"/>
            </a:xfrm>
            <a:prstGeom prst="ellipse">
              <a:avLst/>
            </a:prstGeom>
            <a:solidFill>
              <a:srgbClr val="0000FF"/>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4113" name="Oval 17"/>
            <p:cNvSpPr>
              <a:spLocks noChangeArrowheads="1"/>
            </p:cNvSpPr>
            <p:nvPr/>
          </p:nvSpPr>
          <p:spPr bwMode="auto">
            <a:xfrm>
              <a:off x="5642" y="2594"/>
              <a:ext cx="340" cy="394"/>
            </a:xfrm>
            <a:prstGeom prst="ellipse">
              <a:avLst/>
            </a:prstGeom>
            <a:solidFill>
              <a:srgbClr val="FF9900"/>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مجموعة 26"/>
          <p:cNvGrpSpPr/>
          <p:nvPr/>
        </p:nvGrpSpPr>
        <p:grpSpPr>
          <a:xfrm>
            <a:off x="642910" y="714356"/>
            <a:ext cx="6858046" cy="5543588"/>
            <a:chOff x="642910" y="714356"/>
            <a:chExt cx="6858046" cy="5543588"/>
          </a:xfrm>
        </p:grpSpPr>
        <p:pic>
          <p:nvPicPr>
            <p:cNvPr id="20" name="صورة 2"/>
            <p:cNvPicPr>
              <a:picLocks noChangeAspect="1" noChangeArrowheads="1"/>
            </p:cNvPicPr>
            <p:nvPr/>
          </p:nvPicPr>
          <p:blipFill>
            <a:blip r:embed="rId2" cstate="print">
              <a:duotone>
                <a:schemeClr val="accent2">
                  <a:shade val="45000"/>
                  <a:satMod val="135000"/>
                </a:schemeClr>
                <a:prstClr val="white"/>
              </a:duotone>
              <a:lum bright="-24000"/>
            </a:blip>
            <a:srcRect/>
            <a:stretch>
              <a:fillRect/>
            </a:stretch>
          </p:blipFill>
          <p:spPr bwMode="auto">
            <a:xfrm>
              <a:off x="1714480" y="3786189"/>
              <a:ext cx="4786346" cy="2471755"/>
            </a:xfrm>
            <a:prstGeom prst="rect">
              <a:avLst/>
            </a:prstGeom>
            <a:noFill/>
            <a:ln w="6350">
              <a:solidFill>
                <a:srgbClr val="000000"/>
              </a:solidFill>
              <a:miter lim="800000"/>
              <a:headEnd/>
              <a:tailEnd/>
            </a:ln>
          </p:spPr>
        </p:pic>
        <p:grpSp>
          <p:nvGrpSpPr>
            <p:cNvPr id="21" name="مجموعة 20"/>
            <p:cNvGrpSpPr/>
            <p:nvPr/>
          </p:nvGrpSpPr>
          <p:grpSpPr>
            <a:xfrm>
              <a:off x="1500166" y="714356"/>
              <a:ext cx="5786477" cy="1071570"/>
              <a:chOff x="642910" y="785794"/>
              <a:chExt cx="5786477" cy="1071570"/>
            </a:xfrm>
          </p:grpSpPr>
          <p:grpSp>
            <p:nvGrpSpPr>
              <p:cNvPr id="10" name="مجموعة 9"/>
              <p:cNvGrpSpPr/>
              <p:nvPr/>
            </p:nvGrpSpPr>
            <p:grpSpPr>
              <a:xfrm>
                <a:off x="2928926" y="785794"/>
                <a:ext cx="3500461" cy="1071570"/>
                <a:chOff x="2928926" y="1071546"/>
                <a:chExt cx="3500461" cy="1071570"/>
              </a:xfrm>
            </p:grpSpPr>
            <p:grpSp>
              <p:nvGrpSpPr>
                <p:cNvPr id="7" name="مجموعة 6"/>
                <p:cNvGrpSpPr/>
                <p:nvPr/>
              </p:nvGrpSpPr>
              <p:grpSpPr>
                <a:xfrm>
                  <a:off x="2928926" y="1071546"/>
                  <a:ext cx="2414598" cy="1071570"/>
                  <a:chOff x="2714612" y="1000108"/>
                  <a:chExt cx="2271722" cy="857256"/>
                </a:xfrm>
              </p:grpSpPr>
              <p:sp>
                <p:nvSpPr>
                  <p:cNvPr id="5" name="وسيلة شرح مستطيلة 4"/>
                  <p:cNvSpPr/>
                  <p:nvPr/>
                </p:nvSpPr>
                <p:spPr>
                  <a:xfrm>
                    <a:off x="2714612" y="1000108"/>
                    <a:ext cx="1128714" cy="857256"/>
                  </a:xfrm>
                  <a:prstGeom prst="wedgeRectCallout">
                    <a:avLst>
                      <a:gd name="adj1" fmla="val -20833"/>
                      <a:gd name="adj2" fmla="val 4960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rPr>
                      <a:t>P</a:t>
                    </a:r>
                    <a:endParaRPr lang="en-US" sz="4800" b="1" dirty="0">
                      <a:solidFill>
                        <a:srgbClr val="FF0000"/>
                      </a:solidFill>
                    </a:endParaRPr>
                  </a:p>
                </p:txBody>
              </p:sp>
              <p:sp>
                <p:nvSpPr>
                  <p:cNvPr id="6" name="وسيلة شرح مستطيلة 5"/>
                  <p:cNvSpPr/>
                  <p:nvPr/>
                </p:nvSpPr>
                <p:spPr>
                  <a:xfrm>
                    <a:off x="3857620" y="1000108"/>
                    <a:ext cx="1128714" cy="857256"/>
                  </a:xfrm>
                  <a:prstGeom prst="wedgeRectCallout">
                    <a:avLst>
                      <a:gd name="adj1" fmla="val -20833"/>
                      <a:gd name="adj2" fmla="val 4960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rPr>
                      <a:t>N</a:t>
                    </a:r>
                    <a:endParaRPr lang="en-US" sz="4800" b="1" dirty="0">
                      <a:solidFill>
                        <a:srgbClr val="FF0000"/>
                      </a:solidFill>
                    </a:endParaRPr>
                  </a:p>
                </p:txBody>
              </p:sp>
            </p:grpSp>
            <p:sp>
              <p:nvSpPr>
                <p:cNvPr id="9" name="مربع نص 8"/>
                <p:cNvSpPr txBox="1"/>
                <p:nvPr/>
              </p:nvSpPr>
              <p:spPr>
                <a:xfrm flipH="1">
                  <a:off x="5429256" y="1357298"/>
                  <a:ext cx="1000131" cy="523220"/>
                </a:xfrm>
                <a:prstGeom prst="rect">
                  <a:avLst/>
                </a:prstGeom>
                <a:noFill/>
              </p:spPr>
              <p:txBody>
                <a:bodyPr wrap="square" rtlCol="0">
                  <a:spAutoFit/>
                </a:bodyPr>
                <a:lstStyle/>
                <a:p>
                  <a:pPr algn="ctr"/>
                  <a:r>
                    <a:rPr lang="ar-IQ" sz="2800" b="1" dirty="0" smtClean="0"/>
                    <a:t>دايود </a:t>
                  </a:r>
                  <a:endParaRPr lang="en-US" sz="2800" b="1" dirty="0"/>
                </a:p>
              </p:txBody>
            </p:sp>
          </p:grpSp>
          <p:grpSp>
            <p:nvGrpSpPr>
              <p:cNvPr id="1026" name="Group 2"/>
              <p:cNvGrpSpPr>
                <a:grpSpLocks/>
              </p:cNvGrpSpPr>
              <p:nvPr/>
            </p:nvGrpSpPr>
            <p:grpSpPr bwMode="auto">
              <a:xfrm rot="10800000">
                <a:off x="642910" y="928670"/>
                <a:ext cx="2103437" cy="641350"/>
                <a:chOff x="5515" y="2862"/>
                <a:chExt cx="4099" cy="1665"/>
              </a:xfrm>
            </p:grpSpPr>
            <p:sp>
              <p:nvSpPr>
                <p:cNvPr id="1027" name="AutoShape 3"/>
                <p:cNvSpPr>
                  <a:spLocks noChangeArrowheads="1"/>
                </p:cNvSpPr>
                <p:nvPr/>
              </p:nvSpPr>
              <p:spPr bwMode="auto">
                <a:xfrm rot="5400000">
                  <a:off x="6752" y="2975"/>
                  <a:ext cx="1665" cy="1440"/>
                </a:xfrm>
                <a:prstGeom prst="triangle">
                  <a:avLst>
                    <a:gd name="adj" fmla="val 50000"/>
                  </a:avLst>
                </a:prstGeom>
                <a:solidFill>
                  <a:srgbClr val="F79646"/>
                </a:solidFill>
                <a:ln w="9525">
                  <a:solidFill>
                    <a:srgbClr val="F79646"/>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 name="Rectangle 4"/>
                <p:cNvSpPr>
                  <a:spLocks noChangeArrowheads="1"/>
                </p:cNvSpPr>
                <p:nvPr/>
              </p:nvSpPr>
              <p:spPr bwMode="auto">
                <a:xfrm>
                  <a:off x="5515" y="3609"/>
                  <a:ext cx="1440" cy="136"/>
                </a:xfrm>
                <a:prstGeom prst="rect">
                  <a:avLst/>
                </a:prstGeom>
                <a:solidFill>
                  <a:srgbClr val="F79646"/>
                </a:solidFill>
                <a:ln w="9525">
                  <a:solidFill>
                    <a:srgbClr val="F79646"/>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Rectangle 5"/>
                <p:cNvSpPr>
                  <a:spLocks noChangeArrowheads="1"/>
                </p:cNvSpPr>
                <p:nvPr/>
              </p:nvSpPr>
              <p:spPr bwMode="auto">
                <a:xfrm>
                  <a:off x="8174" y="3609"/>
                  <a:ext cx="1440" cy="136"/>
                </a:xfrm>
                <a:prstGeom prst="rect">
                  <a:avLst/>
                </a:prstGeom>
                <a:solidFill>
                  <a:srgbClr val="F79646"/>
                </a:solidFill>
                <a:ln w="9525">
                  <a:solidFill>
                    <a:srgbClr val="F79646"/>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6" name="مجموعة 25"/>
            <p:cNvGrpSpPr/>
            <p:nvPr/>
          </p:nvGrpSpPr>
          <p:grpSpPr>
            <a:xfrm>
              <a:off x="642910" y="2143116"/>
              <a:ext cx="6858046" cy="1071570"/>
              <a:chOff x="642910" y="2143116"/>
              <a:chExt cx="6858046" cy="1071570"/>
            </a:xfrm>
          </p:grpSpPr>
          <p:grpSp>
            <p:nvGrpSpPr>
              <p:cNvPr id="19" name="مجموعة 18"/>
              <p:cNvGrpSpPr/>
              <p:nvPr/>
            </p:nvGrpSpPr>
            <p:grpSpPr>
              <a:xfrm>
                <a:off x="2143108" y="2143116"/>
                <a:ext cx="5357848" cy="1071570"/>
                <a:chOff x="1785918" y="3143248"/>
                <a:chExt cx="5357848" cy="1071570"/>
              </a:xfrm>
            </p:grpSpPr>
            <p:sp>
              <p:nvSpPr>
                <p:cNvPr id="13" name="مربع نص 12"/>
                <p:cNvSpPr txBox="1"/>
                <p:nvPr/>
              </p:nvSpPr>
              <p:spPr>
                <a:xfrm flipH="1">
                  <a:off x="5715008" y="3429000"/>
                  <a:ext cx="1428758" cy="523220"/>
                </a:xfrm>
                <a:prstGeom prst="rect">
                  <a:avLst/>
                </a:prstGeom>
                <a:noFill/>
              </p:spPr>
              <p:txBody>
                <a:bodyPr wrap="square" rtlCol="0">
                  <a:spAutoFit/>
                </a:bodyPr>
                <a:lstStyle/>
                <a:p>
                  <a:pPr algn="ctr"/>
                  <a:r>
                    <a:rPr lang="ar-IQ" sz="2800" b="1" dirty="0" smtClean="0"/>
                    <a:t>ترانزستور </a:t>
                  </a:r>
                  <a:endParaRPr lang="en-US" sz="2800" b="1" dirty="0"/>
                </a:p>
              </p:txBody>
            </p:sp>
            <p:grpSp>
              <p:nvGrpSpPr>
                <p:cNvPr id="18" name="مجموعة 17"/>
                <p:cNvGrpSpPr/>
                <p:nvPr/>
              </p:nvGrpSpPr>
              <p:grpSpPr>
                <a:xfrm>
                  <a:off x="1785918" y="3143248"/>
                  <a:ext cx="3628595" cy="1071570"/>
                  <a:chOff x="1785918" y="3143248"/>
                  <a:chExt cx="3628595" cy="1071570"/>
                </a:xfrm>
              </p:grpSpPr>
              <p:sp>
                <p:nvSpPr>
                  <p:cNvPr id="14" name="وسيلة شرح مستطيلة 13"/>
                  <p:cNvSpPr/>
                  <p:nvPr/>
                </p:nvSpPr>
                <p:spPr>
                  <a:xfrm>
                    <a:off x="1785918" y="3143248"/>
                    <a:ext cx="1199703" cy="1071570"/>
                  </a:xfrm>
                  <a:prstGeom prst="wedgeRectCallout">
                    <a:avLst>
                      <a:gd name="adj1" fmla="val -20833"/>
                      <a:gd name="adj2" fmla="val 4960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rPr>
                      <a:t>P</a:t>
                    </a:r>
                    <a:endParaRPr lang="en-US" sz="4800" b="1" dirty="0">
                      <a:solidFill>
                        <a:srgbClr val="FF0000"/>
                      </a:solidFill>
                    </a:endParaRPr>
                  </a:p>
                </p:txBody>
              </p:sp>
              <p:sp>
                <p:nvSpPr>
                  <p:cNvPr id="15" name="وسيلة شرح مستطيلة 14"/>
                  <p:cNvSpPr/>
                  <p:nvPr/>
                </p:nvSpPr>
                <p:spPr>
                  <a:xfrm>
                    <a:off x="3000814" y="3143248"/>
                    <a:ext cx="1199703" cy="1071570"/>
                  </a:xfrm>
                  <a:prstGeom prst="wedgeRectCallout">
                    <a:avLst>
                      <a:gd name="adj1" fmla="val -20833"/>
                      <a:gd name="adj2" fmla="val 4960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rPr>
                      <a:t>N</a:t>
                    </a:r>
                    <a:endParaRPr lang="en-US" sz="4800" b="1" dirty="0">
                      <a:solidFill>
                        <a:srgbClr val="FF0000"/>
                      </a:solidFill>
                    </a:endParaRPr>
                  </a:p>
                </p:txBody>
              </p:sp>
              <p:sp>
                <p:nvSpPr>
                  <p:cNvPr id="17" name="وسيلة شرح مستطيلة 16"/>
                  <p:cNvSpPr/>
                  <p:nvPr/>
                </p:nvSpPr>
                <p:spPr>
                  <a:xfrm>
                    <a:off x="4214810" y="3143248"/>
                    <a:ext cx="1199703" cy="1071570"/>
                  </a:xfrm>
                  <a:prstGeom prst="wedgeRectCallout">
                    <a:avLst>
                      <a:gd name="adj1" fmla="val -20833"/>
                      <a:gd name="adj2" fmla="val 4960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rPr>
                      <a:t>P</a:t>
                    </a:r>
                    <a:endParaRPr lang="en-US" sz="4800" b="1" dirty="0">
                      <a:solidFill>
                        <a:srgbClr val="FF0000"/>
                      </a:solidFill>
                    </a:endParaRPr>
                  </a:p>
                </p:txBody>
              </p:sp>
            </p:grpSp>
          </p:grpSp>
          <p:pic>
            <p:nvPicPr>
              <p:cNvPr id="1035" name="Picture 11"/>
              <p:cNvPicPr>
                <a:picLocks noChangeAspect="1" noChangeArrowheads="1"/>
              </p:cNvPicPr>
              <p:nvPr/>
            </p:nvPicPr>
            <p:blipFill>
              <a:blip r:embed="rId3" cstate="print">
                <a:lum bright="-24000"/>
              </a:blip>
              <a:srcRect/>
              <a:stretch>
                <a:fillRect/>
              </a:stretch>
            </p:blipFill>
            <p:spPr bwMode="auto">
              <a:xfrm>
                <a:off x="642910" y="2285992"/>
                <a:ext cx="1395410" cy="811461"/>
              </a:xfrm>
              <a:prstGeom prst="rect">
                <a:avLst/>
              </a:prstGeom>
              <a:noFill/>
              <a:ln w="9525">
                <a:noFill/>
                <a:miter lim="800000"/>
                <a:headEnd/>
                <a:tailEnd/>
              </a:ln>
              <a:effectLst/>
            </p:spPr>
          </p:pic>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857224" y="785794"/>
            <a:ext cx="7358114" cy="4857784"/>
            <a:chOff x="857224" y="785794"/>
            <a:chExt cx="7358114" cy="4857784"/>
          </a:xfrm>
        </p:grpSpPr>
        <p:grpSp>
          <p:nvGrpSpPr>
            <p:cNvPr id="6" name="مجموعة 5"/>
            <p:cNvGrpSpPr/>
            <p:nvPr/>
          </p:nvGrpSpPr>
          <p:grpSpPr>
            <a:xfrm>
              <a:off x="857224" y="785794"/>
              <a:ext cx="7358114" cy="2083608"/>
              <a:chOff x="857224" y="785794"/>
              <a:chExt cx="6929486" cy="2083608"/>
            </a:xfrm>
          </p:grpSpPr>
          <p:pic>
            <p:nvPicPr>
              <p:cNvPr id="3" name="صورة 2" descr="Half-Wave Rectifier Schematic"/>
              <p:cNvPicPr/>
              <p:nvPr/>
            </p:nvPicPr>
            <p:blipFill>
              <a:blip r:embed="rId2" cstate="print">
                <a:lum bright="-16000"/>
              </a:blip>
              <a:srcRect/>
              <a:stretch>
                <a:fillRect/>
              </a:stretch>
            </p:blipFill>
            <p:spPr bwMode="auto">
              <a:xfrm>
                <a:off x="857224" y="857232"/>
                <a:ext cx="3143272" cy="1857388"/>
              </a:xfrm>
              <a:prstGeom prst="rect">
                <a:avLst/>
              </a:prstGeom>
              <a:noFill/>
              <a:ln w="9525">
                <a:noFill/>
                <a:miter lim="800000"/>
                <a:headEnd/>
                <a:tailEnd/>
              </a:ln>
            </p:spPr>
          </p:pic>
          <p:pic>
            <p:nvPicPr>
              <p:cNvPr id="4" name="صورة 3" descr="Half Wave Rectifier with LC Choke Filter Circuit Diagram"/>
              <p:cNvPicPr/>
              <p:nvPr/>
            </p:nvPicPr>
            <p:blipFill>
              <a:blip r:embed="rId3" cstate="print">
                <a:lum bright="-16000"/>
              </a:blip>
              <a:srcRect/>
              <a:stretch>
                <a:fillRect/>
              </a:stretch>
            </p:blipFill>
            <p:spPr bwMode="auto">
              <a:xfrm>
                <a:off x="4357686" y="785794"/>
                <a:ext cx="3429024" cy="2083608"/>
              </a:xfrm>
              <a:prstGeom prst="rect">
                <a:avLst/>
              </a:prstGeom>
              <a:noFill/>
              <a:ln w="9525">
                <a:noFill/>
                <a:miter lim="800000"/>
                <a:headEnd/>
                <a:tailEnd/>
              </a:ln>
            </p:spPr>
          </p:pic>
        </p:grpSp>
        <p:pic>
          <p:nvPicPr>
            <p:cNvPr id="5" name="صورة 4"/>
            <p:cNvPicPr/>
            <p:nvPr/>
          </p:nvPicPr>
          <p:blipFill>
            <a:blip r:embed="rId4" cstate="print">
              <a:lum bright="-16000"/>
            </a:blip>
            <a:srcRect/>
            <a:stretch>
              <a:fillRect/>
            </a:stretch>
          </p:blipFill>
          <p:spPr bwMode="auto">
            <a:xfrm>
              <a:off x="1643042" y="3571876"/>
              <a:ext cx="6000792" cy="2071702"/>
            </a:xfrm>
            <a:prstGeom prst="rect">
              <a:avLst/>
            </a:prstGeom>
            <a:noFill/>
            <a:ln w="9525">
              <a:no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data:image/jpeg;base64,/9j/4AAQSkZJRgABAQAAAQABAAD/2wCEAAkGBhEQDxUQExQSEhUSFRUSFRASFxASFhIQFxUXGBUUGBYYJyYeGBkjGRQUIC8iIycpLCwtFh49NTIqNyYrLykBCQoKBQUFDQUFDSkYEhgpKSkpKSkpKSkpKSkpKSkpKSkpKSkpKSkpKSkpKSkpKSkpKSkpKSkpKSkpKSkpKSkpKf/AABEIAL0BCwMBIgACEQEDEQH/xAAbAAEAAgMBAQAAAAAAAAAAAAAABQYBBAcCA//EAEsQAAIBAwIEAwMJAgkJCQAAAAECAwAEERIhBQYTMRQiQQdRkRcjMlJUYXGS0kKBFSQzNHShtNPwFjVTYmRylNHhJUNEVXOCk6Ox/8QAFAEBAAAAAAAAAAAAAAAAAAAAAP/EABQRAQAAAAAAAAAAAAAAAAAAAAD/2gAMAwEAAhEDEQA/AO40pSgUpSgUpSgUpSgUpSgUpSgUpSgUpSgjuKccjt5IUkV8XD9JZAAUSQ/QVznYufKuxyfdXvhPGI7qBbiPUUfXoJGNaqxUOP8AVbTqB9QR2r5cw8EjvLd7eQsocbOh0vG4OVdG9GDAEfh6iqtY8MihvJ45IZ9CSWi2ehLtgkKwxDCPH9FRKHLZIz5tWxJIXrXRnAGapfIUKLHDrjuVu/DqJ3dLxUZ9Xn1s3zTyas77t7jirlIgZdLAEEYKncEHuCD3GKDWfjVuqLIZogjHSshkjCs+SNIYnBOVYYHuNe04nCwQiRCJDpRgykO2CdKnPmOFbYfVb3Guc8Q5Kuzw63gWIF414lE0YeMafFpOkTAkhdI6iZAOQDsDipPlzlG5h4iTJp8JbiSW1UEZ8RcYM2R3CqeqBkDAcY7GgvgNZrAFZoFKUoFKUoFKUoFKUoFKUoFKUoFKUoFKUoFKUoFKUoFKUoFKUoFKUoPL/wCPwrl3LHMl1JfWqtdzTSN1EveH9BAtvIqNlhIFURqrCPYsxbfBbIFdSIqsctf5w4n909v6/wCxQUFnBrNYArNApSlApSlApSlApSlApSlApSlApSlApSlApSlApSlApSlApSlAquzc1yGWWOGyubgQv0mljezRepoRyoEsitsHAzjHuzViqD4LNm5vVwfLcR74ODqs7bscYP7s/uoNaLmS8xvwy77ntNww7ZOD/LDfGP8ArXmbmO+20cLuN2GoyT8PQBPUjTI+W9wwAT3I71Z6YoK4vMt3/wCWXn/y8M/vqyeZbrb/ALNuzn0EvDdtyMH57vt6e+rCFppoK43Ml36cMugfQtNw0DPpkiUkD8AfwqhcBvOLvzG56EltFJ05LmB2R41iMHTRy65BcmHClTuQewDY7ARXLDxaSbmIaZxYCMpA1tN1RJxCNDNpZVYdMplnClST5s98Cg6mBWao0fO9x4nplU0ePexx05h5ArESdcnQXyB83pyc4G9XGyvUmjSWNg6SKHVxuGQjIIPuxQbFKUoFKUoFKUoFKUoFKUoFKUoFKUoFKUoFKUoFKUoFKUoFKUoFVzlpFa74hKrZ13SIRgjS0VrAjDfvvn4etT1xLpUtgtgE6VGonA7Aeprm/KvNMRu7+9aZba3ADSWE5RJo7hdCPO0eBo1hUULqbUz74JAoOm0qP4RxqK5DGMvmMhXSSOWF43KK4VkkAYHSyn8CKkKBSlM0HlnxXJeCSauPSZg/hIieTTxJWn02KFR8yVYdEFBlfIdX78462RXJeAc/wxcYvLS2spyrtjo2whB8RC0izTaGKqocdP8AaH0B6tQdKPB4P9FH/K+I+iv84/0v+/383etLk2yuLazgtZkjXoQxxa0kL62RQpOCq4G2fWvlFzRKzYNhfxj6zJasO4HZJSfXPb0PrivDc2Sh2C8P4i4UkagloobsQRrlBI393w7UFmpVcXmyUgk8P4iuOwK2ZLfhiUj44rw3OMoGTw7iSgbltFm+AO50pKWb8FBJ9AaCzUqrrzjN2/g3ifv+hZDvnG5mwe3p+/GRUfxrn2eIIvhprMyuE8VxBYvCxD1LtBIxBPZQSoJPcUF4pVc5M5hkvIpeoYJGhlMXXtSzQTKUR1aMsScgOFYZOGU7mrHQKUpQKUpQKUpQKUpQKUpQKUpQKUpQKGlYNBArzOTNMvTRYbWXozTvKqFD0Em16CMdPEiLnVnOdsCpSy4tDPnpSJJpOltDK2kncA47bEVTuY+Ax3Bu7WCZhcSBLp7ViqI7lUjEm66iCsSjZiqtpJAOKs3COJmd5coqGKQREB1kYNoRyGwNKnEi7Bm2PodqDc4iWETFGRGCkq8gLIpxszDK5Ueu4/GuO8G4BJxJr+3mcvdShI24nE/ibMKk6SCBVGkIwCIdIJxqOcY012a6t0kQo6h1YFWRgGVlIwQVOxBHoaqns+skg8XBCCsEN48cSMzMyYjiMoySfKZCxH3HfegguZ+RGSAW8eDG9zNcDTDeNsyeSOXwpEjYYsqucgKFGNhV35TjkTh9ssmeosMavq6gOoKAc9Tz/m39+9SxXNeJ5FRCxIVVBJJOAFAyST6ACg0+Mcft7RBJPIsYJCrnOXc9kRR5nY+4Amqm3N3E5yOjaRWyMTiW8kLOFzsTbx4IYrnylhgnBIxXxSPxMjcQmXdkHh4yoLW9uAxBBP0ZXLamIxgaRk6cmJ5c5oaW0gW3imuXEMQeWTMMQk0AHXLJu7ZD5Mav/XmgnLri/FY0Mhm4bhACS8F1EoXIzmTqtpGM76T2HvqL5U56hk4jNc3ERtFuI4IYZXy8MrQvPrZbjSEw3WjAJ+ltg7gV7TlISzrdXchnkT6EACrbRkg9oyMucn6beY4BwMDE7dWySxtE4DJIpRlPZkIII+FBb1bNZqock3xi1cOlkLvAoeBmDa5bLYKWOMMyNqjJ7nSCQM1YuM8VjtbeS4lJCRKXYgZOAM4A9SewoN2lUab2gSCZoljQ9bw5sXbWq3CyMqzFs7/NZLNpzhe9WNObLIgt4iHAAbOtd1ZgqkfWBZlAIzksPeKCWqs+0qORuEXaxIJGaIrpJC4UkB3ydvKmpv8A21OWfFIZl1RyRyAkrlGVvOO67ftD1HcVB3vM9lcW86dc41eDcokrMJpVwqIunLv5gRpB/wD2gjvY3FKnB4lliaIhpSurZnjeQushHpnWQPuUEbEVd6q/AeaLEWsaw3CyRwi3tg4D5Z3VUiwoG+o98AgENnGlsWfNBmlY1VmgUpSgUpSgUpSgUpSgUpSgwzYql2ntLU9OWW2mjt7l3jt5kIuHdkUsddvCGdAQrYxqPlOrTtm5vXHOThCvNFxHHbyRRokpRXEwEczaOpKqElVEmGwdgV0491B0L/L6z913/wAFxP8Auqf5fWf+1/8ABcT/ALqrHWDQc0535qtD4a7TxImtbmEhmtb2ENBI4SeIvMiphkY9z3UYra4TzYlrecQhMF5M7XuodCB5VINrbgjXsoI6ecEjZ1xnO0vzRw6S/mjsSrC3Xp3VxKRs+iXMVujAg6maNixHZVHYsK2uV7R0mv8AWpUSXpdSwwHQ2tqNQ94yrD9xoPkefIgBm3vwXVTGptbgmRmUHQMAgMMgHWVGTsSATVS5K9pHUlvP4neOGundTBCH0gqqBJANOiQCIEg5O5z236lpFeI4FXOFUajqbAA1McAk+87Df7qCty8/xAbW3EGbQ0jRi1uNSBSAQSQFJ7/RYg6TvnAMNznzozcOuUFlfxl4nj1zQYjUONB1ENkDDGr/AIAqG5x4Ybnh9xAg1NJC4VdhqcDKjJIAyQBk7b0FNk5njWPQttfgaSiZt5PohCEySTsQpA/DfG2dvlH/ADdafda24/8ApX/ma2oOJR3Nt14/oyIzb5BBwwZSDuCpBUg9iD91V/lbmu0Th9ussyQvHbW4aOY9NsdNArAH6StsQRnY523oLZSgP9fr93vrIoNB5dHEbEgJmVriFnKgt0/DyS6Q3fGuJTj8ffV2lhVlKMAVYFSpAIKkYIIOxBHpVM4XA9xxJW0KYbJWPWydRvJYwugDPYQyEkkHdxvV3oIziHBIpSjlRriEgiILKE6iFG2U4PlONwcelVheA3hsLS0MUYNl4Fy3Vz1WtZIiyqNPlDLGxyxG+kY7kXnFMUEBIZWltTKiRsZpfKjmXy+HkwS2lfN7wMj7zUI3I04kuJQ8RaTiEN/Gh1gFYgAY3YAlScHcBuwqb4xdkcRsYcDDi6kJ3zmOJVA/DEzfAVP4oOe8uey82rWhacSLbqWlULpEtwkkz2zL3KqnipwQCNWFyO4q98QvEhieVzhI0aRjucIqlm2G/YHtX301WOcg1x0eHqMi7duucgMlpEA0jLn1LGJAcEDX6bGgg14PPxCFeMKxjutpbGMk6I7XusMiglXaVSSx7jUgGNG9w5b454y2SbQYmOVkhbcxTIxWWInAyVcMPTOOw7VJKu1VzgzdDiFzbHAWcLfR/eTpinUDsMOkTHHrPvkmgstKUoFKUoFKUoFKVDcf48bV4FEMsvXlEOY8Hp5Vm1H8v/XbcJmlc0b2nzXBa3ggMcz5WFzIsmZcXDRhlZQMMbV1JztrXGfT6pzjdXKC6TXDbte2FtCGTS0qNMBcMdQ1YOvp+75s4Oc4DopFVuHgEg4zLfEr02tIrZR3bWJXdj9wA0/jq+418bjmia4kaLhwgn6DgTyzO6Rgg+aCNkBJlxnzYKrtnJOBKcu8wJdxklHhmjOia1lwJYX7gMB3VhhlYbEEH3gBL0pSg8haad816pQKUpQV3mTjzQXEMIeCFZIriZ55wWVBC0Chca0AyZ+5b9ntvtp8B5pmuZLLUsSpeWL3ZCly6yr4fyjO2n58+87emN53i/AobnHVTUVV0BDSIdEgAkTKEEqwVcqTg6RnsKxY8Bhh6OhMeHiNvGSSSsJ0ZX3HPST0/ZoKlxrhNxZzTzRRGe2uMyvHEEEtvKI1RmSPbqqyop0jDBge+d69xHk214lZ20UdydNrGscciCNyQFRTrU4IbEY2yuDnb3dfxVbvOQLOSZ5gkkLykmSS2lmtjKTnd+kwDnJJ39Se+aCncLgu+G26xP07uCEHDx6o50h1bfNHKyYB7BgdsDPepK15iW7wlmrXDsFxIY5lt4sjJMspAA0jug8xO2N8ibb2cWbApJ4qdGGDFPdXksbYORlGfBwdxmvXs7tUisOmihVjub5EUdlRb2cKoz6AAUEpy5wRbO2WBWaQgs7yvjVJK7l5HbG2SzE49Nh6VJ0rBoNTiXFEgUk+ZtDukKlOpLoUsyxqxGpsD3j7yKjLbne0kfSrjAgjuWlYqkcccunohmYjDOHyBg/ROcbA/XiPK8U9zFcsZdcBYqokkCHUukgpnGMe7Gf2sjaq9J7O1tof4vqlk8XaznqN5vDW84eO3jLHACR+VRkDyjtQSV1ItxxOxmiZJEWK9JdGVgQfDrsR33I7Vaa5PztH0rqwkaBrVXmu5LgWknSl6cnQRp5JIdJ1amRmALZC7sfToFxwBZIUgMl0FTs6XFwkrYz9KZWDt3Pc+6gmKrHDJnm4vcN/3dpDHbDIG88uJ5cHvshtwfQ5HuNbNzwGJIArT3apAWl6purgMAMk9SQtl0G5w5I2qr+zPl2aThry3cl2Jr5xNI3WuIpAqYWMgjSyZVR27roHYAAOjVWuZo+nd2N1kBUma2bO3luU0IfefnViGP8AXztpraj5ZVYuiJrzGsSazc3LyagAAvUZi2jYHTnB9Ruc/CbkyKS3W3kku5EWUTq73M5lWRTlPnQdeFJ2BJwVB7jNBKX3FooApkbGttCKA7s76S2lUQFmOlWOw7A1qHm+zCs/WUBY5J2JDjTFE/TkYjGRpfKkHcEdq0J+VpUNu0Usk/h7gzhLuV28ht5YdCy6WbbravNqJ3Ge2IG/9n920Uqo0Ba4tr23YM8qiNrq7e4Uhgh1hdek5Ve2fXAC4wcy28kqwq5Z3jEyjRNgwsoYSaiunSc4znGdu+1asPPNiwQ9ZR1TEI9SyqZOsSIioZQWVipAYbZHevjwvlqSG6ilLKVjsI7P1DGRHDF8YwFwPfn7vWq+/sycWdmFZWubVrIu0jyGNo7YljEh0nQpZ2IOk+maC13XOFpEAWl2aZrYELM2bhW0mLyqfPqBAHc4OM4qWWXIz7998j+o1Sbjki4eKFS0IZOLfwm41OVERmdzGracs2H9VUd/xq9UCobjvMsFoyrLr8ytISilgkSPGjyNj9kNNGMDJ83bY1M1B8y8Ls5F691gJEpBdmkRRGzIzI+kgMhaOMlTkeUUFUm504eC3hbVWuEy0SmBF1yKJ2CqyZYMwjuQv3k5xq3jeZeaVnsnNkkaQ2t3YiGZV1I1yZhK2lItmRQ0WVXzFiwx2zK2i8FW6hMKrI7y6eoksr9OVY7l01oWyQQbofRIznPYV7khtl4ZYvbw9CGW9sZViyNRElwhR2bfOQUO5zjA2xgBI8qT2FnYMbfqiGIjqO0N2HklbQGfQUDMT5c6BgfcBUc/M9pFfLfIJ+lcoba4kEFyvz8QElsTEUEjHQbhdSggbA+ldAxUJzbw6aW31W5+fgdLiEE6VeWPPzbnI8rqWQ7j6XqNqAecbbw/itUnS19PV0LvVr/9PRrx9+nH318JPaBYqqsXk8+vSot70vhCAxKBNSjLAAkAHfGcHGzZc0W01mbxXIiUOXZ1dWTRkOrIfMGBBGMZJxjORnR5TglneTiM0bwyT6Y44ZM6orSInQGBAIZ3aSQj0DKPTJDbsOcra4LLEZGZEaQh4bqEaVxnzSoozkjbOaqMvtpjS3EzW7AvZreInUGGYzyRGHXp2bTGzg43Abbbfo80WpSp7MCp/AiqdN7KLF7XwrCVkEUUKsXXUqxSTSIynGzZnkBONwce+g8X/tLMRuMW+sWxmUhZDr+atvEa2XRpSM7JnUTll2Oa3V51d0kZIVJitLe9KtKVykyTMUBCN5lEPuwdX7ON5GPlaDpXMLBmS8Z3lRmO+uNI2AK4KjTGPXO53r42PJ8USSpqlcTQpalnZMi3jV1jRdIA2Er7kEnO5NBJcE4g1xbRzsoQyosmhWLgBgGA1ELk4I9P+db1a3DrJYIkhXOmNFjXOCdKKFGT6nAFbNApSlAqu8i/zRv6Xf8A9uuKsVV3kX+aN/S7/wDt1xQWKlKUClaPF+KJbR9Rwxy8cSqgBZpZHEcajJAGWdRkkAepFRKc7W2MsXj8t0zFwAFa0fTcISCRqXBO2QQpOdqD4c2cCF3cxxkkZtL9Meh6ot4tyNwMOTt7qlOV+KG5tIpWxrKBZVAxonUASoV7qQ4YYO9av8Io15aMcxme2udEcmEfUWtH0afrhVYkemk+6oy3vIuG3koLIttdPJMZtS6YL8ANNFIQAsYeMKy6jnKOO7Cgkucp2aJLNfpXj9AkMAyQFWM8oU99MYI/F177Az8UIUAKAABgKAAAB2AHoKqPLPEBxK5PEU6gghR7W21KUMrM6tcS4O+jMUSrn6j7A1cNX+N6DNK+YuF1FNQ1ABimRqCkkBsd8EgjP3GvZb/G9BmleElBGQQdyNt9wcEfuII/dXugUpSgUpSgVF8f5divYmjfK6lKCRcalBIJxnb9kdxUpSgpI9lFrpmUyz/PBBqDKrRlJXkDIygFT846/wC6T7zVnuuCQyRxxFcJC8Mkar5QrQurR4x6AqNvdW/SgUr5XMyohdjhVBYn3KBkn4CqJ7Lebku/FRGdpnW6nkQN1GxZs4EJVm/Y7gDO3uoJqXkC2LvhpkhmbqTWiMBBPJ6sy4yA37SqQr/tA4qyquBis0oFKUoFKUoFKUoFKUoFV3kX+aN/S7/+3XFWKq7yL/NG/pd//brigsVKUoIzmDhPiohGH0FJYZ1YrrGuGVZVBXIJUlADgjv3qAu/Z6k1usTynV4ma4eVF0a0uJGa5t8ZJEbq5U+Y9gTnFXKsYoI+94Bbz6DLEjmLPTJG8eQAdJ7jIAG3pURxPknhaqzzQxhHZAwkaTpmVnVUYpnT1CzKuvGo5xnG1WiqZ7UOMw29pE7yBG8VbMisoYPomRpAcg4URh2yMbqPfghMRcm2SpoWBI1wQFjLxhc5zp0EaTkk5GDk5rzByTZopUJIcjBLzXUjevZnYkHc7g+73Cpi1nV0V1OVYBlO+6kZB337EV9aCAu+RLGU6jEytjGuKW5hYr30lo2UsMknBJAyffXtOS7MY+bfy9sy3LZ2A3yx1dvX1LHuxzOUoNLhvBobZWSJdCs5kK6nYB2xnAYnSDgHAwM5OMk53aUoFKUoFKUoFKUoFKUoNDj3EEt7WaeQakijeR1xnUiqSVx65AxXMOTJIuXS8N/04PF/PRzh+qulMKbZtKhgya850lDqbGOx6zcwLIhRgGVgVZT2KkYI+BqH4VybaWzmSOMl2UR6pZJZisIOViTqE6Yx6AYxQRfyvcG+2RfCb9NPle4N9si+E36atnhI/qJ+VaeEj+on5VoKn8r3BvtkXwm/TT5XuDfbIvhN+mrZ4SP6iflWnhI/qJ+VaCp/K9wb7ZF8Jv00+V7g32yL4Tfpq2eEj+on5Vp4SP6iflWgqfyvcG+2RfCb9NPle4N9si+E36atnhI/qJ+VaeEj+on5VoKn8r3BvtkXwm/TT5XuDfbIvhN+mrZ4SP6iflWnhI/qJ+VaCov7YODj/wAZGdwMBZj3OM/R7D1qF5O9qXC4rYrLcrGxuLuTS6Sg6JbqWRDsD3Vx+ByPSuhz2ETAqUQhgVIKjcHuKq3sz5ftIbBXgQFLhnnDOMsUZ2EY3Jxpj0L+7fcmg9fK9wb7ZF8Jv00+V7g32yL4Tfpq2eEj+on5Vp4SP6iflWgqfyvcG+2RfCb9NPle4N9si+E36atnhI/qJ+VaeEj+on5VoKn8r3BvtkXwm/TVb5v4tZcc6FnZvDdSrL4hgTJEFt4xmVS5XOXDKg+85205HUPCR/UT8q1ocT5dguFUOpUodSyRPJBIjYIJWSIhhkEg79iaDxyvzCl9b9ZVZCrvFJE+nVFMjYdCVyDg+oO4I7dhL1p8J4TFawiCFFjjXJCLnALEsx333Yk/vrcoFKUoFKUoFKUoFKUoFKUoFKUoFKUoFKUoFKUoFKUoFKUoFYJrNRV9zRawO0ckgVkMKts5CtO5SIMwGASVPc7DBOAQaCM5x4leW6daGSIKPJ02trm5YyNnDFoW1BRgbCM79zvkVzkzj9yZILbrPhjLI6ycNvIhvJJI0YneTSgwSE8pGFXO+1WvjXMtmEmileTCNHbyLGl0X1zoGjVekNZLKw3Tce8GtPgXH+HQCGCKWRTcyTLGk5vGcyxheojeIy8ZxpwrYzqGB5hkLWprNRFtzXayT+HVz1NUiYKSqpki/lEDkBSwG+AckbjbepegUpSgUpSgUpSgUpSgUpSgUpSgUpSgUpSgUpSgUpSgUpSgUpSgUpSgUpSgVz285fN3Le2jqpzf2d4wlzpksdEIKg4y38hMMY05OM98dCpQc8j5Cug0oMyuGvbOdJSWEi21sFXDZUhpVUABjnVgE4Jr78Z9m6zXdrL9NEe5kunkd+tJJJCkcLqVGAUMaYxp06BjfvfKUHNbfgk8D2ttLIk1xJxOS+MiAr/FhE+uR1G8erGnA8upgM710le1ZpQKUpQKUpQKUpQKUpQKUpQKUpQKUpQf/9k="/>
          <p:cNvSpPr>
            <a:spLocks noChangeAspect="1" noChangeArrowheads="1"/>
          </p:cNvSpPr>
          <p:nvPr/>
        </p:nvSpPr>
        <p:spPr bwMode="auto">
          <a:xfrm>
            <a:off x="6985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7" name="مجموعة 6"/>
          <p:cNvGrpSpPr/>
          <p:nvPr/>
        </p:nvGrpSpPr>
        <p:grpSpPr>
          <a:xfrm>
            <a:off x="714348" y="1000108"/>
            <a:ext cx="7962938" cy="4786346"/>
            <a:chOff x="714348" y="785793"/>
            <a:chExt cx="7962938" cy="2907515"/>
          </a:xfrm>
        </p:grpSpPr>
        <p:pic>
          <p:nvPicPr>
            <p:cNvPr id="1030" name="Picture 6"/>
            <p:cNvPicPr>
              <a:picLocks noChangeAspect="1" noChangeArrowheads="1"/>
            </p:cNvPicPr>
            <p:nvPr/>
          </p:nvPicPr>
          <p:blipFill>
            <a:blip r:embed="rId2" cstate="print">
              <a:lum bright="-23000"/>
            </a:blip>
            <a:srcRect/>
            <a:stretch>
              <a:fillRect/>
            </a:stretch>
          </p:blipFill>
          <p:spPr bwMode="auto">
            <a:xfrm>
              <a:off x="714348" y="785793"/>
              <a:ext cx="3786214" cy="2680129"/>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cstate="print">
              <a:lum bright="-23000"/>
            </a:blip>
            <a:srcRect/>
            <a:stretch>
              <a:fillRect/>
            </a:stretch>
          </p:blipFill>
          <p:spPr bwMode="auto">
            <a:xfrm>
              <a:off x="4786314" y="928670"/>
              <a:ext cx="3890972" cy="2764638"/>
            </a:xfrm>
            <a:prstGeom prst="rect">
              <a:avLst/>
            </a:prstGeom>
            <a:noFill/>
            <a:ln w="9525">
              <a:noFill/>
              <a:miter lim="800000"/>
              <a:headEnd/>
              <a:tailEnd/>
            </a:ln>
            <a:effectLst/>
          </p:spPr>
        </p:pic>
      </p:gr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2268</Words>
  <Application>Microsoft Office PowerPoint</Application>
  <PresentationFormat>عرض على الشاشة (3:4)‏</PresentationFormat>
  <Paragraphs>216</Paragraphs>
  <Slides>55</Slides>
  <Notes>0</Notes>
  <HiddenSlides>0</HiddenSlides>
  <MMClips>0</MMClips>
  <ScaleCrop>false</ScaleCrop>
  <HeadingPairs>
    <vt:vector size="4" baseType="variant">
      <vt:variant>
        <vt:lpstr>سمة</vt:lpstr>
      </vt:variant>
      <vt:variant>
        <vt:i4>1</vt:i4>
      </vt:variant>
      <vt:variant>
        <vt:lpstr>عناوين الشرائح</vt:lpstr>
      </vt:variant>
      <vt:variant>
        <vt:i4>55</vt:i4>
      </vt:variant>
    </vt:vector>
  </HeadingPairs>
  <TitlesOfParts>
    <vt:vector size="56" baseType="lpstr">
      <vt:lpstr>سمة Office</vt:lpstr>
      <vt:lpstr>قنوات الاتصالات </vt:lpstr>
      <vt:lpstr>نبذة قصيرة في عالم الالكترونيات المرحلة الأولى  </vt:lpstr>
      <vt:lpstr>الشريحة 3</vt:lpstr>
      <vt:lpstr>المرحلة الثانية  مرحلة أشباه الموصلات </vt:lpstr>
      <vt:lpstr>الشريحة 5</vt:lpstr>
      <vt:lpstr>الشريحة 6</vt:lpstr>
      <vt:lpstr>الشريحة 7</vt:lpstr>
      <vt:lpstr>الشريحة 8</vt:lpstr>
      <vt:lpstr>الشريحة 9</vt:lpstr>
      <vt:lpstr>المرحلة الثالثة  الدوائر الرقمية </vt:lpstr>
      <vt:lpstr>الشريحة 11</vt:lpstr>
      <vt:lpstr>الشريحة 12</vt:lpstr>
      <vt:lpstr>الشريحة 13</vt:lpstr>
      <vt:lpstr>قناة الاتصالات </vt:lpstr>
      <vt:lpstr>الشريحة 15</vt:lpstr>
      <vt:lpstr>الشريحة 16</vt:lpstr>
      <vt:lpstr>الشريحة 17</vt:lpstr>
      <vt:lpstr>الاتصالات المتوالية serial communications</vt:lpstr>
      <vt:lpstr>الشريحة 19</vt:lpstr>
      <vt:lpstr>الشريحة 20</vt:lpstr>
      <vt:lpstr>الشريحة 21</vt:lpstr>
      <vt:lpstr>نسبة سرعة الإرسال baud rate </vt:lpstr>
      <vt:lpstr>الشريحة 23</vt:lpstr>
      <vt:lpstr>الشريحة 24</vt:lpstr>
      <vt:lpstr>الشريحة 25</vt:lpstr>
      <vt:lpstr>الشريحة 26</vt:lpstr>
      <vt:lpstr>الشريحة 27</vt:lpstr>
      <vt:lpstr>الشريحة 28</vt:lpstr>
      <vt:lpstr>الشريحة 29</vt:lpstr>
      <vt:lpstr>الشريحة 30</vt:lpstr>
      <vt:lpstr>ASCII Character Set مجموعة حروف   ASCII = American Standard Code for Information Interchange </vt:lpstr>
      <vt:lpstr>الشريحة 32</vt:lpstr>
      <vt:lpstr>المكافئ ومعالج الخطأ رياضياً  Parity and Checksums </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vector>
  </TitlesOfParts>
  <Company>ZzTeaM2009</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اتصالات المعلومات </dc:title>
  <dc:creator>sinan</dc:creator>
  <cp:lastModifiedBy>rr</cp:lastModifiedBy>
  <cp:revision>279</cp:revision>
  <dcterms:created xsi:type="dcterms:W3CDTF">2013-01-25T11:40:36Z</dcterms:created>
  <dcterms:modified xsi:type="dcterms:W3CDTF">2013-02-27T09:59:35Z</dcterms:modified>
</cp:coreProperties>
</file>