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57" r:id="rId3"/>
    <p:sldId id="258" r:id="rId4"/>
    <p:sldId id="286" r:id="rId5"/>
    <p:sldId id="259" r:id="rId6"/>
    <p:sldId id="283" r:id="rId7"/>
    <p:sldId id="284" r:id="rId8"/>
    <p:sldId id="260" r:id="rId9"/>
    <p:sldId id="287" r:id="rId10"/>
    <p:sldId id="261" r:id="rId11"/>
    <p:sldId id="262" r:id="rId12"/>
    <p:sldId id="263" r:id="rId13"/>
    <p:sldId id="264" r:id="rId14"/>
    <p:sldId id="278" r:id="rId15"/>
    <p:sldId id="267" r:id="rId16"/>
    <p:sldId id="285" r:id="rId17"/>
    <p:sldId id="268" r:id="rId18"/>
    <p:sldId id="269" r:id="rId19"/>
    <p:sldId id="270" r:id="rId20"/>
    <p:sldId id="271" r:id="rId21"/>
    <p:sldId id="272" r:id="rId22"/>
    <p:sldId id="273" r:id="rId23"/>
    <p:sldId id="274" r:id="rId24"/>
    <p:sldId id="275" r:id="rId25"/>
    <p:sldId id="276" r:id="rId26"/>
    <p:sldId id="277" r:id="rId27"/>
    <p:sldId id="279" r:id="rId28"/>
    <p:sldId id="280" r:id="rId29"/>
    <p:sldId id="281" r:id="rId30"/>
    <p:sldId id="282" r:id="rId31"/>
    <p:sldId id="289" r:id="rId32"/>
    <p:sldId id="290" r:id="rId33"/>
    <p:sldId id="292"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2662" autoAdjust="0"/>
  </p:normalViewPr>
  <p:slideViewPr>
    <p:cSldViewPr>
      <p:cViewPr varScale="1">
        <p:scale>
          <a:sx n="92" d="100"/>
          <a:sy n="92" d="100"/>
        </p:scale>
        <p:origin x="-9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72316-6BFD-41EB-858F-F30A1CE47382}" type="datetimeFigureOut">
              <a:rPr lang="en-US" smtClean="0"/>
              <a:t>12/19/2012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503D5-0213-45F6-8F16-BA5DC31D40EF}" type="slidenum">
              <a:rPr lang="en-US" smtClean="0"/>
              <a:t>‹#›</a:t>
            </a:fld>
            <a:endParaRPr lang="en-US"/>
          </a:p>
        </p:txBody>
      </p:sp>
    </p:spTree>
    <p:extLst>
      <p:ext uri="{BB962C8B-B14F-4D97-AF65-F5344CB8AC3E}">
        <p14:creationId xmlns:p14="http://schemas.microsoft.com/office/powerpoint/2010/main" val="327908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F8E503D5-0213-45F6-8F16-BA5DC31D40EF}" type="slidenum">
              <a:rPr lang="en-US" smtClean="0"/>
              <a:t>21</a:t>
            </a:fld>
            <a:endParaRPr lang="en-US"/>
          </a:p>
        </p:txBody>
      </p:sp>
    </p:spTree>
    <p:extLst>
      <p:ext uri="{BB962C8B-B14F-4D97-AF65-F5344CB8AC3E}">
        <p14:creationId xmlns:p14="http://schemas.microsoft.com/office/powerpoint/2010/main" val="110739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1BC5721-665C-4462-9B2E-E205127BB4E2}"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02ADE-282F-434D-B70B-B407D9DB9803}"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1BC5721-665C-4462-9B2E-E205127BB4E2}"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02ADE-282F-434D-B70B-B407D9DB980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1BC5721-665C-4462-9B2E-E205127BB4E2}"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02ADE-282F-434D-B70B-B407D9DB980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1BC5721-665C-4462-9B2E-E205127BB4E2}"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02ADE-282F-434D-B70B-B407D9DB980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1BC5721-665C-4462-9B2E-E205127BB4E2}"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02ADE-282F-434D-B70B-B407D9DB9803}"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1BC5721-665C-4462-9B2E-E205127BB4E2}"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02ADE-282F-434D-B70B-B407D9DB980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1BC5721-665C-4462-9B2E-E205127BB4E2}" type="datetimeFigureOut">
              <a:rPr lang="en-US" smtClean="0"/>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02ADE-282F-434D-B70B-B407D9DB9803}"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1BC5721-665C-4462-9B2E-E205127BB4E2}" type="datetimeFigureOut">
              <a:rPr lang="en-US" smtClean="0"/>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02ADE-282F-434D-B70B-B407D9DB980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C5721-665C-4462-9B2E-E205127BB4E2}" type="datetimeFigureOut">
              <a:rPr lang="en-US" smtClean="0"/>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02ADE-282F-434D-B70B-B407D9DB980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1BC5721-665C-4462-9B2E-E205127BB4E2}"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02ADE-282F-434D-B70B-B407D9DB9803}"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1BC5721-665C-4462-9B2E-E205127BB4E2}"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02ADE-282F-434D-B70B-B407D9DB980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1BC5721-665C-4462-9B2E-E205127BB4E2}" type="datetimeFigureOut">
              <a:rPr lang="en-US" smtClean="0"/>
              <a:t>12/19/2012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9802ADE-282F-434D-B70B-B407D9DB9803}"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hyperlink" Target="http://www.myspace.com/" TargetMode="External"/><Relationship Id="rId3" Type="http://schemas.openxmlformats.org/officeDocument/2006/relationships/image" Target="../media/image16.gif"/><Relationship Id="rId7" Type="http://schemas.openxmlformats.org/officeDocument/2006/relationships/image" Target="../media/image18.gif"/><Relationship Id="rId2" Type="http://schemas.openxmlformats.org/officeDocument/2006/relationships/hyperlink" Target="http://www.facebook.com/" TargetMode="External"/><Relationship Id="rId1" Type="http://schemas.openxmlformats.org/officeDocument/2006/relationships/slideLayout" Target="../slideLayouts/slideLayout7.xml"/><Relationship Id="rId6" Type="http://schemas.openxmlformats.org/officeDocument/2006/relationships/hyperlink" Target="http://www.linkedin.com/" TargetMode="External"/><Relationship Id="rId11" Type="http://schemas.openxmlformats.org/officeDocument/2006/relationships/image" Target="../media/image20.gif"/><Relationship Id="rId5" Type="http://schemas.openxmlformats.org/officeDocument/2006/relationships/image" Target="../media/image17.gif"/><Relationship Id="rId10" Type="http://schemas.openxmlformats.org/officeDocument/2006/relationships/hyperlink" Target="http://plus.google.com/" TargetMode="External"/><Relationship Id="rId4" Type="http://schemas.openxmlformats.org/officeDocument/2006/relationships/hyperlink" Target="http://www.twitter.com/" TargetMode="External"/><Relationship Id="rId9" Type="http://schemas.openxmlformats.org/officeDocument/2006/relationships/image" Target="../media/image19.gif"/></Relationships>
</file>

<file path=ppt/slides/_rels/slide32.xml.rels><?xml version="1.0" encoding="UTF-8" standalone="yes"?>
<Relationships xmlns="http://schemas.openxmlformats.org/package/2006/relationships"><Relationship Id="rId8" Type="http://schemas.openxmlformats.org/officeDocument/2006/relationships/hyperlink" Target="http://www.orkut.com/" TargetMode="External"/><Relationship Id="rId3" Type="http://schemas.openxmlformats.org/officeDocument/2006/relationships/image" Target="../media/image21.gif"/><Relationship Id="rId7" Type="http://schemas.openxmlformats.org/officeDocument/2006/relationships/image" Target="../media/image23.gif"/><Relationship Id="rId2" Type="http://schemas.openxmlformats.org/officeDocument/2006/relationships/hyperlink" Target="http://www.deviantart.com/" TargetMode="External"/><Relationship Id="rId1" Type="http://schemas.openxmlformats.org/officeDocument/2006/relationships/slideLayout" Target="../slideLayouts/slideLayout7.xml"/><Relationship Id="rId6" Type="http://schemas.openxmlformats.org/officeDocument/2006/relationships/hyperlink" Target="http://www.tagged.com/" TargetMode="External"/><Relationship Id="rId11" Type="http://schemas.openxmlformats.org/officeDocument/2006/relationships/image" Target="../media/image25.gif"/><Relationship Id="rId5" Type="http://schemas.openxmlformats.org/officeDocument/2006/relationships/image" Target="../media/image22.gif"/><Relationship Id="rId10" Type="http://schemas.openxmlformats.org/officeDocument/2006/relationships/hyperlink" Target="http://www.pinterest.com/" TargetMode="External"/><Relationship Id="rId4" Type="http://schemas.openxmlformats.org/officeDocument/2006/relationships/hyperlink" Target="http://www.livejournal.com/" TargetMode="External"/><Relationship Id="rId9" Type="http://schemas.openxmlformats.org/officeDocument/2006/relationships/image" Target="../media/image24.gif"/></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librarything.com/"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609600"/>
            <a:ext cx="7772400" cy="1470025"/>
          </a:xfrm>
        </p:spPr>
        <p:txBody>
          <a:bodyPr>
            <a:normAutofit/>
          </a:bodyPr>
          <a:lstStyle/>
          <a:p>
            <a:pPr algn="ctr"/>
            <a:r>
              <a:rPr lang="ar-SA" sz="3600" b="1" dirty="0">
                <a:solidFill>
                  <a:schemeClr val="bg1">
                    <a:lumMod val="95000"/>
                  </a:schemeClr>
                </a:solidFill>
              </a:rPr>
              <a:t>شبكات  </a:t>
            </a:r>
            <a:r>
              <a:rPr lang="ar-IQ" sz="3600" b="1" dirty="0">
                <a:solidFill>
                  <a:schemeClr val="bg1">
                    <a:lumMod val="95000"/>
                  </a:schemeClr>
                </a:solidFill>
              </a:rPr>
              <a:t>التواصل </a:t>
            </a:r>
            <a:r>
              <a:rPr lang="ar-SA" sz="3600" b="1" dirty="0" smtClean="0">
                <a:solidFill>
                  <a:schemeClr val="bg1">
                    <a:lumMod val="95000"/>
                  </a:schemeClr>
                </a:solidFill>
              </a:rPr>
              <a:t>الاجتماعي</a:t>
            </a:r>
            <a:r>
              <a:rPr lang="en-US" sz="3600" b="1" dirty="0" smtClean="0">
                <a:solidFill>
                  <a:schemeClr val="bg1">
                    <a:lumMod val="95000"/>
                  </a:schemeClr>
                </a:solidFill>
              </a:rPr>
              <a:t/>
            </a:r>
            <a:br>
              <a:rPr lang="en-US" sz="3600" b="1" dirty="0" smtClean="0">
                <a:solidFill>
                  <a:schemeClr val="bg1">
                    <a:lumMod val="95000"/>
                  </a:schemeClr>
                </a:solidFill>
              </a:rPr>
            </a:br>
            <a:r>
              <a:rPr lang="en-US" sz="3600" b="1" dirty="0">
                <a:solidFill>
                  <a:schemeClr val="bg1">
                    <a:lumMod val="95000"/>
                  </a:schemeClr>
                </a:solidFill>
              </a:rPr>
              <a:t>Social networks</a:t>
            </a:r>
            <a:endParaRPr lang="en-US" sz="3600" dirty="0">
              <a:solidFill>
                <a:schemeClr val="bg1">
                  <a:lumMod val="9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690402"/>
            <a:ext cx="5033701" cy="33293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95382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371600" y="537242"/>
            <a:ext cx="7086600" cy="2308324"/>
          </a:xfrm>
          <a:prstGeom prst="rect">
            <a:avLst/>
          </a:prstGeom>
        </p:spPr>
        <p:txBody>
          <a:bodyPr wrap="square">
            <a:spAutoFit/>
          </a:bodyPr>
          <a:lstStyle/>
          <a:p>
            <a:pPr algn="r" rtl="1"/>
            <a:r>
              <a:rPr lang="en-US" sz="2000" b="1" dirty="0" smtClean="0">
                <a:solidFill>
                  <a:srgbClr val="FF0000"/>
                </a:solidFill>
              </a:rPr>
              <a:t>• </a:t>
            </a:r>
            <a:r>
              <a:rPr lang="ar-SA" sz="2000" b="1" dirty="0">
                <a:solidFill>
                  <a:srgbClr val="FF0000"/>
                </a:solidFill>
              </a:rPr>
              <a:t>الأصدقاء / </a:t>
            </a:r>
            <a:r>
              <a:rPr lang="ar-SA" sz="2000" b="1" dirty="0" smtClean="0">
                <a:solidFill>
                  <a:srgbClr val="FF0000"/>
                </a:solidFill>
              </a:rPr>
              <a:t>العلاقات</a:t>
            </a:r>
            <a:r>
              <a:rPr lang="en-US" sz="2000" b="1" dirty="0" smtClean="0">
                <a:solidFill>
                  <a:srgbClr val="FF0000"/>
                </a:solidFill>
              </a:rPr>
              <a:t> Friends / </a:t>
            </a:r>
            <a:r>
              <a:rPr lang="en-US" sz="2000" b="1" dirty="0">
                <a:solidFill>
                  <a:srgbClr val="FF0000"/>
                </a:solidFill>
              </a:rPr>
              <a:t>Connections </a:t>
            </a:r>
            <a:r>
              <a:rPr lang="en-US" sz="2000" b="1" dirty="0" smtClean="0">
                <a:solidFill>
                  <a:srgbClr val="FF0000"/>
                </a:solidFill>
              </a:rPr>
              <a:t>: </a:t>
            </a:r>
            <a:endParaRPr lang="ar-IQ" sz="2000" b="1" dirty="0" smtClean="0">
              <a:solidFill>
                <a:srgbClr val="FF0000"/>
              </a:solidFill>
            </a:endParaRPr>
          </a:p>
          <a:p>
            <a:pPr algn="r" rtl="1"/>
            <a:r>
              <a:rPr lang="ar-SA" sz="2400" dirty="0" smtClean="0"/>
              <a:t>وهم الأشخاص الذين </a:t>
            </a:r>
            <a:r>
              <a:rPr lang="ar-IQ" sz="2400" dirty="0" smtClean="0"/>
              <a:t>يتم التعرف فيما بينهم</a:t>
            </a:r>
            <a:r>
              <a:rPr lang="ar-SA" sz="2400" dirty="0" smtClean="0"/>
              <a:t> لغرض </a:t>
            </a:r>
            <a:r>
              <a:rPr lang="ar-SA" sz="2400" dirty="0"/>
              <a:t>معين . الشبكات الاجتماعية </a:t>
            </a:r>
            <a:r>
              <a:rPr lang="ar-SA" sz="2400" dirty="0" smtClean="0"/>
              <a:t>تُطلق </a:t>
            </a:r>
            <a:r>
              <a:rPr lang="ar-SA" sz="2400" dirty="0"/>
              <a:t>مسمى " صديق " على </a:t>
            </a:r>
            <a:r>
              <a:rPr lang="ar-SA" sz="2400" dirty="0" smtClean="0"/>
              <a:t>الشخص </a:t>
            </a:r>
            <a:r>
              <a:rPr lang="ar-SA" sz="2400" dirty="0"/>
              <a:t>المضاف لقائمة </a:t>
            </a:r>
            <a:r>
              <a:rPr lang="ar-SA" sz="2400" dirty="0" smtClean="0"/>
              <a:t>أصدقائك </a:t>
            </a:r>
            <a:r>
              <a:rPr lang="ar-SA" sz="2400" dirty="0"/>
              <a:t>بينما تطلق بعض مواقع الشبكات الاجتماعية الخاصة </a:t>
            </a:r>
            <a:r>
              <a:rPr lang="ar-SA" sz="2400" dirty="0" smtClean="0"/>
              <a:t>بالمحترفين </a:t>
            </a:r>
            <a:r>
              <a:rPr lang="ar-SA" sz="2400" dirty="0"/>
              <a:t>مسمى " اتصال </a:t>
            </a:r>
            <a:r>
              <a:rPr lang="ar-SA" sz="2400" dirty="0" smtClean="0"/>
              <a:t>أو </a:t>
            </a:r>
            <a:r>
              <a:rPr lang="ar-SA" sz="2400" dirty="0"/>
              <a:t>علاقة " على </a:t>
            </a:r>
            <a:r>
              <a:rPr lang="ar-SA" sz="2400" dirty="0" smtClean="0"/>
              <a:t>الشخص </a:t>
            </a:r>
            <a:r>
              <a:rPr lang="ar-SA" sz="2400" dirty="0"/>
              <a:t>المضاف لقائمتك</a:t>
            </a:r>
            <a:r>
              <a:rPr lang="en-US" sz="2400" dirty="0"/>
              <a:t>.</a:t>
            </a:r>
            <a:br>
              <a:rPr lang="en-US" sz="2400" dirty="0"/>
            </a:br>
            <a:endParaRPr lang="en-US" sz="2400" dirty="0"/>
          </a:p>
        </p:txBody>
      </p:sp>
      <p:sp>
        <p:nvSpPr>
          <p:cNvPr id="4" name="مستطيل 3"/>
          <p:cNvSpPr/>
          <p:nvPr/>
        </p:nvSpPr>
        <p:spPr>
          <a:xfrm>
            <a:off x="1905000" y="2819400"/>
            <a:ext cx="6477000" cy="3785652"/>
          </a:xfrm>
          <a:prstGeom prst="rect">
            <a:avLst/>
          </a:prstGeom>
        </p:spPr>
        <p:txBody>
          <a:bodyPr wrap="square">
            <a:spAutoFit/>
          </a:bodyPr>
          <a:lstStyle/>
          <a:p>
            <a:pPr algn="r" rtl="1"/>
            <a:r>
              <a:rPr lang="en-US" sz="2400" dirty="0">
                <a:solidFill>
                  <a:srgbClr val="FF0000"/>
                </a:solidFill>
              </a:rPr>
              <a:t>•</a:t>
            </a:r>
            <a:r>
              <a:rPr lang="en-US" sz="2400" dirty="0"/>
              <a:t> </a:t>
            </a:r>
            <a:r>
              <a:rPr lang="ar-SA" sz="2000" b="1" dirty="0">
                <a:solidFill>
                  <a:srgbClr val="FF0000"/>
                </a:solidFill>
              </a:rPr>
              <a:t>إرسال الرسائل </a:t>
            </a:r>
            <a:r>
              <a:rPr lang="ar-SA" sz="2000" b="1" dirty="0" smtClean="0">
                <a:solidFill>
                  <a:srgbClr val="FF0000"/>
                </a:solidFill>
              </a:rPr>
              <a:t>:</a:t>
            </a:r>
            <a:endParaRPr lang="ar-IQ" sz="2000" b="1" dirty="0" smtClean="0">
              <a:solidFill>
                <a:srgbClr val="FF0000"/>
              </a:solidFill>
            </a:endParaRPr>
          </a:p>
          <a:p>
            <a:pPr algn="r" rtl="1"/>
            <a:r>
              <a:rPr lang="ar-SA" sz="2400" b="1" dirty="0" smtClean="0">
                <a:solidFill>
                  <a:srgbClr val="FF0000"/>
                </a:solidFill>
              </a:rPr>
              <a:t> </a:t>
            </a:r>
            <a:r>
              <a:rPr lang="ar-SA" sz="2400" dirty="0"/>
              <a:t>وتتيح هذه الخاصية إمكانية إرسال رسالة </a:t>
            </a:r>
            <a:r>
              <a:rPr lang="ar-SA" sz="2400" dirty="0" smtClean="0"/>
              <a:t>مباشرة </a:t>
            </a:r>
            <a:r>
              <a:rPr lang="ar-SA" sz="2400" dirty="0"/>
              <a:t>للشخص، سواء كان في قائمة </a:t>
            </a:r>
            <a:r>
              <a:rPr lang="ar-SA" sz="2400" dirty="0" smtClean="0"/>
              <a:t>الأصدقاء </a:t>
            </a:r>
            <a:r>
              <a:rPr lang="ar-SA" sz="2400" dirty="0"/>
              <a:t>لديك أو لم يكن</a:t>
            </a:r>
            <a:r>
              <a:rPr lang="en-US" sz="2400" dirty="0"/>
              <a:t>.</a:t>
            </a:r>
            <a:endParaRPr lang="ar-IQ" sz="2400" dirty="0"/>
          </a:p>
          <a:p>
            <a:pPr algn="r" rtl="1"/>
            <a:r>
              <a:rPr lang="en-US" sz="2400" dirty="0"/>
              <a:t/>
            </a:r>
            <a:br>
              <a:rPr lang="en-US" sz="2400" dirty="0"/>
            </a:br>
            <a:r>
              <a:rPr lang="en-US" sz="2400" dirty="0">
                <a:solidFill>
                  <a:srgbClr val="FF0000"/>
                </a:solidFill>
              </a:rPr>
              <a:t>•</a:t>
            </a:r>
            <a:r>
              <a:rPr lang="en-US" sz="2400" dirty="0"/>
              <a:t> </a:t>
            </a:r>
            <a:r>
              <a:rPr lang="ar-SA" sz="2000" b="1" dirty="0">
                <a:solidFill>
                  <a:srgbClr val="FF0000"/>
                </a:solidFill>
              </a:rPr>
              <a:t>ألبومات الصور</a:t>
            </a:r>
            <a:r>
              <a:rPr lang="ar-SA" sz="2000" b="1" dirty="0" smtClean="0">
                <a:solidFill>
                  <a:srgbClr val="FF0000"/>
                </a:solidFill>
              </a:rPr>
              <a:t>:</a:t>
            </a:r>
            <a:endParaRPr lang="ar-IQ" sz="2000" b="1" dirty="0" smtClean="0">
              <a:solidFill>
                <a:srgbClr val="FF0000"/>
              </a:solidFill>
            </a:endParaRPr>
          </a:p>
          <a:p>
            <a:pPr algn="r" rtl="1"/>
            <a:r>
              <a:rPr lang="ar-SA" sz="2400" b="1" dirty="0" smtClean="0">
                <a:solidFill>
                  <a:srgbClr val="FF0000"/>
                </a:solidFill>
              </a:rPr>
              <a:t> </a:t>
            </a:r>
            <a:r>
              <a:rPr lang="ar-SA" sz="2400" dirty="0"/>
              <a:t>تتيح الشبكات الاجتماعية لمستخدميها إنشاء </a:t>
            </a:r>
            <a:r>
              <a:rPr lang="ar-SA" sz="2400" dirty="0" smtClean="0"/>
              <a:t>عدد </a:t>
            </a:r>
            <a:r>
              <a:rPr lang="ar-SA" sz="2400" dirty="0"/>
              <a:t>لا نهائي من الألبومات ورفع مئات </a:t>
            </a:r>
            <a:r>
              <a:rPr lang="ar-SA" sz="2400" dirty="0" smtClean="0"/>
              <a:t>الصور </a:t>
            </a:r>
            <a:r>
              <a:rPr lang="ar-SA" sz="2400" dirty="0"/>
              <a:t>فيها وإتاحة مشاركة هذه الصور مع </a:t>
            </a:r>
            <a:r>
              <a:rPr lang="ar-SA" sz="2400" dirty="0" smtClean="0"/>
              <a:t>الأصدقاء </a:t>
            </a:r>
            <a:r>
              <a:rPr lang="ar-SA" sz="2400" dirty="0"/>
              <a:t>للاطلاع والتعليق حولها</a:t>
            </a:r>
            <a:r>
              <a:rPr lang="en-US" sz="2400" dirty="0"/>
              <a:t>. </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60352222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52600" y="838200"/>
            <a:ext cx="6781800" cy="4154984"/>
          </a:xfrm>
          <a:prstGeom prst="rect">
            <a:avLst/>
          </a:prstGeom>
        </p:spPr>
        <p:txBody>
          <a:bodyPr wrap="square">
            <a:spAutoFit/>
          </a:bodyPr>
          <a:lstStyle/>
          <a:p>
            <a:pPr algn="r" rtl="1"/>
            <a:r>
              <a:rPr lang="en-US" sz="2400" dirty="0" smtClean="0"/>
              <a:t/>
            </a:r>
            <a:br>
              <a:rPr lang="en-US" sz="2400" dirty="0" smtClean="0"/>
            </a:br>
            <a:r>
              <a:rPr lang="en-US" sz="2400" dirty="0" smtClean="0">
                <a:solidFill>
                  <a:srgbClr val="FF0000"/>
                </a:solidFill>
              </a:rPr>
              <a:t>•</a:t>
            </a:r>
            <a:r>
              <a:rPr lang="en-US" sz="2400" dirty="0" smtClean="0"/>
              <a:t> </a:t>
            </a:r>
            <a:r>
              <a:rPr lang="ar-SA" sz="2000" b="1" dirty="0" smtClean="0">
                <a:solidFill>
                  <a:srgbClr val="FF0000"/>
                </a:solidFill>
              </a:rPr>
              <a:t>المجموعات :</a:t>
            </a:r>
            <a:endParaRPr lang="ar-IQ" sz="2000" b="1" dirty="0" smtClean="0">
              <a:solidFill>
                <a:srgbClr val="FF0000"/>
              </a:solidFill>
            </a:endParaRPr>
          </a:p>
          <a:p>
            <a:pPr algn="r" rtl="1"/>
            <a:r>
              <a:rPr lang="ar-SA" sz="2400" b="1" dirty="0" smtClean="0">
                <a:solidFill>
                  <a:srgbClr val="FF0000"/>
                </a:solidFill>
              </a:rPr>
              <a:t> </a:t>
            </a:r>
            <a:r>
              <a:rPr lang="ar-SA" sz="2400" dirty="0" smtClean="0"/>
              <a:t>تتيح كثير من مواقع الشبكات الاجتماعية خاصية إنشاء مجموعة اهتمام، حيث يمكنك إنشاء مجموعة بمسمى معين وأهداف محددة</a:t>
            </a:r>
            <a:r>
              <a:rPr lang="en-US" sz="2400" dirty="0" smtClean="0"/>
              <a:t>.</a:t>
            </a:r>
            <a:br>
              <a:rPr lang="en-US" sz="2400" dirty="0" smtClean="0"/>
            </a:br>
            <a:r>
              <a:rPr lang="en-US" sz="2400" dirty="0" smtClean="0"/>
              <a:t/>
            </a:r>
            <a:br>
              <a:rPr lang="en-US" sz="2400" dirty="0" smtClean="0"/>
            </a:br>
            <a:r>
              <a:rPr lang="en-US" sz="2000" dirty="0" smtClean="0">
                <a:solidFill>
                  <a:srgbClr val="FF0000"/>
                </a:solidFill>
              </a:rPr>
              <a:t>•</a:t>
            </a:r>
            <a:r>
              <a:rPr lang="en-US" sz="2000" dirty="0" smtClean="0"/>
              <a:t> </a:t>
            </a:r>
            <a:r>
              <a:rPr lang="ar-SA" sz="2000" b="1" dirty="0" smtClean="0">
                <a:solidFill>
                  <a:srgbClr val="FF0000"/>
                </a:solidFill>
              </a:rPr>
              <a:t>الصفحات : </a:t>
            </a:r>
            <a:endParaRPr lang="ar-IQ" sz="2400" b="1" dirty="0" smtClean="0">
              <a:solidFill>
                <a:srgbClr val="FF0000"/>
              </a:solidFill>
            </a:endParaRPr>
          </a:p>
          <a:p>
            <a:pPr algn="r" rtl="1"/>
            <a:r>
              <a:rPr lang="ar-IQ" sz="2400" dirty="0" smtClean="0"/>
              <a:t>امكانية انشاء صفحات </a:t>
            </a:r>
            <a:r>
              <a:rPr lang="ar-SA" sz="2400" dirty="0" smtClean="0"/>
              <a:t>و</a:t>
            </a:r>
            <a:r>
              <a:rPr lang="ar-IQ" sz="2400" dirty="0"/>
              <a:t>ا</a:t>
            </a:r>
            <a:r>
              <a:rPr lang="ar-SA" sz="2400" dirty="0" smtClean="0"/>
              <a:t>ستخد</a:t>
            </a:r>
            <a:r>
              <a:rPr lang="ar-IQ" sz="2400" dirty="0" smtClean="0"/>
              <a:t>ا</a:t>
            </a:r>
            <a:r>
              <a:rPr lang="ar-SA" sz="2400" dirty="0" smtClean="0"/>
              <a:t>مها تجاريا ً </a:t>
            </a:r>
            <a:r>
              <a:rPr lang="ar-IQ" sz="2400" dirty="0" smtClean="0"/>
              <a:t>و</a:t>
            </a:r>
            <a:r>
              <a:rPr lang="ar-SA" sz="2400" dirty="0" smtClean="0"/>
              <a:t>إنشاء حملات إعلانية تتيح لأصحاب المنتجات التجارية أو الفعاليات توجيه صفحاتهم وإظهارها لفئة يحددونها من المستخدمين يتم فيها وضع معلومات عن المنتج أو الشخصية أو الحدث</a:t>
            </a:r>
            <a:r>
              <a:rPr lang="ar-IQ" sz="2400" dirty="0" smtClean="0"/>
              <a:t>.</a:t>
            </a:r>
            <a:r>
              <a:rPr lang="en-US" sz="2400" dirty="0" smtClean="0"/>
              <a:t/>
            </a:r>
            <a:br>
              <a:rPr lang="en-US" sz="2400" dirty="0" smtClean="0"/>
            </a:br>
            <a:endParaRPr lang="en-US" sz="2400" dirty="0"/>
          </a:p>
        </p:txBody>
      </p:sp>
    </p:spTree>
    <p:extLst>
      <p:ext uri="{BB962C8B-B14F-4D97-AF65-F5344CB8AC3E}">
        <p14:creationId xmlns:p14="http://schemas.microsoft.com/office/powerpoint/2010/main" val="326806560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09600" y="533400"/>
            <a:ext cx="7848600" cy="5047536"/>
          </a:xfrm>
          <a:prstGeom prst="rect">
            <a:avLst/>
          </a:prstGeom>
        </p:spPr>
        <p:txBody>
          <a:bodyPr wrap="square">
            <a:spAutoFit/>
          </a:bodyPr>
          <a:lstStyle/>
          <a:p>
            <a:pPr algn="r" rtl="1"/>
            <a:r>
              <a:rPr lang="ar-SA" sz="2400" b="1" dirty="0">
                <a:solidFill>
                  <a:srgbClr val="FF0000"/>
                </a:solidFill>
              </a:rPr>
              <a:t>سيناريو يوضح عمل الشبكات الاجتماعية</a:t>
            </a:r>
            <a:r>
              <a:rPr lang="en-US" dirty="0"/>
              <a:t> </a:t>
            </a:r>
            <a:br>
              <a:rPr lang="en-US" dirty="0"/>
            </a:br>
            <a:r>
              <a:rPr lang="en-US" dirty="0"/>
              <a:t/>
            </a:r>
            <a:br>
              <a:rPr lang="en-US" dirty="0"/>
            </a:br>
            <a:r>
              <a:rPr lang="en-US" sz="2000" dirty="0"/>
              <a:t/>
            </a:r>
            <a:br>
              <a:rPr lang="en-US" sz="2000" dirty="0"/>
            </a:br>
            <a:r>
              <a:rPr lang="en-US" sz="2000" dirty="0" smtClean="0"/>
              <a:t>1 </a:t>
            </a:r>
            <a:r>
              <a:rPr lang="ar-IQ" sz="2000" dirty="0" smtClean="0"/>
              <a:t>- </a:t>
            </a:r>
            <a:r>
              <a:rPr lang="ar-SA" sz="2000" dirty="0" smtClean="0"/>
              <a:t>التسجيل </a:t>
            </a:r>
            <a:r>
              <a:rPr lang="ar-SA" sz="2000" dirty="0"/>
              <a:t>في شبكة </a:t>
            </a:r>
            <a:r>
              <a:rPr lang="ar-SA" sz="2000" dirty="0" smtClean="0"/>
              <a:t>اجتماعية</a:t>
            </a:r>
            <a:r>
              <a:rPr lang="ar-IQ" sz="2000" dirty="0" smtClean="0"/>
              <a:t> معينة.</a:t>
            </a:r>
            <a:r>
              <a:rPr lang="en-US" sz="2000" dirty="0"/>
              <a:t/>
            </a:r>
            <a:br>
              <a:rPr lang="en-US" sz="2000" dirty="0"/>
            </a:br>
            <a:r>
              <a:rPr lang="en-US" sz="2000" dirty="0"/>
              <a:t/>
            </a:r>
            <a:br>
              <a:rPr lang="en-US" sz="2000" dirty="0"/>
            </a:br>
            <a:r>
              <a:rPr lang="ar-IQ" sz="2000" dirty="0" smtClean="0"/>
              <a:t>2-البحث عن الاصدقاء وتوجيه دعوات لهم.</a:t>
            </a:r>
            <a:r>
              <a:rPr lang="en-US" sz="2000" dirty="0"/>
              <a:t/>
            </a:r>
            <a:br>
              <a:rPr lang="en-US" sz="2000" dirty="0"/>
            </a:br>
            <a:r>
              <a:rPr lang="en-US" sz="2000" dirty="0"/>
              <a:t/>
            </a:r>
            <a:br>
              <a:rPr lang="en-US" sz="2000" dirty="0"/>
            </a:br>
            <a:r>
              <a:rPr lang="en-US" sz="2000" dirty="0" smtClean="0"/>
              <a:t>3</a:t>
            </a:r>
            <a:r>
              <a:rPr lang="en-US" sz="2000" dirty="0"/>
              <a:t> </a:t>
            </a:r>
            <a:r>
              <a:rPr lang="ar-IQ" sz="2000" dirty="0" smtClean="0"/>
              <a:t>- </a:t>
            </a:r>
            <a:r>
              <a:rPr lang="ar-SA" sz="2000" dirty="0" smtClean="0"/>
              <a:t>صديق </a:t>
            </a:r>
            <a:r>
              <a:rPr lang="ar-SA" sz="2000" dirty="0"/>
              <a:t>جديد يُضاف لقائمة الأصدقاء لديك</a:t>
            </a:r>
            <a:r>
              <a:rPr lang="en-US" sz="2000" dirty="0"/>
              <a:t>.</a:t>
            </a:r>
            <a:br>
              <a:rPr lang="en-US" sz="2000" dirty="0"/>
            </a:br>
            <a:r>
              <a:rPr lang="en-US" sz="2000" dirty="0"/>
              <a:t/>
            </a:r>
            <a:br>
              <a:rPr lang="en-US" sz="2000" dirty="0"/>
            </a:br>
            <a:r>
              <a:rPr lang="en-US" sz="2000" dirty="0" smtClean="0"/>
              <a:t>4</a:t>
            </a:r>
            <a:r>
              <a:rPr lang="en-US" sz="2000" dirty="0"/>
              <a:t> </a:t>
            </a:r>
            <a:r>
              <a:rPr lang="ar-IQ" sz="2000" dirty="0" smtClean="0"/>
              <a:t>- </a:t>
            </a:r>
            <a:r>
              <a:rPr lang="ar-SA" sz="2000" dirty="0" smtClean="0"/>
              <a:t>من </a:t>
            </a:r>
            <a:r>
              <a:rPr lang="ar-SA" sz="2000" dirty="0"/>
              <a:t>خلال الاطلاع على قائمة </a:t>
            </a:r>
            <a:r>
              <a:rPr lang="ar-IQ" sz="2000" dirty="0" smtClean="0"/>
              <a:t>الا</a:t>
            </a:r>
            <a:r>
              <a:rPr lang="ar-SA" sz="2000" dirty="0" smtClean="0"/>
              <a:t>صدقا</a:t>
            </a:r>
            <a:r>
              <a:rPr lang="ar-IQ" sz="2000" dirty="0" smtClean="0"/>
              <a:t>ء</a:t>
            </a:r>
            <a:r>
              <a:rPr lang="ar-SA" sz="2000" dirty="0" smtClean="0"/>
              <a:t> </a:t>
            </a:r>
            <a:r>
              <a:rPr lang="ar-SA" sz="2000" dirty="0"/>
              <a:t>، </a:t>
            </a:r>
            <a:r>
              <a:rPr lang="ar-IQ" sz="2000" dirty="0" smtClean="0"/>
              <a:t>يمكن التواصل مع اصدقاء اصدقائك.</a:t>
            </a:r>
            <a:r>
              <a:rPr lang="en-US" sz="2000" dirty="0"/>
              <a:t/>
            </a:r>
            <a:br>
              <a:rPr lang="en-US" sz="2000" dirty="0"/>
            </a:br>
            <a:r>
              <a:rPr lang="en-US" sz="2000" dirty="0" smtClean="0"/>
              <a:t>5</a:t>
            </a:r>
            <a:r>
              <a:rPr lang="en-US" sz="2000" dirty="0"/>
              <a:t> </a:t>
            </a:r>
            <a:r>
              <a:rPr lang="ar-IQ" sz="2000" dirty="0" smtClean="0"/>
              <a:t>- </a:t>
            </a:r>
            <a:r>
              <a:rPr lang="ar-SA" sz="2000" dirty="0" smtClean="0"/>
              <a:t>صديقك </a:t>
            </a:r>
            <a:r>
              <a:rPr lang="ar-SA" sz="2000" dirty="0"/>
              <a:t>، يجدك في قائمة صديق آخر له ويضيفك لقائمة </a:t>
            </a:r>
            <a:r>
              <a:rPr lang="ar-SA" sz="2000" dirty="0" smtClean="0"/>
              <a:t>أصدقائه</a:t>
            </a:r>
            <a:r>
              <a:rPr lang="ar-IQ" sz="2000" dirty="0" smtClean="0"/>
              <a:t>.</a:t>
            </a:r>
            <a:r>
              <a:rPr lang="en-US" sz="2000" dirty="0"/>
              <a:t/>
            </a:r>
            <a:br>
              <a:rPr lang="en-US" sz="2000" dirty="0"/>
            </a:br>
            <a:r>
              <a:rPr lang="en-US" sz="2000" dirty="0"/>
              <a:t/>
            </a:r>
            <a:br>
              <a:rPr lang="en-US" sz="2000" dirty="0"/>
            </a:br>
            <a:r>
              <a:rPr lang="en-US" sz="2000" dirty="0" smtClean="0"/>
              <a:t>6</a:t>
            </a:r>
            <a:r>
              <a:rPr lang="en-US" sz="2000" dirty="0"/>
              <a:t> </a:t>
            </a:r>
            <a:r>
              <a:rPr lang="ar-IQ" sz="2000" dirty="0" smtClean="0"/>
              <a:t>- </a:t>
            </a:r>
            <a:r>
              <a:rPr lang="ar-SA" sz="2000" dirty="0" smtClean="0"/>
              <a:t>تشارك </a:t>
            </a:r>
            <a:r>
              <a:rPr lang="ar-SA" sz="2000" dirty="0"/>
              <a:t>في مجموعة اهتمام ، تتعرف على </a:t>
            </a:r>
            <a:r>
              <a:rPr lang="ar-IQ" sz="2000" dirty="0" smtClean="0"/>
              <a:t>شخص</a:t>
            </a:r>
            <a:r>
              <a:rPr lang="ar-SA" sz="2000" dirty="0" smtClean="0"/>
              <a:t> </a:t>
            </a:r>
            <a:r>
              <a:rPr lang="ar-SA" sz="2000" dirty="0"/>
              <a:t>جديد تشترك معه في اهتمامات مختلفة تضيفه </a:t>
            </a:r>
            <a:r>
              <a:rPr lang="ar-SA" sz="2000" dirty="0" smtClean="0"/>
              <a:t>لقائم</a:t>
            </a:r>
            <a:r>
              <a:rPr lang="ar-IQ" sz="2000" dirty="0" smtClean="0"/>
              <a:t>تك.....وهكذا..</a:t>
            </a:r>
            <a:r>
              <a:rPr lang="en-US" sz="2000" dirty="0"/>
              <a:t/>
            </a:r>
            <a:br>
              <a:rPr lang="en-US" sz="2000" dirty="0"/>
            </a:br>
            <a:r>
              <a:rPr lang="en-US" sz="2000" dirty="0"/>
              <a:t/>
            </a:r>
            <a:br>
              <a:rPr lang="en-US" sz="2000" dirty="0"/>
            </a:br>
            <a:endParaRPr lang="en-US" sz="2000" dirty="0"/>
          </a:p>
        </p:txBody>
      </p:sp>
    </p:spTree>
    <p:extLst>
      <p:ext uri="{BB962C8B-B14F-4D97-AF65-F5344CB8AC3E}">
        <p14:creationId xmlns:p14="http://schemas.microsoft.com/office/powerpoint/2010/main" val="284572599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56064" y="533400"/>
            <a:ext cx="6629400" cy="6801862"/>
          </a:xfrm>
          <a:prstGeom prst="rect">
            <a:avLst/>
          </a:prstGeom>
        </p:spPr>
        <p:txBody>
          <a:bodyPr wrap="square">
            <a:spAutoFit/>
          </a:bodyPr>
          <a:lstStyle/>
          <a:p>
            <a:pPr algn="r" rtl="1"/>
            <a:r>
              <a:rPr lang="ar-SA" sz="2400" b="1" dirty="0">
                <a:solidFill>
                  <a:srgbClr val="FF0000"/>
                </a:solidFill>
              </a:rPr>
              <a:t>نم</a:t>
            </a:r>
            <a:r>
              <a:rPr lang="ar-IQ" sz="2400" b="1" dirty="0">
                <a:solidFill>
                  <a:srgbClr val="FF0000"/>
                </a:solidFill>
              </a:rPr>
              <a:t>ا</a:t>
            </a:r>
            <a:r>
              <a:rPr lang="ar-SA" sz="2400" b="1" dirty="0" err="1">
                <a:solidFill>
                  <a:srgbClr val="FF0000"/>
                </a:solidFill>
              </a:rPr>
              <a:t>ذج</a:t>
            </a:r>
            <a:r>
              <a:rPr lang="ar-SA" sz="2400" b="1" dirty="0">
                <a:solidFill>
                  <a:srgbClr val="FF0000"/>
                </a:solidFill>
              </a:rPr>
              <a:t> من الشبكات الاجتماعية</a:t>
            </a:r>
            <a:r>
              <a:rPr lang="ar-SA" sz="2400" b="1" dirty="0" smtClean="0">
                <a:solidFill>
                  <a:srgbClr val="FF0000"/>
                </a:solidFill>
              </a:rPr>
              <a:t>:</a:t>
            </a:r>
            <a:endParaRPr lang="ar-IQ" sz="2400" b="1" dirty="0" smtClean="0">
              <a:solidFill>
                <a:srgbClr val="FF0000"/>
              </a:solidFill>
            </a:endParaRPr>
          </a:p>
          <a:p>
            <a:pPr algn="r" rtl="1"/>
            <a:endParaRPr lang="en-US" sz="2400" dirty="0">
              <a:solidFill>
                <a:srgbClr val="FF0000"/>
              </a:solidFill>
            </a:endParaRPr>
          </a:p>
          <a:p>
            <a:pPr algn="r" rtl="1"/>
            <a:r>
              <a:rPr lang="ar-IQ" sz="2000" b="1" dirty="0" smtClean="0">
                <a:solidFill>
                  <a:srgbClr val="FF0000"/>
                </a:solidFill>
              </a:rPr>
              <a:t>   </a:t>
            </a:r>
            <a:r>
              <a:rPr lang="en-US" sz="2000" b="1" dirty="0" smtClean="0">
                <a:solidFill>
                  <a:srgbClr val="FF0000"/>
                </a:solidFill>
              </a:rPr>
              <a:t>Facebook</a:t>
            </a:r>
            <a:r>
              <a:rPr lang="ar-IQ" sz="2000" b="1" dirty="0" smtClean="0">
                <a:solidFill>
                  <a:srgbClr val="FF0000"/>
                </a:solidFill>
              </a:rPr>
              <a:t> </a:t>
            </a:r>
            <a:endParaRPr lang="en-US" sz="2000" b="1" dirty="0" smtClean="0">
              <a:solidFill>
                <a:srgbClr val="FF0000"/>
              </a:solidFill>
            </a:endParaRPr>
          </a:p>
          <a:p>
            <a:pPr algn="r" rtl="1"/>
            <a:endParaRPr lang="en-US" sz="2000" dirty="0">
              <a:solidFill>
                <a:srgbClr val="FF0000"/>
              </a:solidFill>
            </a:endParaRPr>
          </a:p>
          <a:p>
            <a:pPr algn="just" rtl="1"/>
            <a:r>
              <a:rPr lang="ar-SA" sz="2000" dirty="0"/>
              <a:t>وهو موقع </a:t>
            </a:r>
            <a:r>
              <a:rPr lang="ar-SA" sz="2000" dirty="0" smtClean="0"/>
              <a:t>يساعد </a:t>
            </a:r>
            <a:r>
              <a:rPr lang="ar-SA" sz="2000" dirty="0"/>
              <a:t>على تكوين علاقات بين المستخدمين، يمكنهم من تبادل المعلومات والملفات والصور الشخصية ومقاطع الفيديو والتعليقات، كل هذا يتم في عالم افتراضي، يقطع حاجز </a:t>
            </a:r>
            <a:r>
              <a:rPr lang="ar-SA" sz="2000" dirty="0" smtClean="0"/>
              <a:t>الزم</a:t>
            </a:r>
            <a:r>
              <a:rPr lang="ar-IQ" sz="2000" dirty="0" smtClean="0"/>
              <a:t>ا</a:t>
            </a:r>
            <a:r>
              <a:rPr lang="ar-SA" sz="2000" dirty="0" smtClean="0"/>
              <a:t>ن </a:t>
            </a:r>
            <a:r>
              <a:rPr lang="ar-SA" sz="2000" dirty="0"/>
              <a:t>والمكان.</a:t>
            </a:r>
            <a:endParaRPr lang="en-US" sz="2000" dirty="0"/>
          </a:p>
          <a:p>
            <a:pPr algn="just" rtl="1"/>
            <a:r>
              <a:rPr lang="ar-SA" sz="2000" dirty="0"/>
              <a:t>يعد موقع الفيس بوك واحد من أشهر المواقع على الشبكة العالمية، وأصبح موقع الفيس بوك اليوم منبر افتراضي </a:t>
            </a:r>
            <a:r>
              <a:rPr lang="ar-SA" sz="2000" dirty="0" smtClean="0"/>
              <a:t>للتعبير</a:t>
            </a:r>
            <a:r>
              <a:rPr lang="en-US" sz="2000" dirty="0" smtClean="0"/>
              <a:t> </a:t>
            </a:r>
            <a:r>
              <a:rPr lang="ar-SA" sz="2000" dirty="0" smtClean="0"/>
              <a:t>ويمكنهم من تبادل </a:t>
            </a:r>
            <a:r>
              <a:rPr lang="ar-IQ" sz="2000" dirty="0" smtClean="0"/>
              <a:t>ال</a:t>
            </a:r>
            <a:r>
              <a:rPr lang="ar-SA" sz="2000" dirty="0" smtClean="0"/>
              <a:t>ملفات و</a:t>
            </a:r>
            <a:r>
              <a:rPr lang="ar-IQ" sz="2000" dirty="0" smtClean="0"/>
              <a:t>ال</a:t>
            </a:r>
            <a:r>
              <a:rPr lang="ar-SA" sz="2000" dirty="0" smtClean="0"/>
              <a:t>صور و</a:t>
            </a:r>
            <a:r>
              <a:rPr lang="ar-IQ" sz="2000" dirty="0" smtClean="0"/>
              <a:t>طرح ال</a:t>
            </a:r>
            <a:r>
              <a:rPr lang="ar-SA" sz="2000" dirty="0" smtClean="0"/>
              <a:t>آراء و</a:t>
            </a:r>
            <a:r>
              <a:rPr lang="ar-IQ" sz="2000" dirty="0" smtClean="0"/>
              <a:t>ال</a:t>
            </a:r>
            <a:r>
              <a:rPr lang="ar-SA" sz="2000" dirty="0" smtClean="0"/>
              <a:t>أفكار</a:t>
            </a:r>
            <a:r>
              <a:rPr lang="ar-IQ" sz="2000" dirty="0" smtClean="0"/>
              <a:t>، </a:t>
            </a:r>
            <a:r>
              <a:rPr lang="ar-SA" sz="2000" dirty="0" smtClean="0"/>
              <a:t>ويعتبر الفيس بوك ثامن </a:t>
            </a:r>
            <a:r>
              <a:rPr lang="ar-SA" sz="2000" dirty="0"/>
              <a:t>أكبر دولة في العالم لكن ليس من حيث عدد السكان بل من حيث عدد المشتركين حيث بلغ عدد المشتركين أكثر </a:t>
            </a:r>
            <a:r>
              <a:rPr lang="ar-SA" sz="2000" dirty="0" smtClean="0"/>
              <a:t>من</a:t>
            </a:r>
            <a:endParaRPr lang="en-US" sz="2000" dirty="0" smtClean="0"/>
          </a:p>
          <a:p>
            <a:pPr algn="just" rtl="1"/>
            <a:r>
              <a:rPr lang="ar-SA" sz="2000" dirty="0" smtClean="0"/>
              <a:t> </a:t>
            </a:r>
            <a:r>
              <a:rPr lang="en-US" sz="2000" dirty="0"/>
              <a:t>800</a:t>
            </a:r>
            <a:r>
              <a:rPr lang="ar-SA" sz="2000" dirty="0"/>
              <a:t> مليون </a:t>
            </a:r>
            <a:r>
              <a:rPr lang="ar-SA" sz="2000" dirty="0" smtClean="0"/>
              <a:t>مشترك</a:t>
            </a:r>
            <a:endParaRPr lang="ar-IQ" sz="2000" dirty="0" smtClean="0"/>
          </a:p>
          <a:p>
            <a:pPr algn="just" rtl="1"/>
            <a:endParaRPr lang="ar-IQ" sz="2000" dirty="0" smtClean="0"/>
          </a:p>
          <a:p>
            <a:pPr algn="just" rtl="1"/>
            <a:endParaRPr lang="ar-IQ" sz="2000" dirty="0" smtClean="0"/>
          </a:p>
          <a:p>
            <a:pPr algn="just" rtl="1"/>
            <a:endParaRPr lang="ar-IQ" sz="2000" dirty="0" smtClean="0"/>
          </a:p>
          <a:p>
            <a:pPr algn="just" rtl="1"/>
            <a:endParaRPr lang="en-US" sz="2000" dirty="0"/>
          </a:p>
          <a:p>
            <a:pPr algn="ctr" rtl="1"/>
            <a:r>
              <a:rPr lang="ar-SA" sz="2000" dirty="0"/>
              <a:t> </a:t>
            </a:r>
            <a:r>
              <a:rPr lang="en-US" sz="2000" b="1" dirty="0">
                <a:solidFill>
                  <a:srgbClr val="FF0000"/>
                </a:solidFill>
              </a:rPr>
              <a:t> </a:t>
            </a:r>
            <a:r>
              <a:rPr lang="en-US" sz="2000" b="1" dirty="0" smtClean="0">
                <a:solidFill>
                  <a:srgbClr val="FF0000"/>
                </a:solidFill>
              </a:rPr>
              <a:t> </a:t>
            </a:r>
            <a:r>
              <a:rPr lang="en-US" sz="2800" b="1" dirty="0" smtClean="0"/>
              <a:t>www.facebook.com</a:t>
            </a:r>
            <a:endParaRPr lang="ar-IQ" sz="2000" dirty="0" smtClean="0"/>
          </a:p>
          <a:p>
            <a:pPr algn="just" rtl="1"/>
            <a:endParaRPr lang="ar-IQ" sz="2000" dirty="0" smtClean="0"/>
          </a:p>
          <a:p>
            <a:pPr algn="just" rtl="1"/>
            <a:endParaRPr lang="ar-IQ" sz="2000" dirty="0"/>
          </a:p>
          <a:p>
            <a:pPr algn="just" rtl="1"/>
            <a:endParaRPr lang="ar-IQ" sz="2000" dirty="0" smtClean="0"/>
          </a:p>
          <a:p>
            <a:pPr algn="just" rtl="1"/>
            <a:endParaRPr lang="en-US" sz="2000" dirty="0"/>
          </a:p>
        </p:txBody>
      </p:sp>
      <p:pic>
        <p:nvPicPr>
          <p:cNvPr id="4" name="Picture 2" descr="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04900" y="2476500"/>
            <a:ext cx="4648200" cy="121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1905000" y="4459069"/>
            <a:ext cx="6477000" cy="646331"/>
          </a:xfrm>
          <a:prstGeom prst="rect">
            <a:avLst/>
          </a:prstGeom>
        </p:spPr>
        <p:txBody>
          <a:bodyPr wrap="square">
            <a:spAutoFit/>
          </a:bodyPr>
          <a:lstStyle/>
          <a:p>
            <a:pPr algn="r" rtl="1"/>
            <a:r>
              <a:rPr lang="ar-IQ" dirty="0"/>
              <a:t>نسبة اهتمام المستخدمين </a:t>
            </a:r>
            <a:r>
              <a:rPr lang="ar-IQ" dirty="0">
                <a:solidFill>
                  <a:srgbClr val="FF0000"/>
                </a:solidFill>
              </a:rPr>
              <a:t>(88</a:t>
            </a:r>
            <a:r>
              <a:rPr lang="ar-IQ" dirty="0" smtClean="0">
                <a:solidFill>
                  <a:srgbClr val="FF0000"/>
                </a:solidFill>
              </a:rPr>
              <a:t>%)  </a:t>
            </a:r>
            <a:r>
              <a:rPr lang="ar-IQ" dirty="0"/>
              <a:t>والمستخدمين للفيس بوك بشكل دائم ويومي </a:t>
            </a:r>
            <a:r>
              <a:rPr lang="ar-IQ" dirty="0">
                <a:solidFill>
                  <a:srgbClr val="FF0000"/>
                </a:solidFill>
              </a:rPr>
              <a:t>(41</a:t>
            </a:r>
            <a:r>
              <a:rPr lang="ar-IQ" dirty="0" smtClean="0">
                <a:solidFill>
                  <a:srgbClr val="FF0000"/>
                </a:solidFill>
              </a:rPr>
              <a:t>%)</a:t>
            </a:r>
            <a:endParaRPr lang="en-US" b="1" dirty="0">
              <a:solidFill>
                <a:srgbClr val="FF0000"/>
              </a:solidFill>
            </a:endParaRPr>
          </a:p>
          <a:p>
            <a:pPr algn="r" rtl="1"/>
            <a:r>
              <a:rPr lang="ar-IQ" dirty="0" smtClean="0"/>
              <a:t>و عبر </a:t>
            </a:r>
            <a:r>
              <a:rPr lang="ar-IQ" dirty="0"/>
              <a:t>الهواتف </a:t>
            </a:r>
            <a:r>
              <a:rPr lang="ar-IQ" dirty="0">
                <a:solidFill>
                  <a:srgbClr val="FF0000"/>
                </a:solidFill>
              </a:rPr>
              <a:t>(30</a:t>
            </a:r>
            <a:r>
              <a:rPr lang="ar-IQ" dirty="0" smtClean="0">
                <a:solidFill>
                  <a:srgbClr val="FF0000"/>
                </a:solidFill>
              </a:rPr>
              <a:t>%) </a:t>
            </a:r>
            <a:r>
              <a:rPr lang="ar-IQ" b="1" dirty="0" smtClean="0"/>
              <a:t>و</a:t>
            </a:r>
            <a:r>
              <a:rPr lang="ar-IQ" dirty="0" smtClean="0"/>
              <a:t>نسبة </a:t>
            </a:r>
            <a:r>
              <a:rPr lang="ar-IQ" dirty="0"/>
              <a:t>المستخدمين خارج الولايات المتحدة </a:t>
            </a:r>
            <a:r>
              <a:rPr lang="ar-IQ" dirty="0">
                <a:solidFill>
                  <a:srgbClr val="FF0000"/>
                </a:solidFill>
              </a:rPr>
              <a:t>(70%).</a:t>
            </a:r>
            <a:endParaRPr lang="en-US" dirty="0">
              <a:solidFill>
                <a:srgbClr val="FF0000"/>
              </a:solidFill>
            </a:endParaRPr>
          </a:p>
        </p:txBody>
      </p:sp>
    </p:spTree>
    <p:extLst>
      <p:ext uri="{BB962C8B-B14F-4D97-AF65-F5344CB8AC3E}">
        <p14:creationId xmlns:p14="http://schemas.microsoft.com/office/powerpoint/2010/main" val="105304735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57200"/>
            <a:ext cx="7543800" cy="5257800"/>
          </a:xfrm>
          <a:prstGeom prst="rect">
            <a:avLst/>
          </a:prstGeom>
          <a:ln>
            <a:noFill/>
          </a:ln>
          <a:effectLst>
            <a:softEdge rad="112500"/>
          </a:effectLst>
        </p:spPr>
      </p:pic>
      <p:sp>
        <p:nvSpPr>
          <p:cNvPr id="3" name="مستطيل 2"/>
          <p:cNvSpPr/>
          <p:nvPr/>
        </p:nvSpPr>
        <p:spPr>
          <a:xfrm>
            <a:off x="2577191" y="5772090"/>
            <a:ext cx="4660891" cy="461665"/>
          </a:xfrm>
          <a:prstGeom prst="rect">
            <a:avLst/>
          </a:prstGeom>
        </p:spPr>
        <p:txBody>
          <a:bodyPr wrap="none">
            <a:spAutoFit/>
          </a:bodyPr>
          <a:lstStyle/>
          <a:p>
            <a:r>
              <a:rPr lang="en-US" sz="2000" b="1" dirty="0" smtClean="0">
                <a:solidFill>
                  <a:srgbClr val="FF0000"/>
                </a:solidFill>
              </a:rPr>
              <a:t> </a:t>
            </a:r>
            <a:r>
              <a:rPr lang="en-US" sz="2400" b="1" dirty="0" smtClean="0"/>
              <a:t>www.facebook.com/Uni.Of.Mosul</a:t>
            </a:r>
            <a:endParaRPr lang="en-US" sz="2000" b="1" dirty="0"/>
          </a:p>
        </p:txBody>
      </p:sp>
    </p:spTree>
    <p:extLst>
      <p:ext uri="{BB962C8B-B14F-4D97-AF65-F5344CB8AC3E}">
        <p14:creationId xmlns:p14="http://schemas.microsoft.com/office/powerpoint/2010/main" val="162487579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47800" y="228600"/>
            <a:ext cx="6858000" cy="2062103"/>
          </a:xfrm>
          <a:prstGeom prst="rect">
            <a:avLst/>
          </a:prstGeom>
        </p:spPr>
        <p:txBody>
          <a:bodyPr wrap="square">
            <a:spAutoFit/>
          </a:bodyPr>
          <a:lstStyle/>
          <a:p>
            <a:pPr algn="r" rtl="1"/>
            <a:endParaRPr lang="en-US" sz="2400" dirty="0"/>
          </a:p>
          <a:p>
            <a:pPr algn="r" rtl="1"/>
            <a:r>
              <a:rPr lang="ar-SA" sz="2400" dirty="0" err="1">
                <a:solidFill>
                  <a:srgbClr val="FF0000"/>
                </a:solidFill>
              </a:rPr>
              <a:t>تويتر</a:t>
            </a:r>
            <a:r>
              <a:rPr lang="ar-SA" sz="2400" dirty="0">
                <a:solidFill>
                  <a:srgbClr val="FF0000"/>
                </a:solidFill>
              </a:rPr>
              <a:t> (</a:t>
            </a:r>
            <a:r>
              <a:rPr lang="en-US" sz="2400" dirty="0">
                <a:solidFill>
                  <a:srgbClr val="FF0000"/>
                </a:solidFill>
              </a:rPr>
              <a:t>Twitter</a:t>
            </a:r>
            <a:r>
              <a:rPr lang="ar-SA" sz="2400" dirty="0" smtClean="0">
                <a:solidFill>
                  <a:srgbClr val="FF0000"/>
                </a:solidFill>
              </a:rPr>
              <a:t>)</a:t>
            </a:r>
            <a:r>
              <a:rPr lang="en-US" sz="2400" dirty="0" smtClean="0">
                <a:solidFill>
                  <a:srgbClr val="FF0000"/>
                </a:solidFill>
              </a:rPr>
              <a:t> </a:t>
            </a:r>
            <a:endParaRPr lang="en-US" sz="2400" dirty="0"/>
          </a:p>
          <a:p>
            <a:pPr algn="just" rtl="1"/>
            <a:r>
              <a:rPr lang="ar-SA" sz="2000" dirty="0" smtClean="0"/>
              <a:t>يقدم </a:t>
            </a:r>
            <a:r>
              <a:rPr lang="ar-SA" sz="2000" dirty="0"/>
              <a:t>خدمة تدوين مصغر والتي تسمح لمستخدميه بإرسال تحديثات </a:t>
            </a:r>
            <a:r>
              <a:rPr lang="en-US" sz="2000" dirty="0"/>
              <a:t>Tweets</a:t>
            </a:r>
            <a:r>
              <a:rPr lang="ar-SA" sz="2000" dirty="0"/>
              <a:t> عن حالتهم بحد أقصى 140 حرف للرسالة الواحدة</a:t>
            </a:r>
            <a:r>
              <a:rPr lang="ar-SA" sz="2000" dirty="0" smtClean="0"/>
              <a:t>. </a:t>
            </a:r>
            <a:r>
              <a:rPr lang="ar-SA" sz="2000" dirty="0"/>
              <a:t>أو عن طريق إرسال رسالة نصية قصيرة </a:t>
            </a:r>
            <a:r>
              <a:rPr lang="en-US" sz="2000" dirty="0"/>
              <a:t>SMS</a:t>
            </a:r>
            <a:r>
              <a:rPr lang="ar-SA" sz="2000" dirty="0"/>
              <a:t> أو برامج المحادثة الفورية أو التطبيقات </a:t>
            </a:r>
            <a:r>
              <a:rPr lang="ar-IQ" sz="2000" dirty="0" smtClean="0"/>
              <a:t>والتحديثات </a:t>
            </a:r>
            <a:r>
              <a:rPr lang="ar-SA" sz="2000" dirty="0" smtClean="0"/>
              <a:t>وتظهر </a:t>
            </a:r>
            <a:r>
              <a:rPr lang="ar-SA" sz="2000" dirty="0"/>
              <a:t>تلك التحديثات في صفحة </a:t>
            </a:r>
            <a:r>
              <a:rPr lang="ar-SA" sz="2000" dirty="0" smtClean="0"/>
              <a:t>المستخدم</a:t>
            </a:r>
            <a:endParaRPr lang="en-US" sz="2000" dirty="0"/>
          </a:p>
        </p:txBody>
      </p:sp>
      <p:sp>
        <p:nvSpPr>
          <p:cNvPr id="4" name="مستطيل 3"/>
          <p:cNvSpPr/>
          <p:nvPr/>
        </p:nvSpPr>
        <p:spPr>
          <a:xfrm>
            <a:off x="1735282" y="2514600"/>
            <a:ext cx="6629400" cy="923330"/>
          </a:xfrm>
          <a:prstGeom prst="rect">
            <a:avLst/>
          </a:prstGeom>
        </p:spPr>
        <p:txBody>
          <a:bodyPr wrap="square">
            <a:spAutoFit/>
          </a:bodyPr>
          <a:lstStyle/>
          <a:p>
            <a:pPr algn="r" rtl="1"/>
            <a:r>
              <a:rPr lang="ar-IQ" dirty="0" smtClean="0"/>
              <a:t>نسبة المستخدمين </a:t>
            </a:r>
            <a:r>
              <a:rPr lang="ar-IQ" dirty="0"/>
              <a:t>بشكل </a:t>
            </a:r>
            <a:r>
              <a:rPr lang="ar-IQ" dirty="0" smtClean="0"/>
              <a:t>يومي </a:t>
            </a:r>
            <a:r>
              <a:rPr lang="ar-IQ" dirty="0">
                <a:solidFill>
                  <a:srgbClr val="FF0000"/>
                </a:solidFill>
              </a:rPr>
              <a:t>(27</a:t>
            </a:r>
            <a:r>
              <a:rPr lang="ar-IQ" dirty="0" smtClean="0">
                <a:solidFill>
                  <a:srgbClr val="FF0000"/>
                </a:solidFill>
              </a:rPr>
              <a:t>%)  </a:t>
            </a:r>
            <a:r>
              <a:rPr lang="ar-IQ" dirty="0" smtClean="0"/>
              <a:t>وعبر </a:t>
            </a:r>
            <a:r>
              <a:rPr lang="ar-IQ" dirty="0"/>
              <a:t>الهواتف </a:t>
            </a:r>
            <a:r>
              <a:rPr lang="ar-IQ" dirty="0">
                <a:solidFill>
                  <a:srgbClr val="FF0000"/>
                </a:solidFill>
              </a:rPr>
              <a:t>(37</a:t>
            </a:r>
            <a:r>
              <a:rPr lang="ar-IQ" dirty="0" smtClean="0">
                <a:solidFill>
                  <a:srgbClr val="FF0000"/>
                </a:solidFill>
              </a:rPr>
              <a:t>%)   </a:t>
            </a:r>
            <a:r>
              <a:rPr lang="ar-IQ" dirty="0"/>
              <a:t>ونسبة المستخدمين خارج الولايات المتحدة </a:t>
            </a:r>
            <a:r>
              <a:rPr lang="ar-IQ" dirty="0">
                <a:solidFill>
                  <a:srgbClr val="FF0000"/>
                </a:solidFill>
              </a:rPr>
              <a:t>(60%).</a:t>
            </a:r>
            <a:endParaRPr lang="en-US" dirty="0">
              <a:solidFill>
                <a:srgbClr val="FF0000"/>
              </a:solidFill>
            </a:endParaRPr>
          </a:p>
          <a:p>
            <a:pPr algn="r" rtl="1"/>
            <a:r>
              <a:rPr lang="ar-IQ" b="1" dirty="0" smtClean="0"/>
              <a:t> </a:t>
            </a:r>
            <a:endParaRPr lang="en-US" b="1" dirty="0"/>
          </a:p>
        </p:txBody>
      </p:sp>
      <p:sp>
        <p:nvSpPr>
          <p:cNvPr id="5" name="مستطيل 4"/>
          <p:cNvSpPr/>
          <p:nvPr/>
        </p:nvSpPr>
        <p:spPr>
          <a:xfrm>
            <a:off x="3276600" y="5357515"/>
            <a:ext cx="3072246" cy="461665"/>
          </a:xfrm>
          <a:prstGeom prst="rect">
            <a:avLst/>
          </a:prstGeom>
        </p:spPr>
        <p:txBody>
          <a:bodyPr wrap="square">
            <a:spAutoFit/>
          </a:bodyPr>
          <a:lstStyle/>
          <a:p>
            <a:r>
              <a:rPr lang="en-US" sz="2000" b="1" dirty="0" smtClean="0"/>
              <a:t> </a:t>
            </a:r>
            <a:r>
              <a:rPr lang="en-US" sz="2400" b="1" dirty="0" smtClean="0"/>
              <a:t>www.twitter.com</a:t>
            </a:r>
            <a:endParaRPr lang="en-US" sz="2000" b="1" dirty="0"/>
          </a:p>
        </p:txBody>
      </p:sp>
      <p:pic>
        <p:nvPicPr>
          <p:cNvPr id="7170" name="Picture 2" descr="C:\Users\sab\Desktop\t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81400"/>
            <a:ext cx="5181600" cy="1466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90514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we"/>
          <p:cNvPicPr>
            <a:picLocks noChangeAspect="1" noChangeArrowheads="1"/>
          </p:cNvPicPr>
          <p:nvPr/>
        </p:nvPicPr>
        <p:blipFill>
          <a:blip r:embed="rId2">
            <a:extLst>
              <a:ext uri="{28A0092B-C50C-407E-A947-70E740481C1C}">
                <a14:useLocalDpi xmlns:a14="http://schemas.microsoft.com/office/drawing/2010/main" val="0"/>
              </a:ext>
            </a:extLst>
          </a:blip>
          <a:srcRect t="1923" b="1923"/>
          <a:stretch>
            <a:fillRect/>
          </a:stretch>
        </p:blipFill>
        <p:spPr bwMode="auto">
          <a:xfrm>
            <a:off x="838200" y="609600"/>
            <a:ext cx="7467600"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2171700" y="5715000"/>
            <a:ext cx="4800600" cy="461665"/>
          </a:xfrm>
          <a:prstGeom prst="rect">
            <a:avLst/>
          </a:prstGeom>
        </p:spPr>
        <p:txBody>
          <a:bodyPr wrap="square">
            <a:spAutoFit/>
          </a:bodyPr>
          <a:lstStyle/>
          <a:p>
            <a:r>
              <a:rPr lang="en-US" sz="2400" b="1" dirty="0"/>
              <a:t>http://twitter.com/universityofmos</a:t>
            </a:r>
          </a:p>
        </p:txBody>
      </p:sp>
    </p:spTree>
    <p:extLst>
      <p:ext uri="{BB962C8B-B14F-4D97-AF65-F5344CB8AC3E}">
        <p14:creationId xmlns:p14="http://schemas.microsoft.com/office/powerpoint/2010/main" val="18167563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152400"/>
            <a:ext cx="7467600" cy="6001643"/>
          </a:xfrm>
          <a:prstGeom prst="rect">
            <a:avLst/>
          </a:prstGeom>
        </p:spPr>
        <p:txBody>
          <a:bodyPr wrap="square">
            <a:spAutoFit/>
          </a:bodyPr>
          <a:lstStyle/>
          <a:p>
            <a:pPr algn="r" rtl="1"/>
            <a:r>
              <a:rPr lang="ar-SA" sz="2400" dirty="0"/>
              <a:t> </a:t>
            </a:r>
            <a:endParaRPr lang="en-US" sz="2400" dirty="0"/>
          </a:p>
          <a:p>
            <a:pPr algn="r" rtl="1"/>
            <a:r>
              <a:rPr lang="ar-SA" sz="2000" b="1" dirty="0">
                <a:solidFill>
                  <a:srgbClr val="FF0000"/>
                </a:solidFill>
              </a:rPr>
              <a:t>الاستخدامات الايجابية للشبكات </a:t>
            </a:r>
            <a:r>
              <a:rPr lang="ar-SA" sz="2000" b="1" dirty="0" smtClean="0">
                <a:solidFill>
                  <a:srgbClr val="FF0000"/>
                </a:solidFill>
              </a:rPr>
              <a:t>الاجتماعية</a:t>
            </a:r>
            <a:endParaRPr lang="en-US" sz="2000" b="1" dirty="0">
              <a:solidFill>
                <a:srgbClr val="FF0000"/>
              </a:solidFill>
            </a:endParaRPr>
          </a:p>
          <a:p>
            <a:pPr algn="r" rtl="1"/>
            <a:r>
              <a:rPr lang="ar-SA" sz="2000" b="1" dirty="0">
                <a:solidFill>
                  <a:srgbClr val="FF0000"/>
                </a:solidFill>
              </a:rPr>
              <a:t>1- </a:t>
            </a:r>
            <a:r>
              <a:rPr lang="ar-SA" sz="2000" b="1" dirty="0" smtClean="0">
                <a:solidFill>
                  <a:srgbClr val="FF0000"/>
                </a:solidFill>
              </a:rPr>
              <a:t>استخدامات </a:t>
            </a:r>
            <a:r>
              <a:rPr lang="ar-IQ" sz="2000" b="1" dirty="0" smtClean="0">
                <a:solidFill>
                  <a:srgbClr val="FF0000"/>
                </a:solidFill>
              </a:rPr>
              <a:t>التواصل</a:t>
            </a:r>
            <a:r>
              <a:rPr lang="ar-SA" sz="2000" b="1" dirty="0" smtClean="0">
                <a:solidFill>
                  <a:srgbClr val="FF0000"/>
                </a:solidFill>
              </a:rPr>
              <a:t> الشخصي</a:t>
            </a:r>
            <a:endParaRPr lang="en-US" sz="2000" b="1" dirty="0">
              <a:solidFill>
                <a:srgbClr val="FF0000"/>
              </a:solidFill>
            </a:endParaRPr>
          </a:p>
          <a:p>
            <a:pPr algn="just" rtl="1"/>
            <a:r>
              <a:rPr lang="ar-SA" sz="2400" dirty="0"/>
              <a:t>وهو الاستخدام الأكثر شيوعاً، ولعل الشرارة الأولى للشبكات الاجتماعية اليوم كانت بهدف التواصل الشخصي بين الأصدقاء في منطقة معينة أو مجتمع معين</a:t>
            </a:r>
            <a:r>
              <a:rPr lang="ar-SA" sz="2400" dirty="0" smtClean="0"/>
              <a:t>، ويمكن </a:t>
            </a:r>
            <a:r>
              <a:rPr lang="ar-SA" sz="2400" dirty="0"/>
              <a:t>من خلال الشبكات الاجتماعية الخاصة تبادل المعلومات والملفات الخاصة والصور ومقاطع الفيديو، كما أنها مجال رحب للتعارف والصداقة، وخلق جو مجتمع يتميز بوحدة الأفكار  ، وإن اختلفت أعمارهم وأماكنهم ومستوياتهم العلمية </a:t>
            </a:r>
            <a:r>
              <a:rPr lang="ar-IQ" sz="2400" dirty="0"/>
              <a:t>والثقافية</a:t>
            </a:r>
            <a:r>
              <a:rPr lang="ar-SA" sz="2400" dirty="0"/>
              <a:t>.</a:t>
            </a:r>
            <a:endParaRPr lang="en-US" sz="2400" dirty="0"/>
          </a:p>
          <a:p>
            <a:pPr algn="just" rtl="1"/>
            <a:r>
              <a:rPr lang="ar-SA" sz="2400" dirty="0"/>
              <a:t> </a:t>
            </a:r>
            <a:endParaRPr lang="en-US" sz="2400" dirty="0"/>
          </a:p>
          <a:p>
            <a:pPr algn="r" rtl="1"/>
            <a:r>
              <a:rPr lang="ar-SA" sz="2000" b="1" dirty="0">
                <a:solidFill>
                  <a:srgbClr val="FF0000"/>
                </a:solidFill>
              </a:rPr>
              <a:t>2- الاستخدامات </a:t>
            </a:r>
            <a:r>
              <a:rPr lang="ar-SA" sz="2000" b="1" dirty="0" smtClean="0">
                <a:solidFill>
                  <a:srgbClr val="FF0000"/>
                </a:solidFill>
              </a:rPr>
              <a:t>التعليمية</a:t>
            </a:r>
            <a:r>
              <a:rPr lang="ar-IQ" sz="2000" b="1" dirty="0" smtClean="0">
                <a:solidFill>
                  <a:srgbClr val="FF0000"/>
                </a:solidFill>
              </a:rPr>
              <a:t> </a:t>
            </a:r>
            <a:endParaRPr lang="en-US" sz="2000" b="1" dirty="0">
              <a:solidFill>
                <a:srgbClr val="FF0000"/>
              </a:solidFill>
            </a:endParaRPr>
          </a:p>
          <a:p>
            <a:pPr algn="just" rtl="1"/>
            <a:r>
              <a:rPr lang="ar-SA" sz="2400" dirty="0"/>
              <a:t>إن الدور الذي تلعبه الشبكات الاجتماعية في تطوير التعليم الإلكتروني وتعمل على إضافة الجانب الاجتماعي له، والمشاركة من كل الأطراف في منظومة التعليم بداية من مدير المدرسة والمعلم وأولياء الأمور وعدم الاقتصار على التركيز على تقديم المقرر للطلاب للتواصل والاتصال والمناقشة وإبداء الرأي.</a:t>
            </a:r>
            <a:endParaRPr lang="en-US" sz="2400" dirty="0"/>
          </a:p>
        </p:txBody>
      </p:sp>
    </p:spTree>
    <p:extLst>
      <p:ext uri="{BB962C8B-B14F-4D97-AF65-F5344CB8AC3E}">
        <p14:creationId xmlns:p14="http://schemas.microsoft.com/office/powerpoint/2010/main" val="189881911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76400" y="381000"/>
            <a:ext cx="6629400" cy="5139869"/>
          </a:xfrm>
          <a:prstGeom prst="rect">
            <a:avLst/>
          </a:prstGeom>
        </p:spPr>
        <p:txBody>
          <a:bodyPr wrap="square">
            <a:spAutoFit/>
          </a:bodyPr>
          <a:lstStyle/>
          <a:p>
            <a:pPr algn="just" rtl="1"/>
            <a:r>
              <a:rPr lang="ar-SA" sz="2000" b="1" dirty="0">
                <a:solidFill>
                  <a:srgbClr val="FF0000"/>
                </a:solidFill>
              </a:rPr>
              <a:t> </a:t>
            </a:r>
            <a:endParaRPr lang="en-US" sz="2000" b="1" dirty="0">
              <a:solidFill>
                <a:srgbClr val="FF0000"/>
              </a:solidFill>
            </a:endParaRPr>
          </a:p>
          <a:p>
            <a:pPr algn="just" rtl="1"/>
            <a:r>
              <a:rPr lang="ar-SA" sz="2000" b="1" dirty="0">
                <a:solidFill>
                  <a:srgbClr val="FF0000"/>
                </a:solidFill>
              </a:rPr>
              <a:t>3- الاستخدامات الحكومية</a:t>
            </a:r>
            <a:r>
              <a:rPr lang="ar-SA" sz="2000" b="1" dirty="0" smtClean="0">
                <a:solidFill>
                  <a:srgbClr val="FF0000"/>
                </a:solidFill>
              </a:rPr>
              <a:t>.</a:t>
            </a:r>
            <a:endParaRPr lang="en-US" sz="2000" b="1" dirty="0" smtClean="0">
              <a:solidFill>
                <a:srgbClr val="FF0000"/>
              </a:solidFill>
            </a:endParaRPr>
          </a:p>
          <a:p>
            <a:pPr algn="just" rtl="1"/>
            <a:endParaRPr lang="en-US" sz="2000" b="1" dirty="0">
              <a:solidFill>
                <a:srgbClr val="FF0000"/>
              </a:solidFill>
            </a:endParaRPr>
          </a:p>
          <a:p>
            <a:pPr algn="just" rtl="1"/>
            <a:r>
              <a:rPr lang="ar-SA" sz="2000" dirty="0"/>
              <a:t>اتجهت كثير من الدوائر الحكومية للتواصل مع الجمهور من خلال مواقع التواصل الاجتماعي، بهدف قياس وتطوير الخدمات الحكومية لديها، ومسايرة للتقنية الحديثة، بل أصبح التواصل التقني مع الجمهور من نقاط تقييم الدوائر الحكومية وخدماتها المقدمة، وتتميز هذه الخدمة بقلة التكلفة والوصول المباشر للمستفيد الأول .و يمكن الاستفادة من الشبكات الاجتماعية في حجز المواعيد وتأكيدها، ونشر التعليمات والإجراءات، والتواصل مع </a:t>
            </a:r>
            <a:r>
              <a:rPr lang="ar-IQ" sz="2000" dirty="0" smtClean="0"/>
              <a:t>المسؤول</a:t>
            </a:r>
            <a:r>
              <a:rPr lang="ar-SA" sz="2000" dirty="0" smtClean="0"/>
              <a:t> </a:t>
            </a:r>
            <a:r>
              <a:rPr lang="ar-SA" sz="2000" dirty="0"/>
              <a:t>مباشرة، وإبداء الملاحظات والمقترحات.</a:t>
            </a:r>
            <a:endParaRPr lang="en-US" sz="2000" dirty="0"/>
          </a:p>
          <a:p>
            <a:pPr algn="just" rtl="1"/>
            <a:r>
              <a:rPr lang="ar-SA" sz="2000" b="1" dirty="0">
                <a:solidFill>
                  <a:srgbClr val="FF0000"/>
                </a:solidFill>
              </a:rPr>
              <a:t> </a:t>
            </a:r>
            <a:endParaRPr lang="en-US" sz="2000" b="1" dirty="0">
              <a:solidFill>
                <a:srgbClr val="FF0000"/>
              </a:solidFill>
            </a:endParaRPr>
          </a:p>
          <a:p>
            <a:pPr algn="just" rtl="1"/>
            <a:r>
              <a:rPr lang="ar-SA" sz="2000" b="1" dirty="0">
                <a:solidFill>
                  <a:srgbClr val="FF0000"/>
                </a:solidFill>
              </a:rPr>
              <a:t>4- الاستخدامات الإخبارية</a:t>
            </a:r>
            <a:r>
              <a:rPr lang="ar-SA" sz="2000" b="1" dirty="0" smtClean="0">
                <a:solidFill>
                  <a:srgbClr val="FF0000"/>
                </a:solidFill>
              </a:rPr>
              <a:t>.</a:t>
            </a:r>
            <a:endParaRPr lang="en-US" sz="2000" b="1" dirty="0" smtClean="0">
              <a:solidFill>
                <a:srgbClr val="FF0000"/>
              </a:solidFill>
            </a:endParaRPr>
          </a:p>
          <a:p>
            <a:pPr algn="just" rtl="1"/>
            <a:endParaRPr lang="en-US" sz="2000" b="1" dirty="0">
              <a:solidFill>
                <a:srgbClr val="FF0000"/>
              </a:solidFill>
            </a:endParaRPr>
          </a:p>
          <a:p>
            <a:pPr algn="just" rtl="1"/>
            <a:r>
              <a:rPr lang="ar-SA" sz="2000" dirty="0"/>
              <a:t>أصبحت الشبكات الاجتماعية مصدر أصيل من مصادر الأخبار لكثير من روادها، وهي أخبار تتميز بأنها من مصدرها الأول وبصياغة فردية حرة غالباً، لا احترافية </a:t>
            </a:r>
            <a:r>
              <a:rPr lang="ar-IQ" sz="2000" dirty="0" smtClean="0"/>
              <a:t>و</a:t>
            </a:r>
            <a:r>
              <a:rPr lang="ar-SA" sz="2000" dirty="0" smtClean="0"/>
              <a:t>لاستخدامات </a:t>
            </a:r>
            <a:r>
              <a:rPr lang="ar-SA" sz="2000" dirty="0"/>
              <a:t>مختلفة سياسية أو </a:t>
            </a:r>
            <a:r>
              <a:rPr lang="ar-SA" sz="2000" dirty="0" smtClean="0"/>
              <a:t>دعائية</a:t>
            </a:r>
            <a:r>
              <a:rPr lang="ar-IQ" sz="2000" dirty="0"/>
              <a:t> .</a:t>
            </a:r>
            <a:endParaRPr lang="en-US" sz="2000" dirty="0"/>
          </a:p>
        </p:txBody>
      </p:sp>
    </p:spTree>
    <p:extLst>
      <p:ext uri="{BB962C8B-B14F-4D97-AF65-F5344CB8AC3E}">
        <p14:creationId xmlns:p14="http://schemas.microsoft.com/office/powerpoint/2010/main" val="416030029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71600" y="228600"/>
            <a:ext cx="7162800" cy="2800767"/>
          </a:xfrm>
          <a:prstGeom prst="rect">
            <a:avLst/>
          </a:prstGeom>
        </p:spPr>
        <p:txBody>
          <a:bodyPr wrap="square">
            <a:spAutoFit/>
          </a:bodyPr>
          <a:lstStyle/>
          <a:p>
            <a:pPr algn="r" rtl="1"/>
            <a:r>
              <a:rPr lang="ar-SA" sz="2400" dirty="0"/>
              <a:t> </a:t>
            </a:r>
            <a:endParaRPr lang="en-US" sz="2400" dirty="0"/>
          </a:p>
          <a:p>
            <a:pPr algn="r" rtl="1"/>
            <a:r>
              <a:rPr lang="ar-SA" sz="2400" dirty="0"/>
              <a:t> </a:t>
            </a:r>
            <a:r>
              <a:rPr lang="ar-SA" sz="2800" b="1" dirty="0">
                <a:solidFill>
                  <a:srgbClr val="FF0000"/>
                </a:solidFill>
              </a:rPr>
              <a:t>سلبيات الشبكات الاجتماعية: </a:t>
            </a:r>
            <a:endParaRPr lang="en-US" sz="2800" b="1" dirty="0" smtClean="0">
              <a:solidFill>
                <a:srgbClr val="FF0000"/>
              </a:solidFill>
            </a:endParaRPr>
          </a:p>
          <a:p>
            <a:pPr algn="r" rtl="1"/>
            <a:endParaRPr lang="en-US" sz="2800" b="1" dirty="0">
              <a:solidFill>
                <a:srgbClr val="FF0000"/>
              </a:solidFill>
            </a:endParaRPr>
          </a:p>
          <a:p>
            <a:pPr algn="r" rtl="1"/>
            <a:r>
              <a:rPr lang="ar-SA" sz="2400" dirty="0" smtClean="0"/>
              <a:t>1- بث </a:t>
            </a:r>
            <a:r>
              <a:rPr lang="ar-SA" sz="2400" dirty="0"/>
              <a:t>الدعوات </a:t>
            </a:r>
            <a:r>
              <a:rPr lang="ar-IQ" sz="2400" dirty="0" smtClean="0"/>
              <a:t>و</a:t>
            </a:r>
            <a:r>
              <a:rPr lang="ar-SA" sz="2400" dirty="0" smtClean="0"/>
              <a:t>الأفكار </a:t>
            </a:r>
            <a:r>
              <a:rPr lang="ar-SA" sz="2400" dirty="0"/>
              <a:t>الهدامة</a:t>
            </a:r>
            <a:r>
              <a:rPr lang="ar-IQ" sz="2400" dirty="0" smtClean="0"/>
              <a:t>.</a:t>
            </a:r>
            <a:endParaRPr lang="en-US" sz="2400" dirty="0" smtClean="0"/>
          </a:p>
          <a:p>
            <a:pPr algn="r" rtl="1"/>
            <a:r>
              <a:rPr lang="ar-SA" sz="2400" dirty="0" smtClean="0"/>
              <a:t>2- </a:t>
            </a:r>
            <a:r>
              <a:rPr lang="ar-SA" sz="2400" dirty="0"/>
              <a:t>عرض مواد غير </a:t>
            </a:r>
            <a:r>
              <a:rPr lang="ar-IQ" sz="2400" dirty="0" smtClean="0"/>
              <a:t>مرغوبة</a:t>
            </a:r>
            <a:r>
              <a:rPr lang="ar-SA" sz="2400" dirty="0" smtClean="0"/>
              <a:t> </a:t>
            </a:r>
            <a:r>
              <a:rPr lang="ar-IQ" sz="2400" dirty="0" smtClean="0"/>
              <a:t> </a:t>
            </a:r>
            <a:endParaRPr lang="en-US" sz="2400" dirty="0"/>
          </a:p>
          <a:p>
            <a:pPr algn="r" rtl="1"/>
            <a:r>
              <a:rPr lang="ar-SA" sz="2400" dirty="0"/>
              <a:t>3- التشهير والفضيحة </a:t>
            </a:r>
            <a:r>
              <a:rPr lang="ar-SA" sz="2400" dirty="0" smtClean="0"/>
              <a:t>والمضايقة</a:t>
            </a:r>
            <a:r>
              <a:rPr lang="ar-IQ" sz="2400" dirty="0" smtClean="0"/>
              <a:t> </a:t>
            </a:r>
            <a:r>
              <a:rPr lang="ar-SA" sz="2400" dirty="0" smtClean="0"/>
              <a:t>والابتزاز </a:t>
            </a:r>
            <a:r>
              <a:rPr lang="ar-SA" sz="2400" dirty="0"/>
              <a:t>والتزوير. </a:t>
            </a:r>
            <a:endParaRPr lang="en-US" sz="2400" dirty="0"/>
          </a:p>
          <a:p>
            <a:pPr algn="r" rtl="1"/>
            <a:r>
              <a:rPr lang="ar-SA" sz="2400" dirty="0" smtClean="0"/>
              <a:t>4- انتهاك الحقوق الخاصة والعامة.</a:t>
            </a:r>
            <a:endParaRPr lang="en-US" sz="2400" dirty="0"/>
          </a:p>
        </p:txBody>
      </p:sp>
      <p:sp>
        <p:nvSpPr>
          <p:cNvPr id="3" name="مستطيل 2"/>
          <p:cNvSpPr/>
          <p:nvPr/>
        </p:nvSpPr>
        <p:spPr>
          <a:xfrm>
            <a:off x="1676400" y="2896612"/>
            <a:ext cx="6858000" cy="3046988"/>
          </a:xfrm>
          <a:prstGeom prst="rect">
            <a:avLst/>
          </a:prstGeom>
        </p:spPr>
        <p:txBody>
          <a:bodyPr wrap="square">
            <a:spAutoFit/>
          </a:bodyPr>
          <a:lstStyle/>
          <a:p>
            <a:pPr algn="r" rtl="1"/>
            <a:r>
              <a:rPr lang="ar-IQ" sz="2400" dirty="0" smtClean="0"/>
              <a:t>5- </a:t>
            </a:r>
            <a:r>
              <a:rPr lang="ar-SA" sz="2400" dirty="0" smtClean="0"/>
              <a:t>إمكانية </a:t>
            </a:r>
            <a:r>
              <a:rPr lang="ar-SA" sz="2400" dirty="0"/>
              <a:t>تعرض هذه المواقع لحالات من القرصنة أو الفشل في </a:t>
            </a:r>
            <a:r>
              <a:rPr lang="en-US" sz="2400" dirty="0" smtClean="0"/>
              <a:t>           </a:t>
            </a:r>
            <a:r>
              <a:rPr lang="ar-SA" sz="2400" dirty="0" smtClean="0"/>
              <a:t>أنظمة </a:t>
            </a:r>
            <a:r>
              <a:rPr lang="ar-SA" sz="2400" dirty="0"/>
              <a:t>الحماية، وهذا يعني إمكانية وصول بعض الأشخاص </a:t>
            </a:r>
            <a:r>
              <a:rPr lang="en-US" sz="2400" dirty="0" smtClean="0"/>
              <a:t>               </a:t>
            </a:r>
            <a:r>
              <a:rPr lang="ar-SA" sz="2400" dirty="0" smtClean="0"/>
              <a:t>لمعلوماتك </a:t>
            </a:r>
            <a:r>
              <a:rPr lang="ar-SA" sz="2400" dirty="0"/>
              <a:t>كاملة بل وسجل مراسلاتك الخاصة</a:t>
            </a:r>
            <a:r>
              <a:rPr lang="en-US" sz="2400" dirty="0" smtClean="0"/>
              <a:t>.</a:t>
            </a:r>
            <a:r>
              <a:rPr lang="en-US" sz="2400" dirty="0"/>
              <a:t/>
            </a:r>
            <a:br>
              <a:rPr lang="en-US" sz="2400" dirty="0"/>
            </a:br>
            <a:r>
              <a:rPr lang="ar-IQ" sz="2400" dirty="0" smtClean="0"/>
              <a:t>6 -</a:t>
            </a:r>
            <a:r>
              <a:rPr lang="ar-SA" sz="2400" dirty="0" smtClean="0"/>
              <a:t>الإدمان </a:t>
            </a:r>
            <a:r>
              <a:rPr lang="ar-SA" sz="2400" dirty="0"/>
              <a:t>على هذه </a:t>
            </a:r>
            <a:r>
              <a:rPr lang="ar-SA" sz="2400" dirty="0" smtClean="0"/>
              <a:t>المواقع</a:t>
            </a:r>
            <a:r>
              <a:rPr lang="ar-IQ" sz="2400" dirty="0" smtClean="0"/>
              <a:t>.</a:t>
            </a:r>
          </a:p>
          <a:p>
            <a:pPr algn="r" rtl="1"/>
            <a:r>
              <a:rPr lang="en-US" sz="2400" dirty="0" smtClean="0"/>
              <a:t> </a:t>
            </a:r>
            <a:r>
              <a:rPr lang="ar-IQ" sz="2400" dirty="0" smtClean="0"/>
              <a:t>7- </a:t>
            </a:r>
            <a:r>
              <a:rPr lang="ar-SA" sz="2400" dirty="0" smtClean="0"/>
              <a:t>إمكانية الوقوع في مغبة عمليات منظمة من النصب والاحتيال، </a:t>
            </a:r>
            <a:r>
              <a:rPr lang="en-US" sz="2400" dirty="0" smtClean="0"/>
              <a:t>         </a:t>
            </a:r>
            <a:r>
              <a:rPr lang="ar-SA" sz="2400" dirty="0" smtClean="0"/>
              <a:t>مثل الشخصيات الوهمية وطرح مواضيع غير واقعية.</a:t>
            </a:r>
            <a:r>
              <a:rPr lang="en-US" sz="2400" dirty="0" smtClean="0"/>
              <a:t/>
            </a:r>
            <a:br>
              <a:rPr lang="en-US" sz="2400" dirty="0" smtClean="0"/>
            </a:br>
            <a:r>
              <a:rPr lang="ar-IQ" sz="2400" dirty="0" smtClean="0"/>
              <a:t>8-</a:t>
            </a:r>
            <a:r>
              <a:rPr lang="en-US" sz="2400" dirty="0" smtClean="0"/>
              <a:t> </a:t>
            </a:r>
            <a:r>
              <a:rPr lang="ar-SA" sz="2400" dirty="0" smtClean="0"/>
              <a:t>فساد العلاقات الاجتماعية الطبيعية والاهتمام بأفراد معينين داخل </a:t>
            </a:r>
            <a:r>
              <a:rPr lang="en-US" sz="2400" dirty="0" smtClean="0"/>
              <a:t>       </a:t>
            </a:r>
            <a:r>
              <a:rPr lang="ar-SA" sz="2400" dirty="0" smtClean="0"/>
              <a:t>الشبكة </a:t>
            </a:r>
            <a:r>
              <a:rPr lang="ar-IQ" sz="2400" dirty="0" smtClean="0"/>
              <a:t>.</a:t>
            </a:r>
            <a:endParaRPr lang="en-US" sz="2400" dirty="0"/>
          </a:p>
        </p:txBody>
      </p:sp>
    </p:spTree>
    <p:extLst>
      <p:ext uri="{BB962C8B-B14F-4D97-AF65-F5344CB8AC3E}">
        <p14:creationId xmlns:p14="http://schemas.microsoft.com/office/powerpoint/2010/main" val="305066832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95400" y="1219200"/>
            <a:ext cx="7162800" cy="3046988"/>
          </a:xfrm>
          <a:prstGeom prst="rect">
            <a:avLst/>
          </a:prstGeom>
        </p:spPr>
        <p:txBody>
          <a:bodyPr wrap="square">
            <a:spAutoFit/>
          </a:bodyPr>
          <a:lstStyle/>
          <a:p>
            <a:pPr algn="r" rtl="1"/>
            <a:r>
              <a:rPr lang="ar-SA" sz="2400" b="1" dirty="0">
                <a:solidFill>
                  <a:srgbClr val="FF0000"/>
                </a:solidFill>
              </a:rPr>
              <a:t>شبكات  </a:t>
            </a:r>
            <a:r>
              <a:rPr lang="ar-IQ" sz="2400" b="1" dirty="0">
                <a:solidFill>
                  <a:srgbClr val="FF0000"/>
                </a:solidFill>
              </a:rPr>
              <a:t>التواصل </a:t>
            </a:r>
            <a:r>
              <a:rPr lang="ar-SA" sz="2400" b="1" dirty="0" smtClean="0">
                <a:solidFill>
                  <a:srgbClr val="FF0000"/>
                </a:solidFill>
              </a:rPr>
              <a:t>الاجتماعية</a:t>
            </a:r>
            <a:endParaRPr lang="ar-IQ" sz="2400" b="1" dirty="0" smtClean="0">
              <a:solidFill>
                <a:srgbClr val="FF0000"/>
              </a:solidFill>
            </a:endParaRPr>
          </a:p>
          <a:p>
            <a:pPr algn="r" rtl="1"/>
            <a:endParaRPr lang="en-US" sz="2400" dirty="0"/>
          </a:p>
          <a:p>
            <a:pPr algn="just" rtl="1"/>
            <a:r>
              <a:rPr lang="ar-SA" sz="2400" dirty="0"/>
              <a:t>مصطلح يطلق على مجموعة من المواقع على شبكة الانترنت العالمية، تتيح التواصل بين الأفراد في بيئة مجتمع افتراضي، يجمعهم الاهتمام أو الانتماء لبلد أو مدرسة أو فئة معينة، في نظام عالمي لنقل المعلومات.</a:t>
            </a:r>
            <a:endParaRPr lang="en-US" sz="2400" dirty="0"/>
          </a:p>
          <a:p>
            <a:pPr algn="just" rtl="1"/>
            <a:r>
              <a:rPr lang="ar-SA" sz="2400" dirty="0"/>
              <a:t>وايضا جاء تعريف الشبكات الاجتماعية </a:t>
            </a:r>
            <a:r>
              <a:rPr lang="ar-IQ" sz="2400" dirty="0" smtClean="0"/>
              <a:t>:</a:t>
            </a:r>
            <a:r>
              <a:rPr lang="ar-SA" sz="2400" dirty="0" smtClean="0"/>
              <a:t>هي </a:t>
            </a:r>
            <a:r>
              <a:rPr lang="ar-SA" sz="2400" dirty="0"/>
              <a:t>خدمة الإلكترونية تسمح للمستخدمين بإنشاء وتنظيم ملفات شخصية لهم، كما تسمح لهم بالتواصل مع </a:t>
            </a:r>
            <a:r>
              <a:rPr lang="ar-SA" sz="2400" dirty="0" smtClean="0"/>
              <a:t>الآخرين</a:t>
            </a:r>
            <a:r>
              <a:rPr lang="en-US" sz="2400" dirty="0" smtClean="0"/>
              <a:t>.</a:t>
            </a:r>
            <a:endParaRPr lang="en-US" sz="2400" dirty="0"/>
          </a:p>
        </p:txBody>
      </p:sp>
    </p:spTree>
    <p:extLst>
      <p:ext uri="{BB962C8B-B14F-4D97-AF65-F5344CB8AC3E}">
        <p14:creationId xmlns:p14="http://schemas.microsoft.com/office/powerpoint/2010/main" val="415134975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82336" y="609600"/>
            <a:ext cx="8077200" cy="4524315"/>
          </a:xfrm>
          <a:prstGeom prst="rect">
            <a:avLst/>
          </a:prstGeom>
        </p:spPr>
        <p:txBody>
          <a:bodyPr wrap="square">
            <a:spAutoFit/>
          </a:bodyPr>
          <a:lstStyle/>
          <a:p>
            <a:pPr algn="r" rtl="1"/>
            <a:r>
              <a:rPr lang="ar-SA" sz="2400" b="1" dirty="0">
                <a:solidFill>
                  <a:srgbClr val="FF0000"/>
                </a:solidFill>
              </a:rPr>
              <a:t>ولتأمين الحقوق الخاصية للأفراد </a:t>
            </a:r>
            <a:r>
              <a:rPr lang="ar-SA" sz="2400" b="1" dirty="0" smtClean="0">
                <a:solidFill>
                  <a:srgbClr val="FF0000"/>
                </a:solidFill>
              </a:rPr>
              <a:t>والمواقع</a:t>
            </a:r>
            <a:r>
              <a:rPr lang="ar-IQ" sz="2400" b="1" dirty="0" smtClean="0">
                <a:solidFill>
                  <a:srgbClr val="FF0000"/>
                </a:solidFill>
              </a:rPr>
              <a:t>:</a:t>
            </a:r>
          </a:p>
          <a:p>
            <a:pPr algn="r" rtl="1"/>
            <a:endParaRPr lang="en-US" sz="2400" dirty="0"/>
          </a:p>
          <a:p>
            <a:pPr marL="342900" indent="-342900" algn="r" rtl="1">
              <a:buFont typeface="Wingdings" pitchFamily="2" charset="2"/>
              <a:buChar char="v"/>
            </a:pPr>
            <a:r>
              <a:rPr lang="en-US" sz="2400" dirty="0" smtClean="0"/>
              <a:t> </a:t>
            </a:r>
            <a:r>
              <a:rPr lang="ar-SA" sz="2400" dirty="0" smtClean="0"/>
              <a:t> </a:t>
            </a:r>
            <a:r>
              <a:rPr lang="ar-SA" sz="2400" dirty="0"/>
              <a:t>ليس كل ما يعرف يكتب على الحاسب وينشر على الشبكة، فحاول أن تكون لك أسرارك الخاصة التي تحتفظ بها في غير جهاز الحاسب، أو اجعل لها جهازاً خاصة لا يكون متصل بالشبكة</a:t>
            </a:r>
            <a:r>
              <a:rPr lang="ar-SA" sz="2400" dirty="0" smtClean="0"/>
              <a:t>.</a:t>
            </a:r>
            <a:endParaRPr lang="en-US" sz="2400" dirty="0"/>
          </a:p>
          <a:p>
            <a:pPr marL="342900" indent="-342900" algn="r" rtl="1">
              <a:buFont typeface="Wingdings" pitchFamily="2" charset="2"/>
              <a:buChar char="v"/>
            </a:pPr>
            <a:r>
              <a:rPr lang="en-US" sz="2400" dirty="0" smtClean="0"/>
              <a:t> </a:t>
            </a:r>
            <a:r>
              <a:rPr lang="ar-SA" sz="2400" dirty="0" smtClean="0"/>
              <a:t> </a:t>
            </a:r>
            <a:r>
              <a:rPr lang="ar-SA" sz="2400" dirty="0"/>
              <a:t>اعرف من تضيفهم كأصدقاء أو مشاركين ومطلعين على </a:t>
            </a:r>
            <a:r>
              <a:rPr lang="ar-SA" sz="2400" dirty="0" smtClean="0"/>
              <a:t>ملفاتك</a:t>
            </a:r>
            <a:r>
              <a:rPr lang="en-US" sz="2400" dirty="0" smtClean="0"/>
              <a:t> </a:t>
            </a:r>
            <a:r>
              <a:rPr lang="ar-SA" sz="2400" dirty="0" smtClean="0"/>
              <a:t>ومعلوماتك.</a:t>
            </a:r>
            <a:endParaRPr lang="en-US" sz="2400" dirty="0"/>
          </a:p>
          <a:p>
            <a:pPr marL="342900" indent="-342900" algn="r" rtl="1">
              <a:buFont typeface="Wingdings" pitchFamily="2" charset="2"/>
              <a:buChar char="v"/>
            </a:pPr>
            <a:r>
              <a:rPr lang="en-US" sz="2400" dirty="0" smtClean="0"/>
              <a:t> </a:t>
            </a:r>
            <a:r>
              <a:rPr lang="ar-SA" sz="2400" dirty="0" smtClean="0"/>
              <a:t> </a:t>
            </a:r>
            <a:r>
              <a:rPr lang="ar-SA" sz="2400" dirty="0"/>
              <a:t>اعط صلاحية خاصة لأشخاص معروفين بالاطلاع على الملفات الخاصة، </a:t>
            </a:r>
            <a:r>
              <a:rPr lang="ar-SA" sz="2400" dirty="0" smtClean="0"/>
              <a:t>أو </a:t>
            </a:r>
            <a:r>
              <a:rPr lang="ar-SA" sz="2400" dirty="0"/>
              <a:t>استخدامها في أضيق نطاق ممكن</a:t>
            </a:r>
            <a:r>
              <a:rPr lang="ar-SA" sz="2400" dirty="0" smtClean="0"/>
              <a:t>.</a:t>
            </a:r>
            <a:endParaRPr lang="en-US" sz="2400" dirty="0"/>
          </a:p>
          <a:p>
            <a:pPr marL="342900" indent="-342900" algn="r" rtl="1">
              <a:buFont typeface="Wingdings" pitchFamily="2" charset="2"/>
              <a:buChar char="v"/>
            </a:pPr>
            <a:r>
              <a:rPr lang="en-US" sz="2400" dirty="0" smtClean="0"/>
              <a:t> </a:t>
            </a:r>
            <a:r>
              <a:rPr lang="ar-SA" sz="2400" dirty="0" smtClean="0"/>
              <a:t> </a:t>
            </a:r>
            <a:r>
              <a:rPr lang="ar-SA" sz="2400" dirty="0"/>
              <a:t>احتفظ بنسخ احتياطية من أعمالك أو موقعك أو بياناتك في مكان آمن لا يصل له غيرك أو من تخوله بذلك تحت إشرافك</a:t>
            </a:r>
            <a:r>
              <a:rPr lang="ar-SA" sz="2400" dirty="0" smtClean="0"/>
              <a:t>.</a:t>
            </a:r>
            <a:endParaRPr lang="en-US" sz="2400" dirty="0"/>
          </a:p>
          <a:p>
            <a:pPr marL="342900" indent="-342900" algn="r" rtl="1">
              <a:buFont typeface="Wingdings" pitchFamily="2" charset="2"/>
              <a:buChar char="v"/>
            </a:pPr>
            <a:r>
              <a:rPr lang="en-US" sz="2400" dirty="0" smtClean="0"/>
              <a:t> </a:t>
            </a:r>
            <a:r>
              <a:rPr lang="ar-SA" sz="2400" dirty="0" smtClean="0"/>
              <a:t> </a:t>
            </a:r>
            <a:r>
              <a:rPr lang="ar-SA" sz="2400" dirty="0"/>
              <a:t>زود جهازك ببرنامج حماية قوي وفعال</a:t>
            </a:r>
            <a:r>
              <a:rPr lang="ar-SA" sz="2400" dirty="0" smtClean="0"/>
              <a:t>.</a:t>
            </a:r>
            <a:endParaRPr lang="en-US" sz="2400" dirty="0"/>
          </a:p>
          <a:p>
            <a:pPr marL="342900" indent="-342900" algn="r" rtl="1">
              <a:buFont typeface="Wingdings" pitchFamily="2" charset="2"/>
              <a:buChar char="v"/>
            </a:pPr>
            <a:r>
              <a:rPr lang="en-US" sz="2400" dirty="0" smtClean="0"/>
              <a:t> </a:t>
            </a:r>
            <a:r>
              <a:rPr lang="ar-SA" sz="2400" dirty="0" smtClean="0"/>
              <a:t> </a:t>
            </a:r>
            <a:r>
              <a:rPr lang="ar-SA" sz="2400" dirty="0"/>
              <a:t>داوم على الاطلاع على ملفاتك وتفقدها باستمرار.</a:t>
            </a:r>
            <a:endParaRPr lang="en-US" sz="2400" dirty="0"/>
          </a:p>
        </p:txBody>
      </p:sp>
    </p:spTree>
    <p:extLst>
      <p:ext uri="{BB962C8B-B14F-4D97-AF65-F5344CB8AC3E}">
        <p14:creationId xmlns:p14="http://schemas.microsoft.com/office/powerpoint/2010/main" val="111591390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14400" y="4383361"/>
            <a:ext cx="7772400" cy="17389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noFill/>
                </a:ln>
                <a:solidFill>
                  <a:srgbClr val="FFCC33"/>
                </a:solidFill>
                <a:effectLst/>
                <a:latin typeface="Arial"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Facebook</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www.facebook.com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91" y="990600"/>
            <a:ext cx="6844109" cy="4343400"/>
          </a:xfrm>
          <a:prstGeom prst="rect">
            <a:avLst/>
          </a:prstGeom>
          <a:ln>
            <a:noFill/>
          </a:ln>
          <a:effectLst>
            <a:outerShdw blurRad="292100" dist="139700" dir="2700000" algn="tl" rotWithShape="0">
              <a:srgbClr val="333333">
                <a:alpha val="65000"/>
              </a:srgbClr>
            </a:outerShdw>
          </a:effectLst>
        </p:spPr>
      </p:pic>
      <p:sp>
        <p:nvSpPr>
          <p:cNvPr id="7" name="مستطيل 6"/>
          <p:cNvSpPr/>
          <p:nvPr/>
        </p:nvSpPr>
        <p:spPr>
          <a:xfrm>
            <a:off x="8077200" y="3650511"/>
            <a:ext cx="869149" cy="1569660"/>
          </a:xfrm>
          <a:prstGeom prst="rect">
            <a:avLst/>
          </a:prstGeom>
        </p:spPr>
        <p:txBody>
          <a:bodyPr wrap="none">
            <a:spAutoFit/>
          </a:bodyPr>
          <a:lstStyle/>
          <a:p>
            <a:r>
              <a:rPr lang="en-US" sz="9600" b="1" dirty="0">
                <a:solidFill>
                  <a:srgbClr val="FFCC33"/>
                </a:solidFill>
                <a:latin typeface="Arial" pitchFamily="34" charset="0"/>
                <a:ea typeface="Times New Roman" pitchFamily="18" charset="0"/>
                <a:cs typeface="Arial" pitchFamily="34" charset="0"/>
              </a:rPr>
              <a:t>1</a:t>
            </a:r>
            <a:endParaRPr lang="en-US" dirty="0"/>
          </a:p>
        </p:txBody>
      </p:sp>
      <p:sp>
        <p:nvSpPr>
          <p:cNvPr id="8" name="مستطيل 7"/>
          <p:cNvSpPr/>
          <p:nvPr/>
        </p:nvSpPr>
        <p:spPr>
          <a:xfrm>
            <a:off x="7162800" y="5334000"/>
            <a:ext cx="1828800" cy="523220"/>
          </a:xfrm>
          <a:prstGeom prst="rect">
            <a:avLst/>
          </a:prstGeom>
        </p:spPr>
        <p:txBody>
          <a:bodyPr wrap="square">
            <a:spAutoFit/>
          </a:bodyPr>
          <a:lstStyle/>
          <a:p>
            <a:r>
              <a:rPr lang="en-US" sz="2800" b="1" dirty="0"/>
              <a:t>Facebook</a:t>
            </a:r>
            <a:endParaRPr lang="en-US" sz="2800" dirty="0"/>
          </a:p>
        </p:txBody>
      </p:sp>
      <p:sp>
        <p:nvSpPr>
          <p:cNvPr id="2" name="مستطيل 1"/>
          <p:cNvSpPr/>
          <p:nvPr/>
        </p:nvSpPr>
        <p:spPr>
          <a:xfrm>
            <a:off x="2438399" y="457200"/>
            <a:ext cx="5291833" cy="523220"/>
          </a:xfrm>
          <a:prstGeom prst="rect">
            <a:avLst/>
          </a:prstGeom>
        </p:spPr>
        <p:txBody>
          <a:bodyPr wrap="none">
            <a:spAutoFit/>
          </a:bodyPr>
          <a:lstStyle/>
          <a:p>
            <a:r>
              <a:rPr lang="ar-IQ" sz="2800" b="1" dirty="0">
                <a:solidFill>
                  <a:srgbClr val="FF0000"/>
                </a:solidFill>
              </a:rPr>
              <a:t>افضل 10 مواقع </a:t>
            </a:r>
            <a:r>
              <a:rPr lang="ar-IQ" sz="2800" b="1" dirty="0" smtClean="0">
                <a:solidFill>
                  <a:srgbClr val="FF0000"/>
                </a:solidFill>
              </a:rPr>
              <a:t>للتواصل </a:t>
            </a:r>
            <a:r>
              <a:rPr lang="ar-IQ" sz="2800" b="1" dirty="0">
                <a:solidFill>
                  <a:srgbClr val="FF0000"/>
                </a:solidFill>
              </a:rPr>
              <a:t>الاجتماعي 2012</a:t>
            </a:r>
            <a:endParaRPr lang="en-US" sz="2800" dirty="0">
              <a:solidFill>
                <a:srgbClr val="FF0000"/>
              </a:solidFill>
            </a:endParaRPr>
          </a:p>
        </p:txBody>
      </p:sp>
    </p:spTree>
    <p:extLst>
      <p:ext uri="{BB962C8B-B14F-4D97-AF65-F5344CB8AC3E}">
        <p14:creationId xmlns:p14="http://schemas.microsoft.com/office/powerpoint/2010/main" val="396341172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76600" y="4800600"/>
            <a:ext cx="5486400" cy="566738"/>
          </a:xfrm>
        </p:spPr>
        <p:txBody>
          <a:bodyPr>
            <a:normAutofit fontScale="90000"/>
          </a:bodyPr>
          <a:lstStyle/>
          <a:p>
            <a:pPr algn="r" rtl="1"/>
            <a:r>
              <a:rPr lang="en-US" sz="10700" dirty="0" smtClean="0">
                <a:solidFill>
                  <a:srgbClr val="FFC000"/>
                </a:solidFill>
              </a:rPr>
              <a:t>2</a:t>
            </a:r>
            <a:r>
              <a:rPr lang="en-US" dirty="0"/>
              <a:t/>
            </a:r>
            <a:br>
              <a:rPr lang="en-US" dirty="0"/>
            </a:br>
            <a:endParaRPr lang="en-US" dirty="0"/>
          </a:p>
        </p:txBody>
      </p:sp>
      <p:pic>
        <p:nvPicPr>
          <p:cNvPr id="1026" name="Picture 2" descr="tw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923" b="1923"/>
          <a:stretch>
            <a:fillRect/>
          </a:stretch>
        </p:blipFill>
        <p:spPr bwMode="auto">
          <a:xfrm>
            <a:off x="914400" y="533400"/>
            <a:ext cx="7086600"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1295400" y="5181600"/>
            <a:ext cx="7696200" cy="457200"/>
          </a:xfrm>
        </p:spPr>
        <p:txBody>
          <a:bodyPr>
            <a:noAutofit/>
          </a:bodyPr>
          <a:lstStyle/>
          <a:p>
            <a:pPr algn="r"/>
            <a:r>
              <a:rPr lang="en-US" sz="3200" b="1" dirty="0" smtClean="0"/>
              <a:t>Twitter</a:t>
            </a:r>
            <a:r>
              <a:rPr lang="en-US" sz="1800" b="1" dirty="0"/>
              <a:t> </a:t>
            </a:r>
            <a:endParaRPr lang="en-US" sz="1800" dirty="0"/>
          </a:p>
          <a:p>
            <a:pPr algn="just" rtl="1"/>
            <a:r>
              <a:rPr lang="en-US" sz="2400" dirty="0" smtClean="0"/>
              <a:t> </a:t>
            </a:r>
            <a:r>
              <a:rPr lang="en-US" sz="2400" b="1" dirty="0"/>
              <a:t>www. </a:t>
            </a:r>
            <a:r>
              <a:rPr lang="en-US" sz="2400" b="1" dirty="0" smtClean="0"/>
              <a:t>twitter.com                                          </a:t>
            </a:r>
            <a:endParaRPr lang="en-US" sz="2400" dirty="0" smtClean="0"/>
          </a:p>
          <a:p>
            <a:pPr algn="r" rtl="1"/>
            <a:r>
              <a:rPr lang="en-US" sz="2400" b="1" dirty="0" smtClean="0"/>
              <a:t>. </a:t>
            </a:r>
            <a:r>
              <a:rPr lang="ar-IQ" sz="2000" b="1" dirty="0" smtClean="0"/>
              <a:t>                     </a:t>
            </a:r>
            <a:r>
              <a:rPr lang="en-US" sz="2000" b="1" dirty="0" smtClean="0"/>
              <a:t>		</a:t>
            </a:r>
            <a:r>
              <a:rPr lang="ar-IQ" sz="2000" b="1" dirty="0" smtClean="0"/>
              <a:t>   </a:t>
            </a:r>
            <a:r>
              <a:rPr lang="en-US" sz="2000" b="1" dirty="0" smtClean="0"/>
              <a:t>   					</a:t>
            </a:r>
            <a:r>
              <a:rPr lang="ar-IQ" sz="2000" b="1" dirty="0" smtClean="0"/>
              <a:t> 				 </a:t>
            </a:r>
            <a:r>
              <a:rPr lang="en-US" sz="2000" b="1" dirty="0" smtClean="0"/>
              <a:t>                                  </a:t>
            </a:r>
            <a:endParaRPr lang="en-US" sz="2000" b="1" dirty="0"/>
          </a:p>
          <a:p>
            <a:pPr algn="r"/>
            <a:endParaRPr lang="en-US" sz="1800" dirty="0"/>
          </a:p>
        </p:txBody>
      </p:sp>
    </p:spTree>
    <p:extLst>
      <p:ext uri="{BB962C8B-B14F-4D97-AF65-F5344CB8AC3E}">
        <p14:creationId xmlns:p14="http://schemas.microsoft.com/office/powerpoint/2010/main" val="159883477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24200" y="5376862"/>
            <a:ext cx="5486400" cy="566738"/>
          </a:xfrm>
        </p:spPr>
        <p:txBody>
          <a:bodyPr>
            <a:noAutofit/>
          </a:bodyPr>
          <a:lstStyle/>
          <a:p>
            <a:pPr algn="r"/>
            <a:r>
              <a:rPr lang="en-US" sz="2800" dirty="0"/>
              <a:t>MySpace</a:t>
            </a:r>
            <a:br>
              <a:rPr lang="en-US" sz="2800" dirty="0"/>
            </a:br>
            <a:endParaRPr lang="en-US" sz="2800" dirty="0"/>
          </a:p>
        </p:txBody>
      </p:sp>
      <p:sp>
        <p:nvSpPr>
          <p:cNvPr id="4" name="عنصر نائب للنص 3"/>
          <p:cNvSpPr>
            <a:spLocks noGrp="1"/>
          </p:cNvSpPr>
          <p:nvPr>
            <p:ph type="body" sz="half" idx="2"/>
          </p:nvPr>
        </p:nvSpPr>
        <p:spPr>
          <a:xfrm>
            <a:off x="2895600" y="5291138"/>
            <a:ext cx="2635755" cy="804862"/>
          </a:xfrm>
        </p:spPr>
        <p:txBody>
          <a:bodyPr>
            <a:noAutofit/>
          </a:bodyPr>
          <a:lstStyle/>
          <a:p>
            <a:r>
              <a:rPr lang="en-US" sz="2400" dirty="0" smtClean="0"/>
              <a:t>  www.myspace.com</a:t>
            </a:r>
            <a:endParaRPr lang="en-US" sz="2400" dirty="0"/>
          </a:p>
        </p:txBody>
      </p:sp>
      <p:pic>
        <p:nvPicPr>
          <p:cNvPr id="2051" name="Picture 3" descr="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457200"/>
            <a:ext cx="7013514"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7927914" y="3244334"/>
            <a:ext cx="808235" cy="1569660"/>
          </a:xfrm>
          <a:prstGeom prst="rect">
            <a:avLst/>
          </a:prstGeom>
        </p:spPr>
        <p:txBody>
          <a:bodyPr wrap="none">
            <a:spAutoFit/>
          </a:bodyPr>
          <a:lstStyle/>
          <a:p>
            <a:r>
              <a:rPr lang="en-US" sz="9600" b="1" dirty="0">
                <a:solidFill>
                  <a:srgbClr val="FFC000"/>
                </a:solidFill>
              </a:rPr>
              <a:t>3</a:t>
            </a:r>
            <a:endParaRPr lang="en-US" sz="9600" dirty="0">
              <a:solidFill>
                <a:srgbClr val="FFC000"/>
              </a:solidFill>
            </a:endParaRPr>
          </a:p>
        </p:txBody>
      </p:sp>
    </p:spTree>
    <p:extLst>
      <p:ext uri="{BB962C8B-B14F-4D97-AF65-F5344CB8AC3E}">
        <p14:creationId xmlns:p14="http://schemas.microsoft.com/office/powerpoint/2010/main" val="102679988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24200" y="5334000"/>
            <a:ext cx="5486400" cy="566738"/>
          </a:xfrm>
        </p:spPr>
        <p:txBody>
          <a:bodyPr>
            <a:noAutofit/>
          </a:bodyPr>
          <a:lstStyle/>
          <a:p>
            <a:pPr algn="r"/>
            <a:r>
              <a:rPr lang="en-US" sz="2400" dirty="0" smtClean="0"/>
              <a:t>LinkedIn</a:t>
            </a:r>
            <a:r>
              <a:rPr lang="en-US" sz="2800" dirty="0"/>
              <a:t/>
            </a:r>
            <a:br>
              <a:rPr lang="en-US" sz="2800" dirty="0"/>
            </a:br>
            <a:endParaRPr lang="en-US" sz="2800" dirty="0"/>
          </a:p>
        </p:txBody>
      </p:sp>
      <p:pic>
        <p:nvPicPr>
          <p:cNvPr id="12" name="عنصر نائب للصورة 11"/>
          <p:cNvPicPr>
            <a:picLocks noGrp="1" noChangeAspect="1"/>
          </p:cNvPicPr>
          <p:nvPr>
            <p:ph type="pic" idx="1"/>
          </p:nvPr>
        </p:nvPicPr>
        <p:blipFill>
          <a:blip r:embed="rId2">
            <a:extLst>
              <a:ext uri="{28A0092B-C50C-407E-A947-70E740481C1C}">
                <a14:useLocalDpi xmlns:a14="http://schemas.microsoft.com/office/drawing/2010/main" val="0"/>
              </a:ext>
            </a:extLst>
          </a:blip>
          <a:srcRect l="4073" r="4073"/>
          <a:stretch>
            <a:fillRect/>
          </a:stretch>
        </p:blipFill>
        <p:spPr>
          <a:xfrm>
            <a:off x="1066800" y="457200"/>
            <a:ext cx="6858000" cy="4572000"/>
          </a:xfrm>
          <a:prstGeom prst="rect">
            <a:avLst/>
          </a:prstGeom>
          <a:ln>
            <a:noFill/>
          </a:ln>
          <a:effectLst>
            <a:outerShdw blurRad="292100" dist="139700" dir="2700000" algn="tl" rotWithShape="0">
              <a:srgbClr val="333333">
                <a:alpha val="65000"/>
              </a:srgbClr>
            </a:outerShdw>
          </a:effectLst>
        </p:spPr>
      </p:pic>
      <p:sp>
        <p:nvSpPr>
          <p:cNvPr id="4" name="عنصر نائب للنص 3"/>
          <p:cNvSpPr>
            <a:spLocks noGrp="1"/>
          </p:cNvSpPr>
          <p:nvPr>
            <p:ph type="body" sz="half" idx="2"/>
          </p:nvPr>
        </p:nvSpPr>
        <p:spPr>
          <a:xfrm>
            <a:off x="2895600" y="5638800"/>
            <a:ext cx="2932112" cy="804862"/>
          </a:xfrm>
        </p:spPr>
        <p:txBody>
          <a:bodyPr>
            <a:normAutofit/>
          </a:bodyPr>
          <a:lstStyle/>
          <a:p>
            <a:r>
              <a:rPr lang="en-US" sz="2400" b="1" dirty="0">
                <a:solidFill>
                  <a:schemeClr val="tx1"/>
                </a:solidFill>
              </a:rPr>
              <a:t>www. LinkedIn.com</a:t>
            </a:r>
          </a:p>
        </p:txBody>
      </p:sp>
      <p:sp>
        <p:nvSpPr>
          <p:cNvPr id="5" name="مستطيل 4"/>
          <p:cNvSpPr/>
          <p:nvPr/>
        </p:nvSpPr>
        <p:spPr>
          <a:xfrm>
            <a:off x="8077199" y="3048000"/>
            <a:ext cx="808235" cy="1569660"/>
          </a:xfrm>
          <a:prstGeom prst="rect">
            <a:avLst/>
          </a:prstGeom>
        </p:spPr>
        <p:txBody>
          <a:bodyPr wrap="none">
            <a:spAutoFit/>
          </a:bodyPr>
          <a:lstStyle/>
          <a:p>
            <a:r>
              <a:rPr lang="en-US" sz="9600" b="1" dirty="0">
                <a:solidFill>
                  <a:srgbClr val="FFC000"/>
                </a:solidFill>
              </a:rPr>
              <a:t>4</a:t>
            </a:r>
            <a:endParaRPr lang="en-US" sz="9600" dirty="0">
              <a:solidFill>
                <a:srgbClr val="FFC000"/>
              </a:solidFill>
            </a:endParaRPr>
          </a:p>
        </p:txBody>
      </p:sp>
    </p:spTree>
    <p:extLst>
      <p:ext uri="{BB962C8B-B14F-4D97-AF65-F5344CB8AC3E}">
        <p14:creationId xmlns:p14="http://schemas.microsoft.com/office/powerpoint/2010/main" val="51097098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92484" y="5562600"/>
            <a:ext cx="2246312" cy="566738"/>
          </a:xfrm>
        </p:spPr>
        <p:txBody>
          <a:bodyPr>
            <a:noAutofit/>
          </a:bodyPr>
          <a:lstStyle/>
          <a:p>
            <a:pPr algn="r"/>
            <a:r>
              <a:rPr lang="en-US" sz="2800" dirty="0" err="1"/>
              <a:t>Ning</a:t>
            </a:r>
            <a:r>
              <a:rPr lang="en-US" sz="3200" dirty="0"/>
              <a:t/>
            </a:r>
            <a:br>
              <a:rPr lang="en-US" sz="3200" dirty="0"/>
            </a:br>
            <a:endParaRPr lang="en-US" sz="3200" dirty="0"/>
          </a:p>
        </p:txBody>
      </p:sp>
      <p:sp>
        <p:nvSpPr>
          <p:cNvPr id="4" name="عنصر نائب للنص 3"/>
          <p:cNvSpPr>
            <a:spLocks noGrp="1"/>
          </p:cNvSpPr>
          <p:nvPr>
            <p:ph type="body" sz="half" idx="2"/>
          </p:nvPr>
        </p:nvSpPr>
        <p:spPr>
          <a:xfrm>
            <a:off x="2895600" y="5638800"/>
            <a:ext cx="2665412" cy="804862"/>
          </a:xfrm>
        </p:spPr>
        <p:txBody>
          <a:bodyPr>
            <a:normAutofit/>
          </a:bodyPr>
          <a:lstStyle/>
          <a:p>
            <a:r>
              <a:rPr lang="en-US" sz="2800" dirty="0">
                <a:solidFill>
                  <a:schemeClr val="tx1"/>
                </a:solidFill>
              </a:rPr>
              <a:t>.</a:t>
            </a:r>
            <a:r>
              <a:rPr lang="en-US" sz="2800" b="1" dirty="0">
                <a:solidFill>
                  <a:schemeClr val="tx1"/>
                </a:solidFill>
              </a:rPr>
              <a:t>www.ning.com</a:t>
            </a:r>
          </a:p>
        </p:txBody>
      </p:sp>
      <p:pic>
        <p:nvPicPr>
          <p:cNvPr id="4098" name="Picture 2" desc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7050"/>
            <a:ext cx="7010400" cy="4446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8153400" y="3352800"/>
            <a:ext cx="756938" cy="1446550"/>
          </a:xfrm>
          <a:prstGeom prst="rect">
            <a:avLst/>
          </a:prstGeom>
        </p:spPr>
        <p:txBody>
          <a:bodyPr wrap="none">
            <a:spAutoFit/>
          </a:bodyPr>
          <a:lstStyle/>
          <a:p>
            <a:r>
              <a:rPr lang="en-US" sz="8800" b="1" dirty="0">
                <a:solidFill>
                  <a:srgbClr val="FFC000"/>
                </a:solidFill>
              </a:rPr>
              <a:t>5</a:t>
            </a:r>
            <a:endParaRPr lang="en-US" dirty="0">
              <a:solidFill>
                <a:srgbClr val="FFC000"/>
              </a:solidFill>
            </a:endParaRPr>
          </a:p>
        </p:txBody>
      </p:sp>
    </p:spTree>
    <p:extLst>
      <p:ext uri="{BB962C8B-B14F-4D97-AF65-F5344CB8AC3E}">
        <p14:creationId xmlns:p14="http://schemas.microsoft.com/office/powerpoint/2010/main" val="183023185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22834" y="5529262"/>
            <a:ext cx="5486400" cy="566738"/>
          </a:xfrm>
        </p:spPr>
        <p:txBody>
          <a:bodyPr>
            <a:noAutofit/>
          </a:bodyPr>
          <a:lstStyle/>
          <a:p>
            <a:pPr algn="r"/>
            <a:r>
              <a:rPr lang="en-US" sz="2800" dirty="0"/>
              <a:t>Friendster</a:t>
            </a:r>
            <a:r>
              <a:rPr lang="en-US" sz="2000" dirty="0"/>
              <a:t/>
            </a:r>
            <a:br>
              <a:rPr lang="en-US" sz="2000" dirty="0"/>
            </a:br>
            <a:endParaRPr lang="en-US" sz="2000" dirty="0"/>
          </a:p>
        </p:txBody>
      </p:sp>
      <p:pic>
        <p:nvPicPr>
          <p:cNvPr id="1026" name="Picture 2" descr="ffff"/>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04" b="1204"/>
          <a:stretch>
            <a:fillRect/>
          </a:stretch>
        </p:blipFill>
        <p:spPr bwMode="auto">
          <a:xfrm>
            <a:off x="838201" y="530225"/>
            <a:ext cx="7162798" cy="4575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914400" y="5562600"/>
            <a:ext cx="7391400" cy="804862"/>
          </a:xfrm>
        </p:spPr>
        <p:txBody>
          <a:bodyPr/>
          <a:lstStyle/>
          <a:p>
            <a:pPr algn="ctr"/>
            <a:r>
              <a:rPr lang="en-US" sz="2400" b="1" dirty="0">
                <a:solidFill>
                  <a:schemeClr val="tx1"/>
                </a:solidFill>
              </a:rPr>
              <a:t>www </a:t>
            </a:r>
            <a:r>
              <a:rPr lang="en-US" sz="2400" b="1" dirty="0" smtClean="0">
                <a:solidFill>
                  <a:schemeClr val="tx1"/>
                </a:solidFill>
              </a:rPr>
              <a:t>Friendster.com  	                              </a:t>
            </a:r>
            <a:endParaRPr lang="en-US" sz="2400" b="1" dirty="0">
              <a:solidFill>
                <a:schemeClr val="tx1"/>
              </a:solidFill>
            </a:endParaRPr>
          </a:p>
          <a:p>
            <a:endParaRPr lang="en-US" dirty="0"/>
          </a:p>
        </p:txBody>
      </p:sp>
      <p:sp>
        <p:nvSpPr>
          <p:cNvPr id="5" name="مستطيل 4"/>
          <p:cNvSpPr/>
          <p:nvPr/>
        </p:nvSpPr>
        <p:spPr>
          <a:xfrm>
            <a:off x="8000999" y="3101370"/>
            <a:ext cx="808235" cy="1569660"/>
          </a:xfrm>
          <a:prstGeom prst="rect">
            <a:avLst/>
          </a:prstGeom>
        </p:spPr>
        <p:txBody>
          <a:bodyPr wrap="none">
            <a:spAutoFit/>
          </a:bodyPr>
          <a:lstStyle/>
          <a:p>
            <a:r>
              <a:rPr lang="en-US" sz="9600" b="1" dirty="0">
                <a:solidFill>
                  <a:srgbClr val="FFC000"/>
                </a:solidFill>
              </a:rPr>
              <a:t>6</a:t>
            </a:r>
            <a:endParaRPr lang="en-US" dirty="0">
              <a:solidFill>
                <a:srgbClr val="FFC000"/>
              </a:solidFill>
            </a:endParaRPr>
          </a:p>
        </p:txBody>
      </p:sp>
    </p:spTree>
    <p:extLst>
      <p:ext uri="{BB962C8B-B14F-4D97-AF65-F5344CB8AC3E}">
        <p14:creationId xmlns:p14="http://schemas.microsoft.com/office/powerpoint/2010/main" val="293248359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24200" y="5605462"/>
            <a:ext cx="5486400" cy="566738"/>
          </a:xfrm>
        </p:spPr>
        <p:txBody>
          <a:bodyPr>
            <a:noAutofit/>
          </a:bodyPr>
          <a:lstStyle/>
          <a:p>
            <a:pPr algn="r"/>
            <a:r>
              <a:rPr lang="en-US" sz="2800" dirty="0"/>
              <a:t>Multiply</a:t>
            </a:r>
            <a:r>
              <a:rPr lang="en-US" sz="2400" dirty="0"/>
              <a:t/>
            </a:r>
            <a:br>
              <a:rPr lang="en-US" sz="2400" dirty="0"/>
            </a:br>
            <a:endParaRPr lang="en-US" sz="2400" dirty="0"/>
          </a:p>
        </p:txBody>
      </p:sp>
      <p:pic>
        <p:nvPicPr>
          <p:cNvPr id="2050" name="Picture 2" descr="mu"/>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64" b="1164"/>
          <a:stretch>
            <a:fillRect/>
          </a:stretch>
        </p:blipFill>
        <p:spPr bwMode="auto">
          <a:xfrm>
            <a:off x="914400" y="533400"/>
            <a:ext cx="7010400" cy="464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706582" y="5715000"/>
            <a:ext cx="7391400" cy="804862"/>
          </a:xfrm>
        </p:spPr>
        <p:txBody>
          <a:bodyPr/>
          <a:lstStyle/>
          <a:p>
            <a:pPr algn="ctr"/>
            <a:r>
              <a:rPr lang="en-US" sz="2400" b="1" dirty="0">
                <a:solidFill>
                  <a:schemeClr val="tx1"/>
                </a:solidFill>
              </a:rPr>
              <a:t>www Multiply.com                                        </a:t>
            </a:r>
          </a:p>
          <a:p>
            <a:endParaRPr lang="en-US" dirty="0"/>
          </a:p>
        </p:txBody>
      </p:sp>
      <p:sp>
        <p:nvSpPr>
          <p:cNvPr id="5" name="مستطيل 4"/>
          <p:cNvSpPr/>
          <p:nvPr/>
        </p:nvSpPr>
        <p:spPr>
          <a:xfrm>
            <a:off x="8077200" y="3505200"/>
            <a:ext cx="800219" cy="1569660"/>
          </a:xfrm>
          <a:prstGeom prst="rect">
            <a:avLst/>
          </a:prstGeom>
        </p:spPr>
        <p:txBody>
          <a:bodyPr wrap="none">
            <a:spAutoFit/>
          </a:bodyPr>
          <a:lstStyle/>
          <a:p>
            <a:r>
              <a:rPr lang="en-US" sz="9600" b="1" dirty="0">
                <a:solidFill>
                  <a:srgbClr val="FFC000"/>
                </a:solidFill>
              </a:rPr>
              <a:t>7</a:t>
            </a:r>
            <a:endParaRPr lang="en-US" sz="1600" dirty="0">
              <a:solidFill>
                <a:srgbClr val="FFC000"/>
              </a:solidFill>
            </a:endParaRPr>
          </a:p>
        </p:txBody>
      </p:sp>
    </p:spTree>
    <p:extLst>
      <p:ext uri="{BB962C8B-B14F-4D97-AF65-F5344CB8AC3E}">
        <p14:creationId xmlns:p14="http://schemas.microsoft.com/office/powerpoint/2010/main" val="408269638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46635" y="5715000"/>
            <a:ext cx="5486400" cy="566738"/>
          </a:xfrm>
        </p:spPr>
        <p:txBody>
          <a:bodyPr>
            <a:normAutofit fontScale="90000"/>
          </a:bodyPr>
          <a:lstStyle/>
          <a:p>
            <a:pPr algn="r"/>
            <a:r>
              <a:rPr lang="en-US" sz="3100" dirty="0"/>
              <a:t>Tagged</a:t>
            </a:r>
            <a:r>
              <a:rPr lang="en-US" dirty="0"/>
              <a:t/>
            </a:r>
            <a:br>
              <a:rPr lang="en-US" dirty="0"/>
            </a:br>
            <a:endParaRPr lang="en-US" dirty="0"/>
          </a:p>
        </p:txBody>
      </p:sp>
      <p:sp>
        <p:nvSpPr>
          <p:cNvPr id="4" name="عنصر نائب للنص 3"/>
          <p:cNvSpPr>
            <a:spLocks noGrp="1"/>
          </p:cNvSpPr>
          <p:nvPr>
            <p:ph type="body" sz="half" idx="2"/>
          </p:nvPr>
        </p:nvSpPr>
        <p:spPr/>
        <p:txBody>
          <a:bodyPr/>
          <a:lstStyle/>
          <a:p>
            <a:pPr algn="ctr"/>
            <a:r>
              <a:rPr lang="en-US" sz="2800" b="1" dirty="0" smtClean="0"/>
              <a:t>www.Tagged.com                                          </a:t>
            </a:r>
            <a:endParaRPr lang="en-US" sz="2800" b="1" dirty="0"/>
          </a:p>
          <a:p>
            <a:endParaRPr lang="en-US" dirty="0"/>
          </a:p>
        </p:txBody>
      </p:sp>
      <p:pic>
        <p:nvPicPr>
          <p:cNvPr id="3074" name="Picture 2" desc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91" y="467591"/>
            <a:ext cx="7076209"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7924800" y="3230940"/>
            <a:ext cx="808235" cy="1569660"/>
          </a:xfrm>
          <a:prstGeom prst="rect">
            <a:avLst/>
          </a:prstGeom>
        </p:spPr>
        <p:txBody>
          <a:bodyPr wrap="none">
            <a:spAutoFit/>
          </a:bodyPr>
          <a:lstStyle/>
          <a:p>
            <a:r>
              <a:rPr lang="en-US" sz="9600" b="1" dirty="0">
                <a:solidFill>
                  <a:srgbClr val="FFC000"/>
                </a:solidFill>
              </a:rPr>
              <a:t>8</a:t>
            </a:r>
            <a:endParaRPr lang="en-US" sz="1600" dirty="0">
              <a:solidFill>
                <a:srgbClr val="FFC000"/>
              </a:solidFill>
            </a:endParaRPr>
          </a:p>
        </p:txBody>
      </p:sp>
      <p:sp>
        <p:nvSpPr>
          <p:cNvPr id="6" name="مربع نص 5"/>
          <p:cNvSpPr txBox="1"/>
          <p:nvPr/>
        </p:nvSpPr>
        <p:spPr>
          <a:xfrm>
            <a:off x="2590800" y="5624945"/>
            <a:ext cx="3276600" cy="523220"/>
          </a:xfrm>
          <a:prstGeom prst="rect">
            <a:avLst/>
          </a:prstGeom>
          <a:noFill/>
        </p:spPr>
        <p:txBody>
          <a:bodyPr wrap="square" rtlCol="0">
            <a:spAutoFit/>
          </a:bodyPr>
          <a:lstStyle/>
          <a:p>
            <a:r>
              <a:rPr lang="en-US" sz="2800" b="1" dirty="0" smtClean="0"/>
              <a:t>www.tagged.com</a:t>
            </a:r>
            <a:endParaRPr lang="en-US" b="1" dirty="0"/>
          </a:p>
        </p:txBody>
      </p:sp>
    </p:spTree>
    <p:extLst>
      <p:ext uri="{BB962C8B-B14F-4D97-AF65-F5344CB8AC3E}">
        <p14:creationId xmlns:p14="http://schemas.microsoft.com/office/powerpoint/2010/main" val="74044986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0" y="5638800"/>
            <a:ext cx="5486400" cy="566738"/>
          </a:xfrm>
        </p:spPr>
        <p:txBody>
          <a:bodyPr>
            <a:noAutofit/>
          </a:bodyPr>
          <a:lstStyle/>
          <a:p>
            <a:pPr algn="r"/>
            <a:r>
              <a:rPr lang="en-US" sz="3200" dirty="0" smtClean="0"/>
              <a:t>Hi5</a:t>
            </a:r>
            <a:r>
              <a:rPr lang="en-US" sz="3200" dirty="0"/>
              <a:t/>
            </a:r>
            <a:br>
              <a:rPr lang="en-US" sz="3200" dirty="0"/>
            </a:br>
            <a:endParaRPr lang="en-US" sz="3200" dirty="0"/>
          </a:p>
        </p:txBody>
      </p:sp>
      <p:pic>
        <p:nvPicPr>
          <p:cNvPr id="11" name="عنصر نائب للصورة 10"/>
          <p:cNvPicPr>
            <a:picLocks noGrp="1" noChangeAspect="1"/>
          </p:cNvPicPr>
          <p:nvPr>
            <p:ph type="pic" idx="1"/>
          </p:nvPr>
        </p:nvPicPr>
        <p:blipFill>
          <a:blip r:embed="rId2">
            <a:extLst>
              <a:ext uri="{28A0092B-C50C-407E-A947-70E740481C1C}">
                <a14:useLocalDpi xmlns:a14="http://schemas.microsoft.com/office/drawing/2010/main" val="0"/>
              </a:ext>
            </a:extLst>
          </a:blip>
          <a:srcRect l="10588" r="10588"/>
          <a:stretch>
            <a:fillRect/>
          </a:stretch>
        </p:blipFill>
        <p:spPr>
          <a:xfrm>
            <a:off x="1066800" y="533400"/>
            <a:ext cx="6629400" cy="4800600"/>
          </a:xfrm>
          <a:prstGeom prst="rect">
            <a:avLst/>
          </a:prstGeom>
          <a:ln>
            <a:noFill/>
          </a:ln>
          <a:effectLst>
            <a:outerShdw blurRad="292100" dist="139700" dir="2700000" algn="tl" rotWithShape="0">
              <a:srgbClr val="333333">
                <a:alpha val="65000"/>
              </a:srgbClr>
            </a:outerShdw>
          </a:effectLst>
        </p:spPr>
      </p:pic>
      <p:sp>
        <p:nvSpPr>
          <p:cNvPr id="4" name="عنصر نائب للنص 3"/>
          <p:cNvSpPr>
            <a:spLocks noGrp="1"/>
          </p:cNvSpPr>
          <p:nvPr>
            <p:ph type="body" sz="half" idx="2"/>
          </p:nvPr>
        </p:nvSpPr>
        <p:spPr>
          <a:xfrm>
            <a:off x="533400" y="5638800"/>
            <a:ext cx="7391400" cy="804862"/>
          </a:xfrm>
        </p:spPr>
        <p:txBody>
          <a:bodyPr>
            <a:noAutofit/>
          </a:bodyPr>
          <a:lstStyle/>
          <a:p>
            <a:pPr algn="ctr"/>
            <a:r>
              <a:rPr lang="en-US" sz="2800" b="1" dirty="0">
                <a:solidFill>
                  <a:schemeClr val="tx1"/>
                </a:solidFill>
              </a:rPr>
              <a:t>.www.hi5.com </a:t>
            </a:r>
          </a:p>
        </p:txBody>
      </p:sp>
      <p:sp>
        <p:nvSpPr>
          <p:cNvPr id="12" name="مستطيل 11"/>
          <p:cNvSpPr/>
          <p:nvPr/>
        </p:nvSpPr>
        <p:spPr>
          <a:xfrm>
            <a:off x="7839337" y="3250306"/>
            <a:ext cx="808235" cy="1569660"/>
          </a:xfrm>
          <a:prstGeom prst="rect">
            <a:avLst/>
          </a:prstGeom>
        </p:spPr>
        <p:txBody>
          <a:bodyPr wrap="none">
            <a:spAutoFit/>
          </a:bodyPr>
          <a:lstStyle/>
          <a:p>
            <a:r>
              <a:rPr lang="en-US" sz="9600" b="1" dirty="0">
                <a:solidFill>
                  <a:srgbClr val="FFC000"/>
                </a:solidFill>
              </a:rPr>
              <a:t>9</a:t>
            </a:r>
            <a:endParaRPr lang="en-US" dirty="0">
              <a:solidFill>
                <a:srgbClr val="FFC000"/>
              </a:solidFill>
            </a:endParaRPr>
          </a:p>
        </p:txBody>
      </p:sp>
    </p:spTree>
    <p:extLst>
      <p:ext uri="{BB962C8B-B14F-4D97-AF65-F5344CB8AC3E}">
        <p14:creationId xmlns:p14="http://schemas.microsoft.com/office/powerpoint/2010/main" val="206669115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818409" y="533400"/>
            <a:ext cx="6553200" cy="4216539"/>
          </a:xfrm>
          <a:prstGeom prst="rect">
            <a:avLst/>
          </a:prstGeom>
        </p:spPr>
        <p:txBody>
          <a:bodyPr wrap="square">
            <a:spAutoFit/>
          </a:bodyPr>
          <a:lstStyle/>
          <a:p>
            <a:pPr algn="just" rtl="1"/>
            <a:r>
              <a:rPr lang="ar-SA" sz="2400" b="1" dirty="0">
                <a:solidFill>
                  <a:srgbClr val="FF0000"/>
                </a:solidFill>
              </a:rPr>
              <a:t>مميزات الشبكات </a:t>
            </a:r>
            <a:r>
              <a:rPr lang="ar-SA" sz="2400" b="1" dirty="0" smtClean="0">
                <a:solidFill>
                  <a:srgbClr val="FF0000"/>
                </a:solidFill>
              </a:rPr>
              <a:t>الاجتماعية</a:t>
            </a:r>
            <a:endParaRPr lang="en-US" sz="2000" b="1" dirty="0"/>
          </a:p>
          <a:p>
            <a:pPr algn="just" rtl="1"/>
            <a:endParaRPr lang="en-US" sz="2400" dirty="0"/>
          </a:p>
          <a:p>
            <a:pPr algn="just" rtl="1"/>
            <a:r>
              <a:rPr lang="ar-SA" sz="2400" dirty="0">
                <a:solidFill>
                  <a:srgbClr val="FF0000"/>
                </a:solidFill>
              </a:rPr>
              <a:t>1- العالمية: </a:t>
            </a:r>
            <a:r>
              <a:rPr lang="ar-SA" sz="2400" dirty="0"/>
              <a:t>حيث تلغى الحواجز الجغرافية والمكانية، وتتحطم فيها الحدود </a:t>
            </a:r>
            <a:r>
              <a:rPr lang="ar-SA" sz="2400" dirty="0" smtClean="0"/>
              <a:t>الدولية، </a:t>
            </a:r>
            <a:r>
              <a:rPr lang="ar-IQ" sz="2400" dirty="0"/>
              <a:t>ب</a:t>
            </a:r>
            <a:r>
              <a:rPr lang="ar-SA" sz="2400" dirty="0" smtClean="0"/>
              <a:t>بساطة </a:t>
            </a:r>
            <a:r>
              <a:rPr lang="ar-SA" sz="2400" dirty="0"/>
              <a:t>وسهولة</a:t>
            </a:r>
            <a:r>
              <a:rPr lang="ar-SA" sz="2400" dirty="0" smtClean="0"/>
              <a:t>.</a:t>
            </a:r>
            <a:endParaRPr lang="en-US" sz="2400" dirty="0" smtClean="0"/>
          </a:p>
          <a:p>
            <a:pPr algn="just" rtl="1"/>
            <a:endParaRPr lang="en-US" sz="2400" dirty="0"/>
          </a:p>
          <a:p>
            <a:pPr algn="just" rtl="1"/>
            <a:r>
              <a:rPr lang="ar-SA" sz="2400" dirty="0">
                <a:solidFill>
                  <a:srgbClr val="FF0000"/>
                </a:solidFill>
              </a:rPr>
              <a:t>2- </a:t>
            </a:r>
            <a:r>
              <a:rPr lang="ar-SA" sz="2400" dirty="0" smtClean="0">
                <a:solidFill>
                  <a:srgbClr val="FF0000"/>
                </a:solidFill>
              </a:rPr>
              <a:t>التفاعلية</a:t>
            </a:r>
            <a:r>
              <a:rPr lang="ar-IQ" sz="2400" dirty="0" smtClean="0">
                <a:solidFill>
                  <a:srgbClr val="FF0000"/>
                </a:solidFill>
              </a:rPr>
              <a:t>: </a:t>
            </a:r>
            <a:r>
              <a:rPr lang="ar-SA" sz="2400" dirty="0" smtClean="0"/>
              <a:t>فالفرد </a:t>
            </a:r>
            <a:r>
              <a:rPr lang="ar-SA" sz="2400" dirty="0"/>
              <a:t>فيها </a:t>
            </a:r>
            <a:r>
              <a:rPr lang="ar-SA" sz="2400" dirty="0" smtClean="0"/>
              <a:t>مستقبل </a:t>
            </a:r>
            <a:r>
              <a:rPr lang="ar-SA" sz="2400" dirty="0"/>
              <a:t>وقارئ، فهو مرسل وكاتب ومشارك، فهي تلغي السلبية </a:t>
            </a:r>
            <a:r>
              <a:rPr lang="ar-SA" sz="2400" dirty="0" smtClean="0"/>
              <a:t>في </a:t>
            </a:r>
            <a:r>
              <a:rPr lang="ar-SA" sz="2400" dirty="0"/>
              <a:t>الإعلام القديم – التلفاز والصحف الورقية </a:t>
            </a:r>
            <a:r>
              <a:rPr lang="ar-SA" sz="2400" dirty="0" smtClean="0"/>
              <a:t>وتعطي </a:t>
            </a:r>
            <a:r>
              <a:rPr lang="ar-SA" sz="2400" dirty="0"/>
              <a:t>حيز للمشاركة الفاعلة من المشاهد والقارئ</a:t>
            </a:r>
            <a:r>
              <a:rPr lang="ar-SA" sz="2400" dirty="0" smtClean="0"/>
              <a:t>.</a:t>
            </a:r>
            <a:endParaRPr lang="en-US" sz="2400" dirty="0" smtClean="0"/>
          </a:p>
          <a:p>
            <a:pPr algn="just" rtl="1"/>
            <a:endParaRPr lang="en-US" sz="2400" dirty="0"/>
          </a:p>
          <a:p>
            <a:pPr algn="just" rtl="1"/>
            <a:r>
              <a:rPr lang="ar-SA" sz="2400" dirty="0">
                <a:solidFill>
                  <a:srgbClr val="FF0000"/>
                </a:solidFill>
              </a:rPr>
              <a:t>3- التنوع </a:t>
            </a:r>
            <a:r>
              <a:rPr lang="ar-IQ" sz="2400" dirty="0" smtClean="0">
                <a:solidFill>
                  <a:srgbClr val="FF0000"/>
                </a:solidFill>
              </a:rPr>
              <a:t>في الاستخدام:</a:t>
            </a:r>
            <a:r>
              <a:rPr lang="ar-SA" sz="2400" dirty="0" smtClean="0"/>
              <a:t> </a:t>
            </a:r>
            <a:r>
              <a:rPr lang="ar-IQ" sz="2400" dirty="0" smtClean="0"/>
              <a:t> </a:t>
            </a:r>
            <a:r>
              <a:rPr lang="ar-SA" sz="2400" dirty="0" smtClean="0"/>
              <a:t>يستخدمها </a:t>
            </a:r>
            <a:r>
              <a:rPr lang="ar-SA" sz="2400" dirty="0"/>
              <a:t>الطالب للتعلم، والعالم لبث </a:t>
            </a:r>
            <a:r>
              <a:rPr lang="ar-SA" sz="2400" dirty="0" smtClean="0"/>
              <a:t>علمه، </a:t>
            </a:r>
            <a:r>
              <a:rPr lang="ar-SA" sz="2400" dirty="0"/>
              <a:t>والكاتب للتواصل مع القراء... </a:t>
            </a:r>
            <a:r>
              <a:rPr lang="ar-SA" sz="2400" dirty="0" smtClean="0"/>
              <a:t>وهكذا.</a:t>
            </a:r>
            <a:endParaRPr lang="en-US" sz="2400" dirty="0"/>
          </a:p>
        </p:txBody>
      </p:sp>
    </p:spTree>
    <p:extLst>
      <p:ext uri="{BB962C8B-B14F-4D97-AF65-F5344CB8AC3E}">
        <p14:creationId xmlns:p14="http://schemas.microsoft.com/office/powerpoint/2010/main" val="37853240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19400" y="5943600"/>
            <a:ext cx="5486400" cy="566738"/>
          </a:xfrm>
        </p:spPr>
        <p:txBody>
          <a:bodyPr>
            <a:noAutofit/>
          </a:bodyPr>
          <a:lstStyle/>
          <a:p>
            <a:pPr algn="r"/>
            <a:r>
              <a:rPr lang="en-US" sz="2800" dirty="0" err="1"/>
              <a:t>Orkut</a:t>
            </a:r>
            <a:r>
              <a:rPr lang="en-US" dirty="0"/>
              <a:t/>
            </a:r>
            <a:br>
              <a:rPr lang="en-US" dirty="0"/>
            </a:br>
            <a:endParaRPr lang="en-US" dirty="0"/>
          </a:p>
        </p:txBody>
      </p:sp>
      <p:sp>
        <p:nvSpPr>
          <p:cNvPr id="4" name="عنصر نائب للنص 3"/>
          <p:cNvSpPr>
            <a:spLocks noGrp="1"/>
          </p:cNvSpPr>
          <p:nvPr>
            <p:ph type="body" sz="half" idx="2"/>
          </p:nvPr>
        </p:nvSpPr>
        <p:spPr>
          <a:xfrm>
            <a:off x="533400" y="5638800"/>
            <a:ext cx="7391400" cy="804862"/>
          </a:xfrm>
        </p:spPr>
        <p:txBody>
          <a:bodyPr>
            <a:normAutofit/>
          </a:bodyPr>
          <a:lstStyle/>
          <a:p>
            <a:pPr algn="ctr"/>
            <a:r>
              <a:rPr lang="en-US" sz="2800" b="1" dirty="0" smtClean="0">
                <a:solidFill>
                  <a:schemeClr val="tx1"/>
                </a:solidFill>
              </a:rPr>
              <a:t>www.orkut.com                                                    </a:t>
            </a:r>
            <a:endParaRPr lang="en-US" sz="2800" b="1" dirty="0">
              <a:solidFill>
                <a:schemeClr val="tx1"/>
              </a:solidFill>
            </a:endParaRPr>
          </a:p>
          <a:p>
            <a:endParaRPr lang="en-US" dirty="0"/>
          </a:p>
        </p:txBody>
      </p:sp>
      <p:sp>
        <p:nvSpPr>
          <p:cNvPr id="10" name="مستطيل 9"/>
          <p:cNvSpPr/>
          <p:nvPr/>
        </p:nvSpPr>
        <p:spPr>
          <a:xfrm>
            <a:off x="7689089" y="3768436"/>
            <a:ext cx="1107996" cy="1200329"/>
          </a:xfrm>
          <a:prstGeom prst="rect">
            <a:avLst/>
          </a:prstGeom>
        </p:spPr>
        <p:txBody>
          <a:bodyPr wrap="none">
            <a:spAutoFit/>
          </a:bodyPr>
          <a:lstStyle/>
          <a:p>
            <a:r>
              <a:rPr lang="en-US" sz="7200" b="1" dirty="0">
                <a:solidFill>
                  <a:srgbClr val="FFC000"/>
                </a:solidFill>
              </a:rPr>
              <a:t>10</a:t>
            </a:r>
            <a:endParaRPr lang="en-US" dirty="0">
              <a:solidFill>
                <a:srgbClr val="FFC000"/>
              </a:solidFill>
            </a:endParaRPr>
          </a:p>
        </p:txBody>
      </p:sp>
      <p:pic>
        <p:nvPicPr>
          <p:cNvPr id="1027" name="Picture 3" descr="C:\Users\sab\Desktop\nnnnnnnnnnnnnnnnnnn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16081"/>
            <a:ext cx="6858000" cy="4741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9011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صورة 19" descr="الوصف: http://ebizmba.ebizmbainc.netdna-cdn.com/images/logos/facebook.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152400"/>
            <a:ext cx="2280779" cy="1228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صورة 18" descr="الوصف: http://ebizmba.ebizmbainc.netdna-cdn.com/images/logos/twitter.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198" y="1406647"/>
            <a:ext cx="2297947" cy="11079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صورة 17" descr="الوصف: http://ebizmba.ebizmbainc.netdna-cdn.com/images/logos/linkedin.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198" y="2566269"/>
            <a:ext cx="2305096" cy="1167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صورة 16" descr="الوصف: http://ebizmba.ebizmbainc.netdna-cdn.com/images/logos/myspace.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198" y="3810000"/>
            <a:ext cx="2305096" cy="12695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صورة 15" descr="الوصف: http://ebizmba.ebizmbainc.netdna-cdn.com/images/logos/googleplus.gif">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197" y="5130433"/>
            <a:ext cx="2305097" cy="1117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666666"/>
                </a:solidFill>
                <a:effectLst/>
                <a:latin typeface="inherit"/>
                <a:ea typeface="Times New Roman" pitchFamily="18" charset="0"/>
                <a:cs typeface="Arial" pitchFamily="34" charset="0"/>
              </a:rPr>
              <a:t/>
            </a:r>
            <a:br>
              <a:rPr kumimoji="0" lang="en-US" sz="900" b="0" i="0" u="none" strike="noStrike" cap="none" normalizeH="0" baseline="0" smtClean="0">
                <a:ln>
                  <a:noFill/>
                </a:ln>
                <a:solidFill>
                  <a:srgbClr val="666666"/>
                </a:solidFill>
                <a:effectLst/>
                <a:latin typeface="inherit"/>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مستطيل 10"/>
          <p:cNvSpPr/>
          <p:nvPr/>
        </p:nvSpPr>
        <p:spPr>
          <a:xfrm>
            <a:off x="3562395" y="688329"/>
            <a:ext cx="1569660" cy="400110"/>
          </a:xfrm>
          <a:prstGeom prst="rect">
            <a:avLst/>
          </a:prstGeom>
        </p:spPr>
        <p:txBody>
          <a:bodyPr wrap="none">
            <a:spAutoFit/>
          </a:bodyPr>
          <a:lstStyle/>
          <a:p>
            <a:r>
              <a:rPr lang="en-US" sz="2000" dirty="0" smtClean="0">
                <a:latin typeface="inherit"/>
                <a:cs typeface="Arial" pitchFamily="34" charset="0"/>
              </a:rPr>
              <a:t>1</a:t>
            </a:r>
            <a:r>
              <a:rPr lang="en-US" sz="1600" dirty="0" smtClean="0">
                <a:latin typeface="inherit"/>
                <a:cs typeface="Arial" pitchFamily="34" charset="0"/>
              </a:rPr>
              <a:t>I </a:t>
            </a:r>
            <a:r>
              <a:rPr lang="en-US" sz="2000" dirty="0" smtClean="0">
                <a:latin typeface="inherit"/>
                <a:cs typeface="Arial" pitchFamily="34" charset="0"/>
              </a:rPr>
              <a:t>Facebook</a:t>
            </a:r>
            <a:endParaRPr lang="en-US" sz="1600" dirty="0"/>
          </a:p>
        </p:txBody>
      </p:sp>
      <p:sp>
        <p:nvSpPr>
          <p:cNvPr id="12" name="مستطيل 11"/>
          <p:cNvSpPr/>
          <p:nvPr/>
        </p:nvSpPr>
        <p:spPr>
          <a:xfrm>
            <a:off x="3634062" y="1913387"/>
            <a:ext cx="1406795" cy="461665"/>
          </a:xfrm>
          <a:prstGeom prst="rect">
            <a:avLst/>
          </a:prstGeom>
        </p:spPr>
        <p:txBody>
          <a:bodyPr wrap="none">
            <a:spAutoFit/>
          </a:bodyPr>
          <a:lstStyle/>
          <a:p>
            <a:r>
              <a:rPr lang="en-US" b="1" dirty="0">
                <a:solidFill>
                  <a:schemeClr val="tx2"/>
                </a:solidFill>
                <a:latin typeface="inherit"/>
                <a:ea typeface="Times New Roman" pitchFamily="18" charset="0"/>
                <a:cs typeface="Arial" pitchFamily="34" charset="0"/>
              </a:rPr>
              <a:t>2</a:t>
            </a:r>
            <a:r>
              <a:rPr lang="en-US" dirty="0">
                <a:solidFill>
                  <a:schemeClr val="tx2"/>
                </a:solidFill>
                <a:latin typeface="inherit"/>
                <a:ea typeface="Times New Roman" pitchFamily="18" charset="0"/>
                <a:cs typeface="Arial" pitchFamily="34" charset="0"/>
              </a:rPr>
              <a:t> | </a:t>
            </a:r>
            <a:r>
              <a:rPr lang="en-US" sz="2400" dirty="0">
                <a:solidFill>
                  <a:schemeClr val="tx2"/>
                </a:solidFill>
                <a:latin typeface="inherit"/>
                <a:ea typeface="Times New Roman" pitchFamily="18" charset="0"/>
                <a:cs typeface="Arial" pitchFamily="34" charset="0"/>
              </a:rPr>
              <a:t>Twitter</a:t>
            </a:r>
            <a:endParaRPr lang="en-US" dirty="0">
              <a:solidFill>
                <a:schemeClr val="tx2"/>
              </a:solidFill>
            </a:endParaRPr>
          </a:p>
        </p:txBody>
      </p:sp>
      <p:sp>
        <p:nvSpPr>
          <p:cNvPr id="13" name="مستطيل 12"/>
          <p:cNvSpPr/>
          <p:nvPr/>
        </p:nvSpPr>
        <p:spPr>
          <a:xfrm>
            <a:off x="3727041" y="3016960"/>
            <a:ext cx="1665841" cy="461665"/>
          </a:xfrm>
          <a:prstGeom prst="rect">
            <a:avLst/>
          </a:prstGeom>
        </p:spPr>
        <p:txBody>
          <a:bodyPr wrap="none">
            <a:spAutoFit/>
          </a:bodyPr>
          <a:lstStyle/>
          <a:p>
            <a:r>
              <a:rPr lang="en-US" b="1" dirty="0">
                <a:solidFill>
                  <a:schemeClr val="tx2"/>
                </a:solidFill>
                <a:latin typeface="inherit"/>
                <a:ea typeface="Times New Roman" pitchFamily="18" charset="0"/>
                <a:cs typeface="Arial" pitchFamily="34" charset="0"/>
              </a:rPr>
              <a:t>3</a:t>
            </a:r>
            <a:r>
              <a:rPr lang="en-US" dirty="0">
                <a:solidFill>
                  <a:schemeClr val="tx2"/>
                </a:solidFill>
                <a:latin typeface="inherit"/>
                <a:ea typeface="Times New Roman" pitchFamily="18" charset="0"/>
                <a:cs typeface="Arial" pitchFamily="34" charset="0"/>
              </a:rPr>
              <a:t> | </a:t>
            </a:r>
            <a:r>
              <a:rPr lang="en-US" sz="2400" dirty="0">
                <a:solidFill>
                  <a:schemeClr val="tx2"/>
                </a:solidFill>
                <a:latin typeface="inherit"/>
                <a:ea typeface="Times New Roman" pitchFamily="18" charset="0"/>
                <a:cs typeface="Arial" pitchFamily="34" charset="0"/>
              </a:rPr>
              <a:t>LinkedIn</a:t>
            </a:r>
            <a:endParaRPr lang="en-US" dirty="0">
              <a:solidFill>
                <a:schemeClr val="tx2"/>
              </a:solidFill>
            </a:endParaRPr>
          </a:p>
        </p:txBody>
      </p:sp>
      <p:sp>
        <p:nvSpPr>
          <p:cNvPr id="14" name="مستطيل 13"/>
          <p:cNvSpPr/>
          <p:nvPr/>
        </p:nvSpPr>
        <p:spPr>
          <a:xfrm>
            <a:off x="3682553" y="4434434"/>
            <a:ext cx="1784463" cy="461665"/>
          </a:xfrm>
          <a:prstGeom prst="rect">
            <a:avLst/>
          </a:prstGeom>
        </p:spPr>
        <p:txBody>
          <a:bodyPr wrap="none">
            <a:spAutoFit/>
          </a:bodyPr>
          <a:lstStyle/>
          <a:p>
            <a:pPr lvl="0" fontAlgn="base">
              <a:spcBef>
                <a:spcPct val="0"/>
              </a:spcBef>
              <a:spcAft>
                <a:spcPct val="0"/>
              </a:spcAft>
            </a:pPr>
            <a:r>
              <a:rPr lang="en-US" b="1" dirty="0">
                <a:solidFill>
                  <a:srgbClr val="666666"/>
                </a:solidFill>
                <a:latin typeface="inherit"/>
                <a:ea typeface="Times New Roman" pitchFamily="18" charset="0"/>
                <a:cs typeface="Arial" pitchFamily="34" charset="0"/>
              </a:rPr>
              <a:t>4</a:t>
            </a:r>
            <a:r>
              <a:rPr lang="en-US" dirty="0">
                <a:solidFill>
                  <a:srgbClr val="666666"/>
                </a:solidFill>
                <a:latin typeface="inherit"/>
                <a:ea typeface="Times New Roman" pitchFamily="18" charset="0"/>
                <a:cs typeface="Arial" pitchFamily="34" charset="0"/>
              </a:rPr>
              <a:t> | </a:t>
            </a:r>
            <a:r>
              <a:rPr lang="en-US" sz="2400" dirty="0">
                <a:solidFill>
                  <a:schemeClr val="tx2"/>
                </a:solidFill>
                <a:latin typeface="inherit"/>
                <a:ea typeface="Times New Roman" pitchFamily="18" charset="0"/>
                <a:cs typeface="Arial" pitchFamily="34" charset="0"/>
              </a:rPr>
              <a:t>MySpace</a:t>
            </a:r>
            <a:endParaRPr lang="en-US" sz="3200" dirty="0">
              <a:solidFill>
                <a:schemeClr val="tx2"/>
              </a:solidFill>
              <a:latin typeface="Arial" pitchFamily="34" charset="0"/>
              <a:ea typeface="Times New Roman" pitchFamily="18" charset="0"/>
              <a:cs typeface="Arial" pitchFamily="34" charset="0"/>
            </a:endParaRPr>
          </a:p>
        </p:txBody>
      </p:sp>
      <p:sp>
        <p:nvSpPr>
          <p:cNvPr id="15" name="مستطيل 14"/>
          <p:cNvSpPr/>
          <p:nvPr/>
        </p:nvSpPr>
        <p:spPr>
          <a:xfrm>
            <a:off x="3672162" y="5617458"/>
            <a:ext cx="2500038" cy="1261884"/>
          </a:xfrm>
          <a:prstGeom prst="rect">
            <a:avLst/>
          </a:prstGeom>
        </p:spPr>
        <p:txBody>
          <a:bodyPr wrap="square">
            <a:spAutoFit/>
          </a:bodyPr>
          <a:lstStyle/>
          <a:p>
            <a:pPr lvl="0" fontAlgn="base">
              <a:spcBef>
                <a:spcPct val="0"/>
              </a:spcBef>
              <a:spcAft>
                <a:spcPct val="0"/>
              </a:spcAft>
            </a:pPr>
            <a:r>
              <a:rPr lang="en-US" b="1" dirty="0">
                <a:solidFill>
                  <a:srgbClr val="002060"/>
                </a:solidFill>
                <a:latin typeface="inherit"/>
                <a:ea typeface="Times New Roman" pitchFamily="18" charset="0"/>
                <a:cs typeface="Arial" pitchFamily="34" charset="0"/>
              </a:rPr>
              <a:t>5</a:t>
            </a:r>
            <a:r>
              <a:rPr lang="en-US" dirty="0">
                <a:solidFill>
                  <a:srgbClr val="002060"/>
                </a:solidFill>
                <a:latin typeface="inherit"/>
                <a:ea typeface="Times New Roman" pitchFamily="18" charset="0"/>
                <a:cs typeface="Arial" pitchFamily="34" charset="0"/>
              </a:rPr>
              <a:t> | </a:t>
            </a:r>
            <a:r>
              <a:rPr lang="en-US" sz="2000" dirty="0">
                <a:solidFill>
                  <a:srgbClr val="002060"/>
                </a:solidFill>
                <a:latin typeface="inherit"/>
                <a:ea typeface="Times New Roman" pitchFamily="18" charset="0"/>
                <a:cs typeface="Arial" pitchFamily="34" charset="0"/>
              </a:rPr>
              <a:t>Google </a:t>
            </a:r>
            <a:r>
              <a:rPr lang="en-US" dirty="0" smtClean="0">
                <a:solidFill>
                  <a:srgbClr val="002060"/>
                </a:solidFill>
                <a:latin typeface="inherit"/>
                <a:ea typeface="Times New Roman" pitchFamily="18" charset="0"/>
                <a:cs typeface="Arial" pitchFamily="34" charset="0"/>
              </a:rPr>
              <a:t>PLUS+</a:t>
            </a:r>
            <a:r>
              <a:rPr lang="en-US" sz="3600" dirty="0">
                <a:solidFill>
                  <a:srgbClr val="333333"/>
                </a:solidFill>
                <a:latin typeface="Arial" pitchFamily="34" charset="0"/>
                <a:ea typeface="Times New Roman" pitchFamily="18" charset="0"/>
                <a:cs typeface="Arial" pitchFamily="34" charset="0"/>
              </a:rPr>
              <a:t/>
            </a:r>
            <a:br>
              <a:rPr lang="en-US" sz="3600" dirty="0">
                <a:solidFill>
                  <a:srgbClr val="333333"/>
                </a:solidFill>
                <a:latin typeface="Arial" pitchFamily="34" charset="0"/>
                <a:ea typeface="Times New Roman" pitchFamily="18" charset="0"/>
                <a:cs typeface="Arial" pitchFamily="34" charset="0"/>
              </a:rPr>
            </a:br>
            <a:r>
              <a:rPr lang="en-US" sz="3600" dirty="0">
                <a:solidFill>
                  <a:srgbClr val="333333"/>
                </a:solidFill>
                <a:latin typeface="Arial" pitchFamily="34" charset="0"/>
                <a:ea typeface="Times New Roman" pitchFamily="18" charset="0"/>
                <a:cs typeface="Arial" pitchFamily="34" charset="0"/>
              </a:rPr>
              <a:t/>
            </a:r>
            <a:br>
              <a:rPr lang="en-US" sz="3600" dirty="0">
                <a:solidFill>
                  <a:srgbClr val="333333"/>
                </a:solidFill>
                <a:latin typeface="Arial" pitchFamily="34" charset="0"/>
                <a:ea typeface="Times New Roman" pitchFamily="18" charset="0"/>
                <a:cs typeface="Arial" pitchFamily="34" charset="0"/>
              </a:rPr>
            </a:br>
            <a:endParaRPr lang="en-US" sz="2000" dirty="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80537527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4" descr="الوصف: http://ebizmba.ebizmbainc.netdna-cdn.com/images/logos/deviantart.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0"/>
            <a:ext cx="2209800" cy="128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مستطيل 2"/>
          <p:cNvSpPr/>
          <p:nvPr/>
        </p:nvSpPr>
        <p:spPr>
          <a:xfrm>
            <a:off x="3704200" y="876361"/>
            <a:ext cx="1733167" cy="400110"/>
          </a:xfrm>
          <a:prstGeom prst="rect">
            <a:avLst/>
          </a:prstGeom>
        </p:spPr>
        <p:txBody>
          <a:bodyPr wrap="none">
            <a:spAutoFit/>
          </a:bodyPr>
          <a:lstStyle/>
          <a:p>
            <a:r>
              <a:rPr lang="en-US" sz="2000" b="1" dirty="0">
                <a:latin typeface="inherit"/>
                <a:ea typeface="Times New Roman" pitchFamily="18" charset="0"/>
                <a:cs typeface="Arial" pitchFamily="34" charset="0"/>
              </a:rPr>
              <a:t>6</a:t>
            </a:r>
            <a:r>
              <a:rPr lang="en-US" sz="2000" dirty="0">
                <a:latin typeface="inherit"/>
                <a:ea typeface="Times New Roman" pitchFamily="18" charset="0"/>
                <a:cs typeface="Arial" pitchFamily="34" charset="0"/>
              </a:rPr>
              <a:t> | </a:t>
            </a:r>
            <a:r>
              <a:rPr lang="en-US" sz="2000" dirty="0" err="1">
                <a:latin typeface="inherit"/>
                <a:ea typeface="Times New Roman" pitchFamily="18" charset="0"/>
                <a:cs typeface="Arial" pitchFamily="34" charset="0"/>
              </a:rPr>
              <a:t>DeviantArt</a:t>
            </a:r>
            <a:endParaRPr lang="en-US" sz="2000" dirty="0"/>
          </a:p>
        </p:txBody>
      </p:sp>
      <p:pic>
        <p:nvPicPr>
          <p:cNvPr id="4" name="صورة 13" descr="الوصف: http://ebizmba.ebizmbainc.netdna-cdn.com/images/logos/livejournal.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548368"/>
            <a:ext cx="2209799" cy="1155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مستطيل 4"/>
          <p:cNvSpPr/>
          <p:nvPr/>
        </p:nvSpPr>
        <p:spPr>
          <a:xfrm>
            <a:off x="3733800" y="1968806"/>
            <a:ext cx="1848583" cy="400110"/>
          </a:xfrm>
          <a:prstGeom prst="rect">
            <a:avLst/>
          </a:prstGeom>
        </p:spPr>
        <p:txBody>
          <a:bodyPr wrap="none">
            <a:spAutoFit/>
          </a:bodyPr>
          <a:lstStyle/>
          <a:p>
            <a:r>
              <a:rPr lang="en-US" sz="2000" b="1" dirty="0">
                <a:latin typeface="inherit"/>
                <a:ea typeface="Times New Roman" pitchFamily="18" charset="0"/>
                <a:cs typeface="Arial" pitchFamily="34" charset="0"/>
              </a:rPr>
              <a:t>7</a:t>
            </a:r>
            <a:r>
              <a:rPr lang="en-US" sz="2000" dirty="0">
                <a:latin typeface="inherit"/>
                <a:ea typeface="Times New Roman" pitchFamily="18" charset="0"/>
                <a:cs typeface="Arial" pitchFamily="34" charset="0"/>
              </a:rPr>
              <a:t> | </a:t>
            </a:r>
            <a:r>
              <a:rPr lang="en-US" sz="2000" dirty="0" err="1">
                <a:latin typeface="inherit"/>
                <a:ea typeface="Times New Roman" pitchFamily="18" charset="0"/>
                <a:cs typeface="Arial" pitchFamily="34" charset="0"/>
              </a:rPr>
              <a:t>LiveJournal</a:t>
            </a:r>
            <a:endParaRPr lang="en-US" sz="2000" dirty="0"/>
          </a:p>
        </p:txBody>
      </p:sp>
      <p:pic>
        <p:nvPicPr>
          <p:cNvPr id="6" name="صورة 12" descr="الوصف: http://ebizmba.ebizmbainc.netdna-cdn.com/images/logos/tagged.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727281"/>
            <a:ext cx="2192482" cy="1278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صورة 6" descr="http://ebizmba.ebizmbainc.netdna-cdn.com/images/logos/orkut.gif">
            <a:hlinkClick r:id="rId8" tgtFrame="&quot;_blank&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1447800" y="4006229"/>
            <a:ext cx="2209800" cy="1200150"/>
          </a:xfrm>
          <a:prstGeom prst="rect">
            <a:avLst/>
          </a:prstGeom>
          <a:ln>
            <a:noFill/>
          </a:ln>
          <a:effectLst>
            <a:outerShdw blurRad="292100" dist="139700" dir="2700000" algn="tl" rotWithShape="0">
              <a:srgbClr val="333333">
                <a:alpha val="65000"/>
              </a:srgbClr>
            </a:outerShdw>
          </a:effectLst>
        </p:spPr>
      </p:pic>
      <p:sp>
        <p:nvSpPr>
          <p:cNvPr id="8" name="مستطيل 7"/>
          <p:cNvSpPr/>
          <p:nvPr/>
        </p:nvSpPr>
        <p:spPr>
          <a:xfrm>
            <a:off x="3733800" y="4730786"/>
            <a:ext cx="1199367" cy="523220"/>
          </a:xfrm>
          <a:prstGeom prst="rect">
            <a:avLst/>
          </a:prstGeom>
        </p:spPr>
        <p:txBody>
          <a:bodyPr wrap="none">
            <a:spAutoFit/>
          </a:bodyPr>
          <a:lstStyle/>
          <a:p>
            <a:r>
              <a:rPr lang="en-US" sz="2000" dirty="0" smtClean="0"/>
              <a:t>9  </a:t>
            </a:r>
            <a:r>
              <a:rPr lang="en-US" sz="2800" dirty="0" err="1" smtClean="0"/>
              <a:t>orkut</a:t>
            </a:r>
            <a:endParaRPr lang="en-US" sz="2800" dirty="0"/>
          </a:p>
        </p:txBody>
      </p:sp>
      <p:pic>
        <p:nvPicPr>
          <p:cNvPr id="9" name="صورة 8" descr="http://ebizmba.ebizmbainc.netdna-cdn.com/images/logos/pinterest.gif">
            <a:hlinkClick r:id="rId10" tgtFrame="&quot;_blank&quot;"/>
          </p:cNvPr>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206379"/>
            <a:ext cx="2209800" cy="1200150"/>
          </a:xfrm>
          <a:prstGeom prst="rect">
            <a:avLst/>
          </a:prstGeom>
          <a:ln>
            <a:noFill/>
          </a:ln>
          <a:effectLst>
            <a:outerShdw blurRad="292100" dist="139700" dir="2700000" algn="tl" rotWithShape="0">
              <a:srgbClr val="333333">
                <a:alpha val="65000"/>
              </a:srgbClr>
            </a:outerShdw>
          </a:effectLst>
        </p:spPr>
      </p:pic>
      <p:sp>
        <p:nvSpPr>
          <p:cNvPr id="10" name="مستطيل 9"/>
          <p:cNvSpPr/>
          <p:nvPr/>
        </p:nvSpPr>
        <p:spPr>
          <a:xfrm>
            <a:off x="3742974" y="5671705"/>
            <a:ext cx="1627369" cy="461665"/>
          </a:xfrm>
          <a:prstGeom prst="rect">
            <a:avLst/>
          </a:prstGeom>
        </p:spPr>
        <p:txBody>
          <a:bodyPr wrap="none">
            <a:spAutoFit/>
          </a:bodyPr>
          <a:lstStyle/>
          <a:p>
            <a:r>
              <a:rPr lang="en-US" sz="2400" dirty="0" smtClean="0"/>
              <a:t>10 </a:t>
            </a:r>
            <a:r>
              <a:rPr lang="en-US" sz="2400" dirty="0" err="1" smtClean="0"/>
              <a:t>pinterest</a:t>
            </a:r>
            <a:endParaRPr lang="en-US" sz="2400" dirty="0"/>
          </a:p>
        </p:txBody>
      </p:sp>
      <p:sp>
        <p:nvSpPr>
          <p:cNvPr id="11" name="مستطيل 10"/>
          <p:cNvSpPr/>
          <p:nvPr/>
        </p:nvSpPr>
        <p:spPr>
          <a:xfrm>
            <a:off x="3704200" y="3326552"/>
            <a:ext cx="1497846" cy="461665"/>
          </a:xfrm>
          <a:prstGeom prst="rect">
            <a:avLst/>
          </a:prstGeom>
        </p:spPr>
        <p:txBody>
          <a:bodyPr wrap="none">
            <a:spAutoFit/>
          </a:bodyPr>
          <a:lstStyle/>
          <a:p>
            <a:r>
              <a:rPr lang="en-US" sz="2400" dirty="0"/>
              <a:t>8 | Tagged</a:t>
            </a:r>
          </a:p>
        </p:txBody>
      </p:sp>
      <p:cxnSp>
        <p:nvCxnSpPr>
          <p:cNvPr id="18" name="رابط مستقيم 17"/>
          <p:cNvCxnSpPr/>
          <p:nvPr/>
        </p:nvCxnSpPr>
        <p:spPr>
          <a:xfrm>
            <a:off x="4038600" y="4860944"/>
            <a:ext cx="0" cy="262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a:off x="4191000" y="5756896"/>
            <a:ext cx="0" cy="2629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9508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b\Desktop\2012-12-11_094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391400" cy="510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794620" y="5715000"/>
            <a:ext cx="3606180" cy="523220"/>
          </a:xfrm>
          <a:prstGeom prst="rect">
            <a:avLst/>
          </a:prstGeom>
        </p:spPr>
        <p:txBody>
          <a:bodyPr wrap="none">
            <a:spAutoFit/>
          </a:bodyPr>
          <a:lstStyle/>
          <a:p>
            <a:r>
              <a:rPr lang="en-US" sz="2800" dirty="0" smtClean="0"/>
              <a:t>www.areebaareeba.com</a:t>
            </a:r>
            <a:endParaRPr lang="en-US" sz="2800" dirty="0"/>
          </a:p>
        </p:txBody>
      </p:sp>
    </p:spTree>
    <p:extLst>
      <p:ext uri="{BB962C8B-B14F-4D97-AF65-F5344CB8AC3E}">
        <p14:creationId xmlns:p14="http://schemas.microsoft.com/office/powerpoint/2010/main" val="98093686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66800" y="2133600"/>
            <a:ext cx="6934200" cy="707886"/>
          </a:xfrm>
          <a:prstGeom prst="rect">
            <a:avLst/>
          </a:prstGeom>
        </p:spPr>
        <p:txBody>
          <a:bodyPr wrap="square">
            <a:spAutoFit/>
          </a:bodyPr>
          <a:lstStyle/>
          <a:p>
            <a:pPr rtl="1"/>
            <a:r>
              <a:rPr lang="en-US" sz="2000" dirty="0"/>
              <a:t>http://www.garhynet.net/vb/t100931.html http://www.ebizmba.com/articles/social-networking-websites</a:t>
            </a:r>
          </a:p>
        </p:txBody>
      </p:sp>
      <p:sp>
        <p:nvSpPr>
          <p:cNvPr id="3" name="مربع نص 2"/>
          <p:cNvSpPr txBox="1"/>
          <p:nvPr/>
        </p:nvSpPr>
        <p:spPr>
          <a:xfrm>
            <a:off x="1021773" y="5805963"/>
            <a:ext cx="3886200" cy="369332"/>
          </a:xfrm>
          <a:prstGeom prst="rect">
            <a:avLst/>
          </a:prstGeom>
          <a:noFill/>
        </p:spPr>
        <p:txBody>
          <a:bodyPr wrap="square" rtlCol="0">
            <a:spAutoFit/>
          </a:bodyPr>
          <a:lstStyle/>
          <a:p>
            <a:r>
              <a:rPr lang="en-US" b="1" dirty="0" smtClean="0">
                <a:latin typeface="Lucida Console" pitchFamily="49" charset="0"/>
              </a:rPr>
              <a:t>SABHAN AHMAD</a:t>
            </a:r>
            <a:endParaRPr lang="en-US" b="1" dirty="0">
              <a:latin typeface="Lucida Console" pitchFamily="49" charset="0"/>
            </a:endParaRPr>
          </a:p>
        </p:txBody>
      </p:sp>
    </p:spTree>
    <p:extLst>
      <p:ext uri="{BB962C8B-B14F-4D97-AF65-F5344CB8AC3E}">
        <p14:creationId xmlns:p14="http://schemas.microsoft.com/office/powerpoint/2010/main" val="3136639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76400" y="1829812"/>
            <a:ext cx="6705600" cy="3046988"/>
          </a:xfrm>
          <a:prstGeom prst="rect">
            <a:avLst/>
          </a:prstGeom>
        </p:spPr>
        <p:txBody>
          <a:bodyPr wrap="square">
            <a:spAutoFit/>
          </a:bodyPr>
          <a:lstStyle/>
          <a:p>
            <a:pPr algn="just" rtl="1"/>
            <a:r>
              <a:rPr lang="en-US" sz="2400" dirty="0" smtClean="0">
                <a:solidFill>
                  <a:srgbClr val="FF0000"/>
                </a:solidFill>
              </a:rPr>
              <a:t>4</a:t>
            </a:r>
            <a:r>
              <a:rPr lang="ar-SA" sz="2400" dirty="0" smtClean="0">
                <a:solidFill>
                  <a:srgbClr val="FF0000"/>
                </a:solidFill>
              </a:rPr>
              <a:t>- </a:t>
            </a:r>
            <a:r>
              <a:rPr lang="ar-SA" sz="2400" dirty="0">
                <a:solidFill>
                  <a:srgbClr val="FF0000"/>
                </a:solidFill>
              </a:rPr>
              <a:t>سهولة الاستخدام</a:t>
            </a:r>
            <a:r>
              <a:rPr lang="ar-IQ" sz="2400" dirty="0">
                <a:solidFill>
                  <a:srgbClr val="FF0000"/>
                </a:solidFill>
              </a:rPr>
              <a:t>:</a:t>
            </a:r>
            <a:r>
              <a:rPr lang="ar-SA" sz="2400" dirty="0">
                <a:solidFill>
                  <a:srgbClr val="FF0000"/>
                </a:solidFill>
              </a:rPr>
              <a:t> </a:t>
            </a:r>
            <a:r>
              <a:rPr lang="ar-SA" sz="2400" dirty="0"/>
              <a:t>فالشبكات الاجتماعية تستخدم بالإضافة للحروف وبساطة اللغة، تستخدم الرموز والصور التي تسهل للمستخدم التفاعل</a:t>
            </a:r>
            <a:r>
              <a:rPr lang="ar-SA" sz="2400" dirty="0" smtClean="0"/>
              <a:t>.</a:t>
            </a:r>
            <a:endParaRPr lang="en-US" sz="2400" dirty="0" smtClean="0"/>
          </a:p>
          <a:p>
            <a:pPr algn="just" rtl="1"/>
            <a:endParaRPr lang="en-US" sz="2400" dirty="0"/>
          </a:p>
          <a:p>
            <a:pPr algn="just" rtl="1"/>
            <a:r>
              <a:rPr lang="ar-SA" sz="2400" dirty="0">
                <a:solidFill>
                  <a:srgbClr val="FF0000"/>
                </a:solidFill>
              </a:rPr>
              <a:t>5- التوفير والاقتصادية</a:t>
            </a:r>
            <a:r>
              <a:rPr lang="ar-IQ" sz="2400" dirty="0">
                <a:solidFill>
                  <a:srgbClr val="FF0000"/>
                </a:solidFill>
              </a:rPr>
              <a:t>:</a:t>
            </a:r>
            <a:r>
              <a:rPr lang="ar-SA" sz="2400" dirty="0">
                <a:solidFill>
                  <a:srgbClr val="FF0000"/>
                </a:solidFill>
              </a:rPr>
              <a:t> </a:t>
            </a:r>
            <a:r>
              <a:rPr lang="ar-SA" sz="2400" dirty="0"/>
              <a:t>اقتصادية في الجهد والوقت والمال، في ظل مجانية الاشتراك والتسجيل، فالفرد البسيط يستطيع امتلاك حيز على الشبكة للتواصل الاجتماعي، وليست ذلك حكراً على أصحاب </a:t>
            </a:r>
            <a:r>
              <a:rPr lang="ar-SA" sz="2400" dirty="0" smtClean="0"/>
              <a:t>الأموال</a:t>
            </a:r>
            <a:r>
              <a:rPr lang="en-US" sz="2400" dirty="0" smtClean="0"/>
              <a:t>  </a:t>
            </a:r>
            <a:r>
              <a:rPr lang="ar-IQ" sz="2400" dirty="0" smtClean="0"/>
              <a:t> والنفوذ والسلطات.</a:t>
            </a:r>
            <a:endParaRPr lang="en-US" sz="2400" dirty="0"/>
          </a:p>
        </p:txBody>
      </p:sp>
      <p:sp>
        <p:nvSpPr>
          <p:cNvPr id="3" name="مستطيل 2"/>
          <p:cNvSpPr/>
          <p:nvPr/>
        </p:nvSpPr>
        <p:spPr>
          <a:xfrm>
            <a:off x="5181600" y="681335"/>
            <a:ext cx="2929007" cy="461665"/>
          </a:xfrm>
          <a:prstGeom prst="rect">
            <a:avLst/>
          </a:prstGeom>
        </p:spPr>
        <p:txBody>
          <a:bodyPr wrap="none">
            <a:spAutoFit/>
          </a:bodyPr>
          <a:lstStyle/>
          <a:p>
            <a:pPr algn="just" rtl="1"/>
            <a:r>
              <a:rPr lang="ar-SA" sz="2400" b="1" dirty="0">
                <a:solidFill>
                  <a:srgbClr val="FF0000"/>
                </a:solidFill>
              </a:rPr>
              <a:t>مميزات الشبكات الاجتماعية</a:t>
            </a:r>
            <a:endParaRPr lang="en-US" sz="2000" b="1" dirty="0"/>
          </a:p>
        </p:txBody>
      </p:sp>
    </p:spTree>
    <p:extLst>
      <p:ext uri="{BB962C8B-B14F-4D97-AF65-F5344CB8AC3E}">
        <p14:creationId xmlns:p14="http://schemas.microsoft.com/office/powerpoint/2010/main" val="335945051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47800" y="838200"/>
            <a:ext cx="6934200" cy="4524315"/>
          </a:xfrm>
          <a:prstGeom prst="rect">
            <a:avLst/>
          </a:prstGeom>
        </p:spPr>
        <p:txBody>
          <a:bodyPr wrap="square">
            <a:spAutoFit/>
          </a:bodyPr>
          <a:lstStyle/>
          <a:p>
            <a:pPr algn="r" rtl="1"/>
            <a:r>
              <a:rPr lang="ar-SA" sz="2000" b="1" dirty="0">
                <a:solidFill>
                  <a:srgbClr val="FF0000"/>
                </a:solidFill>
              </a:rPr>
              <a:t>أنواع الشبكات </a:t>
            </a:r>
            <a:r>
              <a:rPr lang="ar-SA" sz="2000" b="1" dirty="0" smtClean="0">
                <a:solidFill>
                  <a:srgbClr val="FF0000"/>
                </a:solidFill>
              </a:rPr>
              <a:t>الاجتماعية</a:t>
            </a:r>
            <a:endParaRPr lang="ar-IQ" sz="2000" b="1" dirty="0" smtClean="0">
              <a:solidFill>
                <a:srgbClr val="FF0000"/>
              </a:solidFill>
            </a:endParaRPr>
          </a:p>
          <a:p>
            <a:pPr algn="r" rtl="1"/>
            <a:endParaRPr lang="en-US" sz="2400" dirty="0"/>
          </a:p>
          <a:p>
            <a:pPr algn="r" rtl="1"/>
            <a:r>
              <a:rPr lang="ar-SA" sz="2400" dirty="0"/>
              <a:t>تتعد تقسيمات الشبكات تبعاً للخدمة المقدمة أو </a:t>
            </a:r>
            <a:r>
              <a:rPr lang="ar-IQ" sz="2400" dirty="0" smtClean="0"/>
              <a:t>ا</a:t>
            </a:r>
            <a:r>
              <a:rPr lang="ar-SA" sz="2400" dirty="0" smtClean="0"/>
              <a:t>لهدف </a:t>
            </a:r>
            <a:r>
              <a:rPr lang="ar-SA" sz="2400" dirty="0"/>
              <a:t>من إنشائها إلى الأنواع التالية</a:t>
            </a:r>
            <a:r>
              <a:rPr lang="ar-SA" sz="2400" dirty="0" smtClean="0"/>
              <a:t>:</a:t>
            </a:r>
            <a:endParaRPr lang="ar-IQ" sz="2400" dirty="0" smtClean="0"/>
          </a:p>
          <a:p>
            <a:pPr algn="r" rtl="1"/>
            <a:endParaRPr lang="en-US" sz="2400" dirty="0"/>
          </a:p>
          <a:p>
            <a:pPr marL="457200" indent="-457200" algn="r" rtl="1">
              <a:buFont typeface="+mj-lt"/>
              <a:buAutoNum type="alphaUcPeriod"/>
            </a:pPr>
            <a:r>
              <a:rPr lang="ar-SA" sz="2400" dirty="0">
                <a:solidFill>
                  <a:srgbClr val="FF0000"/>
                </a:solidFill>
              </a:rPr>
              <a:t>تقسيم الشبكات حسب الاستخدام والاهتمام إلى ثلاثة أنواع </a:t>
            </a:r>
            <a:r>
              <a:rPr lang="ar-SA" sz="2400" dirty="0" smtClean="0">
                <a:solidFill>
                  <a:srgbClr val="FF0000"/>
                </a:solidFill>
              </a:rPr>
              <a:t>رئيسة</a:t>
            </a:r>
            <a:r>
              <a:rPr lang="ar-IQ" sz="2400" dirty="0" smtClean="0">
                <a:solidFill>
                  <a:srgbClr val="FF0000"/>
                </a:solidFill>
              </a:rPr>
              <a:t>:</a:t>
            </a:r>
          </a:p>
          <a:p>
            <a:pPr marL="457200" indent="-457200" algn="r" rtl="1">
              <a:buFont typeface="+mj-lt"/>
              <a:buAutoNum type="alphaUcPeriod"/>
            </a:pPr>
            <a:endParaRPr lang="en-US" sz="2400" dirty="0"/>
          </a:p>
          <a:p>
            <a:pPr algn="just" rtl="1"/>
            <a:r>
              <a:rPr lang="ar-SA" sz="2400" dirty="0">
                <a:solidFill>
                  <a:srgbClr val="FF0000"/>
                </a:solidFill>
              </a:rPr>
              <a:t>1- </a:t>
            </a:r>
            <a:r>
              <a:rPr lang="ar-SA" sz="2000" b="1" u="sng" dirty="0">
                <a:solidFill>
                  <a:srgbClr val="FF0000"/>
                </a:solidFill>
              </a:rPr>
              <a:t>شبكات شخصية</a:t>
            </a:r>
            <a:r>
              <a:rPr lang="ar-SA" sz="2000" b="1" dirty="0">
                <a:solidFill>
                  <a:srgbClr val="FF0000"/>
                </a:solidFill>
              </a:rPr>
              <a:t> </a:t>
            </a:r>
            <a:endParaRPr lang="en-US" sz="2000" b="1" dirty="0" smtClean="0">
              <a:solidFill>
                <a:srgbClr val="FF0000"/>
              </a:solidFill>
            </a:endParaRPr>
          </a:p>
          <a:p>
            <a:pPr algn="just" rtl="1"/>
            <a:endParaRPr lang="en-US" sz="2400" b="1" dirty="0" smtClean="0">
              <a:solidFill>
                <a:srgbClr val="FF0000"/>
              </a:solidFill>
            </a:endParaRPr>
          </a:p>
          <a:p>
            <a:pPr algn="just" rtl="1"/>
            <a:r>
              <a:rPr lang="ar-IQ" sz="2400" dirty="0" smtClean="0"/>
              <a:t>هي شبكات تستخدم </a:t>
            </a:r>
            <a:r>
              <a:rPr lang="ar-SA" sz="2400" dirty="0" smtClean="0"/>
              <a:t>شخصيات </a:t>
            </a:r>
            <a:r>
              <a:rPr lang="ar-SA" sz="2400" dirty="0"/>
              <a:t>محددة وأفراد </a:t>
            </a:r>
            <a:r>
              <a:rPr lang="ar-SA" sz="2400" dirty="0" smtClean="0"/>
              <a:t>ومجموعة أصدقاء تمكنهم من </a:t>
            </a:r>
            <a:r>
              <a:rPr lang="ar-SA" sz="2400" dirty="0"/>
              <a:t>التعارف وإنشاء صد</a:t>
            </a:r>
            <a:r>
              <a:rPr lang="ar-IQ" sz="2400" dirty="0"/>
              <a:t>ا</a:t>
            </a:r>
            <a:r>
              <a:rPr lang="ar-SA" sz="2400" dirty="0"/>
              <a:t>قات  فيما بينهم، </a:t>
            </a:r>
            <a:r>
              <a:rPr lang="ar-SA" sz="2400" dirty="0" smtClean="0"/>
              <a:t>مثل ( </a:t>
            </a:r>
            <a:r>
              <a:rPr lang="en-US" sz="2400" dirty="0" err="1" smtClean="0"/>
              <a:t>facebook</a:t>
            </a:r>
            <a:r>
              <a:rPr lang="ar-SA" sz="2400" dirty="0" smtClean="0"/>
              <a:t>).</a:t>
            </a:r>
            <a:endParaRPr lang="en-US" sz="2400" dirty="0"/>
          </a:p>
          <a:p>
            <a:pPr algn="just" rtl="1"/>
            <a:r>
              <a:rPr lang="ar-IQ" sz="2400" dirty="0" smtClean="0">
                <a:solidFill>
                  <a:srgbClr val="FF0000"/>
                </a:solidFill>
              </a:rPr>
              <a:t> </a:t>
            </a:r>
            <a:r>
              <a:rPr lang="ar-IQ" sz="2400" dirty="0" smtClean="0"/>
              <a:t> </a:t>
            </a:r>
            <a:endParaRPr lang="en-US" sz="2400" dirty="0"/>
          </a:p>
        </p:txBody>
      </p:sp>
    </p:spTree>
    <p:extLst>
      <p:ext uri="{BB962C8B-B14F-4D97-AF65-F5344CB8AC3E}">
        <p14:creationId xmlns:p14="http://schemas.microsoft.com/office/powerpoint/2010/main" val="117518250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b\Desktop\llllllllllllllllll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1997"/>
            <a:ext cx="6688282"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مستطيل 1"/>
          <p:cNvSpPr/>
          <p:nvPr/>
        </p:nvSpPr>
        <p:spPr>
          <a:xfrm>
            <a:off x="852055" y="381000"/>
            <a:ext cx="8077200" cy="830997"/>
          </a:xfrm>
          <a:prstGeom prst="rect">
            <a:avLst/>
          </a:prstGeom>
        </p:spPr>
        <p:txBody>
          <a:bodyPr wrap="square">
            <a:spAutoFit/>
          </a:bodyPr>
          <a:lstStyle/>
          <a:p>
            <a:pPr algn="just" rtl="1"/>
            <a:r>
              <a:rPr lang="ar-IQ" sz="2400" dirty="0" smtClean="0">
                <a:solidFill>
                  <a:srgbClr val="FF0000"/>
                </a:solidFill>
              </a:rPr>
              <a:t>2</a:t>
            </a:r>
            <a:r>
              <a:rPr lang="ar-SA" sz="2400" dirty="0" smtClean="0">
                <a:solidFill>
                  <a:srgbClr val="FF0000"/>
                </a:solidFill>
              </a:rPr>
              <a:t>- </a:t>
            </a:r>
            <a:r>
              <a:rPr lang="ar-SA" sz="2000" b="1" u="sng" dirty="0">
                <a:solidFill>
                  <a:srgbClr val="FF0000"/>
                </a:solidFill>
              </a:rPr>
              <a:t>شبكات ثقافية</a:t>
            </a:r>
            <a:r>
              <a:rPr lang="ar-SA" sz="2000" dirty="0">
                <a:solidFill>
                  <a:srgbClr val="FF0000"/>
                </a:solidFill>
              </a:rPr>
              <a:t> </a:t>
            </a:r>
            <a:r>
              <a:rPr lang="ar-SA" sz="2400" dirty="0"/>
              <a:t>تختص بفن معين وتجمع المهتمين بموضوع أو علم معين، مثل </a:t>
            </a:r>
            <a:r>
              <a:rPr lang="en-US" sz="2400" dirty="0" smtClean="0"/>
              <a:t> 	</a:t>
            </a:r>
            <a:r>
              <a:rPr lang="ar-SA" sz="2400" dirty="0" smtClean="0"/>
              <a:t>(</a:t>
            </a:r>
            <a:r>
              <a:rPr lang="en-US" sz="2400" dirty="0"/>
              <a:t>Library thing</a:t>
            </a:r>
            <a:r>
              <a:rPr lang="ar-SA" sz="2400" dirty="0" smtClean="0"/>
              <a:t>)</a:t>
            </a:r>
            <a:r>
              <a:rPr lang="ar-IQ" sz="2400" dirty="0" smtClean="0"/>
              <a:t> </a:t>
            </a:r>
            <a:endParaRPr lang="en-US" sz="2400" u="sng" dirty="0"/>
          </a:p>
        </p:txBody>
      </p:sp>
      <p:sp>
        <p:nvSpPr>
          <p:cNvPr id="3" name="مستطيل 2"/>
          <p:cNvSpPr/>
          <p:nvPr/>
        </p:nvSpPr>
        <p:spPr>
          <a:xfrm>
            <a:off x="2971800" y="5791200"/>
            <a:ext cx="2966710" cy="461665"/>
          </a:xfrm>
          <a:prstGeom prst="rect">
            <a:avLst/>
          </a:prstGeom>
        </p:spPr>
        <p:txBody>
          <a:bodyPr wrap="none">
            <a:spAutoFit/>
          </a:bodyPr>
          <a:lstStyle/>
          <a:p>
            <a:r>
              <a:rPr lang="en-US" sz="2400" dirty="0">
                <a:hlinkClick r:id="rId3"/>
              </a:rPr>
              <a:t>www.librarything.com</a:t>
            </a:r>
            <a:endParaRPr lang="en-US" sz="2400" dirty="0"/>
          </a:p>
        </p:txBody>
      </p:sp>
    </p:spTree>
    <p:extLst>
      <p:ext uri="{BB962C8B-B14F-4D97-AF65-F5344CB8AC3E}">
        <p14:creationId xmlns:p14="http://schemas.microsoft.com/office/powerpoint/2010/main" val="231191784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90600" y="381000"/>
            <a:ext cx="7543800" cy="1200329"/>
          </a:xfrm>
          <a:prstGeom prst="rect">
            <a:avLst/>
          </a:prstGeom>
        </p:spPr>
        <p:txBody>
          <a:bodyPr wrap="square">
            <a:spAutoFit/>
          </a:bodyPr>
          <a:lstStyle/>
          <a:p>
            <a:pPr algn="just" rtl="1"/>
            <a:r>
              <a:rPr lang="ar-SA" sz="2400" dirty="0">
                <a:solidFill>
                  <a:srgbClr val="FF0000"/>
                </a:solidFill>
              </a:rPr>
              <a:t>3- </a:t>
            </a:r>
            <a:r>
              <a:rPr lang="ar-SA" sz="2400" b="1" u="sng" dirty="0">
                <a:solidFill>
                  <a:srgbClr val="FF0000"/>
                </a:solidFill>
              </a:rPr>
              <a:t>شبكات مهنية</a:t>
            </a:r>
            <a:r>
              <a:rPr lang="ar-SA" sz="2400" dirty="0">
                <a:solidFill>
                  <a:srgbClr val="FF0000"/>
                </a:solidFill>
              </a:rPr>
              <a:t> </a:t>
            </a:r>
            <a:endParaRPr lang="en-US" sz="2400" dirty="0" smtClean="0">
              <a:solidFill>
                <a:srgbClr val="FF0000"/>
              </a:solidFill>
            </a:endParaRPr>
          </a:p>
          <a:p>
            <a:pPr algn="just" rtl="1"/>
            <a:r>
              <a:rPr lang="ar-SA" sz="2400" dirty="0" smtClean="0"/>
              <a:t>تهتم وتجمع أصحاب المهن المتشابهة لخلق بيئة تعليمية وتدريبية فاعلة، مثل</a:t>
            </a:r>
            <a:r>
              <a:rPr lang="en-US" sz="2400" dirty="0" err="1" smtClean="0"/>
              <a:t>linkedin</a:t>
            </a:r>
            <a:endParaRPr lang="en-US" sz="2400" dirty="0"/>
          </a:p>
        </p:txBody>
      </p:sp>
      <p:pic>
        <p:nvPicPr>
          <p:cNvPr id="3" name="عنصر نائب للصورة 11"/>
          <p:cNvPicPr>
            <a:picLocks noChangeAspect="1"/>
          </p:cNvPicPr>
          <p:nvPr/>
        </p:nvPicPr>
        <p:blipFill>
          <a:blip r:embed="rId2">
            <a:extLst>
              <a:ext uri="{28A0092B-C50C-407E-A947-70E740481C1C}">
                <a14:useLocalDpi xmlns:a14="http://schemas.microsoft.com/office/drawing/2010/main" val="0"/>
              </a:ext>
            </a:extLst>
          </a:blip>
          <a:srcRect l="4073" r="4073"/>
          <a:stretch>
            <a:fillRect/>
          </a:stretch>
        </p:blipFill>
        <p:spPr>
          <a:xfrm>
            <a:off x="1066799" y="1661158"/>
            <a:ext cx="7239001" cy="4358642"/>
          </a:xfrm>
          <a:prstGeom prst="rect">
            <a:avLst/>
          </a:prstGeom>
          <a:ln>
            <a:noFill/>
          </a:ln>
          <a:effectLst>
            <a:softEdge rad="112500"/>
          </a:effectLst>
        </p:spPr>
      </p:pic>
      <p:sp>
        <p:nvSpPr>
          <p:cNvPr id="4" name="مستطيل 3"/>
          <p:cNvSpPr/>
          <p:nvPr/>
        </p:nvSpPr>
        <p:spPr>
          <a:xfrm>
            <a:off x="2286000" y="1137938"/>
            <a:ext cx="3318868" cy="523220"/>
          </a:xfrm>
          <a:prstGeom prst="rect">
            <a:avLst/>
          </a:prstGeom>
        </p:spPr>
        <p:txBody>
          <a:bodyPr wrap="square">
            <a:spAutoFit/>
          </a:bodyPr>
          <a:lstStyle/>
          <a:p>
            <a:r>
              <a:rPr lang="en-US" sz="2800" b="1" dirty="0"/>
              <a:t>www. LinkedIn.com</a:t>
            </a:r>
          </a:p>
        </p:txBody>
      </p:sp>
    </p:spTree>
    <p:extLst>
      <p:ext uri="{BB962C8B-B14F-4D97-AF65-F5344CB8AC3E}">
        <p14:creationId xmlns:p14="http://schemas.microsoft.com/office/powerpoint/2010/main" val="11842806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17651" y="533400"/>
            <a:ext cx="6324600" cy="2862322"/>
          </a:xfrm>
          <a:prstGeom prst="rect">
            <a:avLst/>
          </a:prstGeom>
        </p:spPr>
        <p:txBody>
          <a:bodyPr wrap="square">
            <a:spAutoFit/>
          </a:bodyPr>
          <a:lstStyle/>
          <a:p>
            <a:pPr algn="just" rtl="1"/>
            <a:r>
              <a:rPr lang="en-US" sz="2000" dirty="0" smtClean="0">
                <a:solidFill>
                  <a:srgbClr val="FF0000"/>
                </a:solidFill>
              </a:rPr>
              <a:t>B</a:t>
            </a:r>
            <a:r>
              <a:rPr lang="ar-IQ" sz="2000" dirty="0" smtClean="0">
                <a:solidFill>
                  <a:srgbClr val="FF0000"/>
                </a:solidFill>
              </a:rPr>
              <a:t> </a:t>
            </a:r>
            <a:r>
              <a:rPr lang="ar-IQ" sz="2000" dirty="0">
                <a:solidFill>
                  <a:srgbClr val="FF0000"/>
                </a:solidFill>
              </a:rPr>
              <a:t>- </a:t>
            </a:r>
            <a:r>
              <a:rPr lang="ar-SA" sz="2000" dirty="0">
                <a:solidFill>
                  <a:srgbClr val="FF0000"/>
                </a:solidFill>
              </a:rPr>
              <a:t>هناك تقسيم ثالث، يقسم الشبكات الاجتماعية إلى قسمين:</a:t>
            </a:r>
            <a:endParaRPr lang="ar-IQ" sz="2000" dirty="0">
              <a:solidFill>
                <a:srgbClr val="FF0000"/>
              </a:solidFill>
            </a:endParaRPr>
          </a:p>
          <a:p>
            <a:pPr algn="just" rtl="1"/>
            <a:endParaRPr lang="en-US" sz="2000" dirty="0"/>
          </a:p>
          <a:p>
            <a:pPr algn="just" rtl="1"/>
            <a:r>
              <a:rPr lang="ar-SA" sz="2000" dirty="0"/>
              <a:t>1- </a:t>
            </a:r>
            <a:r>
              <a:rPr lang="ar-SA" sz="2000" b="1" dirty="0">
                <a:solidFill>
                  <a:srgbClr val="FF0000"/>
                </a:solidFill>
              </a:rPr>
              <a:t>شبكات داخلية خاصة </a:t>
            </a:r>
            <a:r>
              <a:rPr lang="ar-SA" sz="2000" dirty="0"/>
              <a:t>(</a:t>
            </a:r>
            <a:r>
              <a:rPr lang="en-US" sz="2000" dirty="0"/>
              <a:t>Internal Social Networking</a:t>
            </a:r>
            <a:r>
              <a:rPr lang="ar-SA" sz="2000" dirty="0"/>
              <a:t>): </a:t>
            </a:r>
            <a:endParaRPr lang="en-US" sz="2000" dirty="0"/>
          </a:p>
          <a:p>
            <a:pPr algn="just" rtl="1"/>
            <a:r>
              <a:rPr lang="ar-SA" sz="2000" dirty="0"/>
              <a:t>ويتكون هذه الشبكات من مجموعه من الناس تمثل مجتمع مغلق أو خاص يمثل الأفراد داخل شركة أو تجمع ما أو داخل مؤسسة تعليمية أو منظمة ويتحكم في دعوة هؤلاء الأشخاص فقط وليس غيرهم من الناس للدخول للموقع والمشاركة في أنشطته من تدوين وتبادل آراء وملفات وحضور اجتماعات والدخول في مناقشات مباشرة وغيرها من الأنشطة، مثل شبكة (</a:t>
            </a:r>
            <a:r>
              <a:rPr lang="en-US" sz="2000" dirty="0"/>
              <a:t>linked in</a:t>
            </a:r>
            <a:r>
              <a:rPr lang="ar-SA" sz="2000" dirty="0"/>
              <a:t>).</a:t>
            </a:r>
            <a:endParaRPr lang="en-US" sz="2000" dirty="0"/>
          </a:p>
        </p:txBody>
      </p:sp>
      <p:sp>
        <p:nvSpPr>
          <p:cNvPr id="5" name="مستطيل 4"/>
          <p:cNvSpPr/>
          <p:nvPr/>
        </p:nvSpPr>
        <p:spPr>
          <a:xfrm>
            <a:off x="2117651" y="3810000"/>
            <a:ext cx="6324600" cy="1631216"/>
          </a:xfrm>
          <a:prstGeom prst="rect">
            <a:avLst/>
          </a:prstGeom>
        </p:spPr>
        <p:txBody>
          <a:bodyPr wrap="square">
            <a:spAutoFit/>
          </a:bodyPr>
          <a:lstStyle/>
          <a:p>
            <a:pPr algn="just" rtl="1"/>
            <a:r>
              <a:rPr lang="ar-SA" sz="2000" dirty="0"/>
              <a:t>2- </a:t>
            </a:r>
            <a:r>
              <a:rPr lang="ar-SA" sz="2000" b="1" dirty="0">
                <a:solidFill>
                  <a:srgbClr val="FF0000"/>
                </a:solidFill>
              </a:rPr>
              <a:t>شبكات خارجية عامة </a:t>
            </a:r>
            <a:r>
              <a:rPr lang="ar-SA" sz="2000" dirty="0"/>
              <a:t>(</a:t>
            </a:r>
            <a:r>
              <a:rPr lang="en-US" sz="2000" dirty="0"/>
              <a:t>External Social Networking</a:t>
            </a:r>
            <a:r>
              <a:rPr lang="ar-SA" sz="2000" dirty="0"/>
              <a:t>): </a:t>
            </a:r>
            <a:endParaRPr lang="en-US" sz="2000" dirty="0"/>
          </a:p>
          <a:p>
            <a:pPr algn="just" rtl="1"/>
            <a:r>
              <a:rPr lang="ar-SA" sz="2000" dirty="0"/>
              <a:t>وهي شبكات متاحة لجميع مستخدمي الانترنت، بل صممت خصيصاً لجذب المستخدمين للشبكة ويسمح فيها للعديد من المستخدمين بالمشاركة في أنشطته بمجرد أن يقوم المستخدم بالتسجيل في الموقع وتقديم نفسه للموقع، مثل شبكة </a:t>
            </a:r>
            <a:r>
              <a:rPr lang="en-US" sz="2000" dirty="0" smtClean="0"/>
              <a:t>Facebook</a:t>
            </a:r>
            <a:endParaRPr lang="en-US" sz="2000" dirty="0"/>
          </a:p>
        </p:txBody>
      </p:sp>
    </p:spTree>
    <p:extLst>
      <p:ext uri="{BB962C8B-B14F-4D97-AF65-F5344CB8AC3E}">
        <p14:creationId xmlns:p14="http://schemas.microsoft.com/office/powerpoint/2010/main" val="215605277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676400" y="304800"/>
            <a:ext cx="6858000" cy="2985433"/>
          </a:xfrm>
          <a:prstGeom prst="rect">
            <a:avLst/>
          </a:prstGeom>
        </p:spPr>
        <p:txBody>
          <a:bodyPr wrap="square">
            <a:spAutoFit/>
          </a:bodyPr>
          <a:lstStyle/>
          <a:p>
            <a:pPr algn="just" rtl="1"/>
            <a:r>
              <a:rPr lang="ar-SA" sz="2000" dirty="0"/>
              <a:t> </a:t>
            </a:r>
            <a:endParaRPr lang="en-US" sz="2000" dirty="0" smtClean="0"/>
          </a:p>
          <a:p>
            <a:pPr algn="just" rtl="1"/>
            <a:r>
              <a:rPr lang="en-US" sz="2800" dirty="0" smtClean="0">
                <a:solidFill>
                  <a:srgbClr val="FF0000"/>
                </a:solidFill>
              </a:rPr>
              <a:t>c</a:t>
            </a:r>
            <a:r>
              <a:rPr lang="ar-IQ" sz="2000" dirty="0" smtClean="0">
                <a:solidFill>
                  <a:srgbClr val="FF0000"/>
                </a:solidFill>
              </a:rPr>
              <a:t>- </a:t>
            </a:r>
            <a:r>
              <a:rPr lang="ar-SA" sz="2000" dirty="0" smtClean="0">
                <a:solidFill>
                  <a:srgbClr val="FF0000"/>
                </a:solidFill>
              </a:rPr>
              <a:t>كما يمكن تقسيمها حسب الخدمات وطريقة التواصل إلى ثلاثة أنواع :</a:t>
            </a:r>
            <a:r>
              <a:rPr lang="ar-IQ" sz="2000" dirty="0" smtClean="0"/>
              <a:t>	</a:t>
            </a:r>
            <a:endParaRPr lang="ar-IQ" sz="2000" dirty="0"/>
          </a:p>
          <a:p>
            <a:pPr algn="just" rtl="1"/>
            <a:endParaRPr lang="ar-IQ" sz="2000" dirty="0" smtClean="0"/>
          </a:p>
          <a:p>
            <a:pPr algn="just" rtl="1"/>
            <a:r>
              <a:rPr lang="ar-SA" sz="2000" dirty="0" smtClean="0"/>
              <a:t> </a:t>
            </a:r>
            <a:r>
              <a:rPr lang="ar-IQ" sz="2000" dirty="0" smtClean="0"/>
              <a:t>   	1- </a:t>
            </a:r>
            <a:r>
              <a:rPr lang="ar-SA" sz="2000" dirty="0" smtClean="0"/>
              <a:t>شبكات </a:t>
            </a:r>
            <a:r>
              <a:rPr lang="ar-SA" sz="2000" dirty="0"/>
              <a:t>تتيح التواصل الكتابي.</a:t>
            </a:r>
            <a:endParaRPr lang="en-US" sz="2000" dirty="0"/>
          </a:p>
          <a:p>
            <a:pPr algn="just" rtl="1"/>
            <a:r>
              <a:rPr lang="ar-SA" sz="2000" dirty="0" smtClean="0"/>
              <a:t> </a:t>
            </a:r>
            <a:r>
              <a:rPr lang="ar-IQ" sz="2000" dirty="0" smtClean="0"/>
              <a:t>       	2 - </a:t>
            </a:r>
            <a:r>
              <a:rPr lang="ar-SA" sz="2000" dirty="0" smtClean="0"/>
              <a:t>شبكات </a:t>
            </a:r>
            <a:r>
              <a:rPr lang="ar-SA" sz="2000" dirty="0"/>
              <a:t>تتيح التواصل الصوتي</a:t>
            </a:r>
            <a:r>
              <a:rPr lang="ar-SA" sz="2000" dirty="0" smtClean="0"/>
              <a:t>.</a:t>
            </a:r>
            <a:endParaRPr lang="en-US" sz="2000" dirty="0" smtClean="0"/>
          </a:p>
          <a:p>
            <a:pPr algn="just" rtl="1"/>
            <a:r>
              <a:rPr lang="ar-IQ" sz="2000" dirty="0" smtClean="0"/>
              <a:t>	3-  </a:t>
            </a:r>
            <a:r>
              <a:rPr lang="ar-SA" sz="2000" dirty="0" smtClean="0"/>
              <a:t>شبكات تتيح التواصل المرئي.</a:t>
            </a:r>
            <a:endParaRPr lang="ar-IQ" sz="2000" dirty="0" smtClean="0"/>
          </a:p>
          <a:p>
            <a:pPr algn="just" rtl="1"/>
            <a:endParaRPr lang="ar-IQ" sz="2000" dirty="0" smtClean="0"/>
          </a:p>
          <a:p>
            <a:pPr algn="just" rtl="1"/>
            <a:endParaRPr lang="en-US" sz="2000" dirty="0"/>
          </a:p>
          <a:p>
            <a:pPr algn="just" rtl="1"/>
            <a:r>
              <a:rPr lang="ar-SA" sz="2000" dirty="0"/>
              <a:t> </a:t>
            </a:r>
            <a:endParaRPr lang="en-US" sz="2000" dirty="0"/>
          </a:p>
        </p:txBody>
      </p:sp>
      <p:sp>
        <p:nvSpPr>
          <p:cNvPr id="4" name="مستطيل 3"/>
          <p:cNvSpPr/>
          <p:nvPr/>
        </p:nvSpPr>
        <p:spPr>
          <a:xfrm>
            <a:off x="1752600" y="2971800"/>
            <a:ext cx="6934200" cy="3262432"/>
          </a:xfrm>
          <a:prstGeom prst="rect">
            <a:avLst/>
          </a:prstGeom>
        </p:spPr>
        <p:txBody>
          <a:bodyPr wrap="square">
            <a:spAutoFit/>
          </a:bodyPr>
          <a:lstStyle/>
          <a:p>
            <a:pPr algn="r" rtl="1"/>
            <a:r>
              <a:rPr lang="ar-IQ" sz="2400" b="1" dirty="0" smtClean="0">
                <a:solidFill>
                  <a:srgbClr val="FF0000"/>
                </a:solidFill>
              </a:rPr>
              <a:t>خصائص</a:t>
            </a:r>
            <a:r>
              <a:rPr lang="ar-IQ" sz="2400" b="1" dirty="0">
                <a:solidFill>
                  <a:srgbClr val="FF0000"/>
                </a:solidFill>
              </a:rPr>
              <a:t> </a:t>
            </a:r>
            <a:r>
              <a:rPr lang="ar-IQ" sz="2400" b="1" dirty="0" smtClean="0">
                <a:solidFill>
                  <a:srgbClr val="FF0000"/>
                </a:solidFill>
              </a:rPr>
              <a:t>وخدمات </a:t>
            </a:r>
            <a:r>
              <a:rPr lang="ar-SA" sz="2400" b="1" dirty="0" smtClean="0">
                <a:solidFill>
                  <a:srgbClr val="FF0000"/>
                </a:solidFill>
              </a:rPr>
              <a:t>الشبكات </a:t>
            </a:r>
            <a:r>
              <a:rPr lang="ar-SA" sz="2400" b="1" dirty="0">
                <a:solidFill>
                  <a:srgbClr val="FF0000"/>
                </a:solidFill>
              </a:rPr>
              <a:t>الاجتماعية</a:t>
            </a:r>
            <a:r>
              <a:rPr lang="en-US" sz="2400" dirty="0"/>
              <a:t> </a:t>
            </a:r>
            <a:r>
              <a:rPr lang="en-US" dirty="0"/>
              <a:t/>
            </a:r>
            <a:br>
              <a:rPr lang="en-US" dirty="0"/>
            </a:br>
            <a:r>
              <a:rPr lang="en-US" sz="2000" dirty="0"/>
              <a:t/>
            </a:r>
            <a:br>
              <a:rPr lang="en-US" sz="2000" dirty="0"/>
            </a:br>
            <a:r>
              <a:rPr lang="ar-SA" sz="2000" dirty="0"/>
              <a:t>المتابع والمستخدم للشبكات الاجتماعية يجد أن</a:t>
            </a:r>
            <a:r>
              <a:rPr lang="ar-IQ" sz="2000" dirty="0"/>
              <a:t> الشبكات الاجتماعية</a:t>
            </a:r>
            <a:r>
              <a:rPr lang="ar-SA" sz="2000" dirty="0"/>
              <a:t> تشترك في خصائص أساسية بينما تتمايز بعضها عن الأخرى بمميزات تفرضها طبيعة الشبكة ومستخدميها. أبرز</a:t>
            </a:r>
            <a:r>
              <a:rPr lang="ar-IQ" sz="2000" dirty="0"/>
              <a:t>ها</a:t>
            </a:r>
            <a:r>
              <a:rPr lang="ar-SA" sz="2000" dirty="0"/>
              <a:t> </a:t>
            </a:r>
            <a:r>
              <a:rPr lang="en-US" sz="2000" dirty="0"/>
              <a:t>:</a:t>
            </a:r>
            <a:endParaRPr lang="ar-IQ" sz="2000" dirty="0"/>
          </a:p>
          <a:p>
            <a:pPr algn="r" rtl="1"/>
            <a:r>
              <a:rPr lang="en-US" sz="2000" dirty="0"/>
              <a:t/>
            </a:r>
            <a:br>
              <a:rPr lang="en-US" sz="2000" dirty="0"/>
            </a:br>
            <a:r>
              <a:rPr lang="en-US" sz="2000" b="1" dirty="0">
                <a:solidFill>
                  <a:srgbClr val="FF0000"/>
                </a:solidFill>
              </a:rPr>
              <a:t>• </a:t>
            </a:r>
            <a:r>
              <a:rPr lang="ar-SA" sz="2000" b="1" dirty="0">
                <a:solidFill>
                  <a:srgbClr val="FF0000"/>
                </a:solidFill>
              </a:rPr>
              <a:t>الملفات الشخصية </a:t>
            </a:r>
            <a:r>
              <a:rPr lang="ar-SA" sz="2000" dirty="0"/>
              <a:t>/ الصفحات الشخصية</a:t>
            </a:r>
            <a:r>
              <a:rPr lang="en-US" sz="2000" dirty="0"/>
              <a:t> ( Profile Page ) : </a:t>
            </a:r>
            <a:r>
              <a:rPr lang="ar-SA" sz="2000" dirty="0" smtClean="0"/>
              <a:t>من </a:t>
            </a:r>
            <a:r>
              <a:rPr lang="ar-SA" sz="2000" dirty="0"/>
              <a:t>خلال الملفات الشخصية يمكنك التعرف على اسم الشخص ومعرفة المعلومات الأساسية عنه مثل : الجنس ، تاريخ الميلاد ، البلد</a:t>
            </a:r>
            <a:endParaRPr lang="ar-IQ" sz="2000" dirty="0"/>
          </a:p>
          <a:p>
            <a:pPr algn="r" rtl="1"/>
            <a:r>
              <a:rPr lang="ar-SA" dirty="0"/>
              <a:t> </a:t>
            </a:r>
            <a:endParaRPr lang="ar-IQ" dirty="0"/>
          </a:p>
        </p:txBody>
      </p:sp>
    </p:spTree>
    <p:extLst>
      <p:ext uri="{BB962C8B-B14F-4D97-AF65-F5344CB8AC3E}">
        <p14:creationId xmlns:p14="http://schemas.microsoft.com/office/powerpoint/2010/main" val="279740870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741</TotalTime>
  <Words>914</Words>
  <Application>Microsoft Office PowerPoint</Application>
  <PresentationFormat>عرض على الشاشة (3:4)‏</PresentationFormat>
  <Paragraphs>165</Paragraphs>
  <Slides>34</Slides>
  <Notes>1</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NewsPrint</vt:lpstr>
      <vt:lpstr>شبكات  التواصل الاجتماعي Social networks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2 </vt:lpstr>
      <vt:lpstr>MySpace </vt:lpstr>
      <vt:lpstr>LinkedIn </vt:lpstr>
      <vt:lpstr>Ning </vt:lpstr>
      <vt:lpstr>Friendster </vt:lpstr>
      <vt:lpstr>Multiply </vt:lpstr>
      <vt:lpstr>Tagged </vt:lpstr>
      <vt:lpstr>Hi5 </vt:lpstr>
      <vt:lpstr>Orkut </vt:lpstr>
      <vt:lpstr>عرض تقديمي في PowerPoint</vt:lpstr>
      <vt:lpstr>عرض تقديمي في PowerPoint</vt:lpstr>
      <vt:lpstr>عرض تقديمي في PowerPoint</vt:lpstr>
      <vt:lpstr>عرض تقديمي في PowerPoint</vt:lpstr>
    </vt:vector>
  </TitlesOfParts>
  <Company>فراس الصعيو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شبكات  التواصل الاجتماعية</dc:title>
  <dc:creator>sab</dc:creator>
  <cp:lastModifiedBy>sab</cp:lastModifiedBy>
  <cp:revision>234</cp:revision>
  <dcterms:created xsi:type="dcterms:W3CDTF">2012-12-02T09:13:46Z</dcterms:created>
  <dcterms:modified xsi:type="dcterms:W3CDTF">2012-12-19T09:53:21Z</dcterms:modified>
</cp:coreProperties>
</file>