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5"/>
  </p:notesMasterIdLst>
  <p:sldIdLst>
    <p:sldId id="260" r:id="rId3"/>
    <p:sldId id="285" r:id="rId4"/>
    <p:sldId id="286" r:id="rId5"/>
    <p:sldId id="264" r:id="rId6"/>
    <p:sldId id="265" r:id="rId7"/>
    <p:sldId id="272" r:id="rId8"/>
    <p:sldId id="273" r:id="rId9"/>
    <p:sldId id="274" r:id="rId10"/>
    <p:sldId id="281" r:id="rId11"/>
    <p:sldId id="287" r:id="rId12"/>
    <p:sldId id="258" r:id="rId13"/>
    <p:sldId id="276" r:id="rId14"/>
    <p:sldId id="277" r:id="rId15"/>
    <p:sldId id="278" r:id="rId16"/>
    <p:sldId id="259" r:id="rId17"/>
    <p:sldId id="283" r:id="rId18"/>
    <p:sldId id="279" r:id="rId19"/>
    <p:sldId id="282" r:id="rId20"/>
    <p:sldId id="284" r:id="rId21"/>
    <p:sldId id="268" r:id="rId22"/>
    <p:sldId id="270" r:id="rId23"/>
    <p:sldId id="269"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66" autoAdjust="0"/>
    <p:restoredTop sz="90860" autoAdjust="0"/>
  </p:normalViewPr>
  <p:slideViewPr>
    <p:cSldViewPr>
      <p:cViewPr>
        <p:scale>
          <a:sx n="50" d="100"/>
          <a:sy n="50" d="100"/>
        </p:scale>
        <p:origin x="-1416" y="-115"/>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90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2209B3B-D936-404C-9FFF-3C4E5DD28022}" type="datetimeFigureOut">
              <a:rPr lang="ar-IQ" smtClean="0"/>
              <a:pPr/>
              <a:t>09/04/1434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6E91DA-8C99-476C-8B17-055C2C5A7541}"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عنصر نائب للملاحظات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2FA239-DBBA-4688-AC7A-D2274D8F2D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09A5A48-D7CD-41C3-A121-8BFA7DCA1D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D4ACB8-81F9-4BE8-AA09-F8C75EAAC15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DC1DFB-80CB-4B1E-A29B-E73BD78771D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0A94EDB-60EB-44AD-9732-00D7451C35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65F39BB-DF7D-489B-B401-7FC8E567F1C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49FDC0C-68F6-4016-A593-5D9FE3E20D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A8E9D0D-7AD1-47D5-97F6-71D52B276EF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F32793-21F8-4C7D-9CDB-75E9CD8C74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6FC40-2E35-4F51-BC76-E6CE9D19A9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5CEFB-6433-4288-9F6A-70F84F98499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E76DA48-980B-4B77-9B6B-B65B8E014222}" type="datetimeFigureOut">
              <a:rPr lang="ar-IQ" smtClean="0"/>
              <a:pPr/>
              <a:t>09/04/1434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FEAF0CFE-2757-43DB-AF55-1C6D46D61ED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76DA48-980B-4B77-9B6B-B65B8E014222}" type="datetimeFigureOut">
              <a:rPr lang="ar-IQ" smtClean="0"/>
              <a:pPr/>
              <a:t>09/04/1434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EAF0CFE-2757-43DB-AF55-1C6D46D61ED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IQ" smtClean="0"/>
              <a:t>انقر لتحرير نمط العنوان الرئيسي</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IQ" smtClean="0"/>
              <a:t>انقر لتحرير أنماط النص الرئيسي</a:t>
            </a:r>
          </a:p>
          <a:p>
            <a:pPr lvl="1"/>
            <a:r>
              <a:rPr lang="ar-IQ" smtClean="0"/>
              <a:t>المستوى الثاني</a:t>
            </a:r>
          </a:p>
          <a:p>
            <a:pPr lvl="2"/>
            <a:r>
              <a:rPr lang="ar-IQ" smtClean="0"/>
              <a:t>المستوى الثالث</a:t>
            </a:r>
          </a:p>
          <a:p>
            <a:pPr lvl="3"/>
            <a:r>
              <a:rPr lang="ar-IQ" smtClean="0"/>
              <a:t>المستوى الرابع</a:t>
            </a:r>
          </a:p>
          <a:p>
            <a:pPr lvl="4"/>
            <a:r>
              <a:rPr lang="ar-IQ" smtClean="0"/>
              <a:t>المستوى الخامس</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34F4DD3C-FE4D-4BBE-A33A-2A0CE607810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charset="0"/>
        </a:defRPr>
      </a:lvl2pPr>
      <a:lvl3pPr algn="ctr" rtl="1" fontAlgn="base">
        <a:spcBef>
          <a:spcPct val="0"/>
        </a:spcBef>
        <a:spcAft>
          <a:spcPct val="0"/>
        </a:spcAft>
        <a:defRPr sz="4400">
          <a:solidFill>
            <a:schemeClr val="tx2"/>
          </a:solidFill>
          <a:latin typeface="Times New Roman" pitchFamily="18" charset="0"/>
          <a:cs typeface="Arial" charset="0"/>
        </a:defRPr>
      </a:lvl3pPr>
      <a:lvl4pPr algn="ctr" rtl="1" fontAlgn="base">
        <a:spcBef>
          <a:spcPct val="0"/>
        </a:spcBef>
        <a:spcAft>
          <a:spcPct val="0"/>
        </a:spcAft>
        <a:defRPr sz="4400">
          <a:solidFill>
            <a:schemeClr val="tx2"/>
          </a:solidFill>
          <a:latin typeface="Times New Roman" pitchFamily="18" charset="0"/>
          <a:cs typeface="Arial" charset="0"/>
        </a:defRPr>
      </a:lvl4pPr>
      <a:lvl5pPr algn="ctr" rtl="1" fontAlgn="base">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richard_jones/3245444875/"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flickr.com/photos/35762175@N05/3310686922" TargetMode="External"/><Relationship Id="rId5" Type="http://schemas.openxmlformats.org/officeDocument/2006/relationships/hyperlink" Target="http://www.flickr.com/photos/chrisdag/6073931293" TargetMode="External"/><Relationship Id="rId4" Type="http://schemas.openxmlformats.org/officeDocument/2006/relationships/hyperlink" Target="http://en.wikipedia.org/wiki/File:Cloud_computing.sv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 descr="cloud pic"/>
          <p:cNvPicPr>
            <a:picLocks noChangeAspect="1" noChangeArrowheads="1"/>
          </p:cNvPicPr>
          <p:nvPr/>
        </p:nvPicPr>
        <p:blipFill>
          <a:blip r:embed="rId2" cstate="print"/>
          <a:srcRect/>
          <a:stretch>
            <a:fillRect/>
          </a:stretch>
        </p:blipFill>
        <p:spPr bwMode="auto">
          <a:xfrm>
            <a:off x="0" y="-27384"/>
            <a:ext cx="9143999" cy="6885384"/>
          </a:xfrm>
          <a:prstGeom prst="rect">
            <a:avLst/>
          </a:prstGeom>
          <a:noFill/>
          <a:ln w="9525">
            <a:noFill/>
            <a:miter lim="800000"/>
            <a:headEnd/>
            <a:tailEnd/>
          </a:ln>
        </p:spPr>
      </p:pic>
      <p:sp>
        <p:nvSpPr>
          <p:cNvPr id="5" name="TextBox 5"/>
          <p:cNvSpPr txBox="1">
            <a:spLocks noChangeArrowheads="1"/>
          </p:cNvSpPr>
          <p:nvPr/>
        </p:nvSpPr>
        <p:spPr bwMode="auto">
          <a:xfrm>
            <a:off x="611560" y="620689"/>
            <a:ext cx="7848872" cy="6430030"/>
          </a:xfrm>
          <a:prstGeom prst="rect">
            <a:avLst/>
          </a:prstGeom>
          <a:noFill/>
          <a:ln w="9525">
            <a:noFill/>
            <a:miter lim="800000"/>
            <a:headEnd/>
            <a:tailEnd/>
          </a:ln>
        </p:spPr>
        <p:txBody>
          <a:bodyPr wrap="square">
            <a:spAutoFit/>
          </a:bodyPr>
          <a:lstStyle/>
          <a:p>
            <a:pPr lvl="0" algn="ctr" rtl="0">
              <a:lnSpc>
                <a:spcPct val="200000"/>
              </a:lnSpc>
            </a:pPr>
            <a:r>
              <a:rPr lang="en-GB" sz="7200" b="1" dirty="0" smtClean="0"/>
              <a:t>Cloud Computing</a:t>
            </a:r>
          </a:p>
          <a:p>
            <a:pPr algn="ctr" rtl="0">
              <a:lnSpc>
                <a:spcPct val="200000"/>
              </a:lnSpc>
            </a:pPr>
            <a:r>
              <a:rPr lang="ar-IQ" sz="7200" b="1" dirty="0" smtClean="0">
                <a:latin typeface="Arial" pitchFamily="34"/>
                <a:cs typeface="PT Bold Broken" pitchFamily="2" charset="-78"/>
              </a:rPr>
              <a:t>الحوسبة السحابية</a:t>
            </a:r>
            <a:endParaRPr lang="en-GB" sz="7200" b="1" dirty="0" smtClean="0">
              <a:latin typeface="Arial" pitchFamily="34"/>
              <a:cs typeface="PT Bold Broken" pitchFamily="2" charset="-78"/>
            </a:endParaRPr>
          </a:p>
          <a:p>
            <a:pPr lvl="0" algn="ctr">
              <a:lnSpc>
                <a:spcPct val="200000"/>
              </a:lnSpc>
            </a:pPr>
            <a:endParaRPr lang="en-IE"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13792"/>
            <a:ext cx="8229600" cy="1143000"/>
          </a:xfrm>
        </p:spPr>
        <p:txBody>
          <a:bodyPr>
            <a:noAutofit/>
          </a:bodyPr>
          <a:lstStyle/>
          <a:p>
            <a:pPr lvl="0"/>
            <a:r>
              <a:rPr lang="en-GB" sz="4000" b="1" dirty="0" smtClean="0"/>
              <a:t>Cloud Computing</a:t>
            </a:r>
            <a:br>
              <a:rPr lang="en-GB" sz="4000" b="1" dirty="0" smtClean="0"/>
            </a:br>
            <a:endParaRPr lang="en-US" sz="4000" dirty="0"/>
          </a:p>
        </p:txBody>
      </p:sp>
      <p:sp>
        <p:nvSpPr>
          <p:cNvPr id="3" name="عنصر نائب للمحتوى 2"/>
          <p:cNvSpPr>
            <a:spLocks noGrp="1"/>
          </p:cNvSpPr>
          <p:nvPr>
            <p:ph idx="1"/>
          </p:nvPr>
        </p:nvSpPr>
        <p:spPr/>
        <p:txBody>
          <a:bodyPr>
            <a:normAutofit lnSpcReduction="10000"/>
          </a:bodyPr>
          <a:lstStyle/>
          <a:p>
            <a:pPr algn="just" rtl="0"/>
            <a:r>
              <a:rPr lang="en-US" dirty="0" smtClean="0"/>
              <a:t>Cloud Computing is a technology that uses the internet and central remote servers to maintain data and applications. Cloud computing allows consumers and businesses to use applications without installation and access their personal files at any computer with internet access. This technology allows for much more efficient computing by centralizing data storage, processing and bandwidth.</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descr="cloud stack أهم عشر شركات في الحوسبة السحابية"/>
          <p:cNvPicPr/>
          <p:nvPr/>
        </p:nvPicPr>
        <p:blipFill>
          <a:blip r:embed="rId2" cstate="print"/>
          <a:srcRect/>
          <a:stretch>
            <a:fillRect/>
          </a:stretch>
        </p:blipFill>
        <p:spPr bwMode="auto">
          <a:xfrm>
            <a:off x="611560" y="1844824"/>
            <a:ext cx="7776864" cy="4536504"/>
          </a:xfrm>
          <a:prstGeom prst="rect">
            <a:avLst/>
          </a:prstGeom>
          <a:noFill/>
          <a:ln w="9525">
            <a:noFill/>
            <a:miter lim="800000"/>
            <a:headEnd/>
            <a:tailEnd/>
          </a:ln>
        </p:spPr>
      </p:pic>
      <p:sp>
        <p:nvSpPr>
          <p:cNvPr id="3" name="Title 1"/>
          <p:cNvSpPr txBox="1">
            <a:spLocks/>
          </p:cNvSpPr>
          <p:nvPr/>
        </p:nvSpPr>
        <p:spPr>
          <a:xfrm>
            <a:off x="734888" y="260648"/>
            <a:ext cx="8229600" cy="1143000"/>
          </a:xfrm>
          <a:prstGeom prst="rect">
            <a:avLst/>
          </a:prstGeom>
        </p:spPr>
        <p:txBody>
          <a:bodyPr>
            <a:noAutofit/>
          </a:bodyPr>
          <a:lstStyle/>
          <a:p>
            <a:pPr lvl="0" algn="l" rtl="0">
              <a:spcBef>
                <a:spcPct val="0"/>
              </a:spcBef>
              <a:defRPr/>
            </a:pPr>
            <a:r>
              <a:rPr lang="en-US" sz="4400" b="1" dirty="0" smtClean="0">
                <a:latin typeface="+mj-lt"/>
                <a:ea typeface="+mj-ea"/>
                <a:cs typeface="+mj-cs"/>
              </a:rPr>
              <a:t>Cloud Anatomy</a:t>
            </a:r>
          </a:p>
          <a:p>
            <a:pPr lvl="0" algn="l" rtl="0">
              <a:spcBef>
                <a:spcPct val="0"/>
              </a:spcBef>
              <a:defRPr/>
            </a:pPr>
            <a:r>
              <a:rPr lang="en-US" sz="3200" dirty="0" smtClean="0">
                <a:latin typeface="+mj-lt"/>
                <a:ea typeface="+mj-ea"/>
                <a:cs typeface="+mj-cs"/>
              </a:rPr>
              <a:t>Broadly classified under the three categories:</a:t>
            </a:r>
            <a:endParaRPr lang="en-IN" sz="2800" dirty="0">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en-GB" b="1" dirty="0"/>
              <a:t>Infrastructure as a service (</a:t>
            </a:r>
            <a:r>
              <a:rPr lang="en-GB" b="1" dirty="0" err="1" smtClean="0"/>
              <a:t>IaaS</a:t>
            </a:r>
            <a:r>
              <a:rPr lang="en-GB" b="1" dirty="0"/>
              <a:t>)</a:t>
            </a:r>
          </a:p>
        </p:txBody>
      </p:sp>
      <p:sp>
        <p:nvSpPr>
          <p:cNvPr id="3" name="عنصر نائب للنص 2"/>
          <p:cNvSpPr txBox="1">
            <a:spLocks noGrp="1"/>
          </p:cNvSpPr>
          <p:nvPr>
            <p:ph type="body" idx="4294967295"/>
          </p:nvPr>
        </p:nvSpPr>
        <p:spPr>
          <a:xfrm>
            <a:off x="457171" y="1604841"/>
            <a:ext cx="8228763" cy="2544239"/>
          </a:xfrm>
        </p:spPr>
        <p:txBody>
          <a:bodyPr>
            <a:norm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just" rtl="0">
              <a:buFont typeface="Wingdings" pitchFamily="2" charset="2"/>
              <a:buChar char="q"/>
            </a:pPr>
            <a:r>
              <a:rPr lang="en-GB" sz="2800" dirty="0" smtClean="0"/>
              <a:t>Means used the cloud as the infrastructure with power process, RAM and storage space, and you have all ways to establishes your servers and your applications for it.</a:t>
            </a:r>
          </a:p>
          <a:p>
            <a:pPr lvl="0" algn="just" rtl="0">
              <a:buFont typeface="Wingdings" pitchFamily="2" charset="2"/>
              <a:buChar char="q"/>
            </a:pPr>
            <a:r>
              <a:rPr lang="en-GB" sz="2800" dirty="0" smtClean="0"/>
              <a:t>Example:</a:t>
            </a:r>
            <a:endParaRPr lang="en-GB" sz="2800" dirty="0"/>
          </a:p>
        </p:txBody>
      </p:sp>
      <p:pic>
        <p:nvPicPr>
          <p:cNvPr id="5" name="صورة 4"/>
          <p:cNvPicPr>
            <a:picLocks noChangeAspect="1"/>
          </p:cNvPicPr>
          <p:nvPr/>
        </p:nvPicPr>
        <p:blipFill>
          <a:blip r:embed="rId3" cstate="print">
            <a:alphaModFix/>
            <a:lum/>
          </a:blip>
          <a:srcRect/>
          <a:stretch>
            <a:fillRect/>
          </a:stretch>
        </p:blipFill>
        <p:spPr>
          <a:xfrm>
            <a:off x="3347864" y="3504476"/>
            <a:ext cx="5465099" cy="2732836"/>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en-GB" b="1" dirty="0"/>
              <a:t>Platform as a Service (</a:t>
            </a:r>
            <a:r>
              <a:rPr lang="en-GB" b="1" dirty="0" err="1"/>
              <a:t>PaaS</a:t>
            </a:r>
            <a:r>
              <a:rPr lang="en-GB" b="1" dirty="0"/>
              <a:t>)</a:t>
            </a:r>
          </a:p>
        </p:txBody>
      </p:sp>
      <p:sp>
        <p:nvSpPr>
          <p:cNvPr id="3" name="عنصر نائب للنص 2"/>
          <p:cNvSpPr txBox="1">
            <a:spLocks noGrp="1"/>
          </p:cNvSpPr>
          <p:nvPr>
            <p:ph type="body" idx="4294967295"/>
          </p:nvPr>
        </p:nvSpPr>
        <p:spPr>
          <a:xfrm>
            <a:off x="457200" y="1600200"/>
            <a:ext cx="8229600" cy="4349079"/>
          </a:xfrm>
        </p:spPr>
        <p:txBody>
          <a:bodyPr>
            <a:norm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just" rtl="0">
              <a:buFont typeface="Wingdings" pitchFamily="2" charset="2"/>
              <a:buChar char="q"/>
            </a:pPr>
            <a:r>
              <a:rPr lang="en-GB" dirty="0" smtClean="0"/>
              <a:t>Means used the cloud to put your applications on it and you can work for all applications and also put your OS and will there compatibles for all applications.</a:t>
            </a:r>
          </a:p>
          <a:p>
            <a:pPr lvl="0" algn="just" rtl="0">
              <a:buFont typeface="Wingdings" pitchFamily="2" charset="2"/>
              <a:buChar char="q"/>
            </a:pPr>
            <a:r>
              <a:rPr lang="en-GB" dirty="0" smtClean="0"/>
              <a:t>Example:</a:t>
            </a:r>
            <a:endParaRPr lang="en-GB" dirty="0"/>
          </a:p>
          <a:p>
            <a:pPr lvl="0"/>
            <a:endParaRPr lang="en-GB" sz="2000" dirty="0"/>
          </a:p>
        </p:txBody>
      </p:sp>
      <p:pic>
        <p:nvPicPr>
          <p:cNvPr id="6" name="صورة 5"/>
          <p:cNvPicPr>
            <a:picLocks noChangeAspect="1"/>
          </p:cNvPicPr>
          <p:nvPr/>
        </p:nvPicPr>
        <p:blipFill>
          <a:blip r:embed="rId3" cstate="print">
            <a:alphaModFix/>
            <a:lum/>
          </a:blip>
          <a:srcRect/>
          <a:stretch>
            <a:fillRect/>
          </a:stretch>
        </p:blipFill>
        <p:spPr>
          <a:xfrm>
            <a:off x="2267744" y="4509120"/>
            <a:ext cx="5028888" cy="1080345"/>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en-GB" b="1" dirty="0"/>
              <a:t>Software as a Service (</a:t>
            </a:r>
            <a:r>
              <a:rPr lang="en-GB" b="1" dirty="0" err="1"/>
              <a:t>SaaS</a:t>
            </a:r>
            <a:r>
              <a:rPr lang="en-GB" b="1" dirty="0"/>
              <a:t>)</a:t>
            </a:r>
          </a:p>
        </p:txBody>
      </p:sp>
      <p:sp>
        <p:nvSpPr>
          <p:cNvPr id="3" name="عنصر نائب للنص 2"/>
          <p:cNvSpPr txBox="1">
            <a:spLocks noGrp="1"/>
          </p:cNvSpPr>
          <p:nvPr>
            <p:ph type="body" idx="4294967295"/>
          </p:nvPr>
        </p:nvSpPr>
        <p:spPr/>
        <p:txBody>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l" rtl="0">
              <a:buFont typeface="Wingdings" pitchFamily="2" charset="2"/>
              <a:buChar char="q"/>
            </a:pPr>
            <a:r>
              <a:rPr lang="en-GB" dirty="0" smtClean="0"/>
              <a:t>Means you use any application it saved in cloud and your pc it is for connection only.</a:t>
            </a:r>
          </a:p>
          <a:p>
            <a:pPr lvl="0" algn="just" rtl="0">
              <a:buFont typeface="Wingdings" pitchFamily="2" charset="2"/>
              <a:buChar char="q"/>
            </a:pPr>
            <a:r>
              <a:rPr lang="en-GB" dirty="0" smtClean="0"/>
              <a:t>Example:</a:t>
            </a:r>
          </a:p>
          <a:p>
            <a:pPr marL="890588" lvl="0" indent="-782638" algn="just" rtl="0">
              <a:buNone/>
            </a:pPr>
            <a:r>
              <a:rPr lang="en-GB" dirty="0" smtClean="0"/>
              <a:t>   </a:t>
            </a:r>
            <a:r>
              <a:rPr lang="en-GB" sz="2400" dirty="0" smtClean="0"/>
              <a:t>1-</a:t>
            </a:r>
            <a:r>
              <a:rPr lang="en-GB" dirty="0" smtClean="0"/>
              <a:t> </a:t>
            </a:r>
            <a:r>
              <a:rPr lang="en-GB" sz="2400" dirty="0" smtClean="0"/>
              <a:t>use Photoshop in cloud to change your picture, and    your pc is connection to internet only.</a:t>
            </a:r>
          </a:p>
          <a:p>
            <a:pPr lvl="0" algn="just" rtl="0">
              <a:buNone/>
            </a:pPr>
            <a:r>
              <a:rPr lang="en-GB" sz="2400" dirty="0" smtClean="0"/>
              <a:t>    2- YouTube. </a:t>
            </a:r>
            <a:endParaRPr lang="en-GB" dirty="0" smtClean="0"/>
          </a:p>
          <a:p>
            <a:pPr lvl="0" algn="l" rtl="0">
              <a:buFont typeface="Wingdings" pitchFamily="2" charset="2"/>
              <a:buChar char="q"/>
            </a:pPr>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conference\Desktop\cloud computing\Nuage23.png"/>
          <p:cNvPicPr>
            <a:picLocks noChangeAspect="1" noChangeArrowheads="1"/>
          </p:cNvPicPr>
          <p:nvPr/>
        </p:nvPicPr>
        <p:blipFill>
          <a:blip r:embed="rId2" cstate="print"/>
          <a:srcRect/>
          <a:stretch>
            <a:fillRect/>
          </a:stretch>
        </p:blipFill>
        <p:spPr bwMode="auto">
          <a:xfrm>
            <a:off x="572071" y="116632"/>
            <a:ext cx="7816353" cy="65821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57200" y="116632"/>
            <a:ext cx="8229600" cy="1143000"/>
          </a:xfrm>
          <a:prstGeom prst="rect">
            <a:avLst/>
          </a:prstGeom>
        </p:spPr>
        <p:txBody>
          <a:bodyPr vert="horz" lIns="91440" tIns="45720" rIns="91440" bIns="45720" rtlCol="1"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1">
              <a:lnSpc>
                <a:spcPct val="100000"/>
              </a:lnSpc>
              <a:spcBef>
                <a:spcPct val="0"/>
              </a:spcBef>
              <a:spcAft>
                <a:spcPts val="0"/>
              </a:spcAft>
              <a:buClrTx/>
              <a:buSzPct val="45000"/>
              <a:buFont typeface="StarSymbol"/>
              <a:buNone/>
              <a:tabLst/>
              <a:defRPr/>
            </a:pPr>
            <a:r>
              <a:rPr lang="en-GB" sz="4400" b="1" noProof="0" dirty="0" smtClean="0">
                <a:latin typeface="+mj-lt"/>
                <a:ea typeface="+mj-ea"/>
                <a:cs typeface="+mj-cs"/>
              </a:rPr>
              <a:t>Type of Cloud</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عنصر نائب للنص 2"/>
          <p:cNvSpPr txBox="1">
            <a:spLocks/>
          </p:cNvSpPr>
          <p:nvPr/>
        </p:nvSpPr>
        <p:spPr>
          <a:xfrm>
            <a:off x="457200" y="1268760"/>
            <a:ext cx="8229600" cy="4525963"/>
          </a:xfrm>
          <a:prstGeom prst="rect">
            <a:avLst/>
          </a:prstGeom>
        </p:spPr>
        <p:txBody>
          <a:bodyPr vert="horz" lIns="91440" tIns="45720" rIns="91440" bIns="45720" rtlCol="1">
            <a:no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marL="432000" marR="0" lvl="0" indent="-324000" algn="just"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kumimoji="0" lang="en-GB"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Public clouds: </a:t>
            </a:r>
            <a:r>
              <a:rPr kumimoji="0" lang="en-GB" sz="28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the</a:t>
            </a:r>
            <a:r>
              <a:rPr kumimoji="0" lang="en-GB" sz="2800" b="0" i="0" u="none" strike="noStrike" kern="1200" cap="none" spc="0" normalizeH="0" noProof="0" dirty="0" smtClean="0">
                <a:ln>
                  <a:noFill/>
                </a:ln>
                <a:solidFill>
                  <a:schemeClr val="tx1"/>
                </a:solidFill>
                <a:effectLst/>
                <a:uLnTx/>
                <a:uFillTx/>
                <a:latin typeface="Arial" pitchFamily="18"/>
                <a:ea typeface="DejaVu Sans" pitchFamily="2"/>
                <a:cs typeface="DejaVu Sans" pitchFamily="2"/>
              </a:rPr>
              <a:t> services are delivered to the client via the Internet from a third party service provider.</a:t>
            </a:r>
          </a:p>
          <a:p>
            <a:pPr marL="432000" marR="0" lvl="0" indent="-324000" algn="just" defTabSz="914400" rtl="0" eaLnBrk="1" fontAlgn="auto" latinLnBrk="0" hangingPunct="1">
              <a:lnSpc>
                <a:spcPct val="100000"/>
              </a:lnSpc>
              <a:spcBef>
                <a:spcPts val="0"/>
              </a:spcBef>
              <a:spcAft>
                <a:spcPts val="1417"/>
              </a:spcAft>
              <a:buClr>
                <a:srgbClr val="0066CC"/>
              </a:buClr>
              <a:buSzPct val="45000"/>
              <a:buNone/>
              <a:tabLst/>
              <a:defRPr/>
            </a:pPr>
            <a:r>
              <a:rPr lang="en-GB" sz="2800" noProof="0" dirty="0" smtClean="0"/>
              <a:t>    Example: Amazon</a:t>
            </a:r>
          </a:p>
          <a:p>
            <a:pPr marL="432000" marR="0" lvl="0" indent="-324000" algn="just"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dirty="0" smtClean="0"/>
              <a:t>Private </a:t>
            </a:r>
            <a:r>
              <a:rPr lang="en-GB" dirty="0" smtClean="0"/>
              <a:t>clouds: </a:t>
            </a:r>
            <a:r>
              <a:rPr lang="en-GB" sz="2800" dirty="0" smtClean="0"/>
              <a:t>this services are managed and provided within the organization. There are less restriction on network bandwidth, fewer security exposures and other legal requirement compared to the public cloud.</a:t>
            </a:r>
          </a:p>
          <a:p>
            <a:pPr marL="432000" marR="0" lvl="0" indent="-324000" algn="just" defTabSz="914400" rtl="0" eaLnBrk="1" fontAlgn="auto" latinLnBrk="0" hangingPunct="1">
              <a:lnSpc>
                <a:spcPct val="100000"/>
              </a:lnSpc>
              <a:spcBef>
                <a:spcPts val="0"/>
              </a:spcBef>
              <a:spcAft>
                <a:spcPts val="1417"/>
              </a:spcAft>
              <a:buClr>
                <a:srgbClr val="0066CC"/>
              </a:buClr>
              <a:buSzPct val="45000"/>
              <a:buNone/>
              <a:tabLst/>
              <a:defRPr/>
            </a:pPr>
            <a:r>
              <a:rPr lang="en-GB" sz="2800" dirty="0" smtClean="0"/>
              <a:t>    Example: HP Data Centre</a:t>
            </a:r>
            <a:r>
              <a:rPr lang="en-GB" dirty="0" smtClean="0"/>
              <a:t> </a:t>
            </a:r>
          </a:p>
          <a:p>
            <a:pPr marL="432000" marR="0" lvl="0" indent="-324000" algn="l" defTabSz="914400" rtl="0" eaLnBrk="1" fontAlgn="auto" latinLnBrk="0" hangingPunct="1">
              <a:lnSpc>
                <a:spcPct val="100000"/>
              </a:lnSpc>
              <a:spcBef>
                <a:spcPts val="0"/>
              </a:spcBef>
              <a:spcAft>
                <a:spcPts val="1417"/>
              </a:spcAft>
              <a:buClr>
                <a:srgbClr val="0066CC"/>
              </a:buClr>
              <a:buSzPct val="45000"/>
              <a:buNone/>
              <a:tabLst/>
              <a:defRPr/>
            </a:pPr>
            <a:endParaRPr kumimoji="0" lang="en-GB" b="0" i="0" u="none" strike="noStrike" kern="1200" cap="none" spc="0" normalizeH="0" baseline="0" noProof="0" dirty="0">
              <a:ln>
                <a:noFill/>
              </a:ln>
              <a:solidFill>
                <a:schemeClr val="tx1"/>
              </a:solidFill>
              <a:effectLst/>
              <a:uLnTx/>
              <a:uFillTx/>
              <a:latin typeface="Arial" pitchFamily="18"/>
              <a:ea typeface="DejaVu Sans" pitchFamily="2"/>
              <a:cs typeface="DejaVu Sans" pitchFamily="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a:xfrm>
            <a:off x="457200" y="125760"/>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en-GB" b="1" dirty="0"/>
              <a:t>Cloud advantages</a:t>
            </a:r>
          </a:p>
        </p:txBody>
      </p:sp>
      <p:sp>
        <p:nvSpPr>
          <p:cNvPr id="3" name="عنصر نائب للنص 2"/>
          <p:cNvSpPr txBox="1">
            <a:spLocks noGrp="1"/>
          </p:cNvSpPr>
          <p:nvPr>
            <p:ph type="body" idx="4294967295"/>
          </p:nvPr>
        </p:nvSpPr>
        <p:spPr>
          <a:xfrm>
            <a:off x="457171" y="1172793"/>
            <a:ext cx="8228763" cy="4992511"/>
          </a:xfrm>
        </p:spPr>
        <p:txBody>
          <a:bodyPr>
            <a:no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l" rtl="0">
              <a:buFont typeface="Wingdings" pitchFamily="2" charset="2"/>
              <a:buChar char="q"/>
            </a:pPr>
            <a:r>
              <a:rPr lang="en-GB" sz="3000" dirty="0"/>
              <a:t>Pay-per-use, minimum </a:t>
            </a:r>
            <a:r>
              <a:rPr lang="en-GB" sz="3000" dirty="0" smtClean="0"/>
              <a:t>investment , cost efficient</a:t>
            </a:r>
            <a:endParaRPr lang="en-GB" sz="3000" dirty="0"/>
          </a:p>
          <a:p>
            <a:pPr lvl="0" algn="l" rtl="0">
              <a:buFont typeface="Wingdings" pitchFamily="2" charset="2"/>
              <a:buChar char="q"/>
            </a:pPr>
            <a:r>
              <a:rPr lang="en-GB" sz="3000" dirty="0"/>
              <a:t>Availability, no worries about hardware faults</a:t>
            </a:r>
          </a:p>
          <a:p>
            <a:pPr lvl="0" algn="l" rtl="0">
              <a:buFont typeface="Wingdings" pitchFamily="2" charset="2"/>
              <a:buChar char="q"/>
            </a:pPr>
            <a:r>
              <a:rPr lang="en-GB" sz="3000" dirty="0"/>
              <a:t>Elasticity, scaling up and down in seconds</a:t>
            </a:r>
          </a:p>
          <a:p>
            <a:pPr lvl="0" algn="l" rtl="0">
              <a:buFont typeface="Wingdings" pitchFamily="2" charset="2"/>
              <a:buChar char="q"/>
            </a:pPr>
            <a:r>
              <a:rPr lang="en-GB" sz="3000" dirty="0"/>
              <a:t>Everything is manageable from a web </a:t>
            </a:r>
            <a:r>
              <a:rPr lang="en-GB" sz="3000" dirty="0" smtClean="0"/>
              <a:t>interface</a:t>
            </a:r>
          </a:p>
          <a:p>
            <a:pPr lvl="0" algn="l" rtl="0">
              <a:buFont typeface="Wingdings" pitchFamily="2" charset="2"/>
              <a:buChar char="q"/>
            </a:pPr>
            <a:r>
              <a:rPr lang="en-GB" sz="3000" dirty="0" smtClean="0"/>
              <a:t>Unlimited storage capacity</a:t>
            </a:r>
          </a:p>
          <a:p>
            <a:pPr lvl="0" algn="l" rtl="0">
              <a:buFont typeface="Wingdings" pitchFamily="2" charset="2"/>
              <a:buChar char="q"/>
            </a:pPr>
            <a:r>
              <a:rPr lang="en-GB" sz="3000" dirty="0" smtClean="0"/>
              <a:t>Improved document format compatibility</a:t>
            </a:r>
          </a:p>
          <a:p>
            <a:pPr lvl="0" algn="l" rtl="0">
              <a:buFont typeface="Wingdings" pitchFamily="2" charset="2"/>
              <a:buChar char="q"/>
            </a:pPr>
            <a:r>
              <a:rPr lang="en-GB" sz="3000" dirty="0" smtClean="0"/>
              <a:t>Reduced software maintenance </a:t>
            </a:r>
          </a:p>
          <a:p>
            <a:pPr lvl="0" algn="l" rtl="0">
              <a:buFont typeface="Wingdings" pitchFamily="2" charset="2"/>
              <a:buChar char="q"/>
            </a:pPr>
            <a:endParaRPr lang="en-GB" sz="3000" dirty="0"/>
          </a:p>
          <a:p>
            <a:pPr lvl="0" algn="l" rtl="0">
              <a:buFont typeface="Wingdings" pitchFamily="2" charset="2"/>
              <a:buChar char="q"/>
            </a:pPr>
            <a:endParaRPr lang="en-GB" sz="3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187624" y="476672"/>
            <a:ext cx="6912768" cy="769441"/>
          </a:xfrm>
          <a:prstGeom prst="rect">
            <a:avLst/>
          </a:prstGeom>
        </p:spPr>
        <p:txBody>
          <a:bodyPr wrap="square">
            <a:spAutoFit/>
          </a:bodyPr>
          <a:lstStyle/>
          <a:p>
            <a:pPr algn="ctr"/>
            <a:r>
              <a:rPr lang="en-GB" sz="4400" b="1" dirty="0" smtClean="0"/>
              <a:t>Cloud disadvantages</a:t>
            </a:r>
            <a:endParaRPr lang="ar-IQ" sz="4400" dirty="0"/>
          </a:p>
        </p:txBody>
      </p:sp>
      <p:sp>
        <p:nvSpPr>
          <p:cNvPr id="3" name="عنصر نائب للنص 2"/>
          <p:cNvSpPr txBox="1">
            <a:spLocks/>
          </p:cNvSpPr>
          <p:nvPr/>
        </p:nvSpPr>
        <p:spPr>
          <a:xfrm>
            <a:off x="457171" y="1460825"/>
            <a:ext cx="8228763" cy="4992511"/>
          </a:xfrm>
          <a:prstGeom prst="rect">
            <a:avLst/>
          </a:prstGeom>
        </p:spPr>
        <p:txBody>
          <a:bodyPr vert="horz" lIns="91440" tIns="45720" rIns="91440" bIns="45720" rtlCol="1">
            <a:no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3600" noProof="0" dirty="0" smtClean="0"/>
              <a:t>Requires a constant internet connection</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kumimoji="0" lang="en-GB" sz="3600" b="0" i="0" u="none" strike="noStrike" kern="1200" cap="none" spc="0" normalizeH="0" baseline="0" dirty="0" smtClean="0">
                <a:ln>
                  <a:noFill/>
                </a:ln>
                <a:solidFill>
                  <a:schemeClr val="tx1"/>
                </a:solidFill>
                <a:effectLst/>
                <a:uLnTx/>
                <a:uFillTx/>
                <a:latin typeface="Arial" pitchFamily="18"/>
                <a:ea typeface="DejaVu Sans" pitchFamily="2"/>
                <a:cs typeface="DejaVu Sans" pitchFamily="2"/>
              </a:rPr>
              <a:t>Don’t work well with low speed connection</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3600" noProof="0" dirty="0" smtClean="0"/>
              <a:t>Can be slow</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kumimoji="0" lang="en-GB" sz="3600" b="0" i="0" u="none" strike="noStrike" kern="1200" cap="none" spc="0" normalizeH="0" baseline="0" dirty="0" smtClean="0">
                <a:ln>
                  <a:noFill/>
                </a:ln>
                <a:solidFill>
                  <a:schemeClr val="tx1"/>
                </a:solidFill>
                <a:effectLst/>
                <a:uLnTx/>
                <a:uFillTx/>
                <a:latin typeface="Arial" pitchFamily="18"/>
                <a:ea typeface="DejaVu Sans" pitchFamily="2"/>
                <a:cs typeface="DejaVu Sans" pitchFamily="2"/>
              </a:rPr>
              <a:t>Data stored</a:t>
            </a:r>
            <a:r>
              <a:rPr kumimoji="0" lang="en-GB" sz="3600" b="0" i="0" u="none" strike="noStrike" kern="1200" cap="none" spc="0" normalizeH="0" dirty="0" smtClean="0">
                <a:ln>
                  <a:noFill/>
                </a:ln>
                <a:solidFill>
                  <a:schemeClr val="tx1"/>
                </a:solidFill>
                <a:effectLst/>
                <a:uLnTx/>
                <a:uFillTx/>
                <a:latin typeface="Arial" pitchFamily="18"/>
                <a:ea typeface="DejaVu Sans" pitchFamily="2"/>
                <a:cs typeface="DejaVu Sans" pitchFamily="2"/>
              </a:rPr>
              <a:t> might not be secure</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3600" baseline="0" noProof="0" dirty="0" smtClean="0"/>
              <a:t>Stored data can</a:t>
            </a:r>
            <a:r>
              <a:rPr lang="en-GB" sz="3600" noProof="0" dirty="0" smtClean="0"/>
              <a:t> be lost</a:t>
            </a:r>
            <a:endParaRPr kumimoji="0" lang="en-GB" sz="3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476672"/>
            <a:ext cx="6912768" cy="1446550"/>
          </a:xfrm>
          <a:prstGeom prst="rect">
            <a:avLst/>
          </a:prstGeom>
        </p:spPr>
        <p:txBody>
          <a:bodyPr wrap="square">
            <a:spAutoFit/>
          </a:bodyPr>
          <a:lstStyle/>
          <a:p>
            <a:pPr algn="ctr"/>
            <a:r>
              <a:rPr lang="en-GB" sz="4400" b="1" dirty="0" smtClean="0"/>
              <a:t>There are many services for clouds </a:t>
            </a:r>
            <a:endParaRPr lang="ar-IQ" sz="4400" dirty="0"/>
          </a:p>
        </p:txBody>
      </p:sp>
      <p:sp>
        <p:nvSpPr>
          <p:cNvPr id="4" name="عنصر نائب للنص 2"/>
          <p:cNvSpPr txBox="1">
            <a:spLocks/>
          </p:cNvSpPr>
          <p:nvPr/>
        </p:nvSpPr>
        <p:spPr>
          <a:xfrm>
            <a:off x="457171" y="2108897"/>
            <a:ext cx="8228763" cy="4416447"/>
          </a:xfrm>
          <a:prstGeom prst="rect">
            <a:avLst/>
          </a:prstGeom>
        </p:spPr>
        <p:txBody>
          <a:bodyPr vert="horz" lIns="91440" tIns="45720" rIns="91440" bIns="45720" rtlCol="1">
            <a:no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2800" dirty="0" smtClean="0"/>
              <a:t>Services for Email: Gmail, Yahoo mail, Hotmail</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2800" noProof="0" dirty="0" smtClean="0"/>
              <a:t>Services for storage clouds: Google Drive, skyDrive</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2800" dirty="0" smtClean="0"/>
              <a:t>Services for Music clouds: Google Music, Amazon cloud player, </a:t>
            </a:r>
            <a:r>
              <a:rPr lang="en-GB" sz="2800" dirty="0" smtClean="0"/>
              <a:t>iTunes / </a:t>
            </a:r>
            <a:r>
              <a:rPr lang="en-GB" sz="2800" dirty="0" err="1" smtClean="0"/>
              <a:t>iCloud</a:t>
            </a:r>
            <a:endParaRPr lang="en-GB" sz="2800" dirty="0" smtClean="0"/>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2800" noProof="0" dirty="0" smtClean="0"/>
              <a:t>Applications clouds: Google Docs, Photoshop Express</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r>
              <a:rPr lang="en-GB" sz="2800" dirty="0" smtClean="0"/>
              <a:t>OS cloud: Google Chrome OS, Jolicloud</a:t>
            </a:r>
            <a:endParaRPr lang="en-GB" sz="2800" noProof="0" dirty="0" smtClean="0"/>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Wingdings" pitchFamily="2" charset="2"/>
              <a:buChar char="q"/>
              <a:tabLst/>
              <a:defRPr/>
            </a:pPr>
            <a:endParaRPr lang="en-GB" sz="2800" noProof="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5400" b="1" dirty="0" smtClean="0"/>
              <a:t>subject</a:t>
            </a:r>
            <a:endParaRPr lang="en-US" b="1" dirty="0"/>
          </a:p>
        </p:txBody>
      </p:sp>
      <p:sp>
        <p:nvSpPr>
          <p:cNvPr id="3" name="عنصر نائب للمحتوى 2"/>
          <p:cNvSpPr>
            <a:spLocks noGrp="1"/>
          </p:cNvSpPr>
          <p:nvPr>
            <p:ph idx="1"/>
          </p:nvPr>
        </p:nvSpPr>
        <p:spPr>
          <a:xfrm>
            <a:off x="457200" y="1412776"/>
            <a:ext cx="8229600" cy="5112568"/>
          </a:xfrm>
        </p:spPr>
        <p:txBody>
          <a:bodyPr/>
          <a:lstStyle/>
          <a:p>
            <a:pPr algn="l" rtl="0"/>
            <a:r>
              <a:rPr lang="en-GB" b="1" dirty="0" smtClean="0"/>
              <a:t>History of Cloud</a:t>
            </a:r>
          </a:p>
          <a:p>
            <a:pPr algn="l" rtl="0"/>
            <a:r>
              <a:rPr lang="en-GB" b="1" dirty="0" smtClean="0"/>
              <a:t>Before the cloud</a:t>
            </a:r>
          </a:p>
          <a:p>
            <a:pPr lvl="0" algn="l" rtl="0"/>
            <a:r>
              <a:rPr lang="en-GB" b="1" dirty="0" smtClean="0"/>
              <a:t>Cloud </a:t>
            </a:r>
            <a:r>
              <a:rPr lang="en-US" b="1" dirty="0" smtClean="0"/>
              <a:t>Conditions</a:t>
            </a:r>
          </a:p>
          <a:p>
            <a:pPr lvl="0" algn="l" rtl="0"/>
            <a:r>
              <a:rPr lang="en-US" b="1" dirty="0" smtClean="0"/>
              <a:t>Definition of Cloud Computing</a:t>
            </a:r>
          </a:p>
          <a:p>
            <a:pPr algn="l" rtl="0"/>
            <a:r>
              <a:rPr lang="en-US" b="1" dirty="0" smtClean="0"/>
              <a:t>Cloud Anatomy</a:t>
            </a:r>
          </a:p>
          <a:p>
            <a:pPr lvl="0" algn="l" rtl="0"/>
            <a:r>
              <a:rPr lang="en-GB" b="1" dirty="0" smtClean="0"/>
              <a:t>Type of Cloud</a:t>
            </a:r>
          </a:p>
          <a:p>
            <a:pPr lvl="0" algn="l" rtl="0"/>
            <a:r>
              <a:rPr lang="en-GB" b="1" dirty="0" smtClean="0"/>
              <a:t>Cloud advantages &amp; disadvantages</a:t>
            </a:r>
          </a:p>
          <a:p>
            <a:pPr lvl="0" algn="l" rtl="0"/>
            <a:r>
              <a:rPr lang="en-GB" b="1" dirty="0" smtClean="0"/>
              <a:t>Examples for use clouds</a:t>
            </a:r>
          </a:p>
          <a:p>
            <a:pPr algn="l" rtl="0"/>
            <a:endParaRPr lang="en-US" b="1" dirty="0" smtClean="0"/>
          </a:p>
          <a:p>
            <a:pPr lvl="0" algn="l" rtl="0"/>
            <a:endParaRPr lang="en-US" b="1" dirty="0" smtClean="0"/>
          </a:p>
          <a:p>
            <a:pPr lvl="0" algn="l" rtl="0"/>
            <a:endParaRPr lang="en-US" b="1" dirty="0" smtClean="0"/>
          </a:p>
          <a:p>
            <a:pPr lvl="0" algn="l" rtl="0"/>
            <a:endParaRPr lang="en-US" b="1" dirty="0" smtClean="0"/>
          </a:p>
          <a:p>
            <a:pPr lvl="0" algn="l" rtl="0"/>
            <a:endParaRPr lang="en-GB" b="1" dirty="0" smtClean="0"/>
          </a:p>
          <a:p>
            <a:pPr algn="l" rtl="0"/>
            <a:endParaRPr lang="en-GB" b="1" dirty="0" smtClean="0"/>
          </a:p>
          <a:p>
            <a:pPr algn="l" rtl="0"/>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1" descr="cloud320.jpg"/>
          <p:cNvPicPr>
            <a:picLocks noChangeAspect="1"/>
          </p:cNvPicPr>
          <p:nvPr/>
        </p:nvPicPr>
        <p:blipFill>
          <a:blip r:embed="rId2" cstate="print"/>
          <a:srcRect/>
          <a:stretch>
            <a:fillRect/>
          </a:stretch>
        </p:blipFill>
        <p:spPr bwMode="auto">
          <a:xfrm>
            <a:off x="0" y="1041400"/>
            <a:ext cx="9144000" cy="5816600"/>
          </a:xfrm>
          <a:prstGeom prst="rect">
            <a:avLst/>
          </a:prstGeom>
          <a:noFill/>
          <a:ln w="9525">
            <a:noFill/>
            <a:miter lim="800000"/>
            <a:headEnd/>
            <a:tailEnd/>
          </a:ln>
        </p:spPr>
      </p:pic>
      <p:sp>
        <p:nvSpPr>
          <p:cNvPr id="5" name="Title 1"/>
          <p:cNvSpPr>
            <a:spLocks noGrp="1"/>
          </p:cNvSpPr>
          <p:nvPr>
            <p:ph type="title"/>
          </p:nvPr>
        </p:nvSpPr>
        <p:spPr>
          <a:xfrm>
            <a:off x="263549" y="190500"/>
            <a:ext cx="7116763" cy="825500"/>
          </a:xfrm>
        </p:spPr>
        <p:txBody>
          <a:bodyPr/>
          <a:lstStyle/>
          <a:p>
            <a:pPr eaLnBrk="1" hangingPunct="1"/>
            <a:r>
              <a:rPr lang="en-US" b="1" dirty="0" smtClean="0">
                <a:ea typeface="ＭＳ Ｐゴシック" pitchFamily="34" charset="-128"/>
              </a:rPr>
              <a:t>Providers of Cloud computing</a:t>
            </a:r>
          </a:p>
        </p:txBody>
      </p:sp>
      <p:pic>
        <p:nvPicPr>
          <p:cNvPr id="6" name="Picture 21" descr="cloud320.jpg"/>
          <p:cNvPicPr>
            <a:picLocks noChangeAspect="1"/>
          </p:cNvPicPr>
          <p:nvPr/>
        </p:nvPicPr>
        <p:blipFill>
          <a:blip r:embed="rId3" cstate="print"/>
          <a:srcRect/>
          <a:stretch>
            <a:fillRect/>
          </a:stretch>
        </p:blipFill>
        <p:spPr bwMode="auto">
          <a:xfrm>
            <a:off x="7308304" y="260648"/>
            <a:ext cx="1323256" cy="84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descr="صورة1.png"/>
          <p:cNvPicPr>
            <a:picLocks noChangeAspect="1"/>
          </p:cNvPicPr>
          <p:nvPr/>
        </p:nvPicPr>
        <p:blipFill>
          <a:blip r:embed="rId2" cstate="print"/>
          <a:stretch>
            <a:fillRect/>
          </a:stretch>
        </p:blipFill>
        <p:spPr>
          <a:xfrm>
            <a:off x="0" y="-27384"/>
            <a:ext cx="9144000" cy="6885384"/>
          </a:xfrm>
          <a:prstGeom prst="rect">
            <a:avLst/>
          </a:prstGeom>
        </p:spPr>
      </p:pic>
      <p:sp>
        <p:nvSpPr>
          <p:cNvPr id="4" name="عنوان 1"/>
          <p:cNvSpPr txBox="1">
            <a:spLocks noGrp="1"/>
          </p:cNvSpPr>
          <p:nvPr>
            <p:ph type="title" idx="4294967295"/>
          </p:nvPr>
        </p:nvSpPr>
        <p:spPr>
          <a:xfrm>
            <a:off x="35496" y="44624"/>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smtClean="0"/>
              <a:t>References</a:t>
            </a:r>
            <a:endParaRPr lang="en-GB" dirty="0"/>
          </a:p>
        </p:txBody>
      </p:sp>
      <p:sp>
        <p:nvSpPr>
          <p:cNvPr id="5" name="عنصر نائب للنص 2"/>
          <p:cNvSpPr txBox="1">
            <a:spLocks/>
          </p:cNvSpPr>
          <p:nvPr/>
        </p:nvSpPr>
        <p:spPr>
          <a:xfrm>
            <a:off x="35496" y="1628800"/>
            <a:ext cx="9071640" cy="4680520"/>
          </a:xfrm>
          <a:prstGeom prst="rect">
            <a:avLst/>
          </a:prstGeom>
        </p:spPr>
        <p:txBody>
          <a:bodyPr vert="horz" lIns="91440" tIns="45720" rIns="91440" bIns="45720" rtlCol="1">
            <a:norm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l" rtl="0">
              <a:defRPr/>
            </a:pPr>
            <a:r>
              <a:rPr lang="en-GB" sz="2600" dirty="0" smtClean="0">
                <a:hlinkClick r:id="rId3"/>
              </a:rPr>
              <a:t>http://ar.wikipedia.org/wiki/File:Cloud_computing.svg</a:t>
            </a:r>
            <a:endParaRPr kumimoji="0" lang="en-GB" sz="2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hlinkClick r:id="rId3"/>
            </a:endParaRPr>
          </a:p>
          <a:p>
            <a:pPr lvl="0" algn="l" rtl="0">
              <a:defRPr/>
            </a:pPr>
            <a:r>
              <a:rPr lang="en-GB" sz="2600" dirty="0" smtClean="0">
                <a:hlinkClick r:id="rId4"/>
              </a:rPr>
              <a:t>http://www.slideshare.net/</a:t>
            </a:r>
          </a:p>
          <a:p>
            <a:pPr lvl="0" algn="l" rtl="0">
              <a:defRPr/>
            </a:pPr>
            <a:r>
              <a:rPr lang="en-GB" sz="2600" dirty="0" smtClean="0">
                <a:hlinkClick r:id="rId4"/>
              </a:rPr>
              <a:t>http://www.wikinvest.com/concept/Cloud_Computing</a:t>
            </a:r>
            <a:endParaRPr kumimoji="0" lang="en-GB" sz="2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hlinkClick r:id="rId4"/>
            </a:endParaRP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StarSymbol"/>
              <a:buChar char=""/>
              <a:tabLst/>
              <a:defRPr/>
            </a:pPr>
            <a:r>
              <a:rPr kumimoji="0" lang="en-GB" sz="2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hlinkClick r:id="rId5"/>
              </a:rPr>
              <a:t>http://www.flickr.com/photos/chrisdag/6073931293</a:t>
            </a:r>
          </a:p>
          <a:p>
            <a:pPr marL="432000" marR="0" lvl="0" indent="-324000" algn="l" defTabSz="914400" rtl="0" eaLnBrk="1" fontAlgn="auto" latinLnBrk="0" hangingPunct="1">
              <a:lnSpc>
                <a:spcPct val="100000"/>
              </a:lnSpc>
              <a:spcBef>
                <a:spcPts val="0"/>
              </a:spcBef>
              <a:spcAft>
                <a:spcPts val="1417"/>
              </a:spcAft>
              <a:buClr>
                <a:srgbClr val="0066CC"/>
              </a:buClr>
              <a:buSzPct val="45000"/>
              <a:buFont typeface="StarSymbol"/>
              <a:buChar char=""/>
              <a:tabLst/>
              <a:defRPr/>
            </a:pPr>
            <a:endParaRPr kumimoji="0" lang="en-GB" sz="2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hlinkClick r:id="rId6"/>
            </a:endParaRPr>
          </a:p>
          <a:p>
            <a:pPr marL="432000" marR="0" lvl="0" indent="-324000" algn="r" defTabSz="914400" rtl="1" eaLnBrk="1" fontAlgn="auto" latinLnBrk="0" hangingPunct="1">
              <a:lnSpc>
                <a:spcPct val="100000"/>
              </a:lnSpc>
              <a:spcBef>
                <a:spcPts val="0"/>
              </a:spcBef>
              <a:spcAft>
                <a:spcPts val="1417"/>
              </a:spcAft>
              <a:buClr>
                <a:srgbClr val="0066CC"/>
              </a:buClr>
              <a:buSzPct val="45000"/>
              <a:buFont typeface="StarSymbol"/>
              <a:buChar char=""/>
              <a:tabLst/>
              <a:defRPr/>
            </a:pPr>
            <a:endParaRPr kumimoji="0" lang="en-GB" sz="2600" b="0" i="0" u="none" strike="noStrike" kern="1200" cap="none" spc="0" normalizeH="0" baseline="0" noProof="0" dirty="0">
              <a:ln>
                <a:noFill/>
              </a:ln>
              <a:solidFill>
                <a:schemeClr val="tx1"/>
              </a:solidFill>
              <a:effectLst/>
              <a:uLnTx/>
              <a:uFillTx/>
              <a:latin typeface="Arial" pitchFamily="18"/>
              <a:ea typeface="DejaVu Sans" pitchFamily="2"/>
              <a:cs typeface="DejaVu Sans" pitchFamily="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611560" y="1340768"/>
            <a:ext cx="7272808" cy="4536503"/>
          </a:xfrm>
          <a:prstGeom prst="cloudCallou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2599606" y="2426112"/>
            <a:ext cx="3484562" cy="2862322"/>
          </a:xfrm>
          <a:prstGeom prst="rect">
            <a:avLst/>
          </a:prstGeom>
          <a:noFill/>
          <a:ln w="9525">
            <a:noFill/>
            <a:miter lim="800000"/>
            <a:headEnd/>
            <a:tailEnd/>
          </a:ln>
        </p:spPr>
        <p:txBody>
          <a:bodyPr>
            <a:spAutoFit/>
          </a:bodyPr>
          <a:lstStyle/>
          <a:p>
            <a:pPr algn="ctr"/>
            <a:r>
              <a:rPr lang="en-US" sz="6000" b="1" dirty="0"/>
              <a:t>Thank </a:t>
            </a:r>
            <a:r>
              <a:rPr lang="en-US" sz="6000" b="1" dirty="0" smtClean="0"/>
              <a:t>You</a:t>
            </a:r>
            <a:endParaRPr lang="en-US" sz="6000" b="1" dirty="0"/>
          </a:p>
          <a:p>
            <a:pPr algn="ctr"/>
            <a:endParaRPr lang="en-US" sz="6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HISTORY</a:t>
            </a:r>
            <a:endParaRPr lang="en-US" dirty="0"/>
          </a:p>
        </p:txBody>
      </p:sp>
      <p:sp>
        <p:nvSpPr>
          <p:cNvPr id="3" name="عنصر نائب للمحتوى 2"/>
          <p:cNvSpPr>
            <a:spLocks noGrp="1"/>
          </p:cNvSpPr>
          <p:nvPr>
            <p:ph idx="1"/>
          </p:nvPr>
        </p:nvSpPr>
        <p:spPr>
          <a:xfrm>
            <a:off x="457200" y="1340768"/>
            <a:ext cx="8229600" cy="4968552"/>
          </a:xfrm>
        </p:spPr>
        <p:txBody>
          <a:bodyPr>
            <a:noAutofit/>
          </a:bodyPr>
          <a:lstStyle/>
          <a:p>
            <a:pPr algn="just" rtl="0"/>
            <a:r>
              <a:rPr lang="en-US" sz="2800" dirty="0" smtClean="0"/>
              <a:t>Concept dating back to the 1960’s by “John McCarthy”, a computer scientist, brought up the idea that “computation may someday be organized as a public utility”. </a:t>
            </a:r>
            <a:r>
              <a:rPr lang="en-US" sz="2800" smtClean="0"/>
              <a:t>– Wikipedia</a:t>
            </a:r>
            <a:endParaRPr lang="en-US" sz="2800" dirty="0" smtClean="0"/>
          </a:p>
          <a:p>
            <a:pPr algn="just" rtl="0"/>
            <a:r>
              <a:rPr lang="en-US" sz="2800" dirty="0" smtClean="0"/>
              <a:t>Idea that revolutionized Cloud Computing:</a:t>
            </a:r>
          </a:p>
          <a:p>
            <a:pPr algn="just" rtl="0">
              <a:buNone/>
            </a:pPr>
            <a:r>
              <a:rPr lang="en-US" sz="2800" dirty="0" smtClean="0"/>
              <a:t>     - Utility computing</a:t>
            </a:r>
          </a:p>
          <a:p>
            <a:pPr algn="just" rtl="0">
              <a:buNone/>
            </a:pPr>
            <a:r>
              <a:rPr lang="en-US" sz="2800" dirty="0" smtClean="0"/>
              <a:t>     - Grid computing</a:t>
            </a:r>
          </a:p>
          <a:p>
            <a:pPr algn="just" rtl="0"/>
            <a:r>
              <a:rPr lang="en-US" sz="2800" dirty="0" smtClean="0"/>
              <a:t>“In some way, the cloud is a natural next step from the grid-utility model” said Frank Gens, an analyst at the research firm IDS. – Wikipedia </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a:xfrm>
            <a:off x="874712" y="84138"/>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b="1" dirty="0"/>
              <a:t>Before the cloud</a:t>
            </a:r>
          </a:p>
        </p:txBody>
      </p:sp>
      <p:pic>
        <p:nvPicPr>
          <p:cNvPr id="3" name="صورة 2"/>
          <p:cNvPicPr>
            <a:picLocks noChangeAspect="1"/>
          </p:cNvPicPr>
          <p:nvPr/>
        </p:nvPicPr>
        <p:blipFill>
          <a:blip r:embed="rId3" cstate="print">
            <a:alphaModFix/>
            <a:lum/>
          </a:blip>
          <a:srcRect t="2488"/>
          <a:stretch>
            <a:fillRect/>
          </a:stretch>
        </p:blipFill>
        <p:spPr>
          <a:xfrm>
            <a:off x="496572" y="1268760"/>
            <a:ext cx="2419244" cy="4936272"/>
          </a:xfrm>
          <a:prstGeom prst="rect">
            <a:avLst/>
          </a:prstGeom>
          <a:noFill/>
          <a:ln>
            <a:noFill/>
          </a:ln>
        </p:spPr>
      </p:pic>
      <p:sp>
        <p:nvSpPr>
          <p:cNvPr id="8" name="عنصر نائب للنص 3"/>
          <p:cNvSpPr txBox="1">
            <a:spLocks/>
          </p:cNvSpPr>
          <p:nvPr/>
        </p:nvSpPr>
        <p:spPr>
          <a:xfrm flipH="1">
            <a:off x="3131840" y="1196752"/>
            <a:ext cx="6048672" cy="4896544"/>
          </a:xfrm>
          <a:prstGeom prst="rect">
            <a:avLst/>
          </a:prstGeom>
        </p:spPr>
        <p:txBody>
          <a:bodyPr vert="horz" lIns="91440" tIns="45720" rIns="91440" bIns="45720" rtlCol="1">
            <a:normAutofit fontScale="92500"/>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marL="432000" marR="0" lvl="0" indent="-324000" algn="l" defTabSz="914400" rtl="0" eaLnBrk="1" fontAlgn="auto" latinLnBrk="0" hangingPunct="1">
              <a:lnSpc>
                <a:spcPct val="100000"/>
              </a:lnSpc>
              <a:spcBef>
                <a:spcPts val="0"/>
              </a:spcBef>
              <a:spcAft>
                <a:spcPts val="1417"/>
              </a:spcAft>
              <a:buClr>
                <a:srgbClr val="0066CC"/>
              </a:buClr>
              <a:buSzPct val="45000"/>
              <a:buNone/>
              <a:tabLst/>
              <a:defRPr/>
            </a:pPr>
            <a:r>
              <a:rPr kumimoji="0" lang="en-GB" sz="3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A server for each service</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kumimoji="0" lang="en-US"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 </a:t>
            </a: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Hardware requirements</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 Software requirements (OS)</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 Security requirements</a:t>
            </a:r>
          </a:p>
          <a:p>
            <a:pPr marL="432000" marR="0" lvl="0" indent="-324000" algn="l" defTabSz="914400" rtl="1" eaLnBrk="1" fontAlgn="auto" latinLnBrk="0" hangingPunct="1">
              <a:lnSpc>
                <a:spcPct val="100000"/>
              </a:lnSpc>
              <a:spcBef>
                <a:spcPts val="0"/>
              </a:spcBef>
              <a:spcAft>
                <a:spcPts val="1417"/>
              </a:spcAft>
              <a:buClr>
                <a:srgbClr val="0066CC"/>
              </a:buClr>
              <a:buSzPct val="45000"/>
              <a:buNone/>
              <a:tabLst/>
              <a:defRPr/>
            </a:pPr>
            <a:r>
              <a:rPr kumimoji="0" lang="en-GB" sz="36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Problems:</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 Hardware maintenance</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lang="en-GB" sz="3200" dirty="0" smtClean="0"/>
              <a:t>- </a:t>
            </a: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Electric bills</a:t>
            </a:r>
          </a:p>
          <a:p>
            <a:pPr marL="864000" marR="0" lvl="1" indent="-288000" algn="l" defTabSz="914400" rtl="1" eaLnBrk="1" fontAlgn="auto" latinLnBrk="0" hangingPunct="1">
              <a:lnSpc>
                <a:spcPct val="100000"/>
              </a:lnSpc>
              <a:spcBef>
                <a:spcPts val="0"/>
              </a:spcBef>
              <a:spcAft>
                <a:spcPts val="1134"/>
              </a:spcAft>
              <a:buClr>
                <a:srgbClr val="0066CC"/>
              </a:buClr>
              <a:buSzPct val="45000"/>
              <a:buNone/>
              <a:tabLst/>
              <a:defRPr/>
            </a:pPr>
            <a:r>
              <a:rPr kumimoji="0" lang="en-GB" sz="3200" b="0" i="0" u="none" strike="noStrike" kern="1200" cap="none" spc="0" normalizeH="0" baseline="0" noProof="0" dirty="0" smtClean="0">
                <a:ln>
                  <a:noFill/>
                </a:ln>
                <a:solidFill>
                  <a:schemeClr val="tx1"/>
                </a:solidFill>
                <a:effectLst/>
                <a:uLnTx/>
                <a:uFillTx/>
                <a:latin typeface="Arial" pitchFamily="18"/>
                <a:ea typeface="DejaVu Sans" pitchFamily="2"/>
                <a:cs typeface="DejaVu Sans" pitchFamily="2"/>
              </a:rPr>
              <a:t>- delays</a:t>
            </a:r>
            <a:endParaRPr kumimoji="0" lang="en-GB" sz="3200" b="0" i="0" u="none" strike="noStrike" kern="1200" cap="none" spc="0" normalizeH="0" baseline="0" noProof="0" dirty="0">
              <a:ln>
                <a:noFill/>
              </a:ln>
              <a:solidFill>
                <a:schemeClr val="tx1"/>
              </a:solidFill>
              <a:effectLst/>
              <a:uLnTx/>
              <a:uFillTx/>
              <a:latin typeface="Arial" pitchFamily="18"/>
              <a:ea typeface="DejaVu Sans" pitchFamily="2"/>
              <a:cs typeface="DejaVu Sans" pitchFamily="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p:cNvSpPr>
          <p:nvPr/>
        </p:nvSpPr>
        <p:spPr>
          <a:xfrm>
            <a:off x="36864" y="150616"/>
            <a:ext cx="9071640" cy="1262160"/>
          </a:xfrm>
          <a:prstGeom prst="rect">
            <a:avLst/>
          </a:prstGeom>
        </p:spPr>
        <p:txBody>
          <a:bodyPr vert="horz" lIns="91440" tIns="45720" rIns="91440" bIns="45720" rtlCol="1"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spcBef>
                <a:spcPct val="0"/>
              </a:spcBef>
              <a:buNone/>
              <a:defRPr/>
            </a:pPr>
            <a:r>
              <a:rPr kumimoji="0" lang="en-GB" sz="4800" b="1" i="0" u="none" strike="noStrike" kern="1200" cap="none" spc="0" normalizeH="0" baseline="0" noProof="0" dirty="0" smtClean="0">
                <a:ln>
                  <a:noFill/>
                </a:ln>
                <a:solidFill>
                  <a:schemeClr val="tx1"/>
                </a:solidFill>
                <a:effectLst/>
                <a:uLnTx/>
                <a:uFillTx/>
                <a:latin typeface="+mj-lt"/>
                <a:ea typeface="+mj-ea"/>
                <a:cs typeface="+mj-cs"/>
              </a:rPr>
              <a:t>Cloud </a:t>
            </a:r>
            <a:r>
              <a:rPr lang="en-US" sz="4800" b="1" dirty="0" smtClean="0">
                <a:latin typeface="+mj-lt"/>
                <a:ea typeface="+mj-ea"/>
                <a:cs typeface="+mj-cs"/>
              </a:rPr>
              <a:t>Conditions</a:t>
            </a:r>
            <a:endParaRPr lang="en-GB" sz="4800" b="1" dirty="0">
              <a:latin typeface="+mj-lt"/>
              <a:ea typeface="+mj-ea"/>
              <a:cs typeface="+mj-cs"/>
            </a:endParaRPr>
          </a:p>
        </p:txBody>
      </p:sp>
      <p:sp>
        <p:nvSpPr>
          <p:cNvPr id="4" name="مستطيل 3"/>
          <p:cNvSpPr/>
          <p:nvPr/>
        </p:nvSpPr>
        <p:spPr>
          <a:xfrm>
            <a:off x="611560" y="1556792"/>
            <a:ext cx="8784976" cy="4473019"/>
          </a:xfrm>
          <a:prstGeom prst="rect">
            <a:avLst/>
          </a:prstGeom>
        </p:spPr>
        <p:txBody>
          <a:bodyPr wrap="square">
            <a:spAutoFit/>
          </a:bodyPr>
          <a:lstStyle/>
          <a:p>
            <a:pPr marL="432000" lvl="0" indent="-324000" algn="l">
              <a:lnSpc>
                <a:spcPct val="150000"/>
              </a:lnSpc>
              <a:spcAft>
                <a:spcPts val="1417"/>
              </a:spcAft>
              <a:buClr>
                <a:srgbClr val="0066CC"/>
              </a:buClr>
              <a:buSzPct val="45000"/>
              <a:defRPr/>
            </a:pPr>
            <a:r>
              <a:rPr lang="en-GB" sz="3600" dirty="0" smtClean="0">
                <a:latin typeface="Arial" pitchFamily="18"/>
                <a:ea typeface="DejaVu Sans" pitchFamily="2"/>
                <a:cs typeface="DejaVu Sans" pitchFamily="2"/>
              </a:rPr>
              <a:t>There are few underlying technologies developed in the last years:</a:t>
            </a:r>
          </a:p>
          <a:p>
            <a:pPr marL="432000" lvl="0" indent="-324000">
              <a:spcAft>
                <a:spcPts val="1417"/>
              </a:spcAft>
              <a:buClr>
                <a:srgbClr val="0066CC"/>
              </a:buClr>
              <a:buSzPct val="45000"/>
              <a:defRPr/>
            </a:pPr>
            <a:endParaRPr lang="en-GB" sz="100" dirty="0" smtClean="0">
              <a:latin typeface="Arial" pitchFamily="18"/>
              <a:ea typeface="DejaVu Sans" pitchFamily="2"/>
              <a:cs typeface="DejaVu Sans" pitchFamily="2"/>
            </a:endParaRPr>
          </a:p>
          <a:p>
            <a:pPr marL="432000" lvl="0" indent="-324000" algn="l">
              <a:spcAft>
                <a:spcPts val="1417"/>
              </a:spcAft>
              <a:buClr>
                <a:srgbClr val="0066CC"/>
              </a:buClr>
              <a:buSzPct val="45000"/>
              <a:defRPr/>
            </a:pPr>
            <a:r>
              <a:rPr lang="en-GB" sz="4000" dirty="0" smtClean="0">
                <a:latin typeface="Arial" pitchFamily="18"/>
                <a:ea typeface="DejaVu Sans" pitchFamily="2"/>
                <a:cs typeface="DejaVu Sans" pitchFamily="2"/>
              </a:rPr>
              <a:t>- Virtualization</a:t>
            </a:r>
          </a:p>
          <a:p>
            <a:pPr marL="432000" lvl="0" indent="-324000" algn="l">
              <a:spcAft>
                <a:spcPts val="1417"/>
              </a:spcAft>
              <a:buClr>
                <a:srgbClr val="0066CC"/>
              </a:buClr>
              <a:buSzPct val="45000"/>
              <a:defRPr/>
            </a:pPr>
            <a:r>
              <a:rPr lang="en-GB" sz="4000" dirty="0" smtClean="0">
                <a:latin typeface="Arial" pitchFamily="18"/>
                <a:ea typeface="DejaVu Sans" pitchFamily="2"/>
                <a:cs typeface="DejaVu Sans" pitchFamily="2"/>
              </a:rPr>
              <a:t>- Distributed Storage</a:t>
            </a:r>
          </a:p>
          <a:p>
            <a:pPr marL="432000" lvl="0" indent="-324000" algn="l">
              <a:spcAft>
                <a:spcPts val="1417"/>
              </a:spcAft>
              <a:buClr>
                <a:srgbClr val="0066CC"/>
              </a:buClr>
              <a:buSzPct val="45000"/>
              <a:defRPr/>
            </a:pPr>
            <a:r>
              <a:rPr lang="en-GB" sz="4000" dirty="0" smtClean="0">
                <a:latin typeface="Arial" pitchFamily="18"/>
                <a:ea typeface="DejaVu Sans" pitchFamily="2"/>
                <a:cs typeface="DejaVu Sans" pitchFamily="2"/>
              </a:rPr>
              <a:t>- Web</a:t>
            </a:r>
            <a:endParaRPr lang="en-GB" sz="4000" dirty="0">
              <a:latin typeface="Arial" pitchFamily="18"/>
              <a:ea typeface="DejaVu Sans" pitchFamily="2"/>
              <a:cs typeface="DejaVu Sans" pitchFamily="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152400" y="114300"/>
            <a:ext cx="8686800" cy="10287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Virtualization</a:t>
            </a:r>
          </a:p>
        </p:txBody>
      </p:sp>
      <p:grpSp>
        <p:nvGrpSpPr>
          <p:cNvPr id="3" name="Group 22"/>
          <p:cNvGrpSpPr>
            <a:grpSpLocks/>
          </p:cNvGrpSpPr>
          <p:nvPr/>
        </p:nvGrpSpPr>
        <p:grpSpPr bwMode="auto">
          <a:xfrm>
            <a:off x="395536" y="2668943"/>
            <a:ext cx="3888432" cy="2992305"/>
            <a:chOff x="2057400" y="2209800"/>
            <a:chExt cx="2895600" cy="1847194"/>
          </a:xfrm>
        </p:grpSpPr>
        <p:sp>
          <p:nvSpPr>
            <p:cNvPr id="4" name="Rounded Rectangle 5"/>
            <p:cNvSpPr>
              <a:spLocks noChangeArrowheads="1"/>
            </p:cNvSpPr>
            <p:nvPr/>
          </p:nvSpPr>
          <p:spPr bwMode="auto">
            <a:xfrm>
              <a:off x="2057400" y="3276600"/>
              <a:ext cx="2895600" cy="457200"/>
            </a:xfrm>
            <a:prstGeom prst="roundRect">
              <a:avLst>
                <a:gd name="adj" fmla="val 16667"/>
              </a:avLst>
            </a:prstGeom>
            <a:solidFill>
              <a:srgbClr val="FFCC99"/>
            </a:solidFill>
            <a:ln w="9525" algn="ctr">
              <a:solidFill>
                <a:schemeClr val="bg2"/>
              </a:solidFill>
              <a:round/>
              <a:headEnd/>
              <a:tailEnd/>
            </a:ln>
          </p:spPr>
          <p:txBody>
            <a:bodyPr anchor="ctr"/>
            <a:lstStyle/>
            <a:p>
              <a:pPr algn="ctr"/>
              <a:r>
                <a:rPr lang="en-US" b="1"/>
                <a:t>Hardware</a:t>
              </a:r>
            </a:p>
          </p:txBody>
        </p:sp>
        <p:sp>
          <p:nvSpPr>
            <p:cNvPr id="5" name="Rounded Rectangle 6"/>
            <p:cNvSpPr>
              <a:spLocks noChangeArrowheads="1"/>
            </p:cNvSpPr>
            <p:nvPr/>
          </p:nvSpPr>
          <p:spPr bwMode="auto">
            <a:xfrm>
              <a:off x="2057400" y="2743200"/>
              <a:ext cx="2895600" cy="457200"/>
            </a:xfrm>
            <a:prstGeom prst="roundRect">
              <a:avLst>
                <a:gd name="adj" fmla="val 16667"/>
              </a:avLst>
            </a:prstGeom>
            <a:solidFill>
              <a:srgbClr val="CCFF99"/>
            </a:solidFill>
            <a:ln w="9525" algn="ctr">
              <a:solidFill>
                <a:schemeClr val="bg2"/>
              </a:solidFill>
              <a:round/>
              <a:headEnd/>
              <a:tailEnd/>
            </a:ln>
          </p:spPr>
          <p:txBody>
            <a:bodyPr anchor="ctr"/>
            <a:lstStyle/>
            <a:p>
              <a:pPr algn="ctr"/>
              <a:r>
                <a:rPr lang="en-US" b="1" dirty="0"/>
                <a:t>Operating System</a:t>
              </a:r>
            </a:p>
          </p:txBody>
        </p:sp>
        <p:sp>
          <p:nvSpPr>
            <p:cNvPr id="6" name="Rounded Rectangle 7"/>
            <p:cNvSpPr>
              <a:spLocks noChangeArrowheads="1"/>
            </p:cNvSpPr>
            <p:nvPr/>
          </p:nvSpPr>
          <p:spPr bwMode="auto">
            <a:xfrm>
              <a:off x="2057400" y="22098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7" name="Rounded Rectangle 9"/>
            <p:cNvSpPr>
              <a:spLocks noChangeArrowheads="1"/>
            </p:cNvSpPr>
            <p:nvPr/>
          </p:nvSpPr>
          <p:spPr bwMode="auto">
            <a:xfrm>
              <a:off x="3048000" y="22098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8" name="Rounded Rectangle 11"/>
            <p:cNvSpPr>
              <a:spLocks noChangeArrowheads="1"/>
            </p:cNvSpPr>
            <p:nvPr/>
          </p:nvSpPr>
          <p:spPr bwMode="auto">
            <a:xfrm>
              <a:off x="4038600" y="22098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9" name="TextBox 20"/>
            <p:cNvSpPr txBox="1">
              <a:spLocks noChangeArrowheads="1"/>
            </p:cNvSpPr>
            <p:nvPr/>
          </p:nvSpPr>
          <p:spPr bwMode="auto">
            <a:xfrm>
              <a:off x="2750835" y="3810000"/>
              <a:ext cx="1451454" cy="246994"/>
            </a:xfrm>
            <a:prstGeom prst="rect">
              <a:avLst/>
            </a:prstGeom>
            <a:noFill/>
            <a:ln w="9525">
              <a:noFill/>
              <a:miter lim="800000"/>
              <a:headEnd/>
              <a:tailEnd/>
            </a:ln>
          </p:spPr>
          <p:txBody>
            <a:bodyPr wrap="none">
              <a:spAutoFit/>
            </a:bodyPr>
            <a:lstStyle/>
            <a:p>
              <a:r>
                <a:rPr lang="en-US" sz="2000" b="1" dirty="0"/>
                <a:t>Traditional Stack</a:t>
              </a:r>
            </a:p>
          </p:txBody>
        </p:sp>
      </p:grpSp>
      <p:grpSp>
        <p:nvGrpSpPr>
          <p:cNvPr id="10" name="Group 23"/>
          <p:cNvGrpSpPr>
            <a:grpSpLocks/>
          </p:cNvGrpSpPr>
          <p:nvPr/>
        </p:nvGrpSpPr>
        <p:grpSpPr bwMode="auto">
          <a:xfrm>
            <a:off x="4788024" y="2676521"/>
            <a:ext cx="3935288" cy="3632799"/>
            <a:chOff x="5638800" y="1676400"/>
            <a:chExt cx="2895600" cy="2397676"/>
          </a:xfrm>
        </p:grpSpPr>
        <p:sp>
          <p:nvSpPr>
            <p:cNvPr id="11" name="Rounded Rectangle 12"/>
            <p:cNvSpPr>
              <a:spLocks noChangeArrowheads="1"/>
            </p:cNvSpPr>
            <p:nvPr/>
          </p:nvSpPr>
          <p:spPr bwMode="auto">
            <a:xfrm>
              <a:off x="5638800" y="3276600"/>
              <a:ext cx="2895600" cy="457200"/>
            </a:xfrm>
            <a:prstGeom prst="roundRect">
              <a:avLst>
                <a:gd name="adj" fmla="val 16667"/>
              </a:avLst>
            </a:prstGeom>
            <a:solidFill>
              <a:srgbClr val="FFCC99"/>
            </a:solidFill>
            <a:ln w="9525" algn="ctr">
              <a:solidFill>
                <a:schemeClr val="bg2"/>
              </a:solidFill>
              <a:round/>
              <a:headEnd/>
              <a:tailEnd/>
            </a:ln>
          </p:spPr>
          <p:txBody>
            <a:bodyPr anchor="ctr"/>
            <a:lstStyle/>
            <a:p>
              <a:pPr algn="ctr"/>
              <a:r>
                <a:rPr lang="en-US" b="1" dirty="0"/>
                <a:t>Hardware</a:t>
              </a:r>
            </a:p>
          </p:txBody>
        </p:sp>
        <p:sp>
          <p:nvSpPr>
            <p:cNvPr id="12" name="Rounded Rectangle 13"/>
            <p:cNvSpPr>
              <a:spLocks noChangeArrowheads="1"/>
            </p:cNvSpPr>
            <p:nvPr/>
          </p:nvSpPr>
          <p:spPr bwMode="auto">
            <a:xfrm>
              <a:off x="5638800" y="2209800"/>
              <a:ext cx="914400" cy="457200"/>
            </a:xfrm>
            <a:prstGeom prst="roundRect">
              <a:avLst>
                <a:gd name="adj" fmla="val 16667"/>
              </a:avLst>
            </a:prstGeom>
            <a:solidFill>
              <a:srgbClr val="CCFF99"/>
            </a:solidFill>
            <a:ln w="9525" algn="ctr">
              <a:solidFill>
                <a:schemeClr val="bg2"/>
              </a:solidFill>
              <a:round/>
              <a:headEnd/>
              <a:tailEnd/>
            </a:ln>
          </p:spPr>
          <p:txBody>
            <a:bodyPr anchor="ctr"/>
            <a:lstStyle/>
            <a:p>
              <a:pPr algn="ctr"/>
              <a:r>
                <a:rPr lang="en-US" b="1"/>
                <a:t>OS</a:t>
              </a:r>
            </a:p>
          </p:txBody>
        </p:sp>
        <p:sp>
          <p:nvSpPr>
            <p:cNvPr id="13" name="Rounded Rectangle 14"/>
            <p:cNvSpPr>
              <a:spLocks noChangeArrowheads="1"/>
            </p:cNvSpPr>
            <p:nvPr/>
          </p:nvSpPr>
          <p:spPr bwMode="auto">
            <a:xfrm>
              <a:off x="5638800" y="16764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14" name="Rounded Rectangle 15"/>
            <p:cNvSpPr>
              <a:spLocks noChangeArrowheads="1"/>
            </p:cNvSpPr>
            <p:nvPr/>
          </p:nvSpPr>
          <p:spPr bwMode="auto">
            <a:xfrm>
              <a:off x="6629400" y="16764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15" name="Rounded Rectangle 16"/>
            <p:cNvSpPr>
              <a:spLocks noChangeArrowheads="1"/>
            </p:cNvSpPr>
            <p:nvPr/>
          </p:nvSpPr>
          <p:spPr bwMode="auto">
            <a:xfrm>
              <a:off x="7620000" y="1676400"/>
              <a:ext cx="914400" cy="457200"/>
            </a:xfrm>
            <a:prstGeom prst="roundRect">
              <a:avLst>
                <a:gd name="adj" fmla="val 16667"/>
              </a:avLst>
            </a:prstGeom>
            <a:solidFill>
              <a:schemeClr val="accent1"/>
            </a:solidFill>
            <a:ln w="9525" algn="ctr">
              <a:solidFill>
                <a:schemeClr val="bg2"/>
              </a:solidFill>
              <a:round/>
              <a:headEnd/>
              <a:tailEnd/>
            </a:ln>
          </p:spPr>
          <p:txBody>
            <a:bodyPr anchor="ctr"/>
            <a:lstStyle/>
            <a:p>
              <a:pPr algn="ctr"/>
              <a:r>
                <a:rPr lang="en-US" b="1" dirty="0"/>
                <a:t>App</a:t>
              </a:r>
            </a:p>
          </p:txBody>
        </p:sp>
        <p:sp>
          <p:nvSpPr>
            <p:cNvPr id="16" name="Rounded Rectangle 17"/>
            <p:cNvSpPr>
              <a:spLocks noChangeArrowheads="1"/>
            </p:cNvSpPr>
            <p:nvPr/>
          </p:nvSpPr>
          <p:spPr bwMode="auto">
            <a:xfrm>
              <a:off x="5638800" y="2743200"/>
              <a:ext cx="2895600" cy="457200"/>
            </a:xfrm>
            <a:prstGeom prst="roundRect">
              <a:avLst>
                <a:gd name="adj" fmla="val 16667"/>
              </a:avLst>
            </a:prstGeom>
            <a:solidFill>
              <a:srgbClr val="CC99FF"/>
            </a:solidFill>
            <a:ln w="9525" algn="ctr">
              <a:solidFill>
                <a:schemeClr val="bg2"/>
              </a:solidFill>
              <a:round/>
              <a:headEnd/>
              <a:tailEnd/>
            </a:ln>
          </p:spPr>
          <p:txBody>
            <a:bodyPr anchor="ctr"/>
            <a:lstStyle/>
            <a:p>
              <a:pPr algn="ctr"/>
              <a:r>
                <a:rPr lang="en-US" b="1" dirty="0"/>
                <a:t>Hypervisor</a:t>
              </a:r>
            </a:p>
          </p:txBody>
        </p:sp>
        <p:sp>
          <p:nvSpPr>
            <p:cNvPr id="17" name="Rounded Rectangle 18"/>
            <p:cNvSpPr>
              <a:spLocks noChangeArrowheads="1"/>
            </p:cNvSpPr>
            <p:nvPr/>
          </p:nvSpPr>
          <p:spPr bwMode="auto">
            <a:xfrm>
              <a:off x="6629400" y="2209800"/>
              <a:ext cx="914400" cy="457200"/>
            </a:xfrm>
            <a:prstGeom prst="roundRect">
              <a:avLst>
                <a:gd name="adj" fmla="val 16667"/>
              </a:avLst>
            </a:prstGeom>
            <a:solidFill>
              <a:srgbClr val="CCFF99"/>
            </a:solidFill>
            <a:ln w="9525" algn="ctr">
              <a:solidFill>
                <a:schemeClr val="bg2"/>
              </a:solidFill>
              <a:round/>
              <a:headEnd/>
              <a:tailEnd/>
            </a:ln>
          </p:spPr>
          <p:txBody>
            <a:bodyPr anchor="ctr"/>
            <a:lstStyle/>
            <a:p>
              <a:pPr algn="ctr"/>
              <a:r>
                <a:rPr lang="en-US" b="1" dirty="0"/>
                <a:t>OS</a:t>
              </a:r>
            </a:p>
          </p:txBody>
        </p:sp>
        <p:sp>
          <p:nvSpPr>
            <p:cNvPr id="18" name="Rounded Rectangle 19"/>
            <p:cNvSpPr>
              <a:spLocks noChangeArrowheads="1"/>
            </p:cNvSpPr>
            <p:nvPr/>
          </p:nvSpPr>
          <p:spPr bwMode="auto">
            <a:xfrm>
              <a:off x="7620000" y="2209800"/>
              <a:ext cx="914400" cy="457200"/>
            </a:xfrm>
            <a:prstGeom prst="roundRect">
              <a:avLst>
                <a:gd name="adj" fmla="val 16667"/>
              </a:avLst>
            </a:prstGeom>
            <a:solidFill>
              <a:srgbClr val="CCFF99"/>
            </a:solidFill>
            <a:ln w="9525" algn="ctr">
              <a:solidFill>
                <a:schemeClr val="bg2"/>
              </a:solidFill>
              <a:round/>
              <a:headEnd/>
              <a:tailEnd/>
            </a:ln>
          </p:spPr>
          <p:txBody>
            <a:bodyPr anchor="ctr"/>
            <a:lstStyle/>
            <a:p>
              <a:pPr algn="ctr"/>
              <a:r>
                <a:rPr lang="en-US" b="1"/>
                <a:t>OS</a:t>
              </a:r>
            </a:p>
          </p:txBody>
        </p:sp>
        <p:sp>
          <p:nvSpPr>
            <p:cNvPr id="19" name="TextBox 21"/>
            <p:cNvSpPr txBox="1">
              <a:spLocks noChangeArrowheads="1"/>
            </p:cNvSpPr>
            <p:nvPr/>
          </p:nvSpPr>
          <p:spPr bwMode="auto">
            <a:xfrm>
              <a:off x="6380573" y="3810000"/>
              <a:ext cx="1439787" cy="264076"/>
            </a:xfrm>
            <a:prstGeom prst="rect">
              <a:avLst/>
            </a:prstGeom>
            <a:noFill/>
            <a:ln w="9525">
              <a:noFill/>
              <a:miter lim="800000"/>
              <a:headEnd/>
              <a:tailEnd/>
            </a:ln>
          </p:spPr>
          <p:txBody>
            <a:bodyPr wrap="none">
              <a:spAutoFit/>
            </a:bodyPr>
            <a:lstStyle/>
            <a:p>
              <a:pPr algn="ctr"/>
              <a:r>
                <a:rPr lang="en-US" sz="2000" b="1" dirty="0"/>
                <a:t>Virtualized Stack</a:t>
              </a:r>
            </a:p>
          </p:txBody>
        </p:sp>
      </p:grpSp>
      <p:sp>
        <p:nvSpPr>
          <p:cNvPr id="20" name="مستطيل 19"/>
          <p:cNvSpPr/>
          <p:nvPr/>
        </p:nvSpPr>
        <p:spPr>
          <a:xfrm>
            <a:off x="395536" y="1196752"/>
            <a:ext cx="8172400" cy="954107"/>
          </a:xfrm>
          <a:prstGeom prst="rect">
            <a:avLst/>
          </a:prstGeom>
        </p:spPr>
        <p:txBody>
          <a:bodyPr wrap="square">
            <a:spAutoFit/>
          </a:bodyPr>
          <a:lstStyle/>
          <a:p>
            <a:pPr marL="320040" indent="-320040" algn="ctr" rtl="0">
              <a:defRPr/>
            </a:pPr>
            <a:r>
              <a:rPr lang="en-US" sz="2800" dirty="0" smtClean="0"/>
              <a:t>Virtualized – Multiple applications can run in one computer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a:xfrm>
            <a:off x="457200" y="-27384"/>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b="1" dirty="0"/>
              <a:t>Distributed storage</a:t>
            </a:r>
          </a:p>
        </p:txBody>
      </p:sp>
      <p:sp>
        <p:nvSpPr>
          <p:cNvPr id="3" name="عنصر نائب للنص 2"/>
          <p:cNvSpPr txBox="1">
            <a:spLocks noGrp="1"/>
          </p:cNvSpPr>
          <p:nvPr>
            <p:ph type="body" idx="4294967295"/>
          </p:nvPr>
        </p:nvSpPr>
        <p:spPr>
          <a:xfrm>
            <a:off x="457171" y="980728"/>
            <a:ext cx="8228763" cy="2118233"/>
          </a:xfrm>
        </p:spPr>
        <p:txBody>
          <a:bodyPr>
            <a:normAutofit fontScale="92500" lnSpcReduction="10000"/>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just" rtl="0">
              <a:lnSpc>
                <a:spcPct val="150000"/>
              </a:lnSpc>
              <a:buNone/>
            </a:pPr>
            <a:r>
              <a:rPr lang="en-GB" dirty="0" smtClean="0"/>
              <a:t>is </a:t>
            </a:r>
            <a:r>
              <a:rPr lang="en-GB" dirty="0"/>
              <a:t>any file system that allows access to </a:t>
            </a:r>
            <a:r>
              <a:rPr lang="en-GB" dirty="0" smtClean="0"/>
              <a:t>files stored </a:t>
            </a:r>
            <a:r>
              <a:rPr lang="en-GB" dirty="0"/>
              <a:t>on multiple hosts and </a:t>
            </a:r>
            <a:r>
              <a:rPr lang="en-GB" dirty="0" smtClean="0"/>
              <a:t>share </a:t>
            </a:r>
            <a:r>
              <a:rPr lang="en-GB" dirty="0"/>
              <a:t>them via a network</a:t>
            </a:r>
            <a:r>
              <a:rPr lang="en-GB" dirty="0" smtClean="0"/>
              <a:t>. </a:t>
            </a:r>
            <a:endParaRPr lang="en-GB" b="1" dirty="0"/>
          </a:p>
        </p:txBody>
      </p:sp>
      <p:pic>
        <p:nvPicPr>
          <p:cNvPr id="4" name="صورة 3"/>
          <p:cNvPicPr>
            <a:picLocks noChangeAspect="1"/>
          </p:cNvPicPr>
          <p:nvPr/>
        </p:nvPicPr>
        <p:blipFill>
          <a:blip r:embed="rId3" cstate="print">
            <a:alphaModFix/>
            <a:lum/>
          </a:blip>
          <a:srcRect/>
          <a:stretch>
            <a:fillRect/>
          </a:stretch>
        </p:blipFill>
        <p:spPr>
          <a:xfrm>
            <a:off x="142212" y="2996952"/>
            <a:ext cx="4429788" cy="3139936"/>
          </a:xfrm>
          <a:prstGeom prst="rect">
            <a:avLst/>
          </a:prstGeom>
          <a:noFill/>
          <a:ln>
            <a:noFill/>
          </a:ln>
        </p:spPr>
      </p:pic>
      <p:pic>
        <p:nvPicPr>
          <p:cNvPr id="8" name="Picture 4" descr="lhc25.jpg"/>
          <p:cNvPicPr>
            <a:picLocks noChangeAspect="1"/>
          </p:cNvPicPr>
          <p:nvPr/>
        </p:nvPicPr>
        <p:blipFill>
          <a:blip r:embed="rId4" cstate="print"/>
          <a:srcRect/>
          <a:stretch>
            <a:fillRect/>
          </a:stretch>
        </p:blipFill>
        <p:spPr bwMode="auto">
          <a:xfrm>
            <a:off x="4788024" y="2996953"/>
            <a:ext cx="4211960" cy="31683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txBox="1">
            <a:spLocks noGrp="1"/>
          </p:cNvSpPr>
          <p:nvPr>
            <p:ph type="title" idx="4294967295"/>
          </p:nvPr>
        </p:nvSpPr>
        <p:spPr>
          <a:xfrm>
            <a:off x="323528" y="-99392"/>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b="1" dirty="0"/>
              <a:t>Web</a:t>
            </a:r>
          </a:p>
        </p:txBody>
      </p:sp>
      <p:sp>
        <p:nvSpPr>
          <p:cNvPr id="3" name="عنصر نائب للنص 2"/>
          <p:cNvSpPr txBox="1">
            <a:spLocks noGrp="1"/>
          </p:cNvSpPr>
          <p:nvPr>
            <p:ph type="body" idx="4294967295"/>
          </p:nvPr>
        </p:nvSpPr>
        <p:spPr>
          <a:xfrm>
            <a:off x="323528" y="1268760"/>
            <a:ext cx="8568952" cy="2088232"/>
          </a:xfrm>
        </p:spPr>
        <p:txBody>
          <a:bodyPr>
            <a:noAutofit/>
          </a:bodyPr>
          <a:lstStyle>
            <a:defPPr marL="432000" marR="0" lvl="0" indent="-324000">
              <a:spcBef>
                <a:spcPts val="0"/>
              </a:spcBef>
              <a:spcAft>
                <a:spcPts val="1417"/>
              </a:spcAft>
              <a:buClr>
                <a:srgbClr val="0066CC"/>
              </a:buClr>
              <a:buSzPct val="45000"/>
              <a:buFont typeface="StarSymbol"/>
              <a:buNone/>
              <a:defRPr lang="en-GB" sz="32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GB" sz="32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GB" sz="28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GB" sz="24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GB" sz="2000" b="0" i="0" u="none" strike="noStrike">
                <a:ln>
                  <a:noFill/>
                </a:ln>
                <a:latin typeface="Arial" pitchFamily="18"/>
                <a:ea typeface="DejaVu Sans" pitchFamily="2"/>
                <a:cs typeface="DejaVu Sans" pitchFamily="2"/>
              </a:defRPr>
            </a:lvl9pPr>
          </a:lstStyle>
          <a:p>
            <a:pPr lvl="0" algn="just" rtl="0">
              <a:lnSpc>
                <a:spcPct val="150000"/>
              </a:lnSpc>
              <a:buNone/>
            </a:pPr>
            <a:r>
              <a:rPr lang="en-GB" sz="2800" dirty="0" smtClean="0"/>
              <a:t>communication </a:t>
            </a:r>
            <a:r>
              <a:rPr lang="en-GB" sz="2800" dirty="0"/>
              <a:t>between two parts over the Web (Internet), typically conveyed using HTTP, XML and other Web-related standards</a:t>
            </a:r>
            <a:r>
              <a:rPr lang="en-GB" sz="2800" dirty="0" smtClean="0"/>
              <a:t>. </a:t>
            </a:r>
            <a:endParaRPr lang="en-GB" sz="2800" b="1" dirty="0"/>
          </a:p>
          <a:p>
            <a:pPr lvl="0">
              <a:lnSpc>
                <a:spcPct val="150000"/>
              </a:lnSpc>
              <a:buNone/>
            </a:pPr>
            <a:endParaRPr lang="en-GB" sz="2800" dirty="0"/>
          </a:p>
        </p:txBody>
      </p:sp>
      <p:pic>
        <p:nvPicPr>
          <p:cNvPr id="4" name="صورة 3"/>
          <p:cNvPicPr>
            <a:picLocks noChangeAspect="1"/>
          </p:cNvPicPr>
          <p:nvPr/>
        </p:nvPicPr>
        <p:blipFill>
          <a:blip r:embed="rId3" cstate="print">
            <a:alphaModFix/>
            <a:lum/>
          </a:blip>
          <a:srcRect/>
          <a:stretch>
            <a:fillRect/>
          </a:stretch>
        </p:blipFill>
        <p:spPr>
          <a:xfrm>
            <a:off x="2411760" y="3645025"/>
            <a:ext cx="3880900" cy="2836002"/>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4544" y="269776"/>
            <a:ext cx="9937104" cy="1143000"/>
          </a:xfrm>
        </p:spPr>
        <p:txBody>
          <a:bodyPr>
            <a:normAutofit fontScale="90000"/>
          </a:bodyPr>
          <a:lstStyle/>
          <a:p>
            <a:r>
              <a:rPr lang="en-IE" b="1" dirty="0" smtClean="0"/>
              <a:t/>
            </a:r>
            <a:br>
              <a:rPr lang="en-IE" b="1" dirty="0" smtClean="0"/>
            </a:br>
            <a:r>
              <a:rPr lang="en-IE" b="1" dirty="0" smtClean="0"/>
              <a:t> What is Cloud Computing?</a:t>
            </a:r>
            <a:r>
              <a:rPr lang="en-US" b="1" dirty="0" smtClean="0"/>
              <a:t> </a:t>
            </a:r>
            <a:br>
              <a:rPr lang="en-US" b="1" dirty="0" smtClean="0"/>
            </a:br>
            <a:r>
              <a:rPr lang="en-US" b="1" dirty="0" smtClean="0"/>
              <a:t> </a:t>
            </a:r>
            <a:r>
              <a:rPr lang="en-IE" b="1" dirty="0" smtClean="0"/>
              <a:t/>
            </a:r>
            <a:br>
              <a:rPr lang="en-IE" b="1" dirty="0" smtClean="0"/>
            </a:br>
            <a:endParaRPr lang="ar-IQ" b="1" dirty="0"/>
          </a:p>
        </p:txBody>
      </p:sp>
      <p:sp>
        <p:nvSpPr>
          <p:cNvPr id="5" name="مستطيل 4"/>
          <p:cNvSpPr/>
          <p:nvPr/>
        </p:nvSpPr>
        <p:spPr>
          <a:xfrm>
            <a:off x="395536" y="2348880"/>
            <a:ext cx="8280920" cy="4093428"/>
          </a:xfrm>
          <a:prstGeom prst="rect">
            <a:avLst/>
          </a:prstGeom>
        </p:spPr>
        <p:txBody>
          <a:bodyPr wrap="square">
            <a:spAutoFit/>
          </a:bodyPr>
          <a:lstStyle/>
          <a:p>
            <a:pPr lvl="0" algn="just" rtl="0">
              <a:spcBef>
                <a:spcPct val="0"/>
              </a:spcBef>
            </a:pPr>
            <a:r>
              <a:rPr lang="en-US" sz="2800" b="1" dirty="0" smtClean="0"/>
              <a:t>cloud computing: is a technology depending on transfer the process and storage space for a local computer to the called (Cloud), and  this cloud it is a server device reached it from Internet. And this way can convert the Data technology from products to the services.</a:t>
            </a:r>
          </a:p>
          <a:p>
            <a:pPr lvl="0" algn="just" rtl="0">
              <a:spcBef>
                <a:spcPct val="0"/>
              </a:spcBef>
            </a:pPr>
            <a:r>
              <a:rPr lang="en-US" sz="2800" b="1" dirty="0" smtClean="0"/>
              <a:t>Basically a cloud is a virtualization of resources  that manages and maintains itself. – Wikipedia   </a:t>
            </a:r>
          </a:p>
          <a:p>
            <a:pPr lvl="0" algn="just" rtl="0">
              <a:spcBef>
                <a:spcPct val="0"/>
              </a:spcBef>
            </a:pPr>
            <a:endParaRPr lang="ar-IQ" sz="3600" b="1" dirty="0"/>
          </a:p>
        </p:txBody>
      </p:sp>
      <p:sp>
        <p:nvSpPr>
          <p:cNvPr id="6" name="مستطيل 5"/>
          <p:cNvSpPr/>
          <p:nvPr/>
        </p:nvSpPr>
        <p:spPr>
          <a:xfrm>
            <a:off x="467544" y="1124744"/>
            <a:ext cx="8272536" cy="1446550"/>
          </a:xfrm>
          <a:prstGeom prst="rect">
            <a:avLst/>
          </a:prstGeom>
        </p:spPr>
        <p:txBody>
          <a:bodyPr wrap="square">
            <a:spAutoFit/>
          </a:bodyPr>
          <a:lstStyle/>
          <a:p>
            <a:pPr algn="l" rtl="0">
              <a:defRPr/>
            </a:pPr>
            <a:r>
              <a:rPr lang="en-US" sz="2800" b="1" i="1" dirty="0" smtClean="0"/>
              <a:t>Definition:</a:t>
            </a:r>
            <a:r>
              <a:rPr lang="en-US" sz="2800" i="1" dirty="0" smtClean="0"/>
              <a:t> </a:t>
            </a:r>
            <a:r>
              <a:rPr lang="en-US" sz="2800" dirty="0" smtClean="0"/>
              <a:t>There is no unique and standard definition out there, One of those definitions:</a:t>
            </a:r>
          </a:p>
          <a:p>
            <a:pPr algn="l" rtl="0">
              <a:defRPr/>
            </a:pPr>
            <a:endParaRPr lang="en-US"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2138</TotalTime>
  <Words>727</Words>
  <Application>Microsoft Office PowerPoint</Application>
  <PresentationFormat>عرض على الشاشة (3:4)‏</PresentationFormat>
  <Paragraphs>109</Paragraphs>
  <Slides>22</Slides>
  <Notes>7</Notes>
  <HiddenSlides>0</HiddenSlides>
  <MMClips>0</MMClips>
  <ScaleCrop>false</ScaleCrop>
  <HeadingPairs>
    <vt:vector size="4" baseType="variant">
      <vt:variant>
        <vt:lpstr>سمة</vt:lpstr>
      </vt:variant>
      <vt:variant>
        <vt:i4>2</vt:i4>
      </vt:variant>
      <vt:variant>
        <vt:lpstr>عناوين الشرائح</vt:lpstr>
      </vt:variant>
      <vt:variant>
        <vt:i4>22</vt:i4>
      </vt:variant>
    </vt:vector>
  </HeadingPairs>
  <TitlesOfParts>
    <vt:vector size="24" baseType="lpstr">
      <vt:lpstr>سمة Office</vt:lpstr>
      <vt:lpstr>تصميم افتراضي</vt:lpstr>
      <vt:lpstr>الشريحة 1</vt:lpstr>
      <vt:lpstr>subject</vt:lpstr>
      <vt:lpstr>HISTORY</vt:lpstr>
      <vt:lpstr>Before the cloud</vt:lpstr>
      <vt:lpstr>الشريحة 5</vt:lpstr>
      <vt:lpstr>الشريحة 6</vt:lpstr>
      <vt:lpstr>Distributed storage</vt:lpstr>
      <vt:lpstr>Web</vt:lpstr>
      <vt:lpstr>  What is Cloud Computing?    </vt:lpstr>
      <vt:lpstr>Cloud Computing </vt:lpstr>
      <vt:lpstr>الشريحة 11</vt:lpstr>
      <vt:lpstr>Infrastructure as a service (IaaS)</vt:lpstr>
      <vt:lpstr>Platform as a Service (PaaS)</vt:lpstr>
      <vt:lpstr>Software as a Service (SaaS)</vt:lpstr>
      <vt:lpstr>الشريحة 15</vt:lpstr>
      <vt:lpstr>الشريحة 16</vt:lpstr>
      <vt:lpstr>Cloud advantages</vt:lpstr>
      <vt:lpstr>الشريحة 18</vt:lpstr>
      <vt:lpstr>الشريحة 19</vt:lpstr>
      <vt:lpstr>Providers of Cloud computing</vt:lpstr>
      <vt:lpstr>References</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conference</dc:creator>
  <cp:lastModifiedBy>AA</cp:lastModifiedBy>
  <cp:revision>107</cp:revision>
  <dcterms:created xsi:type="dcterms:W3CDTF">2013-01-16T05:09:01Z</dcterms:created>
  <dcterms:modified xsi:type="dcterms:W3CDTF">2013-02-19T06:52:36Z</dcterms:modified>
</cp:coreProperties>
</file>