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2"/>
  </p:notesMasterIdLst>
  <p:handoutMasterIdLst>
    <p:handoutMasterId r:id="rId33"/>
  </p:handoutMasterIdLst>
  <p:sldIdLst>
    <p:sldId id="278" r:id="rId2"/>
    <p:sldId id="256" r:id="rId3"/>
    <p:sldId id="279" r:id="rId4"/>
    <p:sldId id="259" r:id="rId5"/>
    <p:sldId id="280" r:id="rId6"/>
    <p:sldId id="260" r:id="rId7"/>
    <p:sldId id="257" r:id="rId8"/>
    <p:sldId id="281" r:id="rId9"/>
    <p:sldId id="258" r:id="rId10"/>
    <p:sldId id="282" r:id="rId11"/>
    <p:sldId id="261" r:id="rId12"/>
    <p:sldId id="283" r:id="rId13"/>
    <p:sldId id="264" r:id="rId14"/>
    <p:sldId id="284" r:id="rId15"/>
    <p:sldId id="262" r:id="rId16"/>
    <p:sldId id="263" r:id="rId17"/>
    <p:sldId id="265" r:id="rId18"/>
    <p:sldId id="266" r:id="rId19"/>
    <p:sldId id="267" r:id="rId20"/>
    <p:sldId id="285" r:id="rId21"/>
    <p:sldId id="268" r:id="rId22"/>
    <p:sldId id="269" r:id="rId23"/>
    <p:sldId id="270" r:id="rId24"/>
    <p:sldId id="271" r:id="rId25"/>
    <p:sldId id="272" r:id="rId26"/>
    <p:sldId id="273" r:id="rId27"/>
    <p:sldId id="274" r:id="rId28"/>
    <p:sldId id="275" r:id="rId29"/>
    <p:sldId id="276" r:id="rId30"/>
    <p:sldId id="27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Untitled Section" id="{5A2CCD79-4150-4EBA-9578-958825C07AE2}">
          <p14:sldIdLst>
            <p14:sldId id="278"/>
            <p14:sldId id="256"/>
            <p14:sldId id="279"/>
            <p14:sldId id="259"/>
            <p14:sldId id="280"/>
            <p14:sldId id="260"/>
            <p14:sldId id="257"/>
            <p14:sldId id="281"/>
            <p14:sldId id="258"/>
            <p14:sldId id="282"/>
            <p14:sldId id="261"/>
            <p14:sldId id="283"/>
            <p14:sldId id="264"/>
            <p14:sldId id="284"/>
            <p14:sldId id="262"/>
            <p14:sldId id="263"/>
            <p14:sldId id="265"/>
            <p14:sldId id="266"/>
            <p14:sldId id="267"/>
            <p14:sldId id="285"/>
            <p14:sldId id="268"/>
            <p14:sldId id="269"/>
            <p14:sldId id="270"/>
            <p14:sldId id="271"/>
            <p14:sldId id="272"/>
            <p14:sldId id="273"/>
            <p14:sldId id="274"/>
            <p14:sldId id="275"/>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65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D94C05A5-E808-4C5E-BE4B-7B81B8486279}" type="datetimeFigureOut">
              <a:rPr lang="ar-IQ" smtClean="0"/>
              <a:pPr/>
              <a:t>15/01/1434</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A2BC1E5-6911-4DAE-9B92-6A167970194E}" type="slidenum">
              <a:rPr lang="ar-IQ" smtClean="0"/>
              <a:pPr/>
              <a:t>‹#›</a:t>
            </a:fld>
            <a:endParaRPr lang="ar-IQ"/>
          </a:p>
        </p:txBody>
      </p:sp>
    </p:spTree>
    <p:extLst>
      <p:ext uri="{BB962C8B-B14F-4D97-AF65-F5344CB8AC3E}">
        <p14:creationId xmlns="" xmlns:p14="http://schemas.microsoft.com/office/powerpoint/2010/main" val="2214566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7709D67-3F4E-48F0-8732-D97C00BED896}" type="datetimeFigureOut">
              <a:rPr lang="ar-IQ" smtClean="0"/>
              <a:pPr/>
              <a:t>15/01/1434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375D7A0-EC05-4E84-B116-9B6B7C4263BD}" type="slidenum">
              <a:rPr lang="ar-IQ" smtClean="0"/>
              <a:pPr/>
              <a:t>‹#›</a:t>
            </a:fld>
            <a:endParaRPr lang="ar-IQ"/>
          </a:p>
        </p:txBody>
      </p:sp>
    </p:spTree>
    <p:extLst>
      <p:ext uri="{BB962C8B-B14F-4D97-AF65-F5344CB8AC3E}">
        <p14:creationId xmlns="" xmlns:p14="http://schemas.microsoft.com/office/powerpoint/2010/main" val="19717092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B375D7A0-EC05-4E84-B116-9B6B7C4263BD}" type="slidenum">
              <a:rPr lang="ar-IQ" smtClean="0"/>
              <a:pPr/>
              <a:t>1</a:t>
            </a:fld>
            <a:endParaRPr lang="ar-IQ"/>
          </a:p>
        </p:txBody>
      </p:sp>
    </p:spTree>
    <p:extLst>
      <p:ext uri="{BB962C8B-B14F-4D97-AF65-F5344CB8AC3E}">
        <p14:creationId xmlns="" xmlns:p14="http://schemas.microsoft.com/office/powerpoint/2010/main" val="4270716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49" y="5349903"/>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2"/>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2" name="عنصر نائب للتذييل 1"/>
          <p:cNvSpPr>
            <a:spLocks noGrp="1"/>
          </p:cNvSpPr>
          <p:nvPr>
            <p:ph type="ftr" sz="quarter" idx="11"/>
          </p:nvPr>
        </p:nvSpPr>
        <p:spPr/>
        <p:txBody>
          <a:bodyPr/>
          <a:lstStyle/>
          <a:p>
            <a:endParaRPr lang="en-US"/>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9B7777CC-2FDB-4D87-A7C5-314035BB9F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7777CC-2FDB-4D87-A7C5-314035BB9F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7"/>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7"/>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7777CC-2FDB-4D87-A7C5-314035BB9F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19" name="عنصر نائب للتذييل 18"/>
          <p:cNvSpPr>
            <a:spLocks noGrp="1"/>
          </p:cNvSpPr>
          <p:nvPr>
            <p:ph type="ftr" sz="quarter" idx="11"/>
          </p:nvPr>
        </p:nvSpPr>
        <p:spPr>
          <a:xfrm>
            <a:off x="3581400" y="76201"/>
            <a:ext cx="2895600" cy="288925"/>
          </a:xfrm>
        </p:spPr>
        <p:txBody>
          <a:bodyPr/>
          <a:lstStyle/>
          <a:p>
            <a:endParaRPr lang="en-US"/>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9B7777CC-2FDB-4D87-A7C5-314035BB9F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49" y="3444903"/>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11" name="عنصر نائب للتذييل 10"/>
          <p:cNvSpPr>
            <a:spLocks noGrp="1"/>
          </p:cNvSpPr>
          <p:nvPr>
            <p:ph type="ftr" sz="quarter" idx="11"/>
          </p:nvPr>
        </p:nvSpPr>
        <p:spPr/>
        <p:txBody>
          <a:bodyPr/>
          <a:lstStyle/>
          <a:p>
            <a:endParaRPr lang="en-US"/>
          </a:p>
        </p:txBody>
      </p:sp>
      <p:sp>
        <p:nvSpPr>
          <p:cNvPr id="16" name="عنصر نائب لرقم الشريحة 15"/>
          <p:cNvSpPr>
            <a:spLocks noGrp="1"/>
          </p:cNvSpPr>
          <p:nvPr>
            <p:ph type="sldNum" sz="quarter" idx="12"/>
          </p:nvPr>
        </p:nvSpPr>
        <p:spPr/>
        <p:txBody>
          <a:bodyPr/>
          <a:lstStyle/>
          <a:p>
            <a:fld id="{9B7777CC-2FDB-4D87-A7C5-314035BB9F90}" type="slidenum">
              <a:rPr lang="en-US" smtClean="0"/>
              <a:pPr/>
              <a:t>‹#›</a:t>
            </a:fld>
            <a:endParaRPr lang="en-US"/>
          </a:p>
        </p:txBody>
      </p:sp>
      <p:sp>
        <p:nvSpPr>
          <p:cNvPr id="8" name="عنوان 7"/>
          <p:cNvSpPr>
            <a:spLocks noGrp="1"/>
          </p:cNvSpPr>
          <p:nvPr>
            <p:ph type="title"/>
          </p:nvPr>
        </p:nvSpPr>
        <p:spPr>
          <a:xfrm>
            <a:off x="180475" y="2947086"/>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10" name="عنصر نائب للتذييل 9"/>
          <p:cNvSpPr>
            <a:spLocks noGrp="1"/>
          </p:cNvSpPr>
          <p:nvPr>
            <p:ph type="ftr" sz="quarter" idx="11"/>
          </p:nvPr>
        </p:nvSpPr>
        <p:spPr/>
        <p:txBody>
          <a:bodyPr/>
          <a:lstStyle/>
          <a:p>
            <a:endParaRPr lang="en-US"/>
          </a:p>
        </p:txBody>
      </p:sp>
      <p:sp>
        <p:nvSpPr>
          <p:cNvPr id="31" name="عنصر نائب لرقم الشريحة 30"/>
          <p:cNvSpPr>
            <a:spLocks noGrp="1"/>
          </p:cNvSpPr>
          <p:nvPr>
            <p:ph type="sldNum" sz="quarter" idx="12"/>
          </p:nvPr>
        </p:nvSpPr>
        <p:spPr/>
        <p:txBody>
          <a:bodyPr/>
          <a:lstStyle/>
          <a:p>
            <a:fld id="{9B7777CC-2FDB-4D87-A7C5-314035BB9F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1"/>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6"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5" y="1316038"/>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1" y="1316038"/>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229600" y="6477000"/>
            <a:ext cx="762000" cy="246888"/>
          </a:xfrm>
        </p:spPr>
        <p:txBody>
          <a:bodyPr/>
          <a:lstStyle/>
          <a:p>
            <a:fld id="{9B7777CC-2FDB-4D87-A7C5-314035BB9F90}" type="slidenum">
              <a:rPr lang="en-US" smtClean="0"/>
              <a:pPr/>
              <a:t>‹#›</a:t>
            </a:fld>
            <a:endParaRPr lang="en-US"/>
          </a:p>
        </p:txBody>
      </p:sp>
      <p:sp>
        <p:nvSpPr>
          <p:cNvPr id="11" name="رابط مستقيم 10"/>
          <p:cNvSpPr>
            <a:spLocks noChangeShapeType="1"/>
          </p:cNvSpPr>
          <p:nvPr/>
        </p:nvSpPr>
        <p:spPr bwMode="auto">
          <a:xfrm>
            <a:off x="514349" y="6019801"/>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21" name="عنصر نائب للتذييل 20"/>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7777CC-2FDB-4D87-A7C5-314035BB9F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24" name="عنصر نائب للتذييل 23"/>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B7777CC-2FDB-4D87-A7C5-314035BB9F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49" y="5849118"/>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1"/>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1"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29" name="عنصر نائب للتذييل 28"/>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B7777CC-2FDB-4D87-A7C5-314035BB9F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9F460ACF-8C3C-48C4-A844-96988362B119}" type="datetimeFigureOut">
              <a:rPr lang="en-US" smtClean="0"/>
              <a:pPr/>
              <a:t>11/28/2012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31" name="عنصر نائب لرقم الشريحة 30"/>
          <p:cNvSpPr>
            <a:spLocks noGrp="1"/>
          </p:cNvSpPr>
          <p:nvPr>
            <p:ph type="sldNum" sz="quarter" idx="12"/>
          </p:nvPr>
        </p:nvSpPr>
        <p:spPr/>
        <p:txBody>
          <a:bodyPr/>
          <a:lstStyle/>
          <a:p>
            <a:fld id="{9B7777CC-2FDB-4D87-A7C5-314035BB9F90}" type="slidenum">
              <a:rPr lang="en-US" smtClean="0"/>
              <a:pPr/>
              <a:t>‹#›</a:t>
            </a:fld>
            <a:endParaRPr lang="en-US"/>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9"/>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49" y="105089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3"/>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1"/>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F460ACF-8C3C-48C4-A844-96988362B119}" type="datetimeFigureOut">
              <a:rPr lang="en-US" smtClean="0"/>
              <a:pPr/>
              <a:t>11/28/2012</a:t>
            </a:fld>
            <a:endParaRPr lang="en-US"/>
          </a:p>
        </p:txBody>
      </p:sp>
      <p:sp>
        <p:nvSpPr>
          <p:cNvPr id="28" name="عنصر نائب للتذييل 27"/>
          <p:cNvSpPr>
            <a:spLocks noGrp="1"/>
          </p:cNvSpPr>
          <p:nvPr>
            <p:ph type="ftr" sz="quarter" idx="3"/>
          </p:nvPr>
        </p:nvSpPr>
        <p:spPr>
          <a:xfrm>
            <a:off x="3124200" y="76201"/>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عنصر نائب لرقم الشريحة 4"/>
          <p:cNvSpPr>
            <a:spLocks noGrp="1"/>
          </p:cNvSpPr>
          <p:nvPr>
            <p:ph type="sldNum" sz="quarter" idx="4"/>
          </p:nvPr>
        </p:nvSpPr>
        <p:spPr>
          <a:xfrm>
            <a:off x="8229600" y="6477001"/>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B7777CC-2FDB-4D87-A7C5-314035BB9F90}" type="slidenum">
              <a:rPr lang="en-US" smtClean="0"/>
              <a:pPr/>
              <a:t>‹#›</a:t>
            </a:fld>
            <a:endParaRPr lang="en-US"/>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49" y="105089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49" y="1057987"/>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3400428"/>
          </a:xfrm>
        </p:spPr>
        <p:txBody>
          <a:bodyPr>
            <a:normAutofit/>
          </a:bodyPr>
          <a:lstStyle/>
          <a:p>
            <a:pPr algn="ctr"/>
            <a:r>
              <a:rPr lang="en-US" sz="5400" b="1" dirty="0" err="1" smtClean="0">
                <a:solidFill>
                  <a:srgbClr val="FF0000"/>
                </a:solidFill>
                <a:latin typeface="Century Schoolbook" pitchFamily="18" charset="0"/>
              </a:rPr>
              <a:t>HmailServer</a:t>
            </a:r>
            <a:endParaRPr lang="ar-IQ" sz="5400" b="1" dirty="0">
              <a:solidFill>
                <a:srgbClr val="FF0000"/>
              </a:solidFill>
              <a:latin typeface="Century Schoolbook" pitchFamily="18" charset="0"/>
            </a:endParaRPr>
          </a:p>
        </p:txBody>
      </p:sp>
      <p:sp>
        <p:nvSpPr>
          <p:cNvPr id="3" name="عنصر نائب للمحتوى 2"/>
          <p:cNvSpPr>
            <a:spLocks noGrp="1"/>
          </p:cNvSpPr>
          <p:nvPr>
            <p:ph idx="1"/>
          </p:nvPr>
        </p:nvSpPr>
        <p:spPr>
          <a:xfrm>
            <a:off x="304800" y="4214820"/>
            <a:ext cx="8686800" cy="1865308"/>
          </a:xfrm>
        </p:spPr>
        <p:txBody>
          <a:bodyPr/>
          <a:lstStyle/>
          <a:p>
            <a:pPr>
              <a:buNone/>
            </a:pPr>
            <a:r>
              <a:rPr lang="en-US" dirty="0" smtClean="0">
                <a:solidFill>
                  <a:srgbClr val="002060"/>
                </a:solidFill>
              </a:rPr>
              <a:t>         </a:t>
            </a:r>
            <a:r>
              <a:rPr lang="en-US" b="1" i="1" dirty="0" err="1" smtClean="0">
                <a:solidFill>
                  <a:srgbClr val="002060"/>
                </a:solidFill>
              </a:rPr>
              <a:t>Karam</a:t>
            </a:r>
            <a:r>
              <a:rPr lang="en-US" b="1" i="1" dirty="0" smtClean="0">
                <a:solidFill>
                  <a:srgbClr val="002060"/>
                </a:solidFill>
              </a:rPr>
              <a:t> al-</a:t>
            </a:r>
            <a:r>
              <a:rPr lang="en-US" b="1" i="1" dirty="0" err="1" smtClean="0">
                <a:solidFill>
                  <a:srgbClr val="002060"/>
                </a:solidFill>
              </a:rPr>
              <a:t>sofy</a:t>
            </a:r>
            <a:r>
              <a:rPr lang="en-US" b="1" i="1" dirty="0" smtClean="0">
                <a:solidFill>
                  <a:srgbClr val="002060"/>
                </a:solidFill>
              </a:rPr>
              <a:t>           &amp;          </a:t>
            </a:r>
            <a:r>
              <a:rPr lang="en-US" b="1" i="1" dirty="0" err="1" smtClean="0">
                <a:solidFill>
                  <a:srgbClr val="002060"/>
                </a:solidFill>
              </a:rPr>
              <a:t>Faten</a:t>
            </a:r>
            <a:r>
              <a:rPr lang="en-US" b="1" i="1" dirty="0" smtClean="0">
                <a:solidFill>
                  <a:srgbClr val="002060"/>
                </a:solidFill>
              </a:rPr>
              <a:t> </a:t>
            </a:r>
            <a:r>
              <a:rPr lang="en-US" b="1" i="1" dirty="0" err="1" smtClean="0">
                <a:solidFill>
                  <a:srgbClr val="002060"/>
                </a:solidFill>
              </a:rPr>
              <a:t>alhasan</a:t>
            </a:r>
            <a:endParaRPr lang="ar-IQ" b="1" i="1" dirty="0">
              <a:solidFill>
                <a:srgbClr val="00206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642919"/>
            <a:ext cx="8686800" cy="5437208"/>
          </a:xfrm>
        </p:spPr>
        <p:txBody>
          <a:bodyPr/>
          <a:lstStyle/>
          <a:p>
            <a:pPr algn="just">
              <a:buNone/>
            </a:pPr>
            <a:r>
              <a:rPr lang="en-US" sz="3600" b="1" dirty="0" smtClean="0">
                <a:solidFill>
                  <a:schemeClr val="tx1"/>
                </a:solidFill>
                <a:latin typeface="Century Schoolbook" pitchFamily="18" charset="0"/>
              </a:rPr>
              <a:t>5- Version 5.3 : </a:t>
            </a:r>
            <a:r>
              <a:rPr lang="en-US" dirty="0" smtClean="0">
                <a:solidFill>
                  <a:schemeClr val="tx1"/>
                </a:solidFill>
                <a:latin typeface="Century Schoolbook" pitchFamily="18" charset="0"/>
              </a:rPr>
              <a:t>Support for IPv6</a:t>
            </a:r>
          </a:p>
          <a:p>
            <a:pPr algn="just">
              <a:buNone/>
            </a:pPr>
            <a:r>
              <a:rPr lang="en-US" dirty="0" smtClean="0"/>
              <a:t> </a:t>
            </a:r>
          </a:p>
          <a:p>
            <a:pPr algn="just">
              <a:buNone/>
            </a:pPr>
            <a:r>
              <a:rPr lang="en-US" sz="4000" b="1" dirty="0" smtClean="0">
                <a:solidFill>
                  <a:srgbClr val="FF0000"/>
                </a:solidFill>
                <a:latin typeface="Century Schoolbook" pitchFamily="18" charset="0"/>
              </a:rPr>
              <a:t> NOTE :</a:t>
            </a:r>
          </a:p>
          <a:p>
            <a:pPr algn="just">
              <a:buNone/>
            </a:pPr>
            <a:r>
              <a:rPr lang="en-US" dirty="0" smtClean="0">
                <a:latin typeface="Century Schoolbook" pitchFamily="18" charset="0"/>
              </a:rPr>
              <a:t>   </a:t>
            </a:r>
            <a:r>
              <a:rPr lang="en-US" dirty="0" smtClean="0">
                <a:solidFill>
                  <a:schemeClr val="tx1"/>
                </a:solidFill>
                <a:latin typeface="Century Schoolbook" pitchFamily="18" charset="0"/>
              </a:rPr>
              <a:t>for more information go to web site </a:t>
            </a:r>
          </a:p>
          <a:p>
            <a:pPr algn="just">
              <a:buNone/>
            </a:pPr>
            <a:r>
              <a:rPr lang="en-US" dirty="0" smtClean="0">
                <a:latin typeface="Century Schoolbook" pitchFamily="18" charset="0"/>
              </a:rPr>
              <a:t>               </a:t>
            </a:r>
            <a:r>
              <a:rPr lang="en-US" sz="3600" b="1" dirty="0" smtClean="0">
                <a:solidFill>
                  <a:srgbClr val="FF0000"/>
                </a:solidFill>
                <a:latin typeface="Century Schoolbook" pitchFamily="18" charset="0"/>
              </a:rPr>
              <a:t>www.hmailserver.com</a:t>
            </a:r>
            <a:r>
              <a:rPr lang="en-US" dirty="0" smtClean="0">
                <a:latin typeface="Century Schoolbook" pitchFamily="18" charset="0"/>
              </a:rPr>
              <a:t> </a:t>
            </a:r>
          </a:p>
          <a:p>
            <a:endParaRPr lang="ar-IQ" dirty="0"/>
          </a:p>
        </p:txBody>
      </p:sp>
    </p:spTree>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42852"/>
            <a:ext cx="9144000" cy="1714512"/>
          </a:xfrm>
        </p:spPr>
        <p:txBody>
          <a:bodyPr>
            <a:normAutofit fontScale="90000"/>
          </a:bodyPr>
          <a:lstStyle/>
          <a:p>
            <a:r>
              <a:rPr lang="en-US" sz="4000" b="1" dirty="0" smtClean="0">
                <a:solidFill>
                  <a:srgbClr val="FF0000"/>
                </a:solidFill>
                <a:latin typeface="Century Schoolbook" pitchFamily="18" charset="0"/>
              </a:rPr>
              <a:t>What are SMTP, POP3 and IMAP?</a:t>
            </a:r>
            <a:r>
              <a:rPr lang="en-US" b="1" dirty="0" smtClean="0"/>
              <a:t/>
            </a:r>
            <a:br>
              <a:rPr lang="en-US" b="1" dirty="0" smtClean="0"/>
            </a:br>
            <a:endParaRPr lang="en-US" dirty="0"/>
          </a:p>
        </p:txBody>
      </p:sp>
      <p:sp>
        <p:nvSpPr>
          <p:cNvPr id="3" name="عنصر نائب للمحتوى 2"/>
          <p:cNvSpPr>
            <a:spLocks noGrp="1"/>
          </p:cNvSpPr>
          <p:nvPr>
            <p:ph idx="1"/>
          </p:nvPr>
        </p:nvSpPr>
        <p:spPr>
          <a:xfrm>
            <a:off x="304800" y="1714488"/>
            <a:ext cx="8686800" cy="4857784"/>
          </a:xfrm>
        </p:spPr>
        <p:txBody>
          <a:bodyPr>
            <a:normAutofit/>
          </a:bodyPr>
          <a:lstStyle/>
          <a:p>
            <a:pPr>
              <a:buNone/>
            </a:pPr>
            <a:r>
              <a:rPr lang="en-US" sz="3600" b="1" dirty="0" smtClean="0">
                <a:solidFill>
                  <a:srgbClr val="FF0000"/>
                </a:solidFill>
                <a:latin typeface="Century Schoolbook" pitchFamily="18" charset="0"/>
              </a:rPr>
              <a:t>Overview</a:t>
            </a:r>
          </a:p>
          <a:p>
            <a:pPr algn="just">
              <a:buNone/>
            </a:pPr>
            <a:r>
              <a:rPr lang="en-US" dirty="0" smtClean="0"/>
              <a:t>     </a:t>
            </a:r>
            <a:r>
              <a:rPr lang="en-US" dirty="0" smtClean="0">
                <a:solidFill>
                  <a:schemeClr val="tx1"/>
                </a:solidFill>
                <a:latin typeface="Century Schoolbook" pitchFamily="18" charset="0"/>
              </a:rPr>
              <a:t>SMTP, POP3 and IMAP are TCP/IP protocols used for mail delivery. If you plan to set up an email server such as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you must know what they are used for. Each protocol is just a specific set of communication rules between computers. </a:t>
            </a:r>
            <a:endParaRPr lang="en-US" b="1" dirty="0" smtClean="0">
              <a:solidFill>
                <a:schemeClr val="tx1"/>
              </a:solidFill>
              <a:latin typeface="Century Schoolbook"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642919"/>
            <a:ext cx="8686800" cy="5437208"/>
          </a:xfrm>
        </p:spPr>
        <p:txBody>
          <a:bodyPr/>
          <a:lstStyle/>
          <a:p>
            <a:pPr>
              <a:buNone/>
            </a:pPr>
            <a:r>
              <a:rPr lang="en-US" b="1" dirty="0" smtClean="0"/>
              <a:t> </a:t>
            </a:r>
            <a:r>
              <a:rPr lang="en-US" sz="3600" b="1" dirty="0" smtClean="0">
                <a:solidFill>
                  <a:schemeClr val="tx1"/>
                </a:solidFill>
                <a:latin typeface="Century Schoolbook" pitchFamily="18" charset="0"/>
              </a:rPr>
              <a:t>SMTP : </a:t>
            </a:r>
          </a:p>
          <a:p>
            <a:pPr algn="just">
              <a:buNone/>
            </a:pPr>
            <a:r>
              <a:rPr lang="en-US" b="1" dirty="0" smtClean="0">
                <a:solidFill>
                  <a:schemeClr val="tx1"/>
                </a:solidFill>
              </a:rPr>
              <a:t>      </a:t>
            </a:r>
            <a:r>
              <a:rPr lang="en-US" dirty="0" smtClean="0">
                <a:solidFill>
                  <a:schemeClr val="tx1"/>
                </a:solidFill>
                <a:latin typeface="Century Schoolbook" pitchFamily="18" charset="0"/>
              </a:rPr>
              <a:t>Simple Mail Transfer Protocol is used when email is delivered from an email client, such as Outlook Express, Outlook 2007 to an email server or when email is delivered from one email server to another. SMTP uses port 25. </a:t>
            </a:r>
            <a:endParaRPr lang="en-US" b="1" dirty="0" smtClean="0">
              <a:solidFill>
                <a:schemeClr val="tx1"/>
              </a:solidFill>
              <a:latin typeface="Century Schoolbook" pitchFamily="18" charset="0"/>
            </a:endParaRPr>
          </a:p>
          <a:p>
            <a:endParaRPr lang="ar-IQ"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chemeClr val="tx1"/>
                </a:solidFill>
                <a:latin typeface="Century Schoolbook" pitchFamily="18" charset="0"/>
              </a:rPr>
              <a:t>POP3 :</a:t>
            </a:r>
            <a:endParaRPr lang="ar-IQ" b="1" dirty="0">
              <a:solidFill>
                <a:schemeClr val="tx1"/>
              </a:solidFill>
              <a:latin typeface="Century Schoolbook" pitchFamily="18" charset="0"/>
            </a:endParaRPr>
          </a:p>
        </p:txBody>
      </p:sp>
      <p:sp>
        <p:nvSpPr>
          <p:cNvPr id="3" name="عنصر نائب للمحتوى 2"/>
          <p:cNvSpPr>
            <a:spLocks noGrp="1"/>
          </p:cNvSpPr>
          <p:nvPr>
            <p:ph idx="1"/>
          </p:nvPr>
        </p:nvSpPr>
        <p:spPr/>
        <p:txBody>
          <a:bodyPr>
            <a:normAutofit/>
          </a:bodyPr>
          <a:lstStyle/>
          <a:p>
            <a:pPr algn="just">
              <a:buNone/>
            </a:pPr>
            <a:r>
              <a:rPr lang="en-US" dirty="0" smtClean="0">
                <a:solidFill>
                  <a:schemeClr val="tx1"/>
                </a:solidFill>
                <a:latin typeface="Century Schoolbook" pitchFamily="18" charset="0"/>
              </a:rPr>
              <a:t>        Post Office Protocol. POP3 allows an email client to download an email from an email server. The POP3 protocol is simple and does not offer many features except for download. Its design assumes that the email client downloads all available email from the server, deletes them from the server and then disconnects. POP3 normally uses port 110. </a:t>
            </a:r>
            <a:endParaRPr lang="en-US" b="1" dirty="0" smtClean="0">
              <a:solidFill>
                <a:schemeClr val="tx1"/>
              </a:solidFill>
              <a:latin typeface="Century Schoolbook" pitchFamily="18" charset="0"/>
            </a:endParaRPr>
          </a:p>
          <a:p>
            <a:pPr>
              <a:buNone/>
            </a:pPr>
            <a:endParaRPr lang="ar-IQ" dirty="0"/>
          </a:p>
        </p:txBody>
      </p:sp>
    </p:spTree>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571482"/>
            <a:ext cx="8686800" cy="5508647"/>
          </a:xfrm>
        </p:spPr>
        <p:txBody>
          <a:bodyPr>
            <a:normAutofit fontScale="92500" lnSpcReduction="10000"/>
          </a:bodyPr>
          <a:lstStyle/>
          <a:p>
            <a:pPr>
              <a:buNone/>
            </a:pPr>
            <a:r>
              <a:rPr lang="en-US" sz="3600" b="1" dirty="0" smtClean="0">
                <a:solidFill>
                  <a:schemeClr val="tx1"/>
                </a:solidFill>
                <a:latin typeface="Century Schoolbook" pitchFamily="18" charset="0"/>
              </a:rPr>
              <a:t>IMAP :</a:t>
            </a:r>
          </a:p>
          <a:p>
            <a:pPr algn="just">
              <a:buNone/>
            </a:pPr>
            <a:r>
              <a:rPr lang="en-US" b="1" dirty="0" smtClean="0">
                <a:solidFill>
                  <a:schemeClr val="tx1"/>
                </a:solidFill>
                <a:latin typeface="Century Schoolbook" pitchFamily="18" charset="0"/>
              </a:rPr>
              <a:t>       </a:t>
            </a:r>
            <a:r>
              <a:rPr lang="en-US" dirty="0" smtClean="0">
                <a:solidFill>
                  <a:schemeClr val="tx1"/>
                </a:solidFill>
                <a:latin typeface="Century Schoolbook" pitchFamily="18" charset="0"/>
              </a:rPr>
              <a:t>Internet Message Access Protocol. IMAP shares many similar features with POP3. It, too, is a protocol that an email client can use to download email from an email server. However, IMAP includes many more features than POP3. The IMAP protocol is designed to let users keep their email on the server. IMAP requires more disk space on the server and more CPU resources than POP3, as all emails are stored on the server. IMAP normally uses port 143.</a:t>
            </a:r>
          </a:p>
          <a:p>
            <a:endParaRPr lang="ar-IQ"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0"/>
            <a:ext cx="8686800" cy="1000108"/>
          </a:xfrm>
        </p:spPr>
        <p:txBody>
          <a:bodyPr/>
          <a:lstStyle/>
          <a:p>
            <a:r>
              <a:rPr lang="en-US" b="1" dirty="0" smtClean="0">
                <a:solidFill>
                  <a:srgbClr val="FF0000"/>
                </a:solidFill>
                <a:latin typeface="Century Schoolbook" pitchFamily="18" charset="0"/>
              </a:rPr>
              <a:t>Installation </a:t>
            </a:r>
            <a:endParaRPr lang="en-US" b="1" dirty="0">
              <a:solidFill>
                <a:srgbClr val="FF0000"/>
              </a:solidFill>
              <a:latin typeface="Century Schoolbook" pitchFamily="18" charset="0"/>
            </a:endParaRPr>
          </a:p>
        </p:txBody>
      </p:sp>
      <p:sp>
        <p:nvSpPr>
          <p:cNvPr id="3" name="عنصر نائب للمحتوى 2"/>
          <p:cNvSpPr>
            <a:spLocks noGrp="1"/>
          </p:cNvSpPr>
          <p:nvPr>
            <p:ph idx="1"/>
          </p:nvPr>
        </p:nvSpPr>
        <p:spPr>
          <a:xfrm>
            <a:off x="304800" y="1142986"/>
            <a:ext cx="8686800" cy="5572163"/>
          </a:xfrm>
        </p:spPr>
        <p:txBody>
          <a:bodyPr>
            <a:normAutofit/>
          </a:bodyPr>
          <a:lstStyle/>
          <a:p>
            <a:pPr>
              <a:buNone/>
            </a:pPr>
            <a:r>
              <a:rPr lang="en-US" b="1" dirty="0" smtClean="0">
                <a:solidFill>
                  <a:srgbClr val="FF0000"/>
                </a:solidFill>
                <a:latin typeface="Century Schoolbook" pitchFamily="18" charset="0"/>
              </a:rPr>
              <a:t>System requirements</a:t>
            </a:r>
          </a:p>
          <a:p>
            <a:pPr>
              <a:buNone/>
            </a:pPr>
            <a:r>
              <a:rPr lang="en-US" b="1" dirty="0" smtClean="0">
                <a:solidFill>
                  <a:srgbClr val="FF0000"/>
                </a:solidFill>
                <a:latin typeface="Century Schoolbook" pitchFamily="18" charset="0"/>
              </a:rPr>
              <a:t>Operating system</a:t>
            </a:r>
          </a:p>
          <a:p>
            <a:pPr>
              <a:buNone/>
            </a:pPr>
            <a:r>
              <a:rPr lang="en-US" b="1" dirty="0" err="1" smtClean="0">
                <a:solidFill>
                  <a:schemeClr val="tx1"/>
                </a:solidFill>
                <a:latin typeface="Century Schoolbook" pitchFamily="18" charset="0"/>
              </a:rPr>
              <a:t>hMailServer</a:t>
            </a:r>
            <a:r>
              <a:rPr lang="en-US" b="1" dirty="0" smtClean="0">
                <a:solidFill>
                  <a:schemeClr val="tx1"/>
                </a:solidFill>
                <a:latin typeface="Century Schoolbook" pitchFamily="18" charset="0"/>
              </a:rPr>
              <a:t> 5 :</a:t>
            </a:r>
          </a:p>
          <a:p>
            <a:pPr>
              <a:buNone/>
            </a:pPr>
            <a:r>
              <a:rPr lang="en-US" dirty="0" smtClean="0">
                <a:solidFill>
                  <a:schemeClr val="tx1"/>
                </a:solidFill>
                <a:latin typeface="Century Schoolbook" pitchFamily="18" charset="0"/>
              </a:rPr>
              <a:t>1- Microsoft Windows 2008 (all editions , except  for </a:t>
            </a:r>
            <a:r>
              <a:rPr lang="en-US" i="1" dirty="0" smtClean="0">
                <a:solidFill>
                  <a:schemeClr val="tx1"/>
                </a:solidFill>
                <a:latin typeface="Century Schoolbook" pitchFamily="18" charset="0"/>
              </a:rPr>
              <a:t>Core</a:t>
            </a:r>
            <a:r>
              <a:rPr lang="en-US" dirty="0" smtClean="0">
                <a:solidFill>
                  <a:schemeClr val="tx1"/>
                </a:solidFill>
                <a:latin typeface="Century Schoolbook" pitchFamily="18" charset="0"/>
              </a:rPr>
              <a:t>) </a:t>
            </a:r>
          </a:p>
          <a:p>
            <a:pPr>
              <a:buNone/>
            </a:pPr>
            <a:r>
              <a:rPr lang="en-US" dirty="0" smtClean="0">
                <a:solidFill>
                  <a:schemeClr val="tx1"/>
                </a:solidFill>
                <a:latin typeface="Century Schoolbook" pitchFamily="18" charset="0"/>
              </a:rPr>
              <a:t>2- Microsoft Windows Vista </a:t>
            </a:r>
          </a:p>
          <a:p>
            <a:pPr>
              <a:buNone/>
            </a:pPr>
            <a:r>
              <a:rPr lang="en-US" dirty="0" smtClean="0">
                <a:solidFill>
                  <a:schemeClr val="tx1"/>
                </a:solidFill>
                <a:latin typeface="Century Schoolbook" pitchFamily="18" charset="0"/>
              </a:rPr>
              <a:t>3- Microsoft Windows 2003 (all editions) </a:t>
            </a:r>
          </a:p>
          <a:p>
            <a:pPr>
              <a:buNone/>
            </a:pPr>
            <a:r>
              <a:rPr lang="en-US" dirty="0" smtClean="0">
                <a:solidFill>
                  <a:schemeClr val="tx1"/>
                </a:solidFill>
                <a:latin typeface="Century Schoolbook" pitchFamily="18" charset="0"/>
              </a:rPr>
              <a:t>4- Microsoft Windows XP Professional </a:t>
            </a:r>
          </a:p>
          <a:p>
            <a:pPr>
              <a:buNone/>
            </a:pPr>
            <a:r>
              <a:rPr lang="en-US" dirty="0" smtClean="0">
                <a:solidFill>
                  <a:schemeClr val="tx1"/>
                </a:solidFill>
                <a:latin typeface="Century Schoolbook" pitchFamily="18" charset="0"/>
              </a:rPr>
              <a:t>5- Microsoft Windows 2000 (all editions)</a:t>
            </a:r>
          </a:p>
          <a:p>
            <a:pPr>
              <a:buNone/>
            </a:pPr>
            <a:endParaRPr lang="en-US" sz="1900" dirty="0" smtClean="0"/>
          </a:p>
          <a:p>
            <a:pPr>
              <a:buNone/>
            </a:pPr>
            <a:endParaRPr lang="en-US" b="1" dirty="0" smtClean="0"/>
          </a:p>
          <a:p>
            <a:pPr>
              <a:buNone/>
            </a:pPr>
            <a:endParaRPr lang="en-US" b="1" dirty="0"/>
          </a:p>
        </p:txBody>
      </p:sp>
    </p:spTree>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latin typeface="Century Schoolbook" pitchFamily="18" charset="0"/>
              </a:rPr>
              <a:t>Other Software</a:t>
            </a:r>
          </a:p>
        </p:txBody>
      </p:sp>
      <p:sp>
        <p:nvSpPr>
          <p:cNvPr id="3" name="عنصر نائب للمحتوى 2"/>
          <p:cNvSpPr>
            <a:spLocks noGrp="1"/>
          </p:cNvSpPr>
          <p:nvPr>
            <p:ph idx="1"/>
          </p:nvPr>
        </p:nvSpPr>
        <p:spPr/>
        <p:txBody>
          <a:bodyPr/>
          <a:lstStyle/>
          <a:p>
            <a:pPr>
              <a:buNone/>
            </a:pPr>
            <a:r>
              <a:rPr lang="en-US" b="1" dirty="0" smtClean="0">
                <a:solidFill>
                  <a:schemeClr val="tx1"/>
                </a:solidFill>
              </a:rPr>
              <a:t> </a:t>
            </a:r>
            <a:r>
              <a:rPr lang="en-US" b="1" dirty="0" smtClean="0">
                <a:solidFill>
                  <a:schemeClr val="tx1"/>
                </a:solidFill>
                <a:latin typeface="Century Schoolbook" pitchFamily="18" charset="0"/>
              </a:rPr>
              <a:t>Database Server:</a:t>
            </a:r>
          </a:p>
          <a:p>
            <a:pPr algn="just">
              <a:buNone/>
            </a:pPr>
            <a:r>
              <a:rPr lang="en-US" dirty="0" smtClean="0">
                <a:solidFill>
                  <a:schemeClr val="tx1"/>
                </a:solidFill>
                <a:latin typeface="Century Schoolbook" pitchFamily="18" charset="0"/>
              </a:rPr>
              <a:t>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was designed to provide, in one single download, everything you need to run an email server. Its own integrated database server, but</a:t>
            </a:r>
            <a:r>
              <a:rPr lang="en-US" dirty="0">
                <a:solidFill>
                  <a:schemeClr val="tx1"/>
                </a:solidFill>
                <a:latin typeface="Century Schoolbook" pitchFamily="18" charset="0"/>
              </a:rPr>
              <a:t> </a:t>
            </a:r>
            <a:r>
              <a:rPr lang="en-US" dirty="0" smtClean="0">
                <a:solidFill>
                  <a:schemeClr val="tx1"/>
                </a:solidFill>
                <a:latin typeface="Century Schoolbook" pitchFamily="18" charset="0"/>
              </a:rPr>
              <a:t>if you not wish to use it, you can select one  of the following database engines:</a:t>
            </a:r>
            <a:endParaRPr lang="en-US" b="1" dirty="0" smtClean="0">
              <a:solidFill>
                <a:schemeClr val="tx1"/>
              </a:solidFill>
              <a:latin typeface="Century Schoolbook" pitchFamily="18" charset="0"/>
            </a:endParaRPr>
          </a:p>
        </p:txBody>
      </p:sp>
    </p:spTree>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85729"/>
            <a:ext cx="8686800" cy="5794398"/>
          </a:xfrm>
        </p:spPr>
        <p:txBody>
          <a:bodyPr/>
          <a:lstStyle/>
          <a:p>
            <a:pPr>
              <a:buNone/>
            </a:pPr>
            <a:endParaRPr lang="en-US" dirty="0" smtClean="0"/>
          </a:p>
          <a:p>
            <a:pPr algn="just">
              <a:buNone/>
            </a:pPr>
            <a:r>
              <a:rPr lang="en-US" dirty="0" smtClean="0">
                <a:solidFill>
                  <a:schemeClr val="tx1"/>
                </a:solidFill>
                <a:latin typeface="Century Schoolbook" pitchFamily="18" charset="0"/>
              </a:rPr>
              <a:t>1- </a:t>
            </a:r>
            <a:r>
              <a:rPr lang="en-US" dirty="0" err="1" smtClean="0">
                <a:solidFill>
                  <a:schemeClr val="tx1"/>
                </a:solidFill>
                <a:latin typeface="Century Schoolbook" pitchFamily="18" charset="0"/>
              </a:rPr>
              <a:t>MySQL</a:t>
            </a:r>
            <a:r>
              <a:rPr lang="en-US" dirty="0" smtClean="0">
                <a:solidFill>
                  <a:schemeClr val="tx1"/>
                </a:solidFill>
                <a:latin typeface="Century Schoolbook" pitchFamily="18" charset="0"/>
              </a:rPr>
              <a:t> 4 and </a:t>
            </a:r>
            <a:r>
              <a:rPr lang="en-US" dirty="0" err="1" smtClean="0">
                <a:solidFill>
                  <a:schemeClr val="tx1"/>
                </a:solidFill>
                <a:latin typeface="Century Schoolbook" pitchFamily="18" charset="0"/>
              </a:rPr>
              <a:t>MySQL</a:t>
            </a:r>
            <a:r>
              <a:rPr lang="en-US" dirty="0" smtClean="0">
                <a:solidFill>
                  <a:schemeClr val="tx1"/>
                </a:solidFill>
                <a:latin typeface="Century Schoolbook" pitchFamily="18" charset="0"/>
              </a:rPr>
              <a:t> 5 .</a:t>
            </a:r>
          </a:p>
          <a:p>
            <a:pPr algn="just">
              <a:buNone/>
            </a:pPr>
            <a:r>
              <a:rPr lang="en-US" dirty="0" smtClean="0">
                <a:solidFill>
                  <a:schemeClr val="tx1"/>
                </a:solidFill>
                <a:latin typeface="Century Schoolbook" pitchFamily="18" charset="0"/>
              </a:rPr>
              <a:t>2-Microsoft SQL Server 2000, 2005 and 2008 (including Express, Standard and Enterprise edition) .</a:t>
            </a:r>
          </a:p>
          <a:p>
            <a:pPr algn="just">
              <a:buNone/>
            </a:pPr>
            <a:r>
              <a:rPr lang="en-US" dirty="0" smtClean="0">
                <a:solidFill>
                  <a:schemeClr val="tx1"/>
                </a:solidFill>
                <a:latin typeface="Century Schoolbook" pitchFamily="18" charset="0"/>
              </a:rPr>
              <a:t>3- </a:t>
            </a:r>
            <a:r>
              <a:rPr lang="en-US" dirty="0" err="1" smtClean="0">
                <a:solidFill>
                  <a:schemeClr val="tx1"/>
                </a:solidFill>
                <a:latin typeface="Century Schoolbook" pitchFamily="18" charset="0"/>
              </a:rPr>
              <a:t>PostgreSQL</a:t>
            </a:r>
            <a:r>
              <a:rPr lang="en-US" dirty="0" smtClean="0">
                <a:solidFill>
                  <a:schemeClr val="tx1"/>
                </a:solidFill>
                <a:latin typeface="Century Schoolbook" pitchFamily="18" charset="0"/>
              </a:rPr>
              <a:t> 8 .</a:t>
            </a:r>
          </a:p>
          <a:p>
            <a:pPr algn="just">
              <a:buNone/>
            </a:pPr>
            <a:endParaRPr lang="ar-IQ" dirty="0">
              <a:latin typeface="Century Schoolbook"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p:spPr>
        <p:txBody>
          <a:bodyPr>
            <a:normAutofit/>
          </a:bodyPr>
          <a:lstStyle/>
          <a:p>
            <a:r>
              <a:rPr lang="en-US" sz="3200" b="1" dirty="0" smtClean="0">
                <a:solidFill>
                  <a:schemeClr val="tx1"/>
                </a:solidFill>
                <a:latin typeface="Century Schoolbook" pitchFamily="18" charset="0"/>
              </a:rPr>
              <a:t>Squirrel , </a:t>
            </a:r>
            <a:r>
              <a:rPr lang="en-US" sz="3200" b="1" dirty="0" err="1" smtClean="0">
                <a:solidFill>
                  <a:schemeClr val="tx1"/>
                </a:solidFill>
                <a:latin typeface="Century Schoolbook" pitchFamily="18" charset="0"/>
              </a:rPr>
              <a:t>roundcube</a:t>
            </a:r>
            <a:r>
              <a:rPr lang="en-US" sz="3200" b="1" dirty="0" smtClean="0">
                <a:solidFill>
                  <a:schemeClr val="tx1"/>
                </a:solidFill>
                <a:latin typeface="Century Schoolbook" pitchFamily="18" charset="0"/>
              </a:rPr>
              <a:t> Mail :</a:t>
            </a:r>
            <a:endParaRPr lang="ar-IQ" sz="3200" dirty="0">
              <a:solidFill>
                <a:schemeClr val="tx1"/>
              </a:solidFill>
              <a:latin typeface="Century Schoolbook" pitchFamily="18" charset="0"/>
            </a:endParaRPr>
          </a:p>
        </p:txBody>
      </p:sp>
      <p:sp>
        <p:nvSpPr>
          <p:cNvPr id="3" name="عنصر نائب للمحتوى 2"/>
          <p:cNvSpPr>
            <a:spLocks noGrp="1"/>
          </p:cNvSpPr>
          <p:nvPr>
            <p:ph idx="1"/>
          </p:nvPr>
        </p:nvSpPr>
        <p:spPr>
          <a:xfrm>
            <a:off x="304800" y="1000110"/>
            <a:ext cx="8686800" cy="5080018"/>
          </a:xfrm>
        </p:spPr>
        <p:txBody>
          <a:bodyPr>
            <a:normAutofit fontScale="92500" lnSpcReduction="10000"/>
          </a:bodyPr>
          <a:lstStyle/>
          <a:p>
            <a:pPr algn="just">
              <a:buNone/>
            </a:pPr>
            <a:r>
              <a:rPr lang="en-US" sz="3500" dirty="0" smtClean="0">
                <a:latin typeface="Century Schoolbook" pitchFamily="18" charset="0"/>
              </a:rPr>
              <a:t>       </a:t>
            </a:r>
            <a:r>
              <a:rPr lang="en-US" dirty="0" smtClean="0">
                <a:solidFill>
                  <a:schemeClr val="tx1"/>
                </a:solidFill>
                <a:latin typeface="Century Schoolbook" pitchFamily="18" charset="0"/>
              </a:rPr>
              <a:t>If you plan to use the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password changer </a:t>
            </a:r>
            <a:r>
              <a:rPr lang="en-US" dirty="0" err="1" smtClean="0">
                <a:solidFill>
                  <a:schemeClr val="tx1"/>
                </a:solidFill>
                <a:latin typeface="Century Schoolbook" pitchFamily="18" charset="0"/>
              </a:rPr>
              <a:t>plugin</a:t>
            </a:r>
            <a:r>
              <a:rPr lang="en-US" dirty="0" smtClean="0">
                <a:solidFill>
                  <a:schemeClr val="tx1"/>
                </a:solidFill>
                <a:latin typeface="Century Schoolbook" pitchFamily="18" charset="0"/>
              </a:rPr>
              <a:t> or auto-reply plug-in with </a:t>
            </a:r>
            <a:r>
              <a:rPr lang="en-US" dirty="0" err="1" smtClean="0">
                <a:solidFill>
                  <a:schemeClr val="tx1"/>
                </a:solidFill>
                <a:latin typeface="Century Schoolbook" pitchFamily="18" charset="0"/>
              </a:rPr>
              <a:t>SquirrelMail</a:t>
            </a:r>
            <a:r>
              <a:rPr lang="en-US" dirty="0" smtClean="0">
                <a:solidFill>
                  <a:schemeClr val="tx1"/>
                </a:solidFill>
                <a:latin typeface="Century Schoolbook" pitchFamily="18" charset="0"/>
              </a:rPr>
              <a:t>, you will need </a:t>
            </a:r>
            <a:r>
              <a:rPr lang="en-US" dirty="0" err="1" smtClean="0">
                <a:solidFill>
                  <a:schemeClr val="tx1"/>
                </a:solidFill>
                <a:latin typeface="Century Schoolbook" pitchFamily="18" charset="0"/>
              </a:rPr>
              <a:t>SquirrelMail</a:t>
            </a:r>
            <a:r>
              <a:rPr lang="en-US" dirty="0" smtClean="0">
                <a:solidFill>
                  <a:schemeClr val="tx1"/>
                </a:solidFill>
                <a:latin typeface="Century Schoolbook" pitchFamily="18" charset="0"/>
              </a:rPr>
              <a:t> 1.4.7 or later, or </a:t>
            </a:r>
            <a:r>
              <a:rPr lang="en-US" dirty="0" err="1" smtClean="0">
                <a:solidFill>
                  <a:schemeClr val="tx1"/>
                </a:solidFill>
                <a:latin typeface="Century Schoolbook" pitchFamily="18" charset="0"/>
              </a:rPr>
              <a:t>roundcube</a:t>
            </a:r>
            <a:r>
              <a:rPr lang="en-US" dirty="0" smtClean="0">
                <a:solidFill>
                  <a:schemeClr val="tx1"/>
                </a:solidFill>
                <a:latin typeface="Century Schoolbook" pitchFamily="18" charset="0"/>
              </a:rPr>
              <a:t> v6 or later .</a:t>
            </a:r>
          </a:p>
          <a:p>
            <a:pPr>
              <a:buNone/>
            </a:pPr>
            <a:r>
              <a:rPr lang="en-US" b="1" dirty="0" smtClean="0">
                <a:solidFill>
                  <a:schemeClr val="tx1"/>
                </a:solidFill>
              </a:rPr>
              <a:t> </a:t>
            </a:r>
            <a:r>
              <a:rPr lang="en-US" b="1" dirty="0" smtClean="0">
                <a:solidFill>
                  <a:schemeClr val="tx1"/>
                </a:solidFill>
                <a:latin typeface="Century Schoolbook" pitchFamily="18" charset="0"/>
              </a:rPr>
              <a:t>Web administration: </a:t>
            </a:r>
          </a:p>
          <a:p>
            <a:pPr algn="just">
              <a:buNone/>
            </a:pPr>
            <a:r>
              <a:rPr lang="en-US" dirty="0" smtClean="0">
                <a:solidFill>
                  <a:schemeClr val="tx1"/>
                </a:solidFill>
                <a:latin typeface="Century Schoolbook" pitchFamily="18" charset="0"/>
              </a:rPr>
              <a:t>       If you plan to use </a:t>
            </a:r>
            <a:r>
              <a:rPr lang="en-US" dirty="0" err="1" smtClean="0">
                <a:solidFill>
                  <a:schemeClr val="tx1"/>
                </a:solidFill>
                <a:latin typeface="Century Schoolbook" pitchFamily="18" charset="0"/>
              </a:rPr>
              <a:t>PHPWebAdmin</a:t>
            </a:r>
            <a:r>
              <a:rPr lang="en-US" dirty="0" smtClean="0">
                <a:solidFill>
                  <a:schemeClr val="tx1"/>
                </a:solidFill>
                <a:latin typeface="Century Schoolbook" pitchFamily="18" charset="0"/>
              </a:rPr>
              <a:t> to manage your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installation via a web browser, you need to run a web server like (Apache or IIS) where support for PHP is available. </a:t>
            </a:r>
          </a:p>
          <a:p>
            <a:pPr>
              <a:buNone/>
            </a:pPr>
            <a:endParaRPr lang="en-US" dirty="0" smtClean="0"/>
          </a:p>
          <a:p>
            <a:pPr>
              <a:buNone/>
            </a:pPr>
            <a:endParaRPr lang="ar-IQ" dirty="0"/>
          </a:p>
        </p:txBody>
      </p:sp>
    </p:spTree>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928671"/>
            <a:ext cx="8686800" cy="3143272"/>
          </a:xfrm>
        </p:spPr>
        <p:txBody>
          <a:bodyPr>
            <a:noAutofit/>
          </a:bodyPr>
          <a:lstStyle/>
          <a:p>
            <a:pPr algn="ctr"/>
            <a:r>
              <a:rPr lang="en-US" b="1" dirty="0" smtClean="0">
                <a:solidFill>
                  <a:srgbClr val="FF0000"/>
                </a:solidFill>
                <a:latin typeface="Century Schoolbook" pitchFamily="18" charset="0"/>
              </a:rPr>
              <a:t>Installation tutorial</a:t>
            </a:r>
            <a:br>
              <a:rPr lang="en-US" b="1" dirty="0" smtClean="0">
                <a:solidFill>
                  <a:srgbClr val="FF0000"/>
                </a:solidFill>
                <a:latin typeface="Century Schoolbook" pitchFamily="18" charset="0"/>
              </a:rPr>
            </a:br>
            <a:r>
              <a:rPr lang="en-US" b="1" dirty="0" smtClean="0">
                <a:solidFill>
                  <a:srgbClr val="FF0000"/>
                </a:solidFill>
                <a:latin typeface="Century Schoolbook" pitchFamily="18" charset="0"/>
              </a:rPr>
              <a:t/>
            </a:r>
            <a:br>
              <a:rPr lang="en-US" b="1" dirty="0" smtClean="0">
                <a:solidFill>
                  <a:srgbClr val="FF0000"/>
                </a:solidFill>
                <a:latin typeface="Century Schoolbook" pitchFamily="18" charset="0"/>
              </a:rPr>
            </a:br>
            <a:r>
              <a:rPr lang="en-US" b="1" dirty="0" smtClean="0">
                <a:solidFill>
                  <a:srgbClr val="FF0000"/>
                </a:solidFill>
                <a:latin typeface="Century Schoolbook" pitchFamily="18" charset="0"/>
              </a:rPr>
              <a:t>Installing </a:t>
            </a:r>
            <a:r>
              <a:rPr lang="en-US" b="1" dirty="0" err="1" smtClean="0">
                <a:solidFill>
                  <a:srgbClr val="FF0000"/>
                </a:solidFill>
                <a:latin typeface="Century Schoolbook" pitchFamily="18" charset="0"/>
              </a:rPr>
              <a:t>hMailServer</a:t>
            </a:r>
            <a:endParaRPr lang="en-US" b="1" dirty="0">
              <a:solidFill>
                <a:srgbClr val="FF0000"/>
              </a:solidFill>
              <a:latin typeface="Century Schoolbook"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3" y="214293"/>
            <a:ext cx="7500991" cy="1143007"/>
          </a:xfrm>
        </p:spPr>
        <p:txBody>
          <a:bodyPr>
            <a:normAutofit fontScale="90000"/>
          </a:bodyPr>
          <a:lstStyle/>
          <a:p>
            <a:pPr algn="l"/>
            <a:r>
              <a:rPr lang="en-US" sz="4000" b="1" dirty="0" smtClean="0">
                <a:solidFill>
                  <a:srgbClr val="FF0000"/>
                </a:solidFill>
                <a:latin typeface="Century Schoolbook" pitchFamily="18" charset="0"/>
              </a:rPr>
              <a:t>What is </a:t>
            </a:r>
            <a:r>
              <a:rPr lang="en-US" sz="4000" b="1" dirty="0" err="1" smtClean="0">
                <a:solidFill>
                  <a:srgbClr val="FF0000"/>
                </a:solidFill>
                <a:latin typeface="Century Schoolbook" pitchFamily="18" charset="0"/>
              </a:rPr>
              <a:t>HMailServer</a:t>
            </a:r>
            <a:r>
              <a:rPr lang="en-US" sz="4000" b="1" dirty="0" smtClean="0">
                <a:solidFill>
                  <a:srgbClr val="FF0000"/>
                </a:solidFill>
                <a:latin typeface="Century Schoolbook" pitchFamily="18" charset="0"/>
              </a:rPr>
              <a:t> </a:t>
            </a:r>
            <a:r>
              <a:rPr lang="en-US" b="1" dirty="0" smtClean="0"/>
              <a:t/>
            </a:r>
            <a:br>
              <a:rPr lang="en-US" b="1" dirty="0" smtClean="0"/>
            </a:br>
            <a:endParaRPr lang="en-US" b="1" dirty="0"/>
          </a:p>
        </p:txBody>
      </p:sp>
      <p:sp>
        <p:nvSpPr>
          <p:cNvPr id="3" name="عنوان فرعي 2"/>
          <p:cNvSpPr>
            <a:spLocks noGrp="1"/>
          </p:cNvSpPr>
          <p:nvPr>
            <p:ph type="subTitle" idx="1"/>
          </p:nvPr>
        </p:nvSpPr>
        <p:spPr>
          <a:xfrm>
            <a:off x="428599" y="1000108"/>
            <a:ext cx="8103423" cy="5357850"/>
          </a:xfrm>
        </p:spPr>
        <p:txBody>
          <a:bodyPr>
            <a:normAutofit fontScale="92500" lnSpcReduction="20000"/>
          </a:bodyPr>
          <a:lstStyle/>
          <a:p>
            <a:pPr algn="l"/>
            <a:endParaRPr lang="en-US" sz="3600" b="1" dirty="0" smtClean="0">
              <a:solidFill>
                <a:schemeClr val="tx1">
                  <a:lumMod val="95000"/>
                </a:schemeClr>
              </a:solidFill>
              <a:latin typeface="Century Schoolbook" pitchFamily="18" charset="0"/>
            </a:endParaRPr>
          </a:p>
          <a:p>
            <a:pPr algn="l"/>
            <a:endParaRPr lang="en-US" sz="3600" b="1" dirty="0" smtClean="0">
              <a:solidFill>
                <a:schemeClr val="tx1">
                  <a:lumMod val="95000"/>
                </a:schemeClr>
              </a:solidFill>
              <a:latin typeface="Century Schoolbook" pitchFamily="18" charset="0"/>
            </a:endParaRPr>
          </a:p>
          <a:p>
            <a:pPr algn="l"/>
            <a:r>
              <a:rPr lang="en-US" sz="3500" b="1" dirty="0" smtClean="0">
                <a:solidFill>
                  <a:srgbClr val="FF0000"/>
                </a:solidFill>
                <a:latin typeface="Century Schoolbook" pitchFamily="18" charset="0"/>
              </a:rPr>
              <a:t>Overview</a:t>
            </a:r>
          </a:p>
          <a:p>
            <a:pPr algn="just"/>
            <a:r>
              <a:rPr lang="en-US" sz="3500" dirty="0" smtClean="0">
                <a:solidFill>
                  <a:schemeClr val="tx1">
                    <a:lumMod val="95000"/>
                  </a:schemeClr>
                </a:solidFill>
                <a:latin typeface="Century Schoolbook" pitchFamily="18" charset="0"/>
              </a:rPr>
              <a:t>   </a:t>
            </a:r>
            <a:r>
              <a:rPr lang="en-US" sz="3500" dirty="0" err="1" smtClean="0">
                <a:solidFill>
                  <a:schemeClr val="tx1">
                    <a:lumMod val="95000"/>
                  </a:schemeClr>
                </a:solidFill>
                <a:latin typeface="Century Schoolbook" pitchFamily="18" charset="0"/>
              </a:rPr>
              <a:t>HMailServer</a:t>
            </a:r>
            <a:r>
              <a:rPr lang="en-US" sz="3500" dirty="0" smtClean="0">
                <a:solidFill>
                  <a:schemeClr val="tx1">
                    <a:lumMod val="95000"/>
                  </a:schemeClr>
                </a:solidFill>
                <a:latin typeface="Century Schoolbook" pitchFamily="18" charset="0"/>
              </a:rPr>
              <a:t> is an email server for Microsoft Windows. It allows you to handle all your email yourself without having to rely on an Internet service provider (ISP) to manage it. Compared to letting your ISP host your email, </a:t>
            </a:r>
            <a:r>
              <a:rPr lang="en-US" sz="3500" dirty="0" err="1" smtClean="0">
                <a:solidFill>
                  <a:schemeClr val="tx1">
                    <a:lumMod val="95000"/>
                  </a:schemeClr>
                </a:solidFill>
                <a:latin typeface="Century Schoolbook" pitchFamily="18" charset="0"/>
              </a:rPr>
              <a:t>hMailServer</a:t>
            </a:r>
            <a:r>
              <a:rPr lang="en-US" sz="3500" dirty="0" smtClean="0">
                <a:solidFill>
                  <a:schemeClr val="tx1">
                    <a:lumMod val="95000"/>
                  </a:schemeClr>
                </a:solidFill>
                <a:latin typeface="Century Schoolbook" pitchFamily="18" charset="0"/>
              </a:rPr>
              <a:t> adds flexibility and security and gives you the full control over spam protection.</a:t>
            </a:r>
          </a:p>
          <a:p>
            <a:pPr algn="just"/>
            <a:endParaRPr lang="en-US" sz="1600" dirty="0" smtClean="0">
              <a:solidFill>
                <a:schemeClr val="tx1">
                  <a:lumMod val="95000"/>
                </a:schemeClr>
              </a:solidFill>
              <a:latin typeface="Century Schoolbook" pitchFamily="18" charset="0"/>
            </a:endParaRPr>
          </a:p>
          <a:p>
            <a:pPr algn="just"/>
            <a:endParaRPr lang="en-US" sz="2800" dirty="0">
              <a:solidFill>
                <a:schemeClr val="tx1">
                  <a:lumMod val="95000"/>
                </a:schemeClr>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 y="0"/>
            <a:ext cx="9144001" cy="685800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3" y="0"/>
            <a:ext cx="9143999" cy="685800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0" y="2"/>
            <a:ext cx="9144000" cy="6857999"/>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3" y="0"/>
            <a:ext cx="9143999" cy="685800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0" y="2"/>
            <a:ext cx="9144000" cy="6857999"/>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4000" b="1" dirty="0" smtClean="0">
                <a:solidFill>
                  <a:srgbClr val="FF0000"/>
                </a:solidFill>
                <a:latin typeface="Century Schoolbook" pitchFamily="18" charset="0"/>
              </a:rPr>
              <a:t>DNS configuration :</a:t>
            </a:r>
            <a:r>
              <a:rPr lang="en-US" b="1" dirty="0" smtClean="0"/>
              <a:t/>
            </a:r>
            <a:br>
              <a:rPr lang="en-US" b="1" dirty="0" smtClean="0"/>
            </a:br>
            <a:endParaRPr lang="ar-IQ" dirty="0"/>
          </a:p>
        </p:txBody>
      </p:sp>
      <p:sp>
        <p:nvSpPr>
          <p:cNvPr id="3" name="عنصر نائب للمحتوى 2"/>
          <p:cNvSpPr>
            <a:spLocks noGrp="1"/>
          </p:cNvSpPr>
          <p:nvPr>
            <p:ph idx="1"/>
          </p:nvPr>
        </p:nvSpPr>
        <p:spPr/>
        <p:txBody>
          <a:bodyPr/>
          <a:lstStyle/>
          <a:p>
            <a:pPr algn="just">
              <a:buNone/>
            </a:pPr>
            <a:r>
              <a:rPr lang="en-US" dirty="0" smtClean="0">
                <a:latin typeface="Century Schoolbook" pitchFamily="18" charset="0"/>
              </a:rPr>
              <a:t>        </a:t>
            </a:r>
            <a:r>
              <a:rPr lang="en-US" dirty="0" smtClean="0">
                <a:solidFill>
                  <a:schemeClr val="tx1"/>
                </a:solidFill>
                <a:latin typeface="Century Schoolbook" pitchFamily="18" charset="0"/>
              </a:rPr>
              <a:t>After installing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make sure you configure your DNS server correctly. For SMTP to work, you must define MX records for your domain. MX stands for Mail </a:t>
            </a:r>
            <a:r>
              <a:rPr lang="en-US" dirty="0" err="1" smtClean="0">
                <a:solidFill>
                  <a:schemeClr val="tx1"/>
                </a:solidFill>
                <a:latin typeface="Century Schoolbook" pitchFamily="18" charset="0"/>
              </a:rPr>
              <a:t>eXchanger</a:t>
            </a:r>
            <a:r>
              <a:rPr lang="en-US" dirty="0" smtClean="0">
                <a:solidFill>
                  <a:schemeClr val="tx1"/>
                </a:solidFill>
                <a:latin typeface="Century Schoolbook" pitchFamily="18" charset="0"/>
              </a:rPr>
              <a:t>. Simply put, the MX records tell other email servers what server in your domain is responsible for handling mail.</a:t>
            </a:r>
          </a:p>
          <a:p>
            <a:endParaRPr lang="ar-IQ"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4000" b="1" dirty="0" smtClean="0">
                <a:solidFill>
                  <a:srgbClr val="FF0000"/>
                </a:solidFill>
                <a:latin typeface="Century Schoolbook" pitchFamily="18" charset="0"/>
              </a:rPr>
              <a:t>History</a:t>
            </a:r>
            <a:r>
              <a:rPr lang="en-US" b="1" dirty="0" smtClean="0">
                <a:solidFill>
                  <a:schemeClr val="tx1">
                    <a:lumMod val="95000"/>
                  </a:schemeClr>
                </a:solidFill>
                <a:latin typeface="Century Schoolbook" pitchFamily="18" charset="0"/>
              </a:rPr>
              <a:t/>
            </a:r>
            <a:br>
              <a:rPr lang="en-US" b="1" dirty="0" smtClean="0">
                <a:solidFill>
                  <a:schemeClr val="tx1">
                    <a:lumMod val="95000"/>
                  </a:schemeClr>
                </a:solidFill>
                <a:latin typeface="Century Schoolbook" pitchFamily="18" charset="0"/>
              </a:rPr>
            </a:br>
            <a:endParaRPr lang="ar-IQ" dirty="0"/>
          </a:p>
        </p:txBody>
      </p:sp>
      <p:sp>
        <p:nvSpPr>
          <p:cNvPr id="3" name="عنصر نائب للمحتوى 2"/>
          <p:cNvSpPr>
            <a:spLocks noGrp="1"/>
          </p:cNvSpPr>
          <p:nvPr>
            <p:ph idx="1"/>
          </p:nvPr>
        </p:nvSpPr>
        <p:spPr/>
        <p:txBody>
          <a:bodyPr>
            <a:normAutofit/>
          </a:bodyPr>
          <a:lstStyle/>
          <a:p>
            <a:pPr algn="just">
              <a:buNone/>
            </a:pPr>
            <a:r>
              <a:rPr lang="en-US" dirty="0" smtClean="0">
                <a:latin typeface="Century Schoolbook" pitchFamily="18" charset="0"/>
              </a:rPr>
              <a:t>      The </a:t>
            </a:r>
            <a:r>
              <a:rPr lang="en-US" dirty="0" err="1" smtClean="0">
                <a:latin typeface="Century Schoolbook" pitchFamily="18" charset="0"/>
              </a:rPr>
              <a:t>hMailServer</a:t>
            </a:r>
            <a:r>
              <a:rPr lang="en-US" dirty="0" smtClean="0">
                <a:latin typeface="Century Schoolbook" pitchFamily="18" charset="0"/>
              </a:rPr>
              <a:t> </a:t>
            </a:r>
            <a:r>
              <a:rPr lang="en-US" dirty="0" smtClean="0">
                <a:solidFill>
                  <a:schemeClr val="tx1">
                    <a:lumMod val="95000"/>
                  </a:schemeClr>
                </a:solidFill>
                <a:latin typeface="Century Schoolbook" pitchFamily="18" charset="0"/>
              </a:rPr>
              <a:t>project was started in late 2002 by Martin </a:t>
            </a:r>
            <a:r>
              <a:rPr lang="en-US" dirty="0" err="1" smtClean="0">
                <a:solidFill>
                  <a:schemeClr val="tx1">
                    <a:lumMod val="95000"/>
                  </a:schemeClr>
                </a:solidFill>
                <a:latin typeface="Century Schoolbook" pitchFamily="18" charset="0"/>
              </a:rPr>
              <a:t>Knafve</a:t>
            </a:r>
            <a:r>
              <a:rPr lang="en-US" dirty="0" smtClean="0">
                <a:solidFill>
                  <a:schemeClr val="tx1">
                    <a:lumMod val="95000"/>
                  </a:schemeClr>
                </a:solidFill>
                <a:latin typeface="Century Schoolbook" pitchFamily="18" charset="0"/>
              </a:rPr>
              <a:t>. Since then, it has become one of the most popular email servers for Windows. From the start, the focus has been to create an easy-to-use email system that includes all the basic features you need.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software up to v4 is open source, v5 and later is closed source but still free .</a:t>
            </a:r>
          </a:p>
          <a:p>
            <a:pPr algn="just"/>
            <a:endParaRPr lang="ar-IQ" dirty="0"/>
          </a:p>
        </p:txBody>
      </p:sp>
    </p:spTree>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785794"/>
            <a:ext cx="8686800" cy="4500594"/>
          </a:xfrm>
        </p:spPr>
        <p:txBody>
          <a:bodyPr>
            <a:normAutofit/>
          </a:bodyPr>
          <a:lstStyle/>
          <a:p>
            <a:pPr algn="ctr"/>
            <a:r>
              <a:rPr lang="en-US" sz="4800" b="1" dirty="0" smtClean="0">
                <a:solidFill>
                  <a:srgbClr val="FF0000"/>
                </a:solidFill>
                <a:latin typeface="Century Schoolbook" pitchFamily="18" charset="0"/>
              </a:rPr>
              <a:t>Configuration tutorial</a:t>
            </a:r>
            <a:endParaRPr lang="ar-IQ" sz="4800" dirty="0">
              <a:solidFill>
                <a:srgbClr val="FF0000"/>
              </a:solidFill>
              <a:latin typeface="Century Schoolbook" pitchFamily="18"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571612"/>
          </a:xfrm>
        </p:spPr>
        <p:txBody>
          <a:bodyPr>
            <a:normAutofit/>
          </a:bodyPr>
          <a:lstStyle/>
          <a:p>
            <a:r>
              <a:rPr lang="en-US" b="1" dirty="0" smtClean="0">
                <a:solidFill>
                  <a:srgbClr val="FF0000"/>
                </a:solidFill>
                <a:latin typeface="Century Schoolbook" pitchFamily="18" charset="0"/>
              </a:rPr>
              <a:t>reason's martin  to convert his project to  closed source</a:t>
            </a:r>
            <a:endParaRPr lang="en-US" b="1" dirty="0">
              <a:solidFill>
                <a:srgbClr val="FF0000"/>
              </a:solidFill>
              <a:latin typeface="Century Schoolbook" pitchFamily="18" charset="0"/>
            </a:endParaRPr>
          </a:p>
        </p:txBody>
      </p:sp>
      <p:sp>
        <p:nvSpPr>
          <p:cNvPr id="3" name="عنصر نائب للمحتوى 2"/>
          <p:cNvSpPr>
            <a:spLocks noGrp="1"/>
          </p:cNvSpPr>
          <p:nvPr>
            <p:ph idx="1"/>
          </p:nvPr>
        </p:nvSpPr>
        <p:spPr>
          <a:xfrm>
            <a:off x="304800" y="1857364"/>
            <a:ext cx="8686800" cy="5000636"/>
          </a:xfrm>
        </p:spPr>
        <p:txBody>
          <a:bodyPr>
            <a:normAutofit/>
          </a:bodyPr>
          <a:lstStyle/>
          <a:p>
            <a:pPr algn="just">
              <a:buNone/>
            </a:pPr>
            <a:r>
              <a:rPr lang="en-US" dirty="0" smtClean="0">
                <a:solidFill>
                  <a:schemeClr val="tx1"/>
                </a:solidFill>
                <a:latin typeface="Century Schoolbook" pitchFamily="18" charset="0"/>
              </a:rPr>
              <a:t>1-  Most users who have wanted to contribute have downloaded the source and then not done anything (after I've spent hours on helping them getting started) , in terms of development speed I've lost more than I've gained. </a:t>
            </a:r>
          </a:p>
          <a:p>
            <a:pPr>
              <a:buNone/>
            </a:pP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57168"/>
            <a:ext cx="8686800" cy="5722960"/>
          </a:xfrm>
        </p:spPr>
        <p:txBody>
          <a:bodyPr/>
          <a:lstStyle/>
          <a:p>
            <a:pPr algn="justLow">
              <a:buNone/>
            </a:pPr>
            <a:r>
              <a:rPr lang="en-US" dirty="0" smtClean="0">
                <a:solidFill>
                  <a:schemeClr val="tx1"/>
                </a:solidFill>
                <a:latin typeface="Century Schoolbook" pitchFamily="18" charset="0"/>
              </a:rPr>
              <a:t>2- Some companies have downloaded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and built their own commercial products with ignoring  the GPL (General Public License). I'm  feeling like a quite stupid to sit and write code for free when other companies break the law  that way. (Each one of them claimed that thought that open source meant that the software was free for anything).</a:t>
            </a:r>
          </a:p>
          <a:p>
            <a:pPr>
              <a:buNone/>
            </a:pPr>
            <a:endParaRPr lang="ar-IQ" dirty="0">
              <a:solidFill>
                <a:schemeClr val="tx1"/>
              </a:solidFill>
              <a:latin typeface="Century Schoolbook"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
            <a:ext cx="9144000" cy="6857999"/>
          </a:xfrm>
        </p:spPr>
        <p:txBody>
          <a:bodyPr>
            <a:normAutofit fontScale="92500" lnSpcReduction="20000"/>
          </a:bodyPr>
          <a:lstStyle/>
          <a:p>
            <a:pPr algn="just">
              <a:buNone/>
            </a:pPr>
            <a:r>
              <a:rPr lang="en-US" dirty="0" smtClean="0">
                <a:solidFill>
                  <a:schemeClr val="tx1"/>
                </a:solidFill>
                <a:latin typeface="Century Schoolbook" pitchFamily="18" charset="0"/>
              </a:rPr>
              <a:t>3-    Some companies who have requested quotes on support services have believed that because it's open source, the prices for support services will be extremely low. One of the largest organization here in Europe contacted me and requested support for about 100 servers spread across more than 20 countries. They wanted to pay not more than 250 EUR per month in total, claiming that they were a non-profit organization (even though this organization manages a budget of over 100 billion euro and supporting such an organization would most likely be a full time job). What I mean is that I find it somewhat annoying with companies and organizations who have serious amount of money but want to "ride the open source wave" and get away cheap without really contributing anything them self.</a:t>
            </a:r>
            <a:endParaRPr lang="en-US" dirty="0">
              <a:solidFill>
                <a:schemeClr val="tx1"/>
              </a:solidFill>
              <a:latin typeface="Century Schoolbook" pitchFamily="18"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solidFill>
                  <a:srgbClr val="FF0000"/>
                </a:solidFill>
                <a:latin typeface="Century Schoolbook" pitchFamily="18" charset="0"/>
              </a:rPr>
              <a:t>About </a:t>
            </a:r>
            <a:r>
              <a:rPr lang="en-US" b="1" dirty="0" err="1" smtClean="0">
                <a:solidFill>
                  <a:srgbClr val="FF0000"/>
                </a:solidFill>
                <a:latin typeface="Century Schoolbook" pitchFamily="18" charset="0"/>
              </a:rPr>
              <a:t>hMailServer</a:t>
            </a:r>
            <a:r>
              <a:rPr lang="en-US" b="1" dirty="0" smtClean="0">
                <a:solidFill>
                  <a:srgbClr val="FF0000"/>
                </a:solidFill>
                <a:latin typeface="Century Schoolbook" pitchFamily="18" charset="0"/>
              </a:rPr>
              <a:t> 5.3</a:t>
            </a:r>
            <a:endParaRPr lang="en-US" b="1" dirty="0">
              <a:solidFill>
                <a:srgbClr val="FF0000"/>
              </a:solidFill>
              <a:latin typeface="Century Schoolbook" pitchFamily="18" charset="0"/>
            </a:endParaRPr>
          </a:p>
        </p:txBody>
      </p:sp>
      <p:sp>
        <p:nvSpPr>
          <p:cNvPr id="3" name="عنصر نائب للمحتوى 2"/>
          <p:cNvSpPr>
            <a:spLocks noGrp="1"/>
          </p:cNvSpPr>
          <p:nvPr>
            <p:ph idx="1"/>
          </p:nvPr>
        </p:nvSpPr>
        <p:spPr>
          <a:xfrm>
            <a:off x="0" y="1554165"/>
            <a:ext cx="9144000" cy="5303837"/>
          </a:xfrm>
        </p:spPr>
        <p:txBody>
          <a:bodyPr>
            <a:normAutofit/>
          </a:bodyPr>
          <a:lstStyle/>
          <a:p>
            <a:pPr>
              <a:buNone/>
            </a:pPr>
            <a:r>
              <a:rPr lang="en-US" sz="3800" b="1" dirty="0" smtClean="0">
                <a:solidFill>
                  <a:srgbClr val="FF0000"/>
                </a:solidFill>
                <a:latin typeface="Century Schoolbook" pitchFamily="18" charset="0"/>
              </a:rPr>
              <a:t>  </a:t>
            </a:r>
            <a:r>
              <a:rPr lang="en-US" sz="3600" b="1" dirty="0" smtClean="0">
                <a:solidFill>
                  <a:srgbClr val="FF0000"/>
                </a:solidFill>
                <a:latin typeface="Century Schoolbook" pitchFamily="18" charset="0"/>
              </a:rPr>
              <a:t>News in </a:t>
            </a:r>
            <a:r>
              <a:rPr lang="en-US" sz="3600" b="1" dirty="0" err="1" smtClean="0">
                <a:solidFill>
                  <a:srgbClr val="FF0000"/>
                </a:solidFill>
                <a:latin typeface="Century Schoolbook" pitchFamily="18" charset="0"/>
              </a:rPr>
              <a:t>hMailServer</a:t>
            </a:r>
            <a:r>
              <a:rPr lang="en-US" sz="3600" b="1" dirty="0" smtClean="0">
                <a:solidFill>
                  <a:srgbClr val="FF0000"/>
                </a:solidFill>
                <a:latin typeface="Century Schoolbook" pitchFamily="18" charset="0"/>
              </a:rPr>
              <a:t>  V5 :</a:t>
            </a:r>
          </a:p>
          <a:p>
            <a:pPr>
              <a:buNone/>
            </a:pPr>
            <a:r>
              <a:rPr lang="en-US" b="1" dirty="0" smtClean="0"/>
              <a:t> </a:t>
            </a:r>
            <a:r>
              <a:rPr lang="en-US" sz="3600" b="1" dirty="0" smtClean="0">
                <a:solidFill>
                  <a:schemeClr val="tx1"/>
                </a:solidFill>
                <a:latin typeface="Century Schoolbook" pitchFamily="18" charset="0"/>
              </a:rPr>
              <a:t>1- Score based spam protection </a:t>
            </a:r>
            <a:r>
              <a:rPr lang="en-US" sz="3600" b="1" dirty="0" smtClean="0">
                <a:solidFill>
                  <a:schemeClr val="tx1"/>
                </a:solidFill>
              </a:rPr>
              <a:t>:</a:t>
            </a:r>
          </a:p>
          <a:p>
            <a:pPr algn="just">
              <a:buNone/>
            </a:pPr>
            <a:r>
              <a:rPr lang="en-US" b="1" dirty="0" smtClean="0">
                <a:solidFill>
                  <a:schemeClr val="tx1"/>
                </a:solidFill>
              </a:rPr>
              <a:t>      </a:t>
            </a:r>
            <a:r>
              <a:rPr lang="en-US" dirty="0" smtClean="0">
                <a:solidFill>
                  <a:schemeClr val="tx1"/>
                </a:solidFill>
                <a:latin typeface="Century Schoolbook" pitchFamily="18" charset="0"/>
              </a:rPr>
              <a:t>In this version every spam protection mechanism generates a spam score for an email message. If the total spam score reaches a certain threshold, the message will be marked as spam. If it reaches an even higher threshold, it may be deleted</a:t>
            </a:r>
            <a:r>
              <a:rPr lang="en-US" dirty="0" smtClean="0">
                <a:latin typeface="Century Schoolbook" pitchFamily="18" charset="0"/>
              </a:rPr>
              <a:t>.</a:t>
            </a:r>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642919"/>
            <a:ext cx="8686800" cy="5437208"/>
          </a:xfrm>
        </p:spPr>
        <p:txBody>
          <a:bodyPr/>
          <a:lstStyle/>
          <a:p>
            <a:pPr>
              <a:buNone/>
            </a:pPr>
            <a:r>
              <a:rPr lang="en-US" sz="3600" dirty="0" smtClean="0">
                <a:solidFill>
                  <a:schemeClr val="tx1"/>
                </a:solidFill>
                <a:latin typeface="Century Schoolbook" pitchFamily="18" charset="0"/>
              </a:rPr>
              <a:t>2- </a:t>
            </a:r>
            <a:r>
              <a:rPr lang="en-US" sz="3600" b="1" dirty="0" smtClean="0">
                <a:solidFill>
                  <a:schemeClr val="tx1"/>
                </a:solidFill>
                <a:latin typeface="Century Schoolbook" pitchFamily="18" charset="0"/>
              </a:rPr>
              <a:t>Built in SSL encryption </a:t>
            </a:r>
            <a:r>
              <a:rPr lang="en-US" b="1" dirty="0" smtClean="0">
                <a:solidFill>
                  <a:schemeClr val="tx1"/>
                </a:solidFill>
              </a:rPr>
              <a:t>:</a:t>
            </a:r>
            <a:r>
              <a:rPr lang="en-US" dirty="0" smtClean="0">
                <a:solidFill>
                  <a:schemeClr val="tx1"/>
                </a:solidFill>
              </a:rPr>
              <a:t> </a:t>
            </a:r>
          </a:p>
          <a:p>
            <a:pPr algn="just">
              <a:buNone/>
            </a:pPr>
            <a:r>
              <a:rPr lang="en-US" dirty="0" smtClean="0">
                <a:solidFill>
                  <a:schemeClr val="tx1"/>
                </a:solidFill>
                <a:latin typeface="Century Schoolbook" pitchFamily="18" charset="0"/>
              </a:rPr>
              <a:t>      Using this new functionality, you can set up a secure connection between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installation and your users. The SSL functionality is also available when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communicates with other servers which supports SSL.</a:t>
            </a:r>
          </a:p>
          <a:p>
            <a:endParaRPr lang="ar-IQ"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85731"/>
            <a:ext cx="8686800" cy="5794397"/>
          </a:xfrm>
        </p:spPr>
        <p:txBody>
          <a:bodyPr>
            <a:normAutofit/>
          </a:bodyPr>
          <a:lstStyle/>
          <a:p>
            <a:pPr algn="just">
              <a:buNone/>
            </a:pPr>
            <a:r>
              <a:rPr lang="en-US" sz="3600" b="1" dirty="0" smtClean="0">
                <a:solidFill>
                  <a:schemeClr val="tx1"/>
                </a:solidFill>
                <a:latin typeface="Century Schoolbook" pitchFamily="18" charset="0"/>
              </a:rPr>
              <a:t>3- New auto-ban setting </a:t>
            </a:r>
            <a:r>
              <a:rPr lang="en-US" sz="2400" b="1" dirty="0" smtClean="0">
                <a:solidFill>
                  <a:schemeClr val="tx1"/>
                </a:solidFill>
              </a:rPr>
              <a:t>: </a:t>
            </a:r>
            <a:r>
              <a:rPr lang="en-US" dirty="0" smtClean="0">
                <a:solidFill>
                  <a:schemeClr val="tx1"/>
                </a:solidFill>
                <a:latin typeface="Century Schoolbook" pitchFamily="18" charset="0"/>
              </a:rPr>
              <a:t>By using this tool you can configure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to automatically disconnect and temporarily ban users after too many failed logon attempts.</a:t>
            </a:r>
          </a:p>
          <a:p>
            <a:pPr algn="just">
              <a:buNone/>
            </a:pPr>
            <a:r>
              <a:rPr lang="en-US" sz="3600" b="1" dirty="0" smtClean="0">
                <a:solidFill>
                  <a:schemeClr val="tx1"/>
                </a:solidFill>
                <a:latin typeface="Century Schoolbook" pitchFamily="18" charset="0"/>
              </a:rPr>
              <a:t>4- Diagnostic tool </a:t>
            </a:r>
            <a:r>
              <a:rPr lang="en-US" sz="2400" dirty="0" smtClean="0">
                <a:solidFill>
                  <a:schemeClr val="tx1"/>
                </a:solidFill>
              </a:rPr>
              <a:t>: </a:t>
            </a:r>
            <a:r>
              <a:rPr lang="en-US" dirty="0" smtClean="0">
                <a:solidFill>
                  <a:schemeClr val="tx1"/>
                </a:solidFill>
                <a:latin typeface="Century Schoolbook" pitchFamily="18" charset="0"/>
              </a:rPr>
              <a:t>This tool has been added to </a:t>
            </a:r>
            <a:r>
              <a:rPr lang="en-US" dirty="0" err="1" smtClean="0">
                <a:solidFill>
                  <a:schemeClr val="tx1"/>
                </a:solidFill>
                <a:latin typeface="Century Schoolbook" pitchFamily="18" charset="0"/>
              </a:rPr>
              <a:t>hMailServer</a:t>
            </a:r>
            <a:r>
              <a:rPr lang="en-US" dirty="0" smtClean="0">
                <a:solidFill>
                  <a:schemeClr val="tx1"/>
                </a:solidFill>
                <a:latin typeface="Century Schoolbook" pitchFamily="18" charset="0"/>
              </a:rPr>
              <a:t> Administrator to performs basic tests on your set up and checks DNS settings. The purpose of the diagnostic tool is to help you with  troubleshooting.</a:t>
            </a:r>
          </a:p>
          <a:p>
            <a:pPr algn="just">
              <a:buNone/>
            </a:pPr>
            <a:endParaRPr lang="en-US" sz="2400" dirty="0" smtClean="0"/>
          </a:p>
          <a:p>
            <a:pPr algn="just">
              <a:buNone/>
            </a:pPr>
            <a:endParaRPr lang="en-US" sz="2400" dirty="0" smtClean="0"/>
          </a:p>
          <a:p>
            <a:pPr>
              <a:buNone/>
            </a:pPr>
            <a:endParaRPr lang="en-US" sz="2400" dirty="0"/>
          </a:p>
        </p:txBody>
      </p:sp>
    </p:spTree>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850</TotalTime>
  <Words>1078</Words>
  <Application>Microsoft Office PowerPoint</Application>
  <PresentationFormat>عرض على الشاشة (3:4)‏</PresentationFormat>
  <Paragraphs>62</Paragraphs>
  <Slides>30</Slides>
  <Notes>1</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رحلة</vt:lpstr>
      <vt:lpstr>HmailServer</vt:lpstr>
      <vt:lpstr>What is HMailServer  </vt:lpstr>
      <vt:lpstr>History </vt:lpstr>
      <vt:lpstr>reason's martin  to convert his project to  closed source</vt:lpstr>
      <vt:lpstr>الشريحة 5</vt:lpstr>
      <vt:lpstr>الشريحة 6</vt:lpstr>
      <vt:lpstr>About hMailServer 5.3</vt:lpstr>
      <vt:lpstr>الشريحة 8</vt:lpstr>
      <vt:lpstr>الشريحة 9</vt:lpstr>
      <vt:lpstr>الشريحة 10</vt:lpstr>
      <vt:lpstr>What are SMTP, POP3 and IMAP? </vt:lpstr>
      <vt:lpstr>الشريحة 12</vt:lpstr>
      <vt:lpstr>POP3 :</vt:lpstr>
      <vt:lpstr>الشريحة 14</vt:lpstr>
      <vt:lpstr>Installation </vt:lpstr>
      <vt:lpstr>Other Software</vt:lpstr>
      <vt:lpstr>الشريحة 17</vt:lpstr>
      <vt:lpstr>Squirrel , roundcube Mail :</vt:lpstr>
      <vt:lpstr>Installation tutorial  Installing hMailServer</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DNS configuration : </vt:lpstr>
      <vt:lpstr>Configuration tutorial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HMailServer :</dc:title>
  <dc:creator>fatin</dc:creator>
  <cp:lastModifiedBy>Faten</cp:lastModifiedBy>
  <cp:revision>153</cp:revision>
  <dcterms:created xsi:type="dcterms:W3CDTF">2012-11-14T08:33:05Z</dcterms:created>
  <dcterms:modified xsi:type="dcterms:W3CDTF">2012-11-28T06:04:42Z</dcterms:modified>
</cp:coreProperties>
</file>