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5" r:id="rId9"/>
    <p:sldId id="264" r:id="rId10"/>
    <p:sldId id="263" r:id="rId11"/>
    <p:sldId id="266" r:id="rId12"/>
    <p:sldId id="270" r:id="rId13"/>
    <p:sldId id="267" r:id="rId14"/>
    <p:sldId id="268" r:id="rId15"/>
    <p:sldId id="271" r:id="rId16"/>
    <p:sldId id="272" r:id="rId17"/>
    <p:sldId id="273" r:id="rId18"/>
    <p:sldId id="274" r:id="rId19"/>
    <p:sldId id="275" r:id="rId20"/>
    <p:sldId id="276" r:id="rId21"/>
    <p:sldId id="277" r:id="rId22"/>
    <p:sldId id="278" r:id="rId23"/>
    <p:sldId id="279" r:id="rId24"/>
    <p:sldId id="280" r:id="rId25"/>
    <p:sldId id="26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1506"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54AB02A5-4FE5-49D9-9E24-09F23B90C450}" type="datetimeFigureOut">
              <a:rPr lang="en-US" smtClean="0"/>
              <a:pPr/>
              <a:t>6/5/2013</a:t>
            </a:fld>
            <a:endParaRPr lang="en-US"/>
          </a:p>
        </p:txBody>
      </p:sp>
      <p:sp>
        <p:nvSpPr>
          <p:cNvPr id="20" name="عنصر نائب للتذييل 19"/>
          <p:cNvSpPr>
            <a:spLocks noGrp="1"/>
          </p:cNvSpPr>
          <p:nvPr>
            <p:ph type="ftr" sz="quarter" idx="11"/>
          </p:nvPr>
        </p:nvSpPr>
        <p:spPr/>
        <p:txBody>
          <a:bodyPr/>
          <a:lstStyle>
            <a:extLst/>
          </a:lstStyle>
          <a:p>
            <a:endParaRPr kumimoji="0" lang="en-US"/>
          </a:p>
        </p:txBody>
      </p:sp>
      <p:sp>
        <p:nvSpPr>
          <p:cNvPr id="10" name="عنصر نائب لرقم الشريحة 9"/>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54AB02A5-4FE5-49D9-9E24-09F23B90C450}" type="datetimeFigureOut">
              <a:rPr lang="en-US" smtClean="0"/>
              <a:pPr/>
              <a:t>6/5/2013</a:t>
            </a:fld>
            <a:endParaRPr lang="en-US"/>
          </a:p>
        </p:txBody>
      </p:sp>
      <p:sp>
        <p:nvSpPr>
          <p:cNvPr id="5" name="عنصر نائب للتذييل 4"/>
          <p:cNvSpPr>
            <a:spLocks noGrp="1"/>
          </p:cNvSpPr>
          <p:nvPr>
            <p:ph type="ftr" sz="quarter" idx="11"/>
          </p:nvPr>
        </p:nvSpPr>
        <p:spPr/>
        <p:txBody>
          <a:bodyPr/>
          <a:lstStyle>
            <a:extLst/>
          </a:lstStyle>
          <a:p>
            <a:endParaRPr kumimoji="0" lang="en-US"/>
          </a:p>
        </p:txBody>
      </p:sp>
      <p:sp>
        <p:nvSpPr>
          <p:cNvPr id="6" name="عنصر نائب لرقم الشريحة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54AB02A5-4FE5-49D9-9E24-09F23B90C450}" type="datetimeFigureOut">
              <a:rPr lang="en-US" smtClean="0"/>
              <a:pPr/>
              <a:t>6/5/2013</a:t>
            </a:fld>
            <a:endParaRPr lang="en-US"/>
          </a:p>
        </p:txBody>
      </p:sp>
      <p:sp>
        <p:nvSpPr>
          <p:cNvPr id="5" name="عنصر نائب للتذييل 4"/>
          <p:cNvSpPr>
            <a:spLocks noGrp="1"/>
          </p:cNvSpPr>
          <p:nvPr>
            <p:ph type="ftr" sz="quarter" idx="11"/>
          </p:nvPr>
        </p:nvSpPr>
        <p:spPr/>
        <p:txBody>
          <a:bodyPr/>
          <a:lstStyle>
            <a:extLst/>
          </a:lstStyle>
          <a:p>
            <a:endParaRPr kumimoji="0" lang="en-US"/>
          </a:p>
        </p:txBody>
      </p:sp>
      <p:sp>
        <p:nvSpPr>
          <p:cNvPr id="6" name="عنصر نائب لرقم الشريحة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54AB02A5-4FE5-49D9-9E24-09F23B90C450}" type="datetimeFigureOut">
              <a:rPr lang="en-US" smtClean="0"/>
              <a:pPr/>
              <a:t>6/5/2013</a:t>
            </a:fld>
            <a:endParaRPr lang="en-US"/>
          </a:p>
        </p:txBody>
      </p:sp>
      <p:sp>
        <p:nvSpPr>
          <p:cNvPr id="5" name="عنصر نائب للتذييل 4"/>
          <p:cNvSpPr>
            <a:spLocks noGrp="1"/>
          </p:cNvSpPr>
          <p:nvPr>
            <p:ph type="ftr" sz="quarter" idx="11"/>
          </p:nvPr>
        </p:nvSpPr>
        <p:spPr/>
        <p:txBody>
          <a:bodyPr/>
          <a:lstStyle>
            <a:extLst/>
          </a:lstStyle>
          <a:p>
            <a:endParaRPr kumimoji="0" lang="en-US"/>
          </a:p>
        </p:txBody>
      </p:sp>
      <p:sp>
        <p:nvSpPr>
          <p:cNvPr id="6" name="عنصر نائب لرقم الشريحة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54AB02A5-4FE5-49D9-9E24-09F23B90C450}" type="datetimeFigureOut">
              <a:rPr lang="en-US" smtClean="0"/>
              <a:pPr/>
              <a:t>6/5/2013</a:t>
            </a:fld>
            <a:endParaRPr lang="en-US"/>
          </a:p>
        </p:txBody>
      </p:sp>
      <p:sp>
        <p:nvSpPr>
          <p:cNvPr id="5" name="عنصر نائب للتذييل 4"/>
          <p:cNvSpPr>
            <a:spLocks noGrp="1"/>
          </p:cNvSpPr>
          <p:nvPr>
            <p:ph type="ftr" sz="quarter" idx="11"/>
          </p:nvPr>
        </p:nvSpPr>
        <p:spPr/>
        <p:txBody>
          <a:bodyPr/>
          <a:lstStyle>
            <a:extLst/>
          </a:lstStyle>
          <a:p>
            <a:endParaRPr kumimoji="0" lang="en-US"/>
          </a:p>
        </p:txBody>
      </p:sp>
      <p:sp>
        <p:nvSpPr>
          <p:cNvPr id="6" name="عنصر نائب لرقم الشريحة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54AB02A5-4FE5-49D9-9E24-09F23B90C450}" type="datetimeFigureOut">
              <a:rPr lang="en-US" smtClean="0"/>
              <a:pPr/>
              <a:t>6/5/2013</a:t>
            </a:fld>
            <a:endParaRPr lang="en-US"/>
          </a:p>
        </p:txBody>
      </p:sp>
      <p:sp>
        <p:nvSpPr>
          <p:cNvPr id="6" name="عنصر نائب للتذييل 5"/>
          <p:cNvSpPr>
            <a:spLocks noGrp="1"/>
          </p:cNvSpPr>
          <p:nvPr>
            <p:ph type="ftr" sz="quarter" idx="11"/>
          </p:nvPr>
        </p:nvSpPr>
        <p:spPr/>
        <p:txBody>
          <a:bodyPr/>
          <a:lstStyle>
            <a:extLst/>
          </a:lstStyle>
          <a:p>
            <a:endParaRPr kumimoji="0" lang="en-US"/>
          </a:p>
        </p:txBody>
      </p:sp>
      <p:sp>
        <p:nvSpPr>
          <p:cNvPr id="7" name="عنصر نائب لرقم الشريحة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54AB02A5-4FE5-49D9-9E24-09F23B90C450}" type="datetimeFigureOut">
              <a:rPr lang="en-US" smtClean="0"/>
              <a:pPr/>
              <a:t>6/5/2013</a:t>
            </a:fld>
            <a:endParaRPr lang="en-US"/>
          </a:p>
        </p:txBody>
      </p:sp>
      <p:sp>
        <p:nvSpPr>
          <p:cNvPr id="8" name="عنصر نائب للتذييل 7"/>
          <p:cNvSpPr>
            <a:spLocks noGrp="1"/>
          </p:cNvSpPr>
          <p:nvPr>
            <p:ph type="ftr" sz="quarter" idx="11"/>
          </p:nvPr>
        </p:nvSpPr>
        <p:spPr/>
        <p:txBody>
          <a:bodyPr/>
          <a:lstStyle>
            <a:extLst/>
          </a:lstStyle>
          <a:p>
            <a:endParaRPr kumimoji="0" lang="en-US"/>
          </a:p>
        </p:txBody>
      </p:sp>
      <p:sp>
        <p:nvSpPr>
          <p:cNvPr id="9" name="عنصر نائب لرقم الشريحة 8"/>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54AB02A5-4FE5-49D9-9E24-09F23B90C450}" type="datetimeFigureOut">
              <a:rPr lang="en-US" smtClean="0"/>
              <a:pPr/>
              <a:t>6/5/2013</a:t>
            </a:fld>
            <a:endParaRPr lang="en-US"/>
          </a:p>
        </p:txBody>
      </p:sp>
      <p:sp>
        <p:nvSpPr>
          <p:cNvPr id="4" name="عنصر نائب للتذييل 3"/>
          <p:cNvSpPr>
            <a:spLocks noGrp="1"/>
          </p:cNvSpPr>
          <p:nvPr>
            <p:ph type="ftr" sz="quarter" idx="11"/>
          </p:nvPr>
        </p:nvSpPr>
        <p:spPr/>
        <p:txBody>
          <a:bodyPr/>
          <a:lstStyle>
            <a:extLst/>
          </a:lstStyle>
          <a:p>
            <a:endParaRPr kumimoji="0" lang="en-US"/>
          </a:p>
        </p:txBody>
      </p:sp>
      <p:sp>
        <p:nvSpPr>
          <p:cNvPr id="5" name="عنصر نائب لرقم الشريحة 4"/>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54AB02A5-4FE5-49D9-9E24-09F23B90C450}" type="datetimeFigureOut">
              <a:rPr lang="en-US" smtClean="0"/>
              <a:pPr/>
              <a:t>6/5/2013</a:t>
            </a:fld>
            <a:endParaRPr lang="en-US"/>
          </a:p>
        </p:txBody>
      </p:sp>
      <p:sp>
        <p:nvSpPr>
          <p:cNvPr id="3" name="عنصر نائب للتذييل 2"/>
          <p:cNvSpPr>
            <a:spLocks noGrp="1"/>
          </p:cNvSpPr>
          <p:nvPr>
            <p:ph type="ftr" sz="quarter" idx="11"/>
          </p:nvPr>
        </p:nvSpPr>
        <p:spPr/>
        <p:txBody>
          <a:bodyPr/>
          <a:lstStyle>
            <a:extLst/>
          </a:lstStyle>
          <a:p>
            <a:endParaRPr kumimoji="0" lang="en-US"/>
          </a:p>
        </p:txBody>
      </p:sp>
      <p:sp>
        <p:nvSpPr>
          <p:cNvPr id="4" name="عنصر نائب لرقم الشريحة 3"/>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54AB02A5-4FE5-49D9-9E24-09F23B90C450}" type="datetimeFigureOut">
              <a:rPr lang="en-US" smtClean="0"/>
              <a:pPr/>
              <a:t>6/5/2013</a:t>
            </a:fld>
            <a:endParaRPr lang="en-US"/>
          </a:p>
        </p:txBody>
      </p:sp>
      <p:sp>
        <p:nvSpPr>
          <p:cNvPr id="6" name="عنصر نائب للتذييل 5"/>
          <p:cNvSpPr>
            <a:spLocks noGrp="1"/>
          </p:cNvSpPr>
          <p:nvPr>
            <p:ph type="ftr" sz="quarter" idx="11"/>
          </p:nvPr>
        </p:nvSpPr>
        <p:spPr/>
        <p:txBody>
          <a:bodyPr/>
          <a:lstStyle>
            <a:extLst/>
          </a:lstStyle>
          <a:p>
            <a:endParaRPr kumimoji="0" lang="en-US"/>
          </a:p>
        </p:txBody>
      </p:sp>
      <p:sp>
        <p:nvSpPr>
          <p:cNvPr id="7" name="عنصر نائب لرقم الشريحة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54AB02A5-4FE5-49D9-9E24-09F23B90C450}" type="datetimeFigureOut">
              <a:rPr lang="en-US" smtClean="0"/>
              <a:pPr/>
              <a:t>6/5/2013</a:t>
            </a:fld>
            <a:endParaRPr lang="en-US"/>
          </a:p>
        </p:txBody>
      </p:sp>
      <p:sp>
        <p:nvSpPr>
          <p:cNvPr id="6" name="عنصر نائب للتذييل 5"/>
          <p:cNvSpPr>
            <a:spLocks noGrp="1"/>
          </p:cNvSpPr>
          <p:nvPr>
            <p:ph type="ftr" sz="quarter" idx="11"/>
          </p:nvPr>
        </p:nvSpPr>
        <p:spPr/>
        <p:txBody>
          <a:bodyPr/>
          <a:lstStyle>
            <a:extLst/>
          </a:lstStyle>
          <a:p>
            <a:endParaRPr kumimoji="0" lang="en-US"/>
          </a:p>
        </p:txBody>
      </p:sp>
      <p:sp>
        <p:nvSpPr>
          <p:cNvPr id="7" name="عنصر نائب لرقم الشريحة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pPr algn="r" eaLnBrk="1" latinLnBrk="0" hangingPunct="1"/>
              <a:t>6/5/2013</a:t>
            </a:fld>
            <a:endParaRPr lang="en-US" sz="1200">
              <a:solidFill>
                <a:schemeClr val="bg2">
                  <a:shade val="50000"/>
                </a:schemeClr>
              </a:solidFill>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pPr algn="ctr" eaLnBrk="1" latinLnBrk="0" hangingPunct="1"/>
              <a:t>‹#›</a:t>
            </a:fld>
            <a:endParaRPr kumimoji="0" lang="en-US" sz="1200">
              <a:solidFill>
                <a:schemeClr val="bg2">
                  <a:shade val="50000"/>
                </a:schemeClr>
              </a:solidFill>
              <a:effectLst/>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filezilla-project.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pPr algn="ctr"/>
            <a:r>
              <a:rPr lang="en-US" sz="8800" dirty="0" smtClean="0"/>
              <a:t>FTP Server</a:t>
            </a:r>
            <a:endParaRPr lang="ar-IQ" sz="8800" dirty="0"/>
          </a:p>
        </p:txBody>
      </p:sp>
      <p:sp>
        <p:nvSpPr>
          <p:cNvPr id="3" name="عنوان فرعي 2"/>
          <p:cNvSpPr>
            <a:spLocks noGrp="1"/>
          </p:cNvSpPr>
          <p:nvPr>
            <p:ph type="subTitle" idx="1"/>
          </p:nvPr>
        </p:nvSpPr>
        <p:spPr>
          <a:xfrm>
            <a:off x="1432560" y="1850064"/>
            <a:ext cx="7406640" cy="4579332"/>
          </a:xfrm>
        </p:spPr>
        <p:txBody>
          <a:bodyPr>
            <a:noAutofit/>
          </a:bodyPr>
          <a:lstStyle/>
          <a:p>
            <a:pPr algn="ctr"/>
            <a:endParaRPr lang="ar-IQ" sz="4800" b="1" dirty="0" smtClean="0">
              <a:solidFill>
                <a:srgbClr val="C00000"/>
              </a:solidFill>
              <a:latin typeface="Monotype Corsiva" pitchFamily="66" charset="0"/>
            </a:endParaRPr>
          </a:p>
          <a:p>
            <a:pPr algn="ctr"/>
            <a:r>
              <a:rPr lang="en-US" sz="4800" b="1" dirty="0" smtClean="0">
                <a:solidFill>
                  <a:srgbClr val="C00000"/>
                </a:solidFill>
                <a:latin typeface="Monotype Corsiva" pitchFamily="66" charset="0"/>
              </a:rPr>
              <a:t>prepared by</a:t>
            </a:r>
            <a:endParaRPr lang="en-US" sz="4800" b="1" dirty="0" smtClean="0">
              <a:solidFill>
                <a:srgbClr val="C00000"/>
              </a:solidFill>
              <a:latin typeface="Monotype Corsiva" pitchFamily="66" charset="0"/>
            </a:endParaRPr>
          </a:p>
          <a:p>
            <a:pPr algn="ctr"/>
            <a:r>
              <a:rPr lang="en-US" sz="4800" b="1" dirty="0" smtClean="0">
                <a:solidFill>
                  <a:srgbClr val="00359E"/>
                </a:solidFill>
                <a:latin typeface="Monotype Corsiva" pitchFamily="66" charset="0"/>
              </a:rPr>
              <a:t>Mohammed </a:t>
            </a:r>
            <a:r>
              <a:rPr lang="en-US" sz="4800" b="1" dirty="0" smtClean="0">
                <a:solidFill>
                  <a:srgbClr val="00359E"/>
                </a:solidFill>
                <a:latin typeface="Monotype Corsiva" pitchFamily="66" charset="0"/>
              </a:rPr>
              <a:t> Ibrahim</a:t>
            </a:r>
            <a:endParaRPr lang="en-US" sz="4800" b="1" dirty="0" smtClean="0">
              <a:solidFill>
                <a:srgbClr val="00359E"/>
              </a:solidFill>
              <a:latin typeface="Monotype Corsiva" pitchFamily="66" charset="0"/>
            </a:endParaRPr>
          </a:p>
          <a:p>
            <a:pPr algn="ctr"/>
            <a:r>
              <a:rPr lang="en-US" sz="4800" b="1" dirty="0" smtClean="0">
                <a:solidFill>
                  <a:srgbClr val="002B82"/>
                </a:solidFill>
                <a:latin typeface="Monotype Corsiva" pitchFamily="66" charset="0"/>
              </a:rPr>
              <a:t>Programmer</a:t>
            </a:r>
          </a:p>
          <a:p>
            <a:pPr algn="ctr"/>
            <a:r>
              <a:rPr lang="en-US" sz="4800" b="1" dirty="0" smtClean="0">
                <a:solidFill>
                  <a:srgbClr val="00297A"/>
                </a:solidFill>
                <a:latin typeface="Monotype Corsiva" pitchFamily="66" charset="0"/>
              </a:rPr>
              <a:t>Computer &amp; Internet Center</a:t>
            </a:r>
          </a:p>
          <a:p>
            <a:pPr algn="ctr"/>
            <a:r>
              <a:rPr lang="en-US" sz="4800" b="1" dirty="0" smtClean="0">
                <a:solidFill>
                  <a:srgbClr val="001236"/>
                </a:solidFill>
                <a:latin typeface="Monotype Corsiva" pitchFamily="66" charset="0"/>
              </a:rPr>
              <a:t>Mosul </a:t>
            </a:r>
            <a:r>
              <a:rPr lang="en-US" sz="4800" b="1" dirty="0" smtClean="0">
                <a:solidFill>
                  <a:srgbClr val="001236"/>
                </a:solidFill>
                <a:latin typeface="Monotype Corsiva" pitchFamily="66" charset="0"/>
              </a:rPr>
              <a:t>University</a:t>
            </a:r>
            <a:endParaRPr lang="en-US" sz="4800" b="1" dirty="0" smtClean="0">
              <a:solidFill>
                <a:srgbClr val="001236"/>
              </a:solidFill>
              <a:latin typeface="Monotype Corsiva" pitchFamily="66" charset="0"/>
            </a:endParaRPr>
          </a:p>
        </p:txBody>
      </p:sp>
      <p:sp>
        <p:nvSpPr>
          <p:cNvPr id="4" name="مربع نص 3"/>
          <p:cNvSpPr txBox="1"/>
          <p:nvPr/>
        </p:nvSpPr>
        <p:spPr>
          <a:xfrm>
            <a:off x="1000100" y="0"/>
            <a:ext cx="2928958" cy="769441"/>
          </a:xfrm>
          <a:prstGeom prst="rect">
            <a:avLst/>
          </a:prstGeom>
          <a:noFill/>
        </p:spPr>
        <p:txBody>
          <a:bodyPr wrap="square" rtlCol="1">
            <a:spAutoFit/>
          </a:bodyPr>
          <a:lstStyle/>
          <a:p>
            <a:r>
              <a:rPr lang="en-US" sz="4400" dirty="0" smtClean="0">
                <a:solidFill>
                  <a:schemeClr val="accent6">
                    <a:lumMod val="50000"/>
                  </a:schemeClr>
                </a:solidFill>
                <a:latin typeface="Monotype Corsiva" pitchFamily="66" charset="0"/>
              </a:rPr>
              <a:t>Presentation</a:t>
            </a:r>
            <a:endParaRPr lang="ar-IQ" sz="4400" dirty="0">
              <a:solidFill>
                <a:schemeClr val="accent6">
                  <a:lumMod val="50000"/>
                </a:schemeClr>
              </a:solidFill>
              <a:latin typeface="Monotype Corsiva"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rtl="0"/>
            <a:r>
              <a:rPr lang="en-US" b="1" dirty="0" err="1" smtClean="0"/>
              <a:t>FileZilla</a:t>
            </a:r>
            <a:r>
              <a:rPr lang="en-US" b="1" dirty="0" smtClean="0"/>
              <a:t> </a:t>
            </a:r>
            <a:r>
              <a:rPr lang="en-US" b="1" dirty="0" smtClean="0"/>
              <a:t>Server </a:t>
            </a:r>
            <a:r>
              <a:rPr lang="en-US" dirty="0" smtClean="0"/>
              <a:t>Features</a:t>
            </a:r>
            <a:endParaRPr lang="ar-IQ" dirty="0"/>
          </a:p>
        </p:txBody>
      </p:sp>
      <p:sp>
        <p:nvSpPr>
          <p:cNvPr id="3" name="عنصر نائب للمحتوى 2"/>
          <p:cNvSpPr>
            <a:spLocks noGrp="1"/>
          </p:cNvSpPr>
          <p:nvPr>
            <p:ph idx="1"/>
          </p:nvPr>
        </p:nvSpPr>
        <p:spPr/>
        <p:txBody>
          <a:bodyPr>
            <a:normAutofit lnSpcReduction="10000"/>
          </a:bodyPr>
          <a:lstStyle/>
          <a:p>
            <a:pPr algn="l" rtl="0"/>
            <a:r>
              <a:rPr lang="en-US" sz="2600" dirty="0" smtClean="0"/>
              <a:t>Easy to use</a:t>
            </a:r>
          </a:p>
          <a:p>
            <a:pPr algn="l" rtl="0"/>
            <a:r>
              <a:rPr lang="en-US" sz="2600" dirty="0" smtClean="0"/>
              <a:t>Supports FTP, FTP over SSL/TLS (FTPS) and SSH File Transfer Protocol (SFTP)</a:t>
            </a:r>
          </a:p>
          <a:p>
            <a:pPr algn="l" rtl="0"/>
            <a:r>
              <a:rPr lang="en-US" sz="2600" dirty="0" smtClean="0"/>
              <a:t>Cross-platform. Runs on Windows, Linux, *BSD, OSX and more</a:t>
            </a:r>
          </a:p>
          <a:p>
            <a:pPr algn="l" rtl="0"/>
            <a:r>
              <a:rPr lang="en-US" sz="2600" dirty="0" smtClean="0"/>
              <a:t>IPv6 support</a:t>
            </a:r>
          </a:p>
          <a:p>
            <a:pPr algn="l" rtl="0"/>
            <a:r>
              <a:rPr lang="en-US" sz="2600" dirty="0" smtClean="0"/>
              <a:t>Available in many languages</a:t>
            </a:r>
          </a:p>
          <a:p>
            <a:pPr algn="l" rtl="0"/>
            <a:r>
              <a:rPr lang="en-US" sz="2600" dirty="0" smtClean="0"/>
              <a:t>Supports resume and transfer of large files &gt;4GB</a:t>
            </a:r>
          </a:p>
          <a:p>
            <a:pPr algn="l" rtl="0"/>
            <a:r>
              <a:rPr lang="en-US" sz="2600" dirty="0" smtClean="0"/>
              <a:t>Powerful Site Manager and transfer </a:t>
            </a:r>
            <a:r>
              <a:rPr lang="en-US" sz="2600" dirty="0" smtClean="0"/>
              <a:t>queue</a:t>
            </a:r>
          </a:p>
          <a:p>
            <a:pPr algn="l" rtl="0"/>
            <a:r>
              <a:rPr lang="en-US" sz="2600" dirty="0" smtClean="0"/>
              <a:t>Bookmark</a:t>
            </a:r>
            <a:endParaRPr lang="en-US" sz="26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0"/>
            <a:r>
              <a:rPr lang="en-US" b="1" dirty="0" err="1" smtClean="0"/>
              <a:t>FileZilla</a:t>
            </a:r>
            <a:r>
              <a:rPr lang="en-US" b="1" dirty="0" smtClean="0"/>
              <a:t> Server </a:t>
            </a:r>
            <a:r>
              <a:rPr lang="en-US" dirty="0" smtClean="0"/>
              <a:t>Features</a:t>
            </a:r>
            <a:endParaRPr lang="ar-IQ" dirty="0"/>
          </a:p>
        </p:txBody>
      </p:sp>
      <p:sp>
        <p:nvSpPr>
          <p:cNvPr id="3" name="عنصر نائب للمحتوى 2"/>
          <p:cNvSpPr>
            <a:spLocks noGrp="1"/>
          </p:cNvSpPr>
          <p:nvPr>
            <p:ph idx="1"/>
          </p:nvPr>
        </p:nvSpPr>
        <p:spPr/>
        <p:txBody>
          <a:bodyPr>
            <a:noAutofit/>
          </a:bodyPr>
          <a:lstStyle/>
          <a:p>
            <a:pPr algn="l" rtl="0"/>
            <a:r>
              <a:rPr lang="en-US" sz="2600" dirty="0" smtClean="0"/>
              <a:t>Drag &amp; drop </a:t>
            </a:r>
            <a:r>
              <a:rPr lang="en-US" sz="2600" dirty="0" smtClean="0"/>
              <a:t>support</a:t>
            </a:r>
          </a:p>
          <a:p>
            <a:pPr algn="l" rtl="0"/>
            <a:r>
              <a:rPr lang="en-US" sz="2600" dirty="0" smtClean="0"/>
              <a:t>Configurable </a:t>
            </a:r>
            <a:r>
              <a:rPr lang="en-US" sz="2600" dirty="0" smtClean="0"/>
              <a:t>Speed </a:t>
            </a:r>
            <a:r>
              <a:rPr lang="en-US" sz="2600" dirty="0" smtClean="0"/>
              <a:t>limits</a:t>
            </a:r>
          </a:p>
          <a:p>
            <a:pPr algn="l" rtl="0"/>
            <a:r>
              <a:rPr lang="en-US" sz="2600" dirty="0" smtClean="0"/>
              <a:t>Filename </a:t>
            </a:r>
            <a:r>
              <a:rPr lang="en-US" sz="2600" dirty="0" smtClean="0"/>
              <a:t>filters</a:t>
            </a:r>
          </a:p>
          <a:p>
            <a:pPr algn="l" rtl="0"/>
            <a:r>
              <a:rPr lang="en-US" sz="2600" dirty="0" smtClean="0"/>
              <a:t>Directory Comparison</a:t>
            </a:r>
          </a:p>
          <a:p>
            <a:pPr algn="l" rtl="0"/>
            <a:r>
              <a:rPr lang="en-US" sz="2600" dirty="0" smtClean="0"/>
              <a:t>Network configuration wizard</a:t>
            </a:r>
          </a:p>
          <a:p>
            <a:pPr algn="l" rtl="0"/>
            <a:r>
              <a:rPr lang="en-US" sz="2600" dirty="0" smtClean="0"/>
              <a:t>HTTP/1.1</a:t>
            </a:r>
            <a:r>
              <a:rPr lang="en-US" sz="2600" dirty="0" smtClean="0"/>
              <a:t>, SOCKS5 and FTP Proxy support</a:t>
            </a:r>
          </a:p>
          <a:p>
            <a:pPr algn="l" rtl="0"/>
            <a:r>
              <a:rPr lang="en-US" sz="2600" dirty="0" smtClean="0"/>
              <a:t>Logging to file</a:t>
            </a:r>
          </a:p>
          <a:p>
            <a:pPr algn="l" rtl="0"/>
            <a:r>
              <a:rPr lang="en-US" sz="2600" dirty="0" smtClean="0"/>
              <a:t>Synchronized directory browsing</a:t>
            </a:r>
          </a:p>
          <a:p>
            <a:pPr algn="l" rtl="0"/>
            <a:r>
              <a:rPr lang="en-US" sz="2600" dirty="0" smtClean="0"/>
              <a:t>Remote file </a:t>
            </a:r>
            <a:r>
              <a:rPr lang="en-US" sz="2600" dirty="0" smtClean="0"/>
              <a:t>search</a:t>
            </a:r>
            <a:endParaRPr lang="en-US" sz="26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Download </a:t>
            </a:r>
            <a:r>
              <a:rPr lang="en-US" dirty="0" err="1" smtClean="0"/>
              <a:t>frome</a:t>
            </a:r>
            <a:r>
              <a:rPr lang="en-US" dirty="0" smtClean="0"/>
              <a:t> site </a:t>
            </a:r>
            <a:br>
              <a:rPr lang="en-US" dirty="0" smtClean="0"/>
            </a:br>
            <a:r>
              <a:rPr lang="en-US" dirty="0" smtClean="0">
                <a:hlinkClick r:id="rId2"/>
              </a:rPr>
              <a:t>https://filezilla-project.org</a:t>
            </a:r>
            <a:r>
              <a:rPr lang="en-US" dirty="0" smtClean="0">
                <a:hlinkClick r:id="rId2"/>
              </a:rPr>
              <a:t>/</a:t>
            </a:r>
            <a:r>
              <a:rPr lang="en-US" dirty="0" smtClean="0"/>
              <a:t> </a:t>
            </a:r>
            <a:endParaRPr lang="ar-IQ" dirty="0"/>
          </a:p>
        </p:txBody>
      </p:sp>
      <p:pic>
        <p:nvPicPr>
          <p:cNvPr id="4" name="عنصر نائب للمحتوى 3" descr="11.png"/>
          <p:cNvPicPr>
            <a:picLocks noGrp="1" noChangeAspect="1"/>
          </p:cNvPicPr>
          <p:nvPr>
            <p:ph idx="1"/>
          </p:nvPr>
        </p:nvPicPr>
        <p:blipFill>
          <a:blip r:embed="rId3"/>
          <a:stretch>
            <a:fillRect/>
          </a:stretch>
        </p:blipFill>
        <p:spPr>
          <a:xfrm>
            <a:off x="1435100" y="1739937"/>
            <a:ext cx="7499350" cy="421632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descr="01.png"/>
          <p:cNvPicPr>
            <a:picLocks noChangeAspect="1"/>
          </p:cNvPicPr>
          <p:nvPr/>
        </p:nvPicPr>
        <p:blipFill>
          <a:blip r:embed="rId2"/>
          <a:stretch>
            <a:fillRect/>
          </a:stretch>
        </p:blipFill>
        <p:spPr>
          <a:xfrm>
            <a:off x="1000101" y="111103"/>
            <a:ext cx="4071965" cy="3175021"/>
          </a:xfrm>
          <a:prstGeom prst="rect">
            <a:avLst/>
          </a:prstGeom>
        </p:spPr>
      </p:pic>
      <p:pic>
        <p:nvPicPr>
          <p:cNvPr id="7" name="صورة 6" descr="02.png"/>
          <p:cNvPicPr>
            <a:picLocks noChangeAspect="1"/>
          </p:cNvPicPr>
          <p:nvPr/>
        </p:nvPicPr>
        <p:blipFill>
          <a:blip r:embed="rId3"/>
          <a:stretch>
            <a:fillRect/>
          </a:stretch>
        </p:blipFill>
        <p:spPr>
          <a:xfrm>
            <a:off x="5072066" y="111103"/>
            <a:ext cx="4071934" cy="3174998"/>
          </a:xfrm>
          <a:prstGeom prst="rect">
            <a:avLst/>
          </a:prstGeom>
        </p:spPr>
      </p:pic>
      <p:pic>
        <p:nvPicPr>
          <p:cNvPr id="8" name="صورة 7" descr="03.png"/>
          <p:cNvPicPr>
            <a:picLocks noChangeAspect="1"/>
          </p:cNvPicPr>
          <p:nvPr/>
        </p:nvPicPr>
        <p:blipFill>
          <a:blip r:embed="rId4"/>
          <a:stretch>
            <a:fillRect/>
          </a:stretch>
        </p:blipFill>
        <p:spPr>
          <a:xfrm>
            <a:off x="1000102" y="3500438"/>
            <a:ext cx="4122834" cy="3214686"/>
          </a:xfrm>
          <a:prstGeom prst="rect">
            <a:avLst/>
          </a:prstGeom>
        </p:spPr>
      </p:pic>
      <p:pic>
        <p:nvPicPr>
          <p:cNvPr id="9" name="صورة 8" descr="04.png"/>
          <p:cNvPicPr>
            <a:picLocks noChangeAspect="1"/>
          </p:cNvPicPr>
          <p:nvPr/>
        </p:nvPicPr>
        <p:blipFill>
          <a:blip r:embed="rId5"/>
          <a:stretch>
            <a:fillRect/>
          </a:stretch>
        </p:blipFill>
        <p:spPr>
          <a:xfrm>
            <a:off x="5021166" y="3500438"/>
            <a:ext cx="4122833" cy="321468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5.png"/>
          <p:cNvPicPr>
            <a:picLocks noChangeAspect="1"/>
          </p:cNvPicPr>
          <p:nvPr/>
        </p:nvPicPr>
        <p:blipFill>
          <a:blip r:embed="rId2"/>
          <a:stretch>
            <a:fillRect/>
          </a:stretch>
        </p:blipFill>
        <p:spPr>
          <a:xfrm>
            <a:off x="1000100" y="111102"/>
            <a:ext cx="4071966" cy="3175022"/>
          </a:xfrm>
          <a:prstGeom prst="rect">
            <a:avLst/>
          </a:prstGeom>
        </p:spPr>
      </p:pic>
      <p:pic>
        <p:nvPicPr>
          <p:cNvPr id="3" name="صورة 2" descr="06.png"/>
          <p:cNvPicPr>
            <a:picLocks noChangeAspect="1"/>
          </p:cNvPicPr>
          <p:nvPr/>
        </p:nvPicPr>
        <p:blipFill>
          <a:blip r:embed="rId3"/>
          <a:stretch>
            <a:fillRect/>
          </a:stretch>
        </p:blipFill>
        <p:spPr>
          <a:xfrm>
            <a:off x="5072066" y="111102"/>
            <a:ext cx="4071934" cy="3174997"/>
          </a:xfrm>
          <a:prstGeom prst="rect">
            <a:avLst/>
          </a:prstGeom>
        </p:spPr>
      </p:pic>
      <p:pic>
        <p:nvPicPr>
          <p:cNvPr id="4" name="صورة 3" descr="07.png"/>
          <p:cNvPicPr>
            <a:picLocks noChangeAspect="1"/>
          </p:cNvPicPr>
          <p:nvPr/>
        </p:nvPicPr>
        <p:blipFill>
          <a:blip r:embed="rId4"/>
          <a:stretch>
            <a:fillRect/>
          </a:stretch>
        </p:blipFill>
        <p:spPr>
          <a:xfrm>
            <a:off x="1000101" y="3571876"/>
            <a:ext cx="4071965" cy="3175022"/>
          </a:xfrm>
          <a:prstGeom prst="rect">
            <a:avLst/>
          </a:prstGeom>
        </p:spPr>
      </p:pic>
      <p:pic>
        <p:nvPicPr>
          <p:cNvPr id="5" name="صورة 4" descr="08.png"/>
          <p:cNvPicPr>
            <a:picLocks noChangeAspect="1"/>
          </p:cNvPicPr>
          <p:nvPr/>
        </p:nvPicPr>
        <p:blipFill>
          <a:blip r:embed="rId5"/>
          <a:stretch>
            <a:fillRect/>
          </a:stretch>
        </p:blipFill>
        <p:spPr>
          <a:xfrm>
            <a:off x="5072066" y="3571901"/>
            <a:ext cx="4071934" cy="317499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z1.png"/>
          <p:cNvPicPr>
            <a:picLocks noChangeAspect="1"/>
          </p:cNvPicPr>
          <p:nvPr/>
        </p:nvPicPr>
        <p:blipFill>
          <a:blip r:embed="rId2"/>
          <a:srcRect r="30616"/>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z2.png"/>
          <p:cNvPicPr>
            <a:picLocks noChangeAspect="1"/>
          </p:cNvPicPr>
          <p:nvPr/>
        </p:nvPicPr>
        <p:blipFill>
          <a:blip r:embed="rId2"/>
          <a:srcRect r="12024"/>
          <a:stretch>
            <a:fillRect/>
          </a:stretch>
        </p:blipFill>
        <p:spPr>
          <a:xfrm>
            <a:off x="0" y="0"/>
            <a:ext cx="9144001" cy="685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z3.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z4.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u1.png"/>
          <p:cNvPicPr>
            <a:picLocks noChangeAspect="1"/>
          </p:cNvPicPr>
          <p:nvPr/>
        </p:nvPicPr>
        <p:blipFill>
          <a:blip r:embed="rId2"/>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en-US" sz="4400" b="1" dirty="0" smtClean="0"/>
              <a:t>FTP Protocol Overview</a:t>
            </a:r>
            <a:endParaRPr lang="ar-IQ" sz="4400" b="1" dirty="0"/>
          </a:p>
        </p:txBody>
      </p:sp>
      <p:sp>
        <p:nvSpPr>
          <p:cNvPr id="3" name="عنصر نائب للمحتوى 2"/>
          <p:cNvSpPr>
            <a:spLocks noGrp="1"/>
          </p:cNvSpPr>
          <p:nvPr>
            <p:ph idx="1"/>
          </p:nvPr>
        </p:nvSpPr>
        <p:spPr/>
        <p:txBody>
          <a:bodyPr>
            <a:noAutofit/>
          </a:bodyPr>
          <a:lstStyle/>
          <a:p>
            <a:pPr algn="just" rtl="0"/>
            <a:r>
              <a:rPr lang="en-US" sz="2600" dirty="0" smtClean="0"/>
              <a:t>File Transfer Protocol (FTP) is a standard network protocol used to transfer files from one host to another host over TCP / IP system (such as the Internet or an intranet).</a:t>
            </a:r>
          </a:p>
          <a:p>
            <a:pPr algn="just" rtl="0"/>
            <a:endParaRPr lang="en-US" sz="2600" dirty="0" smtClean="0"/>
          </a:p>
          <a:p>
            <a:pPr algn="just" rtl="0"/>
            <a:r>
              <a:rPr lang="en-US" sz="2600" dirty="0" smtClean="0"/>
              <a:t>FTP protocol Uses the port 20, port 21, port 21 is responsible for the transfer orders ftp while using port 20 for data transfer.</a:t>
            </a:r>
            <a:endParaRPr lang="ar-IQ" sz="2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u2.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z4.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Access the FTP Server</a:t>
            </a:r>
            <a:endParaRPr lang="ar-IQ" dirty="0"/>
          </a:p>
        </p:txBody>
      </p:sp>
      <p:pic>
        <p:nvPicPr>
          <p:cNvPr id="7" name="عنصر نائب للمحتوى 6" descr="a1.png"/>
          <p:cNvPicPr>
            <a:picLocks noGrp="1" noChangeAspect="1"/>
          </p:cNvPicPr>
          <p:nvPr>
            <p:ph idx="1"/>
          </p:nvPr>
        </p:nvPicPr>
        <p:blipFill>
          <a:blip r:embed="rId2"/>
          <a:stretch>
            <a:fillRect/>
          </a:stretch>
        </p:blipFill>
        <p:spPr>
          <a:xfrm>
            <a:off x="1435100" y="1739937"/>
            <a:ext cx="7499350" cy="4216326"/>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Access the FTP Server</a:t>
            </a:r>
            <a:endParaRPr lang="ar-IQ" dirty="0"/>
          </a:p>
        </p:txBody>
      </p:sp>
      <p:pic>
        <p:nvPicPr>
          <p:cNvPr id="7" name="عنصر نائب للمحتوى 6" descr="a1.png"/>
          <p:cNvPicPr>
            <a:picLocks noGrp="1" noChangeAspect="1"/>
          </p:cNvPicPr>
          <p:nvPr>
            <p:ph idx="1"/>
          </p:nvPr>
        </p:nvPicPr>
        <p:blipFill>
          <a:blip r:embed="rId2"/>
          <a:stretch>
            <a:fillRect/>
          </a:stretch>
        </p:blipFill>
        <p:spPr>
          <a:xfrm>
            <a:off x="1435100" y="1739937"/>
            <a:ext cx="7499350" cy="421632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Access the FTP Server</a:t>
            </a:r>
            <a:endParaRPr lang="ar-IQ" dirty="0"/>
          </a:p>
        </p:txBody>
      </p:sp>
      <p:pic>
        <p:nvPicPr>
          <p:cNvPr id="7" name="عنصر نائب للمحتوى 6" descr="a1.png"/>
          <p:cNvPicPr>
            <a:picLocks noGrp="1" noChangeAspect="1"/>
          </p:cNvPicPr>
          <p:nvPr>
            <p:ph idx="1"/>
          </p:nvPr>
        </p:nvPicPr>
        <p:blipFill>
          <a:blip r:embed="rId2"/>
          <a:srcRect l="17062" t="1091" r="17210" b="5722"/>
          <a:stretch>
            <a:fillRect/>
          </a:stretch>
        </p:blipFill>
        <p:spPr>
          <a:xfrm>
            <a:off x="2000232" y="1216493"/>
            <a:ext cx="6572296" cy="5238786"/>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2578392" y="1643050"/>
            <a:ext cx="6400800" cy="4071966"/>
          </a:xfrm>
        </p:spPr>
        <p:txBody>
          <a:bodyPr>
            <a:normAutofit fontScale="90000"/>
          </a:bodyPr>
          <a:lstStyle/>
          <a:p>
            <a:pPr algn="ctr">
              <a:lnSpc>
                <a:spcPct val="150000"/>
              </a:lnSpc>
            </a:pPr>
            <a:r>
              <a:rPr lang="en-US" sz="6000" dirty="0" smtClean="0">
                <a:solidFill>
                  <a:srgbClr val="FF0000"/>
                </a:solidFill>
                <a:effectLst/>
                <a:latin typeface="Lucida Calligraphy" pitchFamily="66" charset="0"/>
              </a:rPr>
              <a:t>Thank you </a:t>
            </a:r>
            <a:r>
              <a:rPr lang="en-US" sz="6000" dirty="0" smtClean="0">
                <a:solidFill>
                  <a:srgbClr val="FF0000"/>
                </a:solidFill>
                <a:effectLst/>
                <a:latin typeface="Lucida Calligraphy" pitchFamily="66" charset="0"/>
              </a:rPr>
              <a:t/>
            </a:r>
            <a:br>
              <a:rPr lang="en-US" sz="6000" dirty="0" smtClean="0">
                <a:solidFill>
                  <a:srgbClr val="FF0000"/>
                </a:solidFill>
                <a:effectLst/>
                <a:latin typeface="Lucida Calligraphy" pitchFamily="66" charset="0"/>
              </a:rPr>
            </a:br>
            <a:r>
              <a:rPr lang="en-US" sz="6000" dirty="0" smtClean="0">
                <a:solidFill>
                  <a:srgbClr val="FF0000"/>
                </a:solidFill>
                <a:effectLst/>
                <a:latin typeface="Lucida Calligraphy" pitchFamily="66" charset="0"/>
              </a:rPr>
              <a:t>for </a:t>
            </a:r>
            <a:br>
              <a:rPr lang="en-US" sz="6000" dirty="0" smtClean="0">
                <a:solidFill>
                  <a:srgbClr val="FF0000"/>
                </a:solidFill>
                <a:effectLst/>
                <a:latin typeface="Lucida Calligraphy" pitchFamily="66" charset="0"/>
              </a:rPr>
            </a:br>
            <a:r>
              <a:rPr lang="en-US" sz="6000" dirty="0" smtClean="0">
                <a:solidFill>
                  <a:srgbClr val="FF0000"/>
                </a:solidFill>
                <a:effectLst/>
                <a:latin typeface="Lucida Calligraphy" pitchFamily="66" charset="0"/>
              </a:rPr>
              <a:t>listening</a:t>
            </a:r>
            <a:endParaRPr lang="ar-IQ" sz="6000" dirty="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4400" b="1" dirty="0" smtClean="0">
                <a:solidFill>
                  <a:srgbClr val="4F271C">
                    <a:satMod val="130000"/>
                  </a:srgbClr>
                </a:solidFill>
              </a:rPr>
              <a:t>FTP Type </a:t>
            </a:r>
            <a:endParaRPr lang="ar-IQ" sz="4400" b="1" dirty="0"/>
          </a:p>
        </p:txBody>
      </p:sp>
      <p:sp>
        <p:nvSpPr>
          <p:cNvPr id="3" name="عنصر نائب للمحتوى 2"/>
          <p:cNvSpPr>
            <a:spLocks noGrp="1"/>
          </p:cNvSpPr>
          <p:nvPr>
            <p:ph idx="1"/>
          </p:nvPr>
        </p:nvSpPr>
        <p:spPr/>
        <p:txBody>
          <a:bodyPr>
            <a:normAutofit/>
          </a:bodyPr>
          <a:lstStyle/>
          <a:p>
            <a:pPr algn="just" rtl="0"/>
            <a:r>
              <a:rPr lang="en-US" sz="2600" dirty="0" smtClean="0"/>
              <a:t>From a </a:t>
            </a:r>
            <a:r>
              <a:rPr lang="en-US" sz="2600" b="1" dirty="0" smtClean="0"/>
              <a:t>security side</a:t>
            </a:r>
            <a:r>
              <a:rPr lang="en-US" sz="2600" dirty="0" smtClean="0"/>
              <a:t>, there are two types of file transfer</a:t>
            </a:r>
          </a:p>
          <a:p>
            <a:pPr algn="just" rtl="0"/>
            <a:r>
              <a:rPr lang="en-US" sz="2600" dirty="0" smtClean="0"/>
              <a:t> </a:t>
            </a:r>
            <a:r>
              <a:rPr lang="en-US" sz="2600" b="1" dirty="0" smtClean="0"/>
              <a:t>Secure FTP</a:t>
            </a:r>
          </a:p>
          <a:p>
            <a:pPr algn="just" rtl="0">
              <a:buNone/>
            </a:pPr>
            <a:r>
              <a:rPr lang="en-US" sz="2600" dirty="0" smtClean="0"/>
              <a:t>Need a user name and password to enter the system and get it from the system administrator</a:t>
            </a:r>
          </a:p>
          <a:p>
            <a:pPr algn="just" rtl="0"/>
            <a:endParaRPr lang="en-US" sz="2600" dirty="0" smtClean="0"/>
          </a:p>
          <a:p>
            <a:pPr algn="just" rtl="0"/>
            <a:r>
              <a:rPr lang="en-US" sz="2600" dirty="0" smtClean="0"/>
              <a:t> </a:t>
            </a:r>
            <a:r>
              <a:rPr lang="en-US" sz="2600" b="1" dirty="0" smtClean="0"/>
              <a:t>Anonymous FTP</a:t>
            </a:r>
          </a:p>
          <a:p>
            <a:pPr algn="just" rtl="0">
              <a:buNone/>
            </a:pPr>
            <a:r>
              <a:rPr lang="en-US" sz="2600" dirty="0" smtClean="0"/>
              <a:t>Do not require a </a:t>
            </a:r>
            <a:r>
              <a:rPr lang="en-US" sz="2600" b="1" dirty="0" smtClean="0"/>
              <a:t>user name </a:t>
            </a:r>
            <a:r>
              <a:rPr lang="en-US" sz="2600" dirty="0" smtClean="0"/>
              <a:t>and a </a:t>
            </a:r>
            <a:r>
              <a:rPr lang="en-US" sz="2600" b="1" dirty="0" smtClean="0"/>
              <a:t>password</a:t>
            </a:r>
            <a:r>
              <a:rPr lang="en-US" sz="2600" dirty="0" smtClean="0"/>
              <a:t> to enter and you can often use a </a:t>
            </a:r>
            <a:r>
              <a:rPr lang="en-US" sz="2600" b="1" dirty="0" smtClean="0"/>
              <a:t>guest</a:t>
            </a:r>
            <a:r>
              <a:rPr lang="en-US" sz="2600" dirty="0" smtClean="0"/>
              <a:t> or </a:t>
            </a:r>
            <a:r>
              <a:rPr lang="en-US" sz="2600" b="1" dirty="0" smtClean="0"/>
              <a:t>anonymous</a:t>
            </a:r>
            <a:r>
              <a:rPr lang="en-US" sz="2600" dirty="0" smtClean="0"/>
              <a:t> instead of them.</a:t>
            </a:r>
            <a:endParaRPr lang="ar-IQ" sz="2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400" b="1" dirty="0" smtClean="0"/>
              <a:t> Ownership Classifications</a:t>
            </a:r>
            <a:endParaRPr lang="ar-IQ" sz="4400" b="1" dirty="0"/>
          </a:p>
        </p:txBody>
      </p:sp>
      <p:sp>
        <p:nvSpPr>
          <p:cNvPr id="3" name="عنصر نائب للمحتوى 2"/>
          <p:cNvSpPr>
            <a:spLocks noGrp="1"/>
          </p:cNvSpPr>
          <p:nvPr>
            <p:ph idx="1"/>
          </p:nvPr>
        </p:nvSpPr>
        <p:spPr/>
        <p:txBody>
          <a:bodyPr>
            <a:noAutofit/>
          </a:bodyPr>
          <a:lstStyle/>
          <a:p>
            <a:pPr algn="l" rtl="0">
              <a:buNone/>
            </a:pPr>
            <a:r>
              <a:rPr lang="en-US" sz="2600" dirty="0" smtClean="0"/>
              <a:t>Classified sources online programs into three sections</a:t>
            </a:r>
          </a:p>
          <a:p>
            <a:pPr algn="l" rtl="0"/>
            <a:r>
              <a:rPr lang="en-US" sz="2800" dirty="0" smtClean="0"/>
              <a:t>Public Domain</a:t>
            </a:r>
          </a:p>
          <a:p>
            <a:pPr algn="l" rtl="0"/>
            <a:r>
              <a:rPr lang="en-US" sz="2800" dirty="0" smtClean="0"/>
              <a:t>Freeware</a:t>
            </a:r>
          </a:p>
          <a:p>
            <a:pPr algn="l" rtl="0"/>
            <a:r>
              <a:rPr lang="en-US" sz="2800" dirty="0" smtClean="0"/>
              <a:t>Shareware</a:t>
            </a:r>
          </a:p>
          <a:p>
            <a:pPr algn="l" rtl="0">
              <a:buNone/>
            </a:pPr>
            <a:endParaRPr lang="en-US" sz="2800" dirty="0" smtClean="0"/>
          </a:p>
          <a:p>
            <a:pPr algn="l" rtl="0"/>
            <a:r>
              <a:rPr lang="en-US" sz="2800" dirty="0" smtClean="0"/>
              <a:t>Public Domain</a:t>
            </a:r>
          </a:p>
          <a:p>
            <a:pPr algn="l" rtl="0">
              <a:buNone/>
            </a:pPr>
            <a:r>
              <a:rPr lang="en-US" sz="2600" dirty="0" smtClean="0"/>
              <a:t>The software developed for general use here, there is no ownership rights to one or restrictions on its use, distribute and modify.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400" b="1" dirty="0" smtClean="0">
                <a:solidFill>
                  <a:srgbClr val="4F271C">
                    <a:satMod val="130000"/>
                  </a:srgbClr>
                </a:solidFill>
              </a:rPr>
              <a:t> Ownership Classifications</a:t>
            </a:r>
            <a:endParaRPr lang="ar-IQ" dirty="0"/>
          </a:p>
        </p:txBody>
      </p:sp>
      <p:sp>
        <p:nvSpPr>
          <p:cNvPr id="3" name="عنصر نائب للمحتوى 2"/>
          <p:cNvSpPr>
            <a:spLocks noGrp="1"/>
          </p:cNvSpPr>
          <p:nvPr>
            <p:ph idx="1"/>
          </p:nvPr>
        </p:nvSpPr>
        <p:spPr/>
        <p:txBody>
          <a:bodyPr>
            <a:normAutofit/>
          </a:bodyPr>
          <a:lstStyle/>
          <a:p>
            <a:pPr algn="l" rtl="0"/>
            <a:r>
              <a:rPr lang="en-US" sz="2600" dirty="0" smtClean="0"/>
              <a:t>Freeware</a:t>
            </a:r>
          </a:p>
          <a:p>
            <a:pPr algn="l" rtl="0">
              <a:buNone/>
            </a:pPr>
            <a:r>
              <a:rPr lang="en-US" sz="2600" dirty="0" smtClean="0"/>
              <a:t>All the right to use or distribute this software but there are property rights and the dissemination and may not be modified or sold.</a:t>
            </a:r>
          </a:p>
          <a:p>
            <a:pPr algn="l" rtl="0">
              <a:buNone/>
            </a:pPr>
            <a:endParaRPr lang="en-US" sz="2600" dirty="0" smtClean="0"/>
          </a:p>
          <a:p>
            <a:pPr algn="l" rtl="0"/>
            <a:r>
              <a:rPr lang="en-US" sz="2600" dirty="0" smtClean="0"/>
              <a:t>Shareware</a:t>
            </a:r>
          </a:p>
          <a:p>
            <a:pPr algn="l" rtl="0">
              <a:buNone/>
            </a:pPr>
            <a:r>
              <a:rPr lang="en-US" sz="2600" dirty="0" smtClean="0"/>
              <a:t>These programs are distributed the purpose of the experiment before you buy may not include all the features and must destroy the copies after the end of the </a:t>
            </a:r>
            <a:r>
              <a:rPr lang="en-US" sz="2600" dirty="0" smtClean="0"/>
              <a:t>period</a:t>
            </a:r>
            <a:endParaRPr lang="en-US" sz="2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4400" b="1" dirty="0" smtClean="0"/>
              <a:t>FTP and viruses</a:t>
            </a:r>
            <a:endParaRPr lang="ar-IQ" sz="4400" b="1" dirty="0"/>
          </a:p>
        </p:txBody>
      </p:sp>
      <p:sp>
        <p:nvSpPr>
          <p:cNvPr id="3" name="عنصر نائب للمحتوى 2"/>
          <p:cNvSpPr>
            <a:spLocks noGrp="1"/>
          </p:cNvSpPr>
          <p:nvPr>
            <p:ph idx="1"/>
          </p:nvPr>
        </p:nvSpPr>
        <p:spPr/>
        <p:txBody>
          <a:bodyPr>
            <a:normAutofit fontScale="92500" lnSpcReduction="10000"/>
          </a:bodyPr>
          <a:lstStyle/>
          <a:p>
            <a:pPr algn="l" rtl="0"/>
            <a:r>
              <a:rPr lang="en-US" dirty="0" smtClean="0"/>
              <a:t>At first you should know that your files and programs are divided into </a:t>
            </a:r>
            <a:r>
              <a:rPr lang="en-US" b="1" dirty="0" smtClean="0"/>
              <a:t>two</a:t>
            </a:r>
            <a:r>
              <a:rPr lang="en-US" dirty="0" smtClean="0"/>
              <a:t> </a:t>
            </a:r>
            <a:r>
              <a:rPr lang="en-US" b="1" dirty="0" smtClean="0"/>
              <a:t>ASCII</a:t>
            </a:r>
            <a:r>
              <a:rPr lang="en-US" dirty="0" smtClean="0"/>
              <a:t> &amp; </a:t>
            </a:r>
            <a:r>
              <a:rPr lang="en-US" b="1" dirty="0" smtClean="0"/>
              <a:t>Binary</a:t>
            </a:r>
          </a:p>
          <a:p>
            <a:pPr algn="l" rtl="0"/>
            <a:r>
              <a:rPr lang="en-US" b="1" dirty="0" smtClean="0"/>
              <a:t>ASCII </a:t>
            </a:r>
          </a:p>
          <a:p>
            <a:pPr algn="just" rtl="0">
              <a:buNone/>
            </a:pPr>
            <a:r>
              <a:rPr lang="en-US" sz="2800" dirty="0" smtClean="0"/>
              <a:t>short for (American Standard Code for Information Interchange) and files of this type contain seven bits molecules, ranging between zero and 127. This term is used to express the standard by which converts letters to numbers in the computer. Text files used this kind of formulas.</a:t>
            </a:r>
          </a:p>
          <a:p>
            <a:pPr algn="l" rtl="0"/>
            <a:endParaRPr lang="ar-IQ"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4400" b="1" dirty="0" smtClean="0"/>
              <a:t>FTP and viruses</a:t>
            </a:r>
            <a:endParaRPr lang="ar-IQ" sz="4400" b="1" dirty="0"/>
          </a:p>
        </p:txBody>
      </p:sp>
      <p:sp>
        <p:nvSpPr>
          <p:cNvPr id="3" name="عنصر نائب للمحتوى 2"/>
          <p:cNvSpPr>
            <a:spLocks noGrp="1"/>
          </p:cNvSpPr>
          <p:nvPr>
            <p:ph idx="1"/>
          </p:nvPr>
        </p:nvSpPr>
        <p:spPr/>
        <p:txBody>
          <a:bodyPr>
            <a:normAutofit/>
          </a:bodyPr>
          <a:lstStyle/>
          <a:p>
            <a:pPr algn="l" rtl="0"/>
            <a:r>
              <a:rPr lang="en-US" sz="2600" b="1" dirty="0" smtClean="0"/>
              <a:t>Binary</a:t>
            </a:r>
          </a:p>
          <a:p>
            <a:pPr algn="l" rtl="0">
              <a:buNone/>
            </a:pPr>
            <a:r>
              <a:rPr lang="en-US" sz="2600" b="1" dirty="0" smtClean="0"/>
              <a:t>Means files with binary system containing 8 molecules </a:t>
            </a:r>
            <a:r>
              <a:rPr lang="en-US" sz="2600" b="1" dirty="0" smtClean="0"/>
              <a:t>Bytes</a:t>
            </a:r>
            <a:endParaRPr lang="en-US" sz="2600" b="1" dirty="0" smtClean="0"/>
          </a:p>
          <a:p>
            <a:pPr algn="l" rtl="0">
              <a:buNone/>
            </a:pPr>
            <a:r>
              <a:rPr lang="en-US" sz="2600" b="1" dirty="0" smtClean="0"/>
              <a:t>between zero and 255 included pictures and programs compressed and files under this type</a:t>
            </a:r>
            <a:endParaRPr lang="ar-IQ" sz="2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4400" b="1" dirty="0" smtClean="0"/>
              <a:t>FTP and viruses</a:t>
            </a:r>
            <a:endParaRPr lang="ar-IQ" sz="4400" b="1" dirty="0"/>
          </a:p>
        </p:txBody>
      </p:sp>
      <p:sp>
        <p:nvSpPr>
          <p:cNvPr id="3" name="عنصر نائب للمحتوى 2"/>
          <p:cNvSpPr>
            <a:spLocks noGrp="1"/>
          </p:cNvSpPr>
          <p:nvPr>
            <p:ph idx="1"/>
          </p:nvPr>
        </p:nvSpPr>
        <p:spPr/>
        <p:txBody>
          <a:bodyPr>
            <a:noAutofit/>
          </a:bodyPr>
          <a:lstStyle/>
          <a:p>
            <a:pPr algn="l" rtl="0"/>
            <a:r>
              <a:rPr lang="en-US" sz="2600" dirty="0" smtClean="0"/>
              <a:t>The virus can not be transmitted via ASCII files and can not be transmitted through images format : jpg, gif, </a:t>
            </a:r>
            <a:r>
              <a:rPr lang="en-US" sz="2600" dirty="0" err="1" smtClean="0"/>
              <a:t>bmp,and</a:t>
            </a:r>
            <a:r>
              <a:rPr lang="en-US" sz="2600" dirty="0" smtClean="0"/>
              <a:t> other image formats and via video and audio files such as </a:t>
            </a:r>
            <a:r>
              <a:rPr lang="en-US" sz="2600" dirty="0" err="1" smtClean="0"/>
              <a:t>avi</a:t>
            </a:r>
            <a:r>
              <a:rPr lang="en-US" sz="2600" dirty="0" smtClean="0"/>
              <a:t>, ram, mpg, mp3, wav, etc. In other words, it moves across programs and system files and  compress programs usually and exe, com, bat, </a:t>
            </a:r>
            <a:r>
              <a:rPr lang="en-US" sz="2600" dirty="0" err="1" smtClean="0"/>
              <a:t>dll</a:t>
            </a:r>
            <a:r>
              <a:rPr lang="en-US" sz="2600" dirty="0" smtClean="0"/>
              <a:t>, </a:t>
            </a:r>
            <a:r>
              <a:rPr lang="en-US" sz="2600" dirty="0" err="1" smtClean="0"/>
              <a:t>drv</a:t>
            </a:r>
            <a:r>
              <a:rPr lang="en-US" sz="2600" dirty="0" smtClean="0"/>
              <a:t>, sys, bin, </a:t>
            </a:r>
            <a:r>
              <a:rPr lang="en-US" sz="2600" dirty="0" err="1" smtClean="0"/>
              <a:t>ovl</a:t>
            </a:r>
            <a:r>
              <a:rPr lang="en-US" sz="2600" dirty="0" smtClean="0"/>
              <a:t>, zip, </a:t>
            </a:r>
            <a:r>
              <a:rPr lang="en-US" sz="2600" dirty="0" err="1" smtClean="0"/>
              <a:t>mim</a:t>
            </a:r>
            <a:r>
              <a:rPr lang="en-US" sz="2600" dirty="0" smtClean="0"/>
              <a:t>, </a:t>
            </a:r>
            <a:r>
              <a:rPr lang="en-US" sz="2600" dirty="0" err="1" smtClean="0"/>
              <a:t>uue</a:t>
            </a:r>
            <a:r>
              <a:rPr lang="en-US" sz="2600" dirty="0" smtClean="0"/>
              <a:t>, </a:t>
            </a:r>
            <a:r>
              <a:rPr lang="en-US" sz="2600" dirty="0" err="1" smtClean="0"/>
              <a:t>xxe</a:t>
            </a:r>
            <a:r>
              <a:rPr lang="en-US" sz="2600" dirty="0" smtClean="0"/>
              <a:t>, b64, </a:t>
            </a:r>
            <a:r>
              <a:rPr lang="en-US" sz="2600" dirty="0" err="1" smtClean="0"/>
              <a:t>bhx</a:t>
            </a:r>
            <a:r>
              <a:rPr lang="en-US" sz="2600" dirty="0" smtClean="0"/>
              <a:t>, also can be transmitted macro viruses across applications MS Office, so beware of these files and check </a:t>
            </a:r>
            <a:r>
              <a:rPr lang="en-US" sz="2600" dirty="0" err="1" smtClean="0"/>
              <a:t>alwaysbefore</a:t>
            </a:r>
            <a:r>
              <a:rPr lang="en-US" sz="2600" dirty="0" smtClean="0"/>
              <a:t> the operation.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Top Free </a:t>
            </a:r>
            <a:r>
              <a:rPr lang="en-US" b="1" dirty="0" smtClean="0"/>
              <a:t>FTP Server </a:t>
            </a:r>
            <a:r>
              <a:rPr lang="en-US" b="1" dirty="0" smtClean="0"/>
              <a:t>Software</a:t>
            </a:r>
            <a:endParaRPr lang="ar-IQ" b="1" dirty="0"/>
          </a:p>
        </p:txBody>
      </p:sp>
      <p:sp>
        <p:nvSpPr>
          <p:cNvPr id="3" name="عنصر نائب للمحتوى 2"/>
          <p:cNvSpPr>
            <a:spLocks noGrp="1"/>
          </p:cNvSpPr>
          <p:nvPr>
            <p:ph idx="1"/>
          </p:nvPr>
        </p:nvSpPr>
        <p:spPr/>
        <p:txBody>
          <a:bodyPr>
            <a:normAutofit/>
          </a:bodyPr>
          <a:lstStyle/>
          <a:p>
            <a:pPr algn="just" rtl="0"/>
            <a:r>
              <a:rPr lang="en-US" sz="2600" dirty="0" smtClean="0"/>
              <a:t>WS_FTP Server</a:t>
            </a:r>
          </a:p>
          <a:p>
            <a:pPr algn="just" rtl="0"/>
            <a:r>
              <a:rPr lang="en-US" sz="2600" dirty="0" smtClean="0"/>
              <a:t>War FTP Daemon</a:t>
            </a:r>
          </a:p>
          <a:p>
            <a:pPr algn="just" rtl="0"/>
            <a:r>
              <a:rPr lang="en-US" sz="2600" dirty="0" err="1" smtClean="0"/>
              <a:t>zFTPServer</a:t>
            </a:r>
            <a:r>
              <a:rPr lang="en-US" sz="2600" dirty="0" smtClean="0"/>
              <a:t> Suite</a:t>
            </a:r>
          </a:p>
          <a:p>
            <a:pPr algn="just" rtl="0"/>
            <a:r>
              <a:rPr lang="en-US" sz="2600" b="1" dirty="0" err="1" smtClean="0"/>
              <a:t>FileZilla</a:t>
            </a:r>
            <a:r>
              <a:rPr lang="en-US" sz="2600" b="1" dirty="0" smtClean="0"/>
              <a:t> Server</a:t>
            </a:r>
          </a:p>
          <a:p>
            <a:pPr algn="just" rtl="0"/>
            <a:r>
              <a:rPr lang="en-US" sz="2600" dirty="0" err="1" smtClean="0"/>
              <a:t>Serv</a:t>
            </a:r>
            <a:r>
              <a:rPr lang="en-US" sz="2600" dirty="0" smtClean="0"/>
              <a:t>-U FTP Server</a:t>
            </a:r>
          </a:p>
          <a:p>
            <a:pPr algn="just" rtl="0"/>
            <a:r>
              <a:rPr lang="en-US" sz="2600" dirty="0" err="1" smtClean="0"/>
              <a:t>Xlight</a:t>
            </a:r>
            <a:r>
              <a:rPr lang="en-US" sz="2600" dirty="0" smtClean="0"/>
              <a:t> FTP Server</a:t>
            </a:r>
          </a:p>
          <a:p>
            <a:pPr algn="just" rtl="0"/>
            <a:r>
              <a:rPr lang="en-US" sz="2600" dirty="0" smtClean="0"/>
              <a:t>Golden FTP Server</a:t>
            </a:r>
          </a:p>
          <a:p>
            <a:pPr algn="l" rtl="0">
              <a:buNone/>
            </a:pPr>
            <a:endParaRPr lang="ar-IQ" sz="2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373</TotalTime>
  <Words>475</Words>
  <Application>Microsoft Office PowerPoint</Application>
  <PresentationFormat>عرض على الشاشة (3:4)‏</PresentationFormat>
  <Paragraphs>75</Paragraphs>
  <Slides>25</Slides>
  <Notes>0</Notes>
  <HiddenSlides>0</HiddenSlides>
  <MMClips>0</MMClips>
  <ScaleCrop>false</ScaleCrop>
  <HeadingPairs>
    <vt:vector size="4" baseType="variant">
      <vt:variant>
        <vt:lpstr>سمة</vt:lpstr>
      </vt:variant>
      <vt:variant>
        <vt:i4>1</vt:i4>
      </vt:variant>
      <vt:variant>
        <vt:lpstr>عناوين الشرائح</vt:lpstr>
      </vt:variant>
      <vt:variant>
        <vt:i4>25</vt:i4>
      </vt:variant>
    </vt:vector>
  </HeadingPairs>
  <TitlesOfParts>
    <vt:vector size="26" baseType="lpstr">
      <vt:lpstr>Solstice</vt:lpstr>
      <vt:lpstr>FTP Server</vt:lpstr>
      <vt:lpstr>FTP Protocol Overview</vt:lpstr>
      <vt:lpstr>FTP Type </vt:lpstr>
      <vt:lpstr> Ownership Classifications</vt:lpstr>
      <vt:lpstr> Ownership Classifications</vt:lpstr>
      <vt:lpstr>FTP and viruses</vt:lpstr>
      <vt:lpstr>FTP and viruses</vt:lpstr>
      <vt:lpstr>FTP and viruses</vt:lpstr>
      <vt:lpstr>Top Free FTP Server Software</vt:lpstr>
      <vt:lpstr>FileZilla Server Features</vt:lpstr>
      <vt:lpstr>FileZilla Server Features</vt:lpstr>
      <vt:lpstr>Download frome site  https://filezilla-project.org/ </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Access the FTP Server</vt:lpstr>
      <vt:lpstr>Access the FTP Server</vt:lpstr>
      <vt:lpstr>Access the FTP Server</vt:lpstr>
      <vt:lpstr>Thank you  for  listening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FTP Server</dc:title>
  <dc:creator>Mohaa</dc:creator>
  <cp:lastModifiedBy>Mohaa</cp:lastModifiedBy>
  <cp:revision>38</cp:revision>
  <dcterms:created xsi:type="dcterms:W3CDTF">2013-06-05T12:30:44Z</dcterms:created>
  <dcterms:modified xsi:type="dcterms:W3CDTF">2013-06-05T20:10:28Z</dcterms:modified>
</cp:coreProperties>
</file>