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sldIdLst>
    <p:sldId id="282" r:id="rId2"/>
    <p:sldId id="256" r:id="rId3"/>
    <p:sldId id="292" r:id="rId4"/>
    <p:sldId id="287" r:id="rId5"/>
    <p:sldId id="288" r:id="rId6"/>
    <p:sldId id="290" r:id="rId7"/>
    <p:sldId id="291" r:id="rId8"/>
    <p:sldId id="293" r:id="rId9"/>
    <p:sldId id="289" r:id="rId10"/>
    <p:sldId id="259" r:id="rId11"/>
    <p:sldId id="260" r:id="rId12"/>
    <p:sldId id="261" r:id="rId13"/>
    <p:sldId id="262" r:id="rId14"/>
    <p:sldId id="294" r:id="rId15"/>
    <p:sldId id="264" r:id="rId16"/>
    <p:sldId id="265" r:id="rId17"/>
    <p:sldId id="267" r:id="rId18"/>
    <p:sldId id="268" r:id="rId19"/>
    <p:sldId id="281" r:id="rId20"/>
    <p:sldId id="263" r:id="rId2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r" defTabSz="914400" rtl="1" eaLnBrk="1" latinLnBrk="0" hangingPunct="1">
      <a:defRPr b="1" kern="1200">
        <a:solidFill>
          <a:schemeClr val="tx1"/>
        </a:solidFill>
        <a:latin typeface="Arial" pitchFamily="34" charset="0"/>
        <a:ea typeface="+mn-ea"/>
        <a:cs typeface="+mn-cs"/>
      </a:defRPr>
    </a:lvl6pPr>
    <a:lvl7pPr marL="2743200" algn="r" defTabSz="914400" rtl="1" eaLnBrk="1" latinLnBrk="0" hangingPunct="1">
      <a:defRPr b="1" kern="1200">
        <a:solidFill>
          <a:schemeClr val="tx1"/>
        </a:solidFill>
        <a:latin typeface="Arial" pitchFamily="34" charset="0"/>
        <a:ea typeface="+mn-ea"/>
        <a:cs typeface="+mn-cs"/>
      </a:defRPr>
    </a:lvl7pPr>
    <a:lvl8pPr marL="3200400" algn="r" defTabSz="914400" rtl="1" eaLnBrk="1" latinLnBrk="0" hangingPunct="1">
      <a:defRPr b="1" kern="1200">
        <a:solidFill>
          <a:schemeClr val="tx1"/>
        </a:solidFill>
        <a:latin typeface="Arial" pitchFamily="34" charset="0"/>
        <a:ea typeface="+mn-ea"/>
        <a:cs typeface="+mn-cs"/>
      </a:defRPr>
    </a:lvl8pPr>
    <a:lvl9pPr marL="3657600" algn="r" defTabSz="914400" rtl="1"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CC9900"/>
    <a:srgbClr val="009900"/>
    <a:srgbClr val="663300"/>
    <a:srgbClr val="FF6600"/>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36" autoAdjust="0"/>
    <p:restoredTop sz="77975" autoAdjust="0"/>
  </p:normalViewPr>
  <p:slideViewPr>
    <p:cSldViewPr>
      <p:cViewPr>
        <p:scale>
          <a:sx n="62" d="100"/>
          <a:sy n="62" d="100"/>
        </p:scale>
        <p:origin x="-1734" y="-72"/>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FAC1E5F1-5232-4594-925E-24917EB829F1}" type="slidenum">
              <a:rPr lang="en-US"/>
              <a:pPr>
                <a:defRPr/>
              </a:pPr>
              <a:t>‹#›</a:t>
            </a:fld>
            <a:endParaRPr lang="en-US"/>
          </a:p>
        </p:txBody>
      </p:sp>
    </p:spTree>
    <p:extLst>
      <p:ext uri="{BB962C8B-B14F-4D97-AF65-F5344CB8AC3E}">
        <p14:creationId xmlns:p14="http://schemas.microsoft.com/office/powerpoint/2010/main" val="2840032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pPr>
              <a:defRPr/>
            </a:pPr>
            <a:fld id="{FAC1E5F1-5232-4594-925E-24917EB829F1}" type="slidenum">
              <a:rPr lang="en-US" smtClean="0"/>
              <a:pPr>
                <a:defRPr/>
              </a:pPr>
              <a:t>1</a:t>
            </a:fld>
            <a:endParaRPr lang="en-US"/>
          </a:p>
        </p:txBody>
      </p:sp>
    </p:spTree>
    <p:extLst>
      <p:ext uri="{BB962C8B-B14F-4D97-AF65-F5344CB8AC3E}">
        <p14:creationId xmlns:p14="http://schemas.microsoft.com/office/powerpoint/2010/main" val="93092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fld id="{609F4ECC-FEBC-4674-9FA5-7ED7E0E56DA2}" type="slidenum">
              <a:rPr lang="en-US" b="0"/>
              <a:pPr eaLnBrk="1" hangingPunct="1"/>
              <a:t>10</a:t>
            </a:fld>
            <a:endParaRPr lang="en-US"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dirty="0" smtClean="0"/>
              <a:t>The use of Sub netting and CIDR strategies have helped to slow down the process of running out of IP addresses, however with the continuing growth in the number of Internet hosts/users, the IP in its current version (IPV4) won’t be able to meet the high demands and interest in the Internet. </a:t>
            </a:r>
          </a:p>
          <a:p>
            <a:pPr eaLnBrk="1" hangingPunct="1"/>
            <a:r>
              <a:rPr lang="en-US" dirty="0" smtClean="0"/>
              <a:t>To remedy this weakness IETF defined a new version for IP (IPv6) with other additional advantages over IPv4.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fld id="{0D885B6C-D102-479A-B156-3029CDD2CA1C}" type="slidenum">
              <a:rPr lang="en-US" b="0"/>
              <a:pPr eaLnBrk="1" hangingPunct="1"/>
              <a:t>13</a:t>
            </a:fld>
            <a:endParaRPr lang="en-US" b="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pPr eaLnBrk="1" hangingPunct="1"/>
            <a:r>
              <a:rPr lang="en-US" dirty="0" smtClean="0"/>
              <a:t>No more Class A,B C and so on like IPv4</a:t>
            </a:r>
          </a:p>
          <a:p>
            <a:pPr eaLnBrk="1" hangingPunct="1"/>
            <a:r>
              <a:rPr lang="en-US" dirty="0" smtClean="0"/>
              <a:t>IPv6 defines 3 types of addressing: Unicast, </a:t>
            </a:r>
            <a:r>
              <a:rPr lang="en-US" dirty="0" err="1" smtClean="0"/>
              <a:t>Anycast</a:t>
            </a:r>
            <a:r>
              <a:rPr lang="en-US" dirty="0" smtClean="0"/>
              <a:t>, Multicast. </a:t>
            </a:r>
          </a:p>
          <a:p>
            <a:pPr eaLnBrk="1" hangingPunct="1"/>
            <a:r>
              <a:rPr lang="en-US" dirty="0" smtClean="0"/>
              <a:t>Unicast and Multicast are same as in IPv4</a:t>
            </a:r>
          </a:p>
          <a:p>
            <a:pPr eaLnBrk="1" hangingPunct="1"/>
            <a:r>
              <a:rPr lang="en-US" dirty="0" err="1" smtClean="0"/>
              <a:t>Anycast</a:t>
            </a:r>
            <a:r>
              <a:rPr lang="en-US" dirty="0" smtClean="0"/>
              <a:t> is similar to Multicast in that the destination is a group of address but instead of delivering the packet to each of them, it tries to deliver to just one of them. ( Any member of the group possibly the closest). </a:t>
            </a:r>
          </a:p>
          <a:p>
            <a:pPr eaLnBrk="1" hangingPunct="1"/>
            <a:r>
              <a:rPr lang="en-US" dirty="0" smtClean="0"/>
              <a:t>Example of typical </a:t>
            </a:r>
            <a:r>
              <a:rPr lang="en-US" dirty="0" err="1" smtClean="0"/>
              <a:t>Anycast</a:t>
            </a:r>
            <a:r>
              <a:rPr lang="en-US" dirty="0" smtClean="0"/>
              <a:t> addressing will be a client wants to access information from Servers, “any” server will be fine. ….( Mobile 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fld id="{BCE55345-25A0-4D5A-8E5A-CB806A74C885}" type="slidenum">
              <a:rPr lang="en-US" b="0"/>
              <a:pPr eaLnBrk="1" hangingPunct="1"/>
              <a:t>15</a:t>
            </a:fld>
            <a:endParaRPr lang="en-US"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dirty="0" smtClean="0">
                <a:solidFill>
                  <a:srgbClr val="0000FF"/>
                </a:solidFill>
                <a:latin typeface="Arial" pitchFamily="34" charset="0"/>
                <a:cs typeface="Arial" pitchFamily="34" charset="0"/>
              </a:rPr>
              <a:t>IPv6 addresses are represented as a series of 16-bit hexadecimal fields separated by colons (:). </a:t>
            </a:r>
            <a:endParaRPr lang="en-US" dirty="0" smtClean="0">
              <a:latin typeface="Arial" pitchFamily="34" charset="0"/>
              <a:cs typeface="Arial" pitchFamily="34" charset="0"/>
            </a:endParaRPr>
          </a:p>
          <a:p>
            <a:pPr eaLnBrk="1" hangingPunct="1"/>
            <a:r>
              <a:rPr lang="en-US" dirty="0" smtClean="0">
                <a:solidFill>
                  <a:srgbClr val="0000FF"/>
                </a:solidFill>
                <a:latin typeface="Arial" pitchFamily="34" charset="0"/>
                <a:cs typeface="Arial" pitchFamily="34" charset="0"/>
              </a:rPr>
              <a:t>The A, B, C, D, E, F in hexadecimal are case in-sensitive. In order to shorten the writing of IPv6 addresses, a few tricks are available.</a:t>
            </a:r>
          </a:p>
          <a:p>
            <a:pPr eaLnBrk="1" hangingPunct="1"/>
            <a:r>
              <a:rPr lang="en-US" dirty="0" smtClean="0">
                <a:solidFill>
                  <a:srgbClr val="0000FF"/>
                </a:solidFill>
                <a:latin typeface="Arial" pitchFamily="34" charset="0"/>
                <a:cs typeface="Times New Roman" pitchFamily="18" charset="0"/>
              </a:rPr>
              <a:t>The leading zeros in a field are optional, so that 0074= 74 and 0000 = 0. </a:t>
            </a:r>
          </a:p>
          <a:p>
            <a:pPr eaLnBrk="1" hangingPunct="1"/>
            <a:r>
              <a:rPr lang="en-US" dirty="0" smtClean="0">
                <a:solidFill>
                  <a:srgbClr val="0000FF"/>
                </a:solidFill>
                <a:latin typeface="Arial" pitchFamily="34" charset="0"/>
                <a:cs typeface="Times New Roman" pitchFamily="18" charset="0"/>
              </a:rPr>
              <a:t>Successive fields of 0 are represented as ::, but only once in an address.</a:t>
            </a:r>
          </a:p>
          <a:p>
            <a:pPr eaLnBrk="1" hangingPunct="1"/>
            <a:r>
              <a:rPr lang="en-US" dirty="0" smtClean="0">
                <a:solidFill>
                  <a:srgbClr val="0000FF"/>
                </a:solidFill>
                <a:latin typeface="Arial" pitchFamily="34" charset="0"/>
                <a:cs typeface="Times New Roman" pitchFamily="18" charset="0"/>
              </a:rPr>
              <a:t>An address parser is able to identify the number of missing zeros by putting the two parts apart and filling 0 until the 128 bits is complete. But if two:: are placed in the address, then there is no way to identify the size of each block of zeros. So only one:: is possible in a valid IPv6 address.</a:t>
            </a:r>
            <a:endParaRPr lang="fr-CA" dirty="0" smtClean="0">
              <a:solidFill>
                <a:srgbClr val="0000FF"/>
              </a:solidFill>
              <a:latin typeface="Arial" pitchFamily="34" charset="0"/>
              <a:cs typeface="Times New Roman" pitchFamily="18" charset="0"/>
            </a:endParaRPr>
          </a:p>
          <a:p>
            <a:pPr eaLnBrk="1" hangingPunct="1"/>
            <a:r>
              <a:rPr lang="en-US" dirty="0" smtClean="0">
                <a:solidFill>
                  <a:srgbClr val="0000FF"/>
                </a:solidFill>
                <a:latin typeface="Arial" pitchFamily="34" charset="0"/>
                <a:cs typeface="Times New Roman" pitchFamily="18" charset="0"/>
              </a:rPr>
              <a:t>	 The use of the :: technique makes many addresses very small, for example, FDEC:0:0:0:0:0:1 becomes FDEC::1.  The "unspecified" address is written as ::, since it contains all zeros.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fld id="{EA46F183-B34E-48CD-9C8D-E3995BCF4685}" type="slidenum">
              <a:rPr lang="en-US" b="0"/>
              <a:pPr eaLnBrk="1" hangingPunct="1"/>
              <a:t>16</a:t>
            </a:fld>
            <a:endParaRPr lang="en-US"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dirty="0" smtClean="0"/>
              <a:t>Address beginning with 80 zeros, are reserved for IPv4 addresses.</a:t>
            </a:r>
          </a:p>
          <a:p>
            <a:pPr eaLnBrk="1" hangingPunct="1"/>
            <a:r>
              <a:rPr lang="en-US" dirty="0" smtClean="0"/>
              <a:t>IPv6 supports two type of formats, distinguished by the next 16 bits:</a:t>
            </a:r>
          </a:p>
          <a:p>
            <a:pPr eaLnBrk="1" hangingPunct="1"/>
            <a:r>
              <a:rPr lang="en-US" dirty="0" smtClean="0"/>
              <a:t>Compatible: used when computers using IPv6 want to send/receive packets over IPv4 network.</a:t>
            </a:r>
          </a:p>
          <a:p>
            <a:pPr eaLnBrk="1" hangingPunct="1"/>
            <a:endParaRPr lang="en-US" dirty="0" smtClean="0"/>
          </a:p>
          <a:p>
            <a:pPr eaLnBrk="1" hangingPunct="1"/>
            <a:r>
              <a:rPr lang="en-US" dirty="0" smtClean="0"/>
              <a:t>Mapping : used when sender and networks use IPv6, but the receiver</a:t>
            </a:r>
            <a:r>
              <a:rPr lang="en-US" baseline="0" dirty="0" smtClean="0"/>
              <a:t> </a:t>
            </a:r>
            <a:r>
              <a:rPr lang="en-US" dirty="0" smtClean="0"/>
              <a:t>uses IPv4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fld id="{1C2EF9D1-5D6D-49F4-9AFD-A5ADE163F5AC}" type="slidenum">
              <a:rPr lang="en-US" b="0"/>
              <a:pPr eaLnBrk="1" hangingPunct="1"/>
              <a:t>17</a:t>
            </a:fld>
            <a:endParaRPr lang="en-US"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dirty="0" smtClean="0">
                <a:solidFill>
                  <a:srgbClr val="0000FF"/>
                </a:solidFill>
                <a:latin typeface="Arial" pitchFamily="34" charset="0"/>
                <a:cs typeface="Arial" pitchFamily="34" charset="0"/>
              </a:rPr>
              <a:t>When tunneling IPv6 traffic over an IPv4 network, one edge router encapsulates the IPv6 packet inside an IPv4 packet and then the other router </a:t>
            </a:r>
            <a:r>
              <a:rPr lang="en-US" dirty="0" err="1" smtClean="0">
                <a:solidFill>
                  <a:srgbClr val="0000FF"/>
                </a:solidFill>
                <a:latin typeface="Arial" pitchFamily="34" charset="0"/>
                <a:cs typeface="Arial" pitchFamily="34" charset="0"/>
              </a:rPr>
              <a:t>decapsulates</a:t>
            </a:r>
            <a:r>
              <a:rPr lang="en-US" dirty="0" smtClean="0">
                <a:solidFill>
                  <a:srgbClr val="0000FF"/>
                </a:solidFill>
                <a:latin typeface="Arial" pitchFamily="34" charset="0"/>
                <a:cs typeface="Arial" pitchFamily="34" charset="0"/>
              </a:rPr>
              <a:t> it, and vice-versa. This enables the connection of IPv6 islands without the need to also convert the backbone to IPv6. </a:t>
            </a:r>
          </a:p>
          <a:p>
            <a:pPr eaLnBrk="1" hangingPunct="1"/>
            <a:r>
              <a:rPr lang="en-US" dirty="0" smtClean="0">
                <a:solidFill>
                  <a:srgbClr val="0000FF"/>
                </a:solidFill>
                <a:latin typeface="Arial Unicode MS" pitchFamily="34" charset="-128"/>
                <a:ea typeface="Arial Unicode MS" pitchFamily="34" charset="-128"/>
                <a:cs typeface="Arial Unicode MS" pitchFamily="34"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fld id="{2D13FD69-1D0C-4847-A6D7-1C52D3256112}" type="slidenum">
              <a:rPr lang="en-US" b="0"/>
              <a:pPr eaLnBrk="1" hangingPunct="1"/>
              <a:t>18</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smtClean="0">
                <a:solidFill>
                  <a:srgbClr val="0000FF"/>
                </a:solidFill>
                <a:latin typeface="Arial Unicode MS" pitchFamily="34" charset="-128"/>
                <a:ea typeface="Arial Unicode MS" pitchFamily="34" charset="-128"/>
                <a:cs typeface="Arial Unicode MS" pitchFamily="34" charset="-128"/>
              </a:rPr>
              <a:t> </a:t>
            </a:r>
            <a:r>
              <a:rPr lang="en-US" smtClean="0">
                <a:solidFill>
                  <a:srgbClr val="0000FF"/>
                </a:solidFill>
                <a:latin typeface="Arial" pitchFamily="34" charset="0"/>
                <a:cs typeface="Arial" pitchFamily="34" charset="0"/>
              </a:rPr>
              <a:t>The </a:t>
            </a:r>
            <a:r>
              <a:rPr lang="en-US" dirty="0" smtClean="0">
                <a:solidFill>
                  <a:srgbClr val="0000FF"/>
                </a:solidFill>
                <a:latin typeface="Arial" pitchFamily="34" charset="0"/>
                <a:cs typeface="Arial" pitchFamily="34" charset="0"/>
              </a:rPr>
              <a:t>graphic shows the typical situation for dual-stack hosts with applications supporting both protocols. </a:t>
            </a:r>
            <a:endParaRPr lang="en-US" dirty="0" smtClean="0">
              <a:latin typeface="Arial" pitchFamily="34" charset="0"/>
              <a:cs typeface="Arial" pitchFamily="34" charset="0"/>
            </a:endParaRPr>
          </a:p>
          <a:p>
            <a:pPr eaLnBrk="1" hangingPunct="1"/>
            <a:r>
              <a:rPr lang="en-US" dirty="0" smtClean="0">
                <a:solidFill>
                  <a:srgbClr val="0000FF"/>
                </a:solidFill>
                <a:latin typeface="Arial" pitchFamily="34" charset="0"/>
                <a:cs typeface="Arial" pitchFamily="34" charset="0"/>
              </a:rPr>
              <a:t>An IPv6 and IPv4-enabled application send requests to the DNS for all types of addresses for the destination hostname (www.google.com). </a:t>
            </a:r>
          </a:p>
          <a:p>
            <a:pPr eaLnBrk="1" hangingPunct="1"/>
            <a:r>
              <a:rPr lang="en-US" dirty="0" smtClean="0">
                <a:solidFill>
                  <a:srgbClr val="0000FF"/>
                </a:solidFill>
                <a:latin typeface="Arial" pitchFamily="34" charset="0"/>
                <a:cs typeface="Arial" pitchFamily="34" charset="0"/>
              </a:rPr>
              <a:t>The DNS server sends the answer back with all available addresses (IPv4 and IPv6) of the host.  </a:t>
            </a:r>
          </a:p>
          <a:p>
            <a:pPr eaLnBrk="1" hangingPunct="1"/>
            <a:r>
              <a:rPr lang="en-US" dirty="0" smtClean="0">
                <a:solidFill>
                  <a:srgbClr val="0000FF"/>
                </a:solidFill>
                <a:latin typeface="Arial" pitchFamily="34" charset="0"/>
                <a:cs typeface="Arial" pitchFamily="34" charset="0"/>
              </a:rPr>
              <a:t>The application chooses one or the other (the typical default is IPv6) and then requests the source host to connect to the destination host using IPv6.</a:t>
            </a:r>
            <a:r>
              <a:rPr lang="fr-CA" dirty="0" smtClean="0">
                <a:solidFill>
                  <a:srgbClr val="0000FF"/>
                </a:solidFill>
                <a:latin typeface="Arial" pitchFamily="34" charset="0"/>
                <a:cs typeface="Times New Roman" pitchFamily="18" charset="0"/>
              </a:rPr>
              <a:t> </a:t>
            </a:r>
            <a:endParaRPr lang="en-US" dirty="0" smtClean="0">
              <a:solidFill>
                <a:srgbClr val="0000FF"/>
              </a:solidFill>
              <a:latin typeface="Arial" pitchFamily="34"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pPr>
              <a:defRPr/>
            </a:pPr>
            <a:endParaRPr lang="en-US"/>
          </a:p>
        </p:txBody>
      </p:sp>
      <p:sp>
        <p:nvSpPr>
          <p:cNvPr id="17" name="Slide Number Placeholder 16"/>
          <p:cNvSpPr>
            <a:spLocks noGrp="1"/>
          </p:cNvSpPr>
          <p:nvPr>
            <p:ph type="sldNum" sz="quarter" idx="11"/>
          </p:nvPr>
        </p:nvSpPr>
        <p:spPr/>
        <p:txBody>
          <a:bodyPr/>
          <a:lstStyle/>
          <a:p>
            <a:pPr>
              <a:defRPr/>
            </a:pPr>
            <a:fld id="{DEACAE5A-B1DC-4093-B96B-91ECF3EC1B12}" type="slidenum">
              <a:rPr lang="en-US" smtClean="0"/>
              <a:pPr>
                <a:defRPr/>
              </a:pPr>
              <a:t>‹#›</a:t>
            </a:fld>
            <a:endParaRPr lang="en-US"/>
          </a:p>
        </p:txBody>
      </p:sp>
      <p:sp>
        <p:nvSpPr>
          <p:cNvPr id="19" name="Footer Placeholder 1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B0D618-B647-4796-AB6B-3C212C60DE2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CD4B3C-3D29-4797-AC83-2D78834D9276}" type="slidenum">
              <a:rPr lang="en-US" smtClean="0"/>
              <a:pPr>
                <a:defRPr/>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ar-SA" smtClean="0"/>
              <a:t>انقر لتحرير نمط العنوان الرئيسي</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pPr>
              <a:defRPr/>
            </a:pPr>
            <a:endParaRPr lang="en-US"/>
          </a:p>
        </p:txBody>
      </p:sp>
      <p:sp>
        <p:nvSpPr>
          <p:cNvPr id="12" name="Slide Number Placeholder 11"/>
          <p:cNvSpPr>
            <a:spLocks noGrp="1"/>
          </p:cNvSpPr>
          <p:nvPr>
            <p:ph type="sldNum" sz="quarter" idx="15"/>
          </p:nvPr>
        </p:nvSpPr>
        <p:spPr/>
        <p:txBody>
          <a:bodyPr/>
          <a:lstStyle/>
          <a:p>
            <a:pPr>
              <a:defRPr/>
            </a:pPr>
            <a:fld id="{E63E8CA2-A5E7-4206-BF33-61958F0F81FF}" type="slidenum">
              <a:rPr lang="en-US" smtClean="0"/>
              <a:pPr>
                <a:defRPr/>
              </a:pPr>
              <a:t>‹#›</a:t>
            </a:fld>
            <a:endParaRPr lang="en-US"/>
          </a:p>
        </p:txBody>
      </p:sp>
      <p:sp>
        <p:nvSpPr>
          <p:cNvPr id="13" name="Footer Placeholder 12"/>
          <p:cNvSpPr>
            <a:spLocks noGrp="1"/>
          </p:cNvSpPr>
          <p:nvPr>
            <p:ph type="ftr" sz="quarter" idx="16"/>
          </p:nvPr>
        </p:nvSpPr>
        <p:spPr/>
        <p:txBody>
          <a:body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D751A203-DA3E-4AA4-AD77-17255474D8A5}"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pPr>
              <a:defRPr/>
            </a:pPr>
            <a:endParaRPr lang="en-US"/>
          </a:p>
        </p:txBody>
      </p:sp>
      <p:sp>
        <p:nvSpPr>
          <p:cNvPr id="12" name="Slide Number Placeholder 11"/>
          <p:cNvSpPr>
            <a:spLocks noGrp="1"/>
          </p:cNvSpPr>
          <p:nvPr>
            <p:ph type="sldNum" sz="quarter" idx="16"/>
          </p:nvPr>
        </p:nvSpPr>
        <p:spPr/>
        <p:txBody>
          <a:bodyPr/>
          <a:lstStyle/>
          <a:p>
            <a:pPr>
              <a:defRPr/>
            </a:pPr>
            <a:fld id="{B0E00285-851E-41BD-877F-94842888071D}" type="slidenum">
              <a:rPr lang="en-US" smtClean="0"/>
              <a:pPr>
                <a:defRPr/>
              </a:pPr>
              <a:t>‹#›</a:t>
            </a:fld>
            <a:endParaRPr lang="en-US"/>
          </a:p>
        </p:txBody>
      </p:sp>
      <p:sp>
        <p:nvSpPr>
          <p:cNvPr id="13" name="Footer Placeholder 12"/>
          <p:cNvSpPr>
            <a:spLocks noGrp="1"/>
          </p:cNvSpPr>
          <p:nvPr>
            <p:ph type="ftr" sz="quarter" idx="17"/>
          </p:nvPr>
        </p:nvSpPr>
        <p:spPr/>
        <p:txBody>
          <a:bodyPr/>
          <a:lstStyle/>
          <a:p>
            <a:pPr>
              <a:defRPr/>
            </a:pPr>
            <a:endParaRPr lang="en-US"/>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pPr>
              <a:defRPr/>
            </a:pPr>
            <a:endParaRPr lang="en-US"/>
          </a:p>
        </p:txBody>
      </p:sp>
      <p:sp>
        <p:nvSpPr>
          <p:cNvPr id="12" name="Slide Number Placeholder 11"/>
          <p:cNvSpPr>
            <a:spLocks noGrp="1"/>
          </p:cNvSpPr>
          <p:nvPr>
            <p:ph type="sldNum" sz="quarter" idx="17"/>
          </p:nvPr>
        </p:nvSpPr>
        <p:spPr/>
        <p:txBody>
          <a:bodyPr/>
          <a:lstStyle/>
          <a:p>
            <a:pPr>
              <a:defRPr/>
            </a:pPr>
            <a:fld id="{68CA9603-FE7A-4BA7-8871-A382A6375E40}" type="slidenum">
              <a:rPr lang="en-US" smtClean="0"/>
              <a:pPr>
                <a:defRPr/>
              </a:pPr>
              <a:t>‹#›</a:t>
            </a:fld>
            <a:endParaRPr lang="en-US"/>
          </a:p>
        </p:txBody>
      </p:sp>
      <p:sp>
        <p:nvSpPr>
          <p:cNvPr id="13" name="Footer Placeholder 12"/>
          <p:cNvSpPr>
            <a:spLocks noGrp="1"/>
          </p:cNvSpPr>
          <p:nvPr>
            <p:ph type="ftr" sz="quarter" idx="18"/>
          </p:nvPr>
        </p:nvSpPr>
        <p:spPr/>
        <p:txBody>
          <a:bodyPr/>
          <a:lstStyle/>
          <a:p>
            <a:pPr>
              <a:defRPr/>
            </a:pPr>
            <a:endParaRPr lang="en-US"/>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B619887A-6599-41F2-A43E-5794A359A81F}"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7690E27E-49DA-464B-9E40-F25C4BF4ADDC}"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pPr>
              <a:defRPr/>
            </a:pPr>
            <a:endParaRPr lang="en-US"/>
          </a:p>
        </p:txBody>
      </p:sp>
      <p:sp>
        <p:nvSpPr>
          <p:cNvPr id="19" name="Slide Number Placeholder 18"/>
          <p:cNvSpPr>
            <a:spLocks noGrp="1"/>
          </p:cNvSpPr>
          <p:nvPr>
            <p:ph type="sldNum" sz="quarter" idx="16"/>
          </p:nvPr>
        </p:nvSpPr>
        <p:spPr/>
        <p:txBody>
          <a:bodyPr/>
          <a:lstStyle/>
          <a:p>
            <a:pPr>
              <a:defRPr/>
            </a:pPr>
            <a:fld id="{549599E3-23B8-476D-83EE-864D7463836A}" type="slidenum">
              <a:rPr lang="en-US" smtClean="0"/>
              <a:pPr>
                <a:defRPr/>
              </a:pPr>
              <a:t>‹#›</a:t>
            </a:fld>
            <a:endParaRPr lang="en-US"/>
          </a:p>
        </p:txBody>
      </p:sp>
      <p:sp>
        <p:nvSpPr>
          <p:cNvPr id="23" name="Footer Placeholder 22"/>
          <p:cNvSpPr>
            <a:spLocks noGrp="1"/>
          </p:cNvSpPr>
          <p:nvPr>
            <p:ph type="ftr" sz="quarter" idx="17"/>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2514600" y="975360"/>
            <a:ext cx="41148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2981325" y="273180"/>
            <a:ext cx="3181350" cy="292100"/>
          </a:xfrm>
        </p:spPr>
        <p:txBody>
          <a:bodyPr/>
          <a:lstStyle/>
          <a:p>
            <a:pPr>
              <a:defRPr/>
            </a:pPr>
            <a:endParaRPr lang="en-US"/>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B53DDC35-885A-44AA-B0CB-F438FBC5FEF7}" type="slidenum">
              <a:rPr lang="en-US" smtClean="0"/>
              <a:pPr>
                <a:defRPr/>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20FC33E7-9274-451B-8B06-7A04F81EF9B1}" type="slidenum">
              <a:rPr lang="en-US" smtClean="0"/>
              <a:pPr>
                <a:defRPr/>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827584" y="620688"/>
            <a:ext cx="4104456"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11500" dirty="0" smtClean="0">
                <a:ln w="11430"/>
                <a:solidFill>
                  <a:srgbClr val="FFC000"/>
                </a:solidFill>
                <a:effectLst>
                  <a:outerShdw blurRad="80000" dist="40000" dir="5040000" algn="tl">
                    <a:srgbClr val="000000">
                      <a:alpha val="30000"/>
                    </a:srgbClr>
                  </a:outerShdw>
                </a:effectLst>
              </a:rPr>
              <a:t>IPv6</a:t>
            </a:r>
            <a:endParaRPr lang="en-US" sz="13800" dirty="0">
              <a:ln w="11430"/>
              <a:solidFill>
                <a:srgbClr val="FFC000"/>
              </a:solidFill>
              <a:effectLst>
                <a:outerShdw blurRad="80000" dist="40000" dir="5040000" algn="tl">
                  <a:srgbClr val="000000">
                    <a:alpha val="30000"/>
                  </a:srgbClr>
                </a:outerShdw>
              </a:effectLst>
              <a:latin typeface="Monotype Corsiva" pitchFamily="66" charset="0"/>
            </a:endParaRPr>
          </a:p>
        </p:txBody>
      </p:sp>
      <p:pic>
        <p:nvPicPr>
          <p:cNvPr id="2" name="Picture 2" descr="F:\DT1-2-2012\ipv6\logo-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16632"/>
            <a:ext cx="4702251" cy="56020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DT1-2-2012\ipv6\Untitled-1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947586"/>
            <a:ext cx="2925296" cy="3499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3419872" y="5589240"/>
            <a:ext cx="51125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4000" dirty="0" err="1" smtClean="0">
                <a:ln w="11430"/>
                <a:solidFill>
                  <a:srgbClr val="FFC000"/>
                </a:solidFill>
                <a:effectLst>
                  <a:outerShdw blurRad="80000" dist="40000" dir="5040000" algn="tl">
                    <a:srgbClr val="000000">
                      <a:alpha val="30000"/>
                    </a:srgbClr>
                  </a:outerShdw>
                </a:effectLst>
              </a:rPr>
              <a:t>OmaR</a:t>
            </a:r>
            <a:r>
              <a:rPr lang="en-US" sz="4000" dirty="0" smtClean="0">
                <a:ln w="11430"/>
                <a:solidFill>
                  <a:srgbClr val="FFC000"/>
                </a:solidFill>
                <a:effectLst>
                  <a:outerShdw blurRad="80000" dist="40000" dir="5040000" algn="tl">
                    <a:srgbClr val="000000">
                      <a:alpha val="30000"/>
                    </a:srgbClr>
                  </a:outerShdw>
                </a:effectLst>
              </a:rPr>
              <a:t> AL-</a:t>
            </a:r>
            <a:r>
              <a:rPr lang="en-US" sz="4000" dirty="0" err="1" smtClean="0">
                <a:ln w="11430"/>
                <a:solidFill>
                  <a:srgbClr val="FFC000"/>
                </a:solidFill>
                <a:effectLst>
                  <a:outerShdw blurRad="80000" dist="40000" dir="5040000" algn="tl">
                    <a:srgbClr val="000000">
                      <a:alpha val="30000"/>
                    </a:srgbClr>
                  </a:outerShdw>
                </a:effectLst>
              </a:rPr>
              <a:t>SaffaR</a:t>
            </a:r>
            <a:endParaRPr lang="en-US" sz="4000" dirty="0">
              <a:ln w="11430"/>
              <a:solidFill>
                <a:srgbClr val="FFC000"/>
              </a:solidFill>
              <a:effectLst>
                <a:outerShdw blurRad="80000" dist="40000" dir="5040000" algn="tl">
                  <a:srgbClr val="000000">
                    <a:alpha val="30000"/>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67544" y="548680"/>
            <a:ext cx="59731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4800" dirty="0">
                <a:ln w="11430"/>
                <a:solidFill>
                  <a:srgbClr val="FFC000"/>
                </a:solidFill>
                <a:effectLst>
                  <a:outerShdw blurRad="80000" dist="40000" dir="5040000" algn="tl">
                    <a:srgbClr val="000000">
                      <a:alpha val="30000"/>
                    </a:srgbClr>
                  </a:outerShdw>
                </a:effectLst>
              </a:rPr>
              <a:t>Introduction to IPv6</a:t>
            </a:r>
          </a:p>
        </p:txBody>
      </p:sp>
      <p:sp>
        <p:nvSpPr>
          <p:cNvPr id="5123" name="Text Box 4"/>
          <p:cNvSpPr txBox="1">
            <a:spLocks noChangeArrowheads="1"/>
          </p:cNvSpPr>
          <p:nvPr/>
        </p:nvSpPr>
        <p:spPr bwMode="auto">
          <a:xfrm>
            <a:off x="376808" y="1301432"/>
            <a:ext cx="8568952"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buFontTx/>
              <a:buChar char="•"/>
            </a:pPr>
            <a:r>
              <a:rPr lang="en-US" sz="2400" b="0" dirty="0">
                <a:solidFill>
                  <a:srgbClr val="00B0F0"/>
                </a:solidFill>
                <a:latin typeface="Tahoma" pitchFamily="34" charset="0"/>
              </a:rPr>
              <a:t> </a:t>
            </a:r>
            <a:r>
              <a:rPr lang="en-US" sz="3200" dirty="0">
                <a:solidFill>
                  <a:srgbClr val="00B0F0"/>
                </a:solidFill>
              </a:rPr>
              <a:t>Why </a:t>
            </a:r>
            <a:r>
              <a:rPr lang="en-US" sz="3200" dirty="0" smtClean="0">
                <a:solidFill>
                  <a:srgbClr val="00B0F0"/>
                </a:solidFill>
              </a:rPr>
              <a:t>IPv6? </a:t>
            </a:r>
            <a:endParaRPr lang="en-US" sz="3200" dirty="0">
              <a:solidFill>
                <a:srgbClr val="00B0F0"/>
              </a:solidFill>
            </a:endParaRPr>
          </a:p>
          <a:p>
            <a:pPr eaLnBrk="1" hangingPunct="1">
              <a:spcBef>
                <a:spcPct val="50000"/>
              </a:spcBef>
              <a:buFontTx/>
              <a:buChar char="•"/>
            </a:pPr>
            <a:r>
              <a:rPr lang="en-US" sz="3200" dirty="0"/>
              <a:t> IPv6 Important features </a:t>
            </a:r>
            <a:r>
              <a:rPr lang="en-US" sz="3200" dirty="0" smtClean="0"/>
              <a:t>:</a:t>
            </a:r>
          </a:p>
          <a:p>
            <a:pPr lvl="1" eaLnBrk="1" hangingPunct="1">
              <a:spcBef>
                <a:spcPct val="50000"/>
              </a:spcBef>
              <a:buFontTx/>
              <a:buChar char="•"/>
            </a:pPr>
            <a:r>
              <a:rPr lang="en-US" sz="2400" dirty="0">
                <a:solidFill>
                  <a:srgbClr val="FFC000"/>
                </a:solidFill>
              </a:rPr>
              <a:t> Large address Space</a:t>
            </a:r>
          </a:p>
          <a:p>
            <a:pPr lvl="1" eaLnBrk="1" hangingPunct="1">
              <a:spcBef>
                <a:spcPct val="50000"/>
              </a:spcBef>
              <a:buFontTx/>
              <a:buChar char="•"/>
            </a:pPr>
            <a:r>
              <a:rPr lang="en-US" sz="2400" dirty="0" smtClean="0">
                <a:solidFill>
                  <a:srgbClr val="FFC000"/>
                </a:solidFill>
              </a:rPr>
              <a:t> Simplified </a:t>
            </a:r>
            <a:r>
              <a:rPr lang="en-US" sz="2400" dirty="0">
                <a:solidFill>
                  <a:srgbClr val="FFC000"/>
                </a:solidFill>
              </a:rPr>
              <a:t>header</a:t>
            </a:r>
          </a:p>
          <a:p>
            <a:pPr lvl="1" eaLnBrk="1" hangingPunct="1">
              <a:spcBef>
                <a:spcPct val="50000"/>
              </a:spcBef>
              <a:buFontTx/>
              <a:buChar char="•"/>
            </a:pPr>
            <a:r>
              <a:rPr lang="en-US" sz="2400" dirty="0" smtClean="0">
                <a:solidFill>
                  <a:srgbClr val="FFC000"/>
                </a:solidFill>
              </a:rPr>
              <a:t> Faster </a:t>
            </a:r>
            <a:r>
              <a:rPr lang="en-US" sz="2400" dirty="0">
                <a:solidFill>
                  <a:srgbClr val="FFC000"/>
                </a:solidFill>
              </a:rPr>
              <a:t>Packet Processing</a:t>
            </a:r>
          </a:p>
          <a:p>
            <a:pPr lvl="1" eaLnBrk="1" hangingPunct="1">
              <a:spcBef>
                <a:spcPct val="50000"/>
              </a:spcBef>
              <a:buFontTx/>
              <a:buChar char="•"/>
            </a:pPr>
            <a:r>
              <a:rPr lang="en-US" sz="2400" dirty="0">
                <a:solidFill>
                  <a:srgbClr val="FFC000"/>
                </a:solidFill>
              </a:rPr>
              <a:t> Enhanced QOS</a:t>
            </a:r>
          </a:p>
          <a:p>
            <a:pPr lvl="1" eaLnBrk="1" hangingPunct="1">
              <a:spcBef>
                <a:spcPct val="50000"/>
              </a:spcBef>
              <a:buFontTx/>
              <a:buChar char="•"/>
            </a:pPr>
            <a:r>
              <a:rPr lang="en-US" sz="2400" dirty="0">
                <a:solidFill>
                  <a:srgbClr val="FFC000"/>
                </a:solidFill>
              </a:rPr>
              <a:t> Improved Mobility and </a:t>
            </a:r>
            <a:r>
              <a:rPr lang="en-US" sz="2400" dirty="0" smtClean="0">
                <a:solidFill>
                  <a:srgbClr val="FFC000"/>
                </a:solidFill>
              </a:rPr>
              <a:t>Security (</a:t>
            </a:r>
            <a:r>
              <a:rPr lang="en-US" sz="2400" dirty="0">
                <a:solidFill>
                  <a:srgbClr val="FFC000"/>
                </a:solidFill>
              </a:rPr>
              <a:t>Mobile </a:t>
            </a:r>
            <a:r>
              <a:rPr lang="en-US" sz="2400" dirty="0" smtClean="0">
                <a:solidFill>
                  <a:srgbClr val="FFC000"/>
                </a:solidFill>
              </a:rPr>
              <a:t>IP, </a:t>
            </a:r>
            <a:r>
              <a:rPr lang="en-US" sz="2400" dirty="0" err="1">
                <a:solidFill>
                  <a:srgbClr val="FFC000"/>
                </a:solidFill>
              </a:rPr>
              <a:t>IPSec</a:t>
            </a:r>
            <a:r>
              <a:rPr lang="en-US" sz="2400" dirty="0" smtClean="0">
                <a:solidFill>
                  <a:srgbClr val="FFC000"/>
                </a:solidFill>
              </a:rPr>
              <a:t>)</a:t>
            </a:r>
            <a:endParaRPr lang="en-US" sz="2400" dirty="0">
              <a:solidFill>
                <a:srgbClr val="FFC000"/>
              </a:solidFill>
            </a:endParaRPr>
          </a:p>
          <a:p>
            <a:pPr lvl="1" eaLnBrk="1" hangingPunct="1">
              <a:spcBef>
                <a:spcPct val="50000"/>
              </a:spcBef>
              <a:buFontTx/>
              <a:buChar char="•"/>
            </a:pPr>
            <a:r>
              <a:rPr lang="en-US" sz="2400" dirty="0">
                <a:solidFill>
                  <a:srgbClr val="FFC000"/>
                </a:solidFill>
              </a:rPr>
              <a:t> Greater protocol Flexibility </a:t>
            </a:r>
          </a:p>
          <a:p>
            <a:pPr lvl="1" indent="-342900" eaLnBrk="1" hangingPunct="1">
              <a:spcBef>
                <a:spcPct val="50000"/>
              </a:spcBef>
              <a:buFontTx/>
              <a:buChar char="•"/>
            </a:pPr>
            <a:r>
              <a:rPr lang="en-US" sz="2400" dirty="0">
                <a:solidFill>
                  <a:srgbClr val="FFC000"/>
                </a:solidFill>
              </a:rPr>
              <a:t> Dual-Stack approach (6to4  tunneling)</a:t>
            </a:r>
          </a:p>
        </p:txBody>
      </p:sp>
      <p:pic>
        <p:nvPicPr>
          <p:cNvPr id="5" name="Picture 3" descr="C:\Users\alsafaromar\Desktop\ipv6\IPv6-Ar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092" y="2492896"/>
            <a:ext cx="3554388" cy="23695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887413" y="2368550"/>
            <a:ext cx="7418387" cy="3433763"/>
          </a:xfrm>
          <a:prstGeom prst="rect">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endParaRPr lang="ar-IQ">
              <a:solidFill>
                <a:srgbClr val="FFFF00"/>
              </a:solidFill>
            </a:endParaRPr>
          </a:p>
        </p:txBody>
      </p:sp>
      <p:sp>
        <p:nvSpPr>
          <p:cNvPr id="7171" name="Line 8"/>
          <p:cNvSpPr>
            <a:spLocks noChangeShapeType="1"/>
          </p:cNvSpPr>
          <p:nvPr/>
        </p:nvSpPr>
        <p:spPr bwMode="auto">
          <a:xfrm>
            <a:off x="914400" y="3146425"/>
            <a:ext cx="74183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72" name="Rectangle 9"/>
          <p:cNvSpPr>
            <a:spLocks noChangeArrowheads="1"/>
          </p:cNvSpPr>
          <p:nvPr/>
        </p:nvSpPr>
        <p:spPr bwMode="auto">
          <a:xfrm>
            <a:off x="914400" y="2057400"/>
            <a:ext cx="31418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0</a:t>
            </a:r>
          </a:p>
        </p:txBody>
      </p:sp>
      <p:sp>
        <p:nvSpPr>
          <p:cNvPr id="7173" name="Rectangle 10"/>
          <p:cNvSpPr>
            <a:spLocks noChangeArrowheads="1"/>
          </p:cNvSpPr>
          <p:nvPr/>
        </p:nvSpPr>
        <p:spPr bwMode="auto">
          <a:xfrm>
            <a:off x="7969250" y="2057400"/>
            <a:ext cx="44242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31</a:t>
            </a:r>
          </a:p>
        </p:txBody>
      </p:sp>
      <p:sp>
        <p:nvSpPr>
          <p:cNvPr id="7174" name="Line 11"/>
          <p:cNvSpPr>
            <a:spLocks noChangeShapeType="1"/>
          </p:cNvSpPr>
          <p:nvPr/>
        </p:nvSpPr>
        <p:spPr bwMode="auto">
          <a:xfrm>
            <a:off x="2005013" y="2419350"/>
            <a:ext cx="0" cy="7270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75" name="Line 12"/>
          <p:cNvSpPr>
            <a:spLocks noChangeShapeType="1"/>
          </p:cNvSpPr>
          <p:nvPr/>
        </p:nvSpPr>
        <p:spPr bwMode="auto">
          <a:xfrm>
            <a:off x="914400" y="3727450"/>
            <a:ext cx="74183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76" name="Line 13"/>
          <p:cNvSpPr>
            <a:spLocks noChangeShapeType="1"/>
          </p:cNvSpPr>
          <p:nvPr/>
        </p:nvSpPr>
        <p:spPr bwMode="auto">
          <a:xfrm flipH="1">
            <a:off x="4551363" y="2419350"/>
            <a:ext cx="0" cy="18161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77" name="Line 14"/>
          <p:cNvSpPr>
            <a:spLocks noChangeShapeType="1"/>
          </p:cNvSpPr>
          <p:nvPr/>
        </p:nvSpPr>
        <p:spPr bwMode="auto">
          <a:xfrm flipH="1">
            <a:off x="5568950" y="3146425"/>
            <a:ext cx="0" cy="581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78" name="Line 15"/>
          <p:cNvSpPr>
            <a:spLocks noChangeShapeType="1"/>
          </p:cNvSpPr>
          <p:nvPr/>
        </p:nvSpPr>
        <p:spPr bwMode="auto">
          <a:xfrm>
            <a:off x="914400" y="4743450"/>
            <a:ext cx="74183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79" name="Rectangle 16"/>
          <p:cNvSpPr>
            <a:spLocks noChangeArrowheads="1"/>
          </p:cNvSpPr>
          <p:nvPr/>
        </p:nvSpPr>
        <p:spPr bwMode="auto">
          <a:xfrm>
            <a:off x="1206500" y="2638425"/>
            <a:ext cx="609600" cy="366713"/>
          </a:xfrm>
          <a:prstGeom prst="rect">
            <a:avLst/>
          </a:prstGeom>
          <a:noFill/>
          <a:ln>
            <a:noFill/>
          </a:ln>
          <a:effectLst/>
          <a:extLst/>
        </p:spPr>
        <p:txBody>
          <a:bodyPr wrap="none" lIns="92075" tIns="46038" rIns="92075" bIns="46038">
            <a:spAutoFit/>
          </a:bodyPr>
          <a:lstStyle/>
          <a:p>
            <a:pPr eaLnBrk="0" hangingPunct="0"/>
            <a:r>
              <a:rPr lang="en-GB" dirty="0" err="1">
                <a:solidFill>
                  <a:srgbClr val="FFFF00"/>
                </a:solidFill>
                <a:latin typeface="Helvetica" charset="0"/>
              </a:rPr>
              <a:t>Ver</a:t>
            </a:r>
            <a:r>
              <a:rPr lang="en-GB" dirty="0">
                <a:solidFill>
                  <a:srgbClr val="FFFF00"/>
                </a:solidFill>
                <a:latin typeface="Helvetica" charset="0"/>
              </a:rPr>
              <a:t> </a:t>
            </a:r>
          </a:p>
        </p:txBody>
      </p:sp>
      <p:sp>
        <p:nvSpPr>
          <p:cNvPr id="7185" name="Rectangle 17"/>
          <p:cNvSpPr>
            <a:spLocks noChangeArrowheads="1"/>
          </p:cNvSpPr>
          <p:nvPr/>
        </p:nvSpPr>
        <p:spPr bwMode="auto">
          <a:xfrm>
            <a:off x="2224088" y="2638425"/>
            <a:ext cx="493725" cy="369974"/>
          </a:xfrm>
          <a:prstGeom prst="rect">
            <a:avLst/>
          </a:prstGeom>
          <a:noFill/>
          <a:ln>
            <a:noFill/>
          </a:ln>
          <a:effectLst/>
          <a:extLst/>
        </p:spPr>
        <p:txBody>
          <a:bodyPr wrap="none" lIns="92075" tIns="46038" rIns="92075" bIns="46038">
            <a:spAutoFit/>
          </a:bodyPr>
          <a:lstStyle/>
          <a:p>
            <a:pPr eaLnBrk="0" hangingPunct="0"/>
            <a:r>
              <a:rPr lang="en-GB" dirty="0" smtClean="0">
                <a:solidFill>
                  <a:srgbClr val="FFFF00"/>
                </a:solidFill>
                <a:latin typeface="Helvetica" charset="0"/>
              </a:rPr>
              <a:t>HL</a:t>
            </a:r>
            <a:endParaRPr lang="en-GB" dirty="0">
              <a:solidFill>
                <a:srgbClr val="FFFF00"/>
              </a:solidFill>
              <a:latin typeface="Helvetica" charset="0"/>
            </a:endParaRPr>
          </a:p>
        </p:txBody>
      </p:sp>
      <p:sp>
        <p:nvSpPr>
          <p:cNvPr id="7181" name="Rectangle 18"/>
          <p:cNvSpPr>
            <a:spLocks noChangeArrowheads="1"/>
          </p:cNvSpPr>
          <p:nvPr/>
        </p:nvSpPr>
        <p:spPr bwMode="auto">
          <a:xfrm>
            <a:off x="5694363" y="2638425"/>
            <a:ext cx="1553823" cy="369974"/>
          </a:xfrm>
          <a:prstGeom prst="rect">
            <a:avLst/>
          </a:prstGeom>
          <a:noFill/>
          <a:ln>
            <a:noFill/>
          </a:ln>
          <a:effectLst/>
          <a:extLst/>
        </p:spPr>
        <p:txBody>
          <a:bodyPr wrap="none" lIns="92075" tIns="46038" rIns="92075" bIns="46038">
            <a:spAutoFit/>
          </a:bodyPr>
          <a:lstStyle/>
          <a:p>
            <a:pPr eaLnBrk="0" hangingPunct="0"/>
            <a:r>
              <a:rPr lang="en-GB" dirty="0">
                <a:solidFill>
                  <a:srgbClr val="FFFF00"/>
                </a:solidFill>
                <a:latin typeface="Helvetica" charset="0"/>
              </a:rPr>
              <a:t>Total Length</a:t>
            </a:r>
          </a:p>
        </p:txBody>
      </p:sp>
      <p:sp>
        <p:nvSpPr>
          <p:cNvPr id="7187" name="Rectangle 19"/>
          <p:cNvSpPr>
            <a:spLocks noChangeArrowheads="1"/>
          </p:cNvSpPr>
          <p:nvPr/>
        </p:nvSpPr>
        <p:spPr bwMode="auto">
          <a:xfrm>
            <a:off x="1277938" y="3290888"/>
            <a:ext cx="2927350" cy="366712"/>
          </a:xfrm>
          <a:prstGeom prst="rect">
            <a:avLst/>
          </a:prstGeom>
          <a:noFill/>
          <a:ln>
            <a:noFill/>
          </a:ln>
          <a:effectLst/>
          <a:extLst/>
        </p:spPr>
        <p:txBody>
          <a:bodyPr wrap="none" lIns="92075" tIns="46038" rIns="92075" bIns="46038">
            <a:spAutoFit/>
          </a:bodyPr>
          <a:lstStyle/>
          <a:p>
            <a:pPr eaLnBrk="0" hangingPunct="0"/>
            <a:r>
              <a:rPr lang="en-GB" dirty="0">
                <a:solidFill>
                  <a:srgbClr val="FFFF00"/>
                </a:solidFill>
                <a:latin typeface="Helvetica" charset="0"/>
              </a:rPr>
              <a:t>	Identifier	</a:t>
            </a:r>
          </a:p>
        </p:txBody>
      </p:sp>
      <p:sp>
        <p:nvSpPr>
          <p:cNvPr id="7188" name="Rectangle 20"/>
          <p:cNvSpPr>
            <a:spLocks noChangeArrowheads="1"/>
          </p:cNvSpPr>
          <p:nvPr/>
        </p:nvSpPr>
        <p:spPr bwMode="auto">
          <a:xfrm>
            <a:off x="4697413" y="3290888"/>
            <a:ext cx="788677" cy="369974"/>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Flags</a:t>
            </a:r>
          </a:p>
        </p:txBody>
      </p:sp>
      <p:sp>
        <p:nvSpPr>
          <p:cNvPr id="7189" name="Rectangle 21"/>
          <p:cNvSpPr>
            <a:spLocks noChangeArrowheads="1"/>
          </p:cNvSpPr>
          <p:nvPr/>
        </p:nvSpPr>
        <p:spPr bwMode="auto">
          <a:xfrm>
            <a:off x="5932488" y="3290888"/>
            <a:ext cx="2224968" cy="369974"/>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  Fragment Offset  </a:t>
            </a:r>
          </a:p>
        </p:txBody>
      </p:sp>
      <p:sp>
        <p:nvSpPr>
          <p:cNvPr id="2" name="Rectangle 22"/>
          <p:cNvSpPr>
            <a:spLocks noChangeArrowheads="1"/>
          </p:cNvSpPr>
          <p:nvPr/>
        </p:nvSpPr>
        <p:spPr bwMode="auto">
          <a:xfrm>
            <a:off x="3457575" y="4318000"/>
            <a:ext cx="2613921" cy="369974"/>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32 bit Source Address</a:t>
            </a:r>
          </a:p>
        </p:txBody>
      </p:sp>
      <p:sp>
        <p:nvSpPr>
          <p:cNvPr id="7186" name="Rectangle 23"/>
          <p:cNvSpPr>
            <a:spLocks noChangeArrowheads="1"/>
          </p:cNvSpPr>
          <p:nvPr/>
        </p:nvSpPr>
        <p:spPr bwMode="auto">
          <a:xfrm>
            <a:off x="3248025" y="4870450"/>
            <a:ext cx="3088410" cy="369974"/>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32 bit Destination Address</a:t>
            </a:r>
          </a:p>
        </p:txBody>
      </p:sp>
      <p:sp>
        <p:nvSpPr>
          <p:cNvPr id="3" name="Rectangle 24"/>
          <p:cNvSpPr>
            <a:spLocks noChangeArrowheads="1"/>
          </p:cNvSpPr>
          <p:nvPr/>
        </p:nvSpPr>
        <p:spPr bwMode="auto">
          <a:xfrm>
            <a:off x="1933575" y="2057400"/>
            <a:ext cx="31418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4</a:t>
            </a:r>
          </a:p>
        </p:txBody>
      </p:sp>
      <p:sp>
        <p:nvSpPr>
          <p:cNvPr id="4" name="Rectangle 25"/>
          <p:cNvSpPr>
            <a:spLocks noChangeArrowheads="1"/>
          </p:cNvSpPr>
          <p:nvPr/>
        </p:nvSpPr>
        <p:spPr bwMode="auto">
          <a:xfrm>
            <a:off x="2805113" y="2057400"/>
            <a:ext cx="31418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8</a:t>
            </a:r>
          </a:p>
        </p:txBody>
      </p:sp>
      <p:sp>
        <p:nvSpPr>
          <p:cNvPr id="5" name="Rectangle 26"/>
          <p:cNvSpPr>
            <a:spLocks noChangeArrowheads="1"/>
          </p:cNvSpPr>
          <p:nvPr/>
        </p:nvSpPr>
        <p:spPr bwMode="auto">
          <a:xfrm>
            <a:off x="6143625" y="2057400"/>
            <a:ext cx="44242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24</a:t>
            </a:r>
          </a:p>
        </p:txBody>
      </p:sp>
      <p:sp>
        <p:nvSpPr>
          <p:cNvPr id="7190" name="Rectangle 27"/>
          <p:cNvSpPr>
            <a:spLocks noChangeArrowheads="1"/>
          </p:cNvSpPr>
          <p:nvPr/>
        </p:nvSpPr>
        <p:spPr bwMode="auto">
          <a:xfrm>
            <a:off x="4267200" y="2057400"/>
            <a:ext cx="442429"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16</a:t>
            </a:r>
          </a:p>
        </p:txBody>
      </p:sp>
      <p:sp>
        <p:nvSpPr>
          <p:cNvPr id="7191" name="Rectangle 28"/>
          <p:cNvSpPr>
            <a:spLocks noChangeArrowheads="1"/>
          </p:cNvSpPr>
          <p:nvPr/>
        </p:nvSpPr>
        <p:spPr bwMode="auto">
          <a:xfrm>
            <a:off x="3024188" y="2638425"/>
            <a:ext cx="1592295" cy="369974"/>
          </a:xfrm>
          <a:prstGeom prst="rect">
            <a:avLst/>
          </a:prstGeom>
          <a:noFill/>
          <a:ln>
            <a:noFill/>
          </a:ln>
          <a:effectLst/>
          <a:extLst/>
        </p:spPr>
        <p:txBody>
          <a:bodyPr wrap="none" lIns="92075" tIns="46038" rIns="92075" bIns="46038">
            <a:spAutoFit/>
          </a:bodyPr>
          <a:lstStyle/>
          <a:p>
            <a:pPr eaLnBrk="0" hangingPunct="0"/>
            <a:r>
              <a:rPr lang="en-GB" dirty="0">
                <a:solidFill>
                  <a:srgbClr val="FFFF00"/>
                </a:solidFill>
                <a:latin typeface="Helvetica" charset="0"/>
              </a:rPr>
              <a:t>Service Type</a:t>
            </a:r>
          </a:p>
        </p:txBody>
      </p:sp>
      <p:sp>
        <p:nvSpPr>
          <p:cNvPr id="7192" name="Line 29"/>
          <p:cNvSpPr>
            <a:spLocks noChangeShapeType="1"/>
          </p:cNvSpPr>
          <p:nvPr/>
        </p:nvSpPr>
        <p:spPr bwMode="auto">
          <a:xfrm>
            <a:off x="914400" y="5324475"/>
            <a:ext cx="74183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98" name="Rectangle 30"/>
          <p:cNvSpPr>
            <a:spLocks noChangeArrowheads="1"/>
          </p:cNvSpPr>
          <p:nvPr/>
        </p:nvSpPr>
        <p:spPr bwMode="auto">
          <a:xfrm>
            <a:off x="1497013" y="5397500"/>
            <a:ext cx="6584950" cy="366713"/>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		Options and Padding			</a:t>
            </a:r>
          </a:p>
        </p:txBody>
      </p:sp>
      <p:sp>
        <p:nvSpPr>
          <p:cNvPr id="7194" name="Line 31"/>
          <p:cNvSpPr>
            <a:spLocks noChangeShapeType="1"/>
          </p:cNvSpPr>
          <p:nvPr/>
        </p:nvSpPr>
        <p:spPr bwMode="auto">
          <a:xfrm>
            <a:off x="914400" y="4235450"/>
            <a:ext cx="74183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95" name="Line 32"/>
          <p:cNvSpPr>
            <a:spLocks noChangeShapeType="1"/>
          </p:cNvSpPr>
          <p:nvPr/>
        </p:nvSpPr>
        <p:spPr bwMode="auto">
          <a:xfrm>
            <a:off x="2951163" y="3727450"/>
            <a:ext cx="0" cy="508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196" name="Rectangle 33"/>
          <p:cNvSpPr>
            <a:spLocks noChangeArrowheads="1"/>
          </p:cNvSpPr>
          <p:nvPr/>
        </p:nvSpPr>
        <p:spPr bwMode="auto">
          <a:xfrm>
            <a:off x="1427163" y="3781425"/>
            <a:ext cx="1528303" cy="369974"/>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Time to Live</a:t>
            </a:r>
          </a:p>
        </p:txBody>
      </p:sp>
      <p:sp>
        <p:nvSpPr>
          <p:cNvPr id="7202" name="Rectangle 34"/>
          <p:cNvSpPr>
            <a:spLocks noChangeArrowheads="1"/>
          </p:cNvSpPr>
          <p:nvPr/>
        </p:nvSpPr>
        <p:spPr bwMode="auto">
          <a:xfrm>
            <a:off x="5278438" y="3800475"/>
            <a:ext cx="2584041" cy="400752"/>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   Header Checksum   </a:t>
            </a:r>
            <a:endParaRPr lang="en-GB" sz="2000">
              <a:solidFill>
                <a:srgbClr val="FFFF00"/>
              </a:solidFill>
              <a:latin typeface="Helvetica" charset="0"/>
            </a:endParaRPr>
          </a:p>
        </p:txBody>
      </p:sp>
      <p:sp>
        <p:nvSpPr>
          <p:cNvPr id="6" name="Rectangle 35"/>
          <p:cNvSpPr>
            <a:spLocks noChangeArrowheads="1"/>
          </p:cNvSpPr>
          <p:nvPr/>
        </p:nvSpPr>
        <p:spPr bwMode="auto">
          <a:xfrm>
            <a:off x="3302000" y="3781425"/>
            <a:ext cx="1122102" cy="369974"/>
          </a:xfrm>
          <a:prstGeom prst="rect">
            <a:avLst/>
          </a:prstGeom>
          <a:noFill/>
          <a:ln>
            <a:noFill/>
          </a:ln>
          <a:effectLst/>
          <a:extLst/>
        </p:spPr>
        <p:txBody>
          <a:bodyPr wrap="none" lIns="92075" tIns="46038" rIns="92075" bIns="46038">
            <a:spAutoFit/>
          </a:bodyPr>
          <a:lstStyle/>
          <a:p>
            <a:pPr eaLnBrk="0" hangingPunct="0"/>
            <a:r>
              <a:rPr lang="en-GB">
                <a:solidFill>
                  <a:srgbClr val="FFFF00"/>
                </a:solidFill>
                <a:latin typeface="Helvetica" charset="0"/>
              </a:rPr>
              <a:t>Protocol</a:t>
            </a:r>
          </a:p>
        </p:txBody>
      </p:sp>
      <p:sp>
        <p:nvSpPr>
          <p:cNvPr id="7199" name="Line 36"/>
          <p:cNvSpPr>
            <a:spLocks noChangeShapeType="1"/>
          </p:cNvSpPr>
          <p:nvPr/>
        </p:nvSpPr>
        <p:spPr bwMode="auto">
          <a:xfrm>
            <a:off x="2951163" y="2419350"/>
            <a:ext cx="0" cy="7270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7206" name="Rectangle 38"/>
          <p:cNvSpPr>
            <a:spLocks noChangeArrowheads="1"/>
          </p:cNvSpPr>
          <p:nvPr/>
        </p:nvSpPr>
        <p:spPr bwMode="auto">
          <a:xfrm>
            <a:off x="533400" y="6172200"/>
            <a:ext cx="785018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288925" indent="-288925" algn="ctr" defTabSz="814388" eaLnBrk="0" hangingPunct="0">
              <a:lnSpc>
                <a:spcPct val="95000"/>
              </a:lnSpc>
              <a:spcBef>
                <a:spcPct val="50000"/>
              </a:spcBef>
              <a:buClr>
                <a:srgbClr val="35C5FF"/>
              </a:buClr>
              <a:buSzPct val="100000"/>
              <a:buFont typeface="Arial" pitchFamily="34" charset="0"/>
              <a:buNone/>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Shaded fields are absent from IPv6 header</a:t>
            </a:r>
          </a:p>
        </p:txBody>
      </p:sp>
      <p:sp>
        <p:nvSpPr>
          <p:cNvPr id="7201" name="Rectangle 40"/>
          <p:cNvSpPr>
            <a:spLocks noChangeArrowheads="1"/>
          </p:cNvSpPr>
          <p:nvPr/>
        </p:nvSpPr>
        <p:spPr bwMode="auto">
          <a:xfrm>
            <a:off x="1879534" y="228600"/>
            <a:ext cx="53976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The IPv4 Header</a:t>
            </a:r>
          </a:p>
          <a:p>
            <a:pPr algn="ctr"/>
            <a:r>
              <a:rPr lang="en-GB" sz="3600" b="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rPr>
              <a:t>20 octets + options : 13 fields, including 3 flag bits</a:t>
            </a:r>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052"/>
          <p:cNvGrpSpPr>
            <a:grpSpLocks/>
          </p:cNvGrpSpPr>
          <p:nvPr/>
        </p:nvGrpSpPr>
        <p:grpSpPr bwMode="auto">
          <a:xfrm>
            <a:off x="533400" y="2362200"/>
            <a:ext cx="8079286" cy="4038600"/>
            <a:chOff x="260" y="1008"/>
            <a:chExt cx="5270" cy="2761"/>
          </a:xfrm>
        </p:grpSpPr>
        <p:sp>
          <p:nvSpPr>
            <p:cNvPr id="6149" name="Rectangle 2053"/>
            <p:cNvSpPr>
              <a:spLocks noChangeArrowheads="1"/>
            </p:cNvSpPr>
            <p:nvPr/>
          </p:nvSpPr>
          <p:spPr bwMode="auto">
            <a:xfrm>
              <a:off x="359" y="1281"/>
              <a:ext cx="5080" cy="2488"/>
            </a:xfrm>
            <a:prstGeom prst="rect">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endParaRPr lang="ar-IQ">
                <a:solidFill>
                  <a:srgbClr val="FFFF00"/>
                </a:solidFill>
              </a:endParaRPr>
            </a:p>
          </p:txBody>
        </p:sp>
        <p:sp>
          <p:nvSpPr>
            <p:cNvPr id="6150" name="Line 2054"/>
            <p:cNvSpPr>
              <a:spLocks noChangeShapeType="1"/>
            </p:cNvSpPr>
            <p:nvPr/>
          </p:nvSpPr>
          <p:spPr bwMode="auto">
            <a:xfrm>
              <a:off x="363" y="1749"/>
              <a:ext cx="507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1" name="Rectangle 2055"/>
            <p:cNvSpPr>
              <a:spLocks noChangeArrowheads="1"/>
            </p:cNvSpPr>
            <p:nvPr/>
          </p:nvSpPr>
          <p:spPr bwMode="auto">
            <a:xfrm>
              <a:off x="260" y="1008"/>
              <a:ext cx="20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0</a:t>
              </a:r>
            </a:p>
          </p:txBody>
        </p:sp>
        <p:sp>
          <p:nvSpPr>
            <p:cNvPr id="6152" name="Rectangle 2056"/>
            <p:cNvSpPr>
              <a:spLocks noChangeArrowheads="1"/>
            </p:cNvSpPr>
            <p:nvPr/>
          </p:nvSpPr>
          <p:spPr bwMode="auto">
            <a:xfrm>
              <a:off x="5241" y="1008"/>
              <a:ext cx="28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31</a:t>
              </a:r>
            </a:p>
          </p:txBody>
        </p:sp>
        <p:sp>
          <p:nvSpPr>
            <p:cNvPr id="6153" name="Line 2057"/>
            <p:cNvSpPr>
              <a:spLocks noChangeShapeType="1"/>
            </p:cNvSpPr>
            <p:nvPr/>
          </p:nvSpPr>
          <p:spPr bwMode="auto">
            <a:xfrm>
              <a:off x="1088" y="1269"/>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4" name="Line 2058"/>
            <p:cNvSpPr>
              <a:spLocks noChangeShapeType="1"/>
            </p:cNvSpPr>
            <p:nvPr/>
          </p:nvSpPr>
          <p:spPr bwMode="auto">
            <a:xfrm flipH="1">
              <a:off x="2068" y="1269"/>
              <a:ext cx="1" cy="4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5" name="Line 2059"/>
            <p:cNvSpPr>
              <a:spLocks noChangeShapeType="1"/>
            </p:cNvSpPr>
            <p:nvPr/>
          </p:nvSpPr>
          <p:spPr bwMode="auto">
            <a:xfrm>
              <a:off x="363" y="2229"/>
              <a:ext cx="507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6" name="Line 2060"/>
            <p:cNvSpPr>
              <a:spLocks noChangeShapeType="1"/>
            </p:cNvSpPr>
            <p:nvPr/>
          </p:nvSpPr>
          <p:spPr bwMode="auto">
            <a:xfrm>
              <a:off x="2795" y="1749"/>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7" name="Line 2061"/>
            <p:cNvSpPr>
              <a:spLocks noChangeShapeType="1"/>
            </p:cNvSpPr>
            <p:nvPr/>
          </p:nvSpPr>
          <p:spPr bwMode="auto">
            <a:xfrm>
              <a:off x="4117" y="1749"/>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8" name="Line 2062"/>
            <p:cNvSpPr>
              <a:spLocks noChangeShapeType="1"/>
            </p:cNvSpPr>
            <p:nvPr/>
          </p:nvSpPr>
          <p:spPr bwMode="auto">
            <a:xfrm>
              <a:off x="356" y="3005"/>
              <a:ext cx="5087"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59" name="Rectangle 2063"/>
            <p:cNvSpPr>
              <a:spLocks noChangeArrowheads="1"/>
            </p:cNvSpPr>
            <p:nvPr/>
          </p:nvSpPr>
          <p:spPr bwMode="auto">
            <a:xfrm>
              <a:off x="413" y="1440"/>
              <a:ext cx="66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Version</a:t>
              </a:r>
            </a:p>
          </p:txBody>
        </p:sp>
        <p:sp>
          <p:nvSpPr>
            <p:cNvPr id="6160" name="Rectangle 2064"/>
            <p:cNvSpPr>
              <a:spLocks noChangeArrowheads="1"/>
            </p:cNvSpPr>
            <p:nvPr/>
          </p:nvSpPr>
          <p:spPr bwMode="auto">
            <a:xfrm>
              <a:off x="1065" y="1440"/>
              <a:ext cx="96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GB">
                  <a:solidFill>
                    <a:srgbClr val="FFFF00"/>
                  </a:solidFill>
                  <a:latin typeface="Helvetica" charset="0"/>
                </a:rPr>
                <a:t>Class</a:t>
              </a:r>
            </a:p>
          </p:txBody>
        </p:sp>
        <p:sp>
          <p:nvSpPr>
            <p:cNvPr id="6161" name="Rectangle 2065"/>
            <p:cNvSpPr>
              <a:spLocks noChangeArrowheads="1"/>
            </p:cNvSpPr>
            <p:nvPr/>
          </p:nvSpPr>
          <p:spPr bwMode="auto">
            <a:xfrm>
              <a:off x="2936" y="1440"/>
              <a:ext cx="941"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Flow  Label</a:t>
              </a:r>
            </a:p>
          </p:txBody>
        </p:sp>
        <p:sp>
          <p:nvSpPr>
            <p:cNvPr id="6162" name="Rectangle 2066"/>
            <p:cNvSpPr>
              <a:spLocks noChangeArrowheads="1"/>
            </p:cNvSpPr>
            <p:nvPr/>
          </p:nvSpPr>
          <p:spPr bwMode="auto">
            <a:xfrm>
              <a:off x="776" y="1872"/>
              <a:ext cx="1242"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Payload Length</a:t>
              </a:r>
            </a:p>
          </p:txBody>
        </p:sp>
        <p:sp>
          <p:nvSpPr>
            <p:cNvPr id="6163" name="Rectangle 2067"/>
            <p:cNvSpPr>
              <a:spLocks noChangeArrowheads="1"/>
            </p:cNvSpPr>
            <p:nvPr/>
          </p:nvSpPr>
          <p:spPr bwMode="auto">
            <a:xfrm>
              <a:off x="2985" y="1872"/>
              <a:ext cx="100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Next Header</a:t>
              </a:r>
            </a:p>
          </p:txBody>
        </p:sp>
        <p:sp>
          <p:nvSpPr>
            <p:cNvPr id="6164" name="Rectangle 2068"/>
            <p:cNvSpPr>
              <a:spLocks noChangeArrowheads="1"/>
            </p:cNvSpPr>
            <p:nvPr/>
          </p:nvSpPr>
          <p:spPr bwMode="auto">
            <a:xfrm>
              <a:off x="4329" y="1872"/>
              <a:ext cx="816"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Hop Limit</a:t>
              </a:r>
            </a:p>
          </p:txBody>
        </p:sp>
        <p:sp>
          <p:nvSpPr>
            <p:cNvPr id="6165" name="Rectangle 2069"/>
            <p:cNvSpPr>
              <a:spLocks noChangeArrowheads="1"/>
            </p:cNvSpPr>
            <p:nvPr/>
          </p:nvSpPr>
          <p:spPr bwMode="auto">
            <a:xfrm>
              <a:off x="1957" y="2525"/>
              <a:ext cx="178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128 bit Source Address</a:t>
              </a:r>
            </a:p>
          </p:txBody>
        </p:sp>
        <p:sp>
          <p:nvSpPr>
            <p:cNvPr id="6166" name="Rectangle 2070"/>
            <p:cNvSpPr>
              <a:spLocks noChangeArrowheads="1"/>
            </p:cNvSpPr>
            <p:nvPr/>
          </p:nvSpPr>
          <p:spPr bwMode="auto">
            <a:xfrm>
              <a:off x="1801" y="3217"/>
              <a:ext cx="2098"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a:solidFill>
                    <a:srgbClr val="FFFF00"/>
                  </a:solidFill>
                  <a:latin typeface="Helvetica" charset="0"/>
                </a:rPr>
                <a:t>128 bit Destination Address</a:t>
              </a:r>
            </a:p>
          </p:txBody>
        </p:sp>
        <p:sp>
          <p:nvSpPr>
            <p:cNvPr id="6167" name="Rectangle 2071"/>
            <p:cNvSpPr>
              <a:spLocks noChangeArrowheads="1"/>
            </p:cNvSpPr>
            <p:nvPr/>
          </p:nvSpPr>
          <p:spPr bwMode="auto">
            <a:xfrm>
              <a:off x="931" y="1008"/>
              <a:ext cx="20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4</a:t>
              </a:r>
            </a:p>
          </p:txBody>
        </p:sp>
        <p:sp>
          <p:nvSpPr>
            <p:cNvPr id="6168" name="Rectangle 2072"/>
            <p:cNvSpPr>
              <a:spLocks noChangeArrowheads="1"/>
            </p:cNvSpPr>
            <p:nvPr/>
          </p:nvSpPr>
          <p:spPr bwMode="auto">
            <a:xfrm>
              <a:off x="1931" y="1008"/>
              <a:ext cx="28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12</a:t>
              </a:r>
            </a:p>
          </p:txBody>
        </p:sp>
        <p:sp>
          <p:nvSpPr>
            <p:cNvPr id="6169" name="Rectangle 2073"/>
            <p:cNvSpPr>
              <a:spLocks noChangeArrowheads="1"/>
            </p:cNvSpPr>
            <p:nvPr/>
          </p:nvSpPr>
          <p:spPr bwMode="auto">
            <a:xfrm>
              <a:off x="3996" y="1008"/>
              <a:ext cx="28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24</a:t>
              </a:r>
            </a:p>
          </p:txBody>
        </p:sp>
        <p:sp>
          <p:nvSpPr>
            <p:cNvPr id="6170" name="Rectangle 2074"/>
            <p:cNvSpPr>
              <a:spLocks noChangeArrowheads="1"/>
            </p:cNvSpPr>
            <p:nvPr/>
          </p:nvSpPr>
          <p:spPr bwMode="auto">
            <a:xfrm>
              <a:off x="2599" y="1008"/>
              <a:ext cx="289"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GB" b="0">
                  <a:solidFill>
                    <a:srgbClr val="FFFF00"/>
                  </a:solidFill>
                  <a:latin typeface="Helvetica" charset="0"/>
                </a:rPr>
                <a:t>16</a:t>
              </a:r>
            </a:p>
          </p:txBody>
        </p:sp>
        <p:grpSp>
          <p:nvGrpSpPr>
            <p:cNvPr id="6171" name="Group 2075"/>
            <p:cNvGrpSpPr>
              <a:grpSpLocks/>
            </p:cNvGrpSpPr>
            <p:nvPr/>
          </p:nvGrpSpPr>
          <p:grpSpPr bwMode="auto">
            <a:xfrm>
              <a:off x="5348" y="3197"/>
              <a:ext cx="95" cy="384"/>
              <a:chOff x="6017" y="3512"/>
              <a:chExt cx="106" cy="384"/>
            </a:xfrm>
          </p:grpSpPr>
          <p:sp>
            <p:nvSpPr>
              <p:cNvPr id="6184" name="Line 2076"/>
              <p:cNvSpPr>
                <a:spLocks noChangeShapeType="1"/>
              </p:cNvSpPr>
              <p:nvPr/>
            </p:nvSpPr>
            <p:spPr bwMode="auto">
              <a:xfrm>
                <a:off x="6017" y="3512"/>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85" name="Line 2077"/>
              <p:cNvSpPr>
                <a:spLocks noChangeShapeType="1"/>
              </p:cNvSpPr>
              <p:nvPr/>
            </p:nvSpPr>
            <p:spPr bwMode="auto">
              <a:xfrm>
                <a:off x="6017" y="3704"/>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86" name="Line 2078"/>
              <p:cNvSpPr>
                <a:spLocks noChangeShapeType="1"/>
              </p:cNvSpPr>
              <p:nvPr/>
            </p:nvSpPr>
            <p:spPr bwMode="auto">
              <a:xfrm>
                <a:off x="6017" y="3896"/>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grpSp>
        <p:grpSp>
          <p:nvGrpSpPr>
            <p:cNvPr id="6172" name="Group 2079"/>
            <p:cNvGrpSpPr>
              <a:grpSpLocks/>
            </p:cNvGrpSpPr>
            <p:nvPr/>
          </p:nvGrpSpPr>
          <p:grpSpPr bwMode="auto">
            <a:xfrm>
              <a:off x="356" y="3197"/>
              <a:ext cx="95" cy="384"/>
              <a:chOff x="401" y="3512"/>
              <a:chExt cx="106" cy="384"/>
            </a:xfrm>
          </p:grpSpPr>
          <p:sp>
            <p:nvSpPr>
              <p:cNvPr id="6181" name="Line 2080"/>
              <p:cNvSpPr>
                <a:spLocks noChangeShapeType="1"/>
              </p:cNvSpPr>
              <p:nvPr/>
            </p:nvSpPr>
            <p:spPr bwMode="auto">
              <a:xfrm>
                <a:off x="401" y="3512"/>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82" name="Line 2081"/>
              <p:cNvSpPr>
                <a:spLocks noChangeShapeType="1"/>
              </p:cNvSpPr>
              <p:nvPr/>
            </p:nvSpPr>
            <p:spPr bwMode="auto">
              <a:xfrm>
                <a:off x="401" y="3704"/>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83" name="Line 2082"/>
              <p:cNvSpPr>
                <a:spLocks noChangeShapeType="1"/>
              </p:cNvSpPr>
              <p:nvPr/>
            </p:nvSpPr>
            <p:spPr bwMode="auto">
              <a:xfrm>
                <a:off x="401" y="3896"/>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grpSp>
        <p:grpSp>
          <p:nvGrpSpPr>
            <p:cNvPr id="6173" name="Group 2083"/>
            <p:cNvGrpSpPr>
              <a:grpSpLocks/>
            </p:cNvGrpSpPr>
            <p:nvPr/>
          </p:nvGrpSpPr>
          <p:grpSpPr bwMode="auto">
            <a:xfrm>
              <a:off x="5348" y="2429"/>
              <a:ext cx="95" cy="384"/>
              <a:chOff x="6017" y="2744"/>
              <a:chExt cx="106" cy="384"/>
            </a:xfrm>
          </p:grpSpPr>
          <p:sp>
            <p:nvSpPr>
              <p:cNvPr id="6178" name="Line 2084"/>
              <p:cNvSpPr>
                <a:spLocks noChangeShapeType="1"/>
              </p:cNvSpPr>
              <p:nvPr/>
            </p:nvSpPr>
            <p:spPr bwMode="auto">
              <a:xfrm>
                <a:off x="6017" y="2744"/>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79" name="Line 2085"/>
              <p:cNvSpPr>
                <a:spLocks noChangeShapeType="1"/>
              </p:cNvSpPr>
              <p:nvPr/>
            </p:nvSpPr>
            <p:spPr bwMode="auto">
              <a:xfrm>
                <a:off x="6017" y="2936"/>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80" name="Line 2086"/>
              <p:cNvSpPr>
                <a:spLocks noChangeShapeType="1"/>
              </p:cNvSpPr>
              <p:nvPr/>
            </p:nvSpPr>
            <p:spPr bwMode="auto">
              <a:xfrm>
                <a:off x="6017" y="3128"/>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grpSp>
        <p:grpSp>
          <p:nvGrpSpPr>
            <p:cNvPr id="6174" name="Group 2087"/>
            <p:cNvGrpSpPr>
              <a:grpSpLocks/>
            </p:cNvGrpSpPr>
            <p:nvPr/>
          </p:nvGrpSpPr>
          <p:grpSpPr bwMode="auto">
            <a:xfrm>
              <a:off x="356" y="2429"/>
              <a:ext cx="95" cy="384"/>
              <a:chOff x="401" y="2744"/>
              <a:chExt cx="106" cy="384"/>
            </a:xfrm>
          </p:grpSpPr>
          <p:sp>
            <p:nvSpPr>
              <p:cNvPr id="6175" name="Line 2088"/>
              <p:cNvSpPr>
                <a:spLocks noChangeShapeType="1"/>
              </p:cNvSpPr>
              <p:nvPr/>
            </p:nvSpPr>
            <p:spPr bwMode="auto">
              <a:xfrm>
                <a:off x="401" y="2744"/>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76" name="Line 2089"/>
              <p:cNvSpPr>
                <a:spLocks noChangeShapeType="1"/>
              </p:cNvSpPr>
              <p:nvPr/>
            </p:nvSpPr>
            <p:spPr bwMode="auto">
              <a:xfrm>
                <a:off x="401" y="2936"/>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sp>
            <p:nvSpPr>
              <p:cNvPr id="6177" name="Line 2090"/>
              <p:cNvSpPr>
                <a:spLocks noChangeShapeType="1"/>
              </p:cNvSpPr>
              <p:nvPr/>
            </p:nvSpPr>
            <p:spPr bwMode="auto">
              <a:xfrm>
                <a:off x="401" y="3128"/>
                <a:ext cx="10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solidFill>
                    <a:srgbClr val="FFFF00"/>
                  </a:solidFill>
                </a:endParaRPr>
              </a:p>
            </p:txBody>
          </p:sp>
        </p:grpSp>
      </p:grpSp>
      <p:sp>
        <p:nvSpPr>
          <p:cNvPr id="6147" name="Rectangle 2091"/>
          <p:cNvSpPr>
            <a:spLocks noChangeArrowheads="1"/>
          </p:cNvSpPr>
          <p:nvPr/>
        </p:nvSpPr>
        <p:spPr bwMode="auto">
          <a:xfrm>
            <a:off x="2057400" y="422275"/>
            <a:ext cx="49530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ctr"/>
          <a:lstStyle/>
          <a:p>
            <a:pPr algn="ctr"/>
            <a:r>
              <a:rPr lang="en-US"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The IPv6 Header</a:t>
            </a:r>
            <a:r>
              <a:rPr lang="en-GB"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 </a:t>
            </a:r>
            <a:br>
              <a:rPr lang="en-GB"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br>
            <a:r>
              <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rPr>
              <a:t>40 Octets, 8 fields</a:t>
            </a:r>
          </a:p>
        </p:txBody>
      </p:sp>
      <p:pic>
        <p:nvPicPr>
          <p:cNvPr id="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11559" y="332656"/>
            <a:ext cx="35191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IPv6 Addressing</a:t>
            </a:r>
          </a:p>
        </p:txBody>
      </p:sp>
      <p:sp>
        <p:nvSpPr>
          <p:cNvPr id="8195" name="Text Box 5"/>
          <p:cNvSpPr txBox="1">
            <a:spLocks noChangeArrowheads="1"/>
          </p:cNvSpPr>
          <p:nvPr/>
        </p:nvSpPr>
        <p:spPr bwMode="auto">
          <a:xfrm>
            <a:off x="1736725" y="2466617"/>
            <a:ext cx="512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endParaRPr lang="ar-IQ" sz="2400" b="0">
              <a:latin typeface="Tahoma" pitchFamily="34" charset="0"/>
            </a:endParaRPr>
          </a:p>
        </p:txBody>
      </p:sp>
      <p:sp>
        <p:nvSpPr>
          <p:cNvPr id="9223" name="Rectangle 7"/>
          <p:cNvSpPr>
            <a:spLocks noChangeArrowheads="1"/>
          </p:cNvSpPr>
          <p:nvPr/>
        </p:nvSpPr>
        <p:spPr bwMode="auto">
          <a:xfrm>
            <a:off x="209550" y="696376"/>
            <a:ext cx="6476541" cy="455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50" tIns="41275" rIns="82550" bIns="41275" anchor="ctr" anchorCtr="1"/>
          <a:lstStyle/>
          <a:p>
            <a:pPr marL="288925" indent="-288925" defTabSz="814388">
              <a:spcBef>
                <a:spcPct val="20000"/>
              </a:spcBef>
              <a:buClr>
                <a:schemeClr val="folHlink"/>
              </a:buClr>
              <a:buSzPct val="60000"/>
              <a:buFont typeface="Wingdings" pitchFamily="2" charset="2"/>
              <a:buChar char="n"/>
            </a:pPr>
            <a:r>
              <a:rPr lang="en-GB" sz="2400" dirty="0"/>
              <a:t>IPv6 Addressing rules are covered by multiples RFC’s</a:t>
            </a:r>
          </a:p>
          <a:p>
            <a:pPr marL="565150" lvl="1" defTabSz="814388">
              <a:spcBef>
                <a:spcPct val="20000"/>
              </a:spcBef>
              <a:buClr>
                <a:schemeClr val="hlink"/>
              </a:buClr>
              <a:buSzPct val="55000"/>
              <a:buFont typeface="Wingdings" pitchFamily="2" charset="2"/>
              <a:buChar char="n"/>
            </a:pPr>
            <a:r>
              <a:rPr lang="en-GB" sz="2400" dirty="0"/>
              <a:t> Architecture defined by RFC </a:t>
            </a:r>
            <a:r>
              <a:rPr lang="en-GB" sz="2400" dirty="0" smtClean="0"/>
              <a:t>2373</a:t>
            </a:r>
          </a:p>
          <a:p>
            <a:pPr marL="288925" indent="-288925" defTabSz="814388">
              <a:spcBef>
                <a:spcPct val="20000"/>
              </a:spcBef>
              <a:buClr>
                <a:schemeClr val="folHlink"/>
              </a:buClr>
              <a:buSzPct val="60000"/>
              <a:buFont typeface="Wingdings" pitchFamily="2" charset="2"/>
              <a:buChar char="n"/>
            </a:pPr>
            <a:r>
              <a:rPr lang="en-GB" sz="2400" dirty="0" smtClean="0"/>
              <a:t>Address </a:t>
            </a:r>
            <a:r>
              <a:rPr lang="en-GB" sz="2400" dirty="0"/>
              <a:t>Types are :</a:t>
            </a:r>
          </a:p>
          <a:p>
            <a:pPr marL="565150" lvl="1" defTabSz="814388">
              <a:spcBef>
                <a:spcPct val="20000"/>
              </a:spcBef>
              <a:buClr>
                <a:schemeClr val="hlink"/>
              </a:buClr>
              <a:buSzPct val="55000"/>
              <a:buFont typeface="Wingdings" pitchFamily="2" charset="2"/>
              <a:buChar char="n"/>
            </a:pPr>
            <a:r>
              <a:rPr lang="en-GB" sz="2000" b="0" dirty="0">
                <a:solidFill>
                  <a:srgbClr val="FFC000"/>
                </a:solidFill>
              </a:rPr>
              <a:t> </a:t>
            </a:r>
            <a:r>
              <a:rPr lang="en-GB" sz="2000" dirty="0">
                <a:solidFill>
                  <a:srgbClr val="FFC000"/>
                </a:solidFill>
              </a:rPr>
              <a:t>Unicast      </a:t>
            </a:r>
            <a:r>
              <a:rPr lang="en-GB" sz="2000" dirty="0"/>
              <a:t>: One to </a:t>
            </a:r>
            <a:r>
              <a:rPr lang="en-GB" sz="2000" dirty="0" smtClean="0"/>
              <a:t>One</a:t>
            </a:r>
          </a:p>
          <a:p>
            <a:pPr marL="565150" lvl="1" defTabSz="814388">
              <a:spcBef>
                <a:spcPct val="20000"/>
              </a:spcBef>
              <a:buClr>
                <a:schemeClr val="hlink"/>
              </a:buClr>
              <a:buSzPct val="55000"/>
              <a:buFont typeface="Wingdings" pitchFamily="2" charset="2"/>
              <a:buChar char="n"/>
            </a:pPr>
            <a:r>
              <a:rPr lang="en-GB" sz="2000" dirty="0" smtClean="0"/>
              <a:t> </a:t>
            </a:r>
            <a:r>
              <a:rPr lang="en-GB" sz="2000" dirty="0" err="1">
                <a:solidFill>
                  <a:srgbClr val="FFC000"/>
                </a:solidFill>
              </a:rPr>
              <a:t>Anycast</a:t>
            </a:r>
            <a:r>
              <a:rPr lang="en-GB" sz="2000" dirty="0"/>
              <a:t>     : One to </a:t>
            </a:r>
            <a:r>
              <a:rPr lang="en-GB" sz="2000" dirty="0" smtClean="0"/>
              <a:t>Nearest</a:t>
            </a:r>
          </a:p>
          <a:p>
            <a:pPr marL="565150" lvl="1" defTabSz="814388">
              <a:spcBef>
                <a:spcPct val="20000"/>
              </a:spcBef>
              <a:buClr>
                <a:schemeClr val="hlink"/>
              </a:buClr>
              <a:buSzPct val="55000"/>
              <a:buFont typeface="Wingdings" pitchFamily="2" charset="2"/>
              <a:buChar char="n"/>
            </a:pPr>
            <a:r>
              <a:rPr lang="en-GB" sz="2000" dirty="0" smtClean="0"/>
              <a:t> </a:t>
            </a:r>
            <a:r>
              <a:rPr lang="en-GB" sz="2000" dirty="0">
                <a:solidFill>
                  <a:srgbClr val="FFC000"/>
                </a:solidFill>
              </a:rPr>
              <a:t>Multicast</a:t>
            </a:r>
            <a:r>
              <a:rPr lang="en-GB" sz="2000" dirty="0"/>
              <a:t>   : One to </a:t>
            </a:r>
            <a:r>
              <a:rPr lang="en-GB" sz="2000" dirty="0" smtClean="0"/>
              <a:t>Many</a:t>
            </a:r>
          </a:p>
          <a:p>
            <a:pPr marL="288925" indent="-288925" defTabSz="814388">
              <a:spcBef>
                <a:spcPct val="20000"/>
              </a:spcBef>
              <a:buClr>
                <a:schemeClr val="folHlink"/>
              </a:buClr>
              <a:buSzPct val="60000"/>
              <a:buFont typeface="Wingdings" pitchFamily="2" charset="2"/>
              <a:buChar char="n"/>
            </a:pPr>
            <a:r>
              <a:rPr lang="en-GB" sz="2000" dirty="0" smtClean="0"/>
              <a:t>No </a:t>
            </a:r>
            <a:r>
              <a:rPr lang="en-GB" sz="2000" dirty="0"/>
              <a:t>Broadcast Address -&gt; IPv6 Use Multicast</a:t>
            </a:r>
          </a:p>
        </p:txBody>
      </p:sp>
      <p:grpSp>
        <p:nvGrpSpPr>
          <p:cNvPr id="5" name="مجموعة 4"/>
          <p:cNvGrpSpPr/>
          <p:nvPr/>
        </p:nvGrpSpPr>
        <p:grpSpPr>
          <a:xfrm>
            <a:off x="6602689" y="4960579"/>
            <a:ext cx="2385460" cy="1432923"/>
            <a:chOff x="6588224" y="4444349"/>
            <a:chExt cx="2385460" cy="1432923"/>
          </a:xfrm>
        </p:grpSpPr>
        <p:sp>
          <p:nvSpPr>
            <p:cNvPr id="11" name="مستطيل مستدير الزوايا 10"/>
            <p:cNvSpPr/>
            <p:nvPr/>
          </p:nvSpPr>
          <p:spPr>
            <a:xfrm>
              <a:off x="6588224" y="4444349"/>
              <a:ext cx="2385460" cy="1432923"/>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en-US" dirty="0" smtClean="0"/>
            </a:p>
            <a:p>
              <a:pPr algn="ctr"/>
              <a:endParaRPr lang="en-US" dirty="0"/>
            </a:p>
            <a:p>
              <a:pPr algn="ctr"/>
              <a:endParaRPr lang="en-US" dirty="0" smtClean="0"/>
            </a:p>
            <a:p>
              <a:pPr algn="ctr"/>
              <a:endParaRPr lang="en-GB" dirty="0" smtClean="0"/>
            </a:p>
            <a:p>
              <a:pPr algn="ctr"/>
              <a:r>
                <a:rPr lang="en-GB" dirty="0" smtClean="0">
                  <a:solidFill>
                    <a:srgbClr val="FFFF00"/>
                  </a:solidFill>
                </a:rPr>
                <a:t>One </a:t>
              </a:r>
              <a:r>
                <a:rPr lang="en-GB" dirty="0">
                  <a:solidFill>
                    <a:srgbClr val="FFFF00"/>
                  </a:solidFill>
                </a:rPr>
                <a:t>to Many</a:t>
              </a:r>
              <a:endParaRPr lang="ar-IQ" dirty="0">
                <a:solidFill>
                  <a:srgbClr val="FFFF00"/>
                </a:solidFill>
              </a:endParaRPr>
            </a:p>
          </p:txBody>
        </p:sp>
        <p:pic>
          <p:nvPicPr>
            <p:cNvPr id="8198" name="Picture 1024" descr="C:\Users\alsafaromar\Pictures\250px-Anycast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781" y="4508500"/>
              <a:ext cx="18446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مجموعة 3"/>
          <p:cNvGrpSpPr/>
          <p:nvPr/>
        </p:nvGrpSpPr>
        <p:grpSpPr>
          <a:xfrm>
            <a:off x="6602689" y="3377023"/>
            <a:ext cx="2385460" cy="1425456"/>
            <a:chOff x="6588224" y="2924944"/>
            <a:chExt cx="2385460" cy="1425456"/>
          </a:xfrm>
        </p:grpSpPr>
        <p:sp>
          <p:nvSpPr>
            <p:cNvPr id="10" name="مستطيل مستدير الزوايا 9"/>
            <p:cNvSpPr/>
            <p:nvPr/>
          </p:nvSpPr>
          <p:spPr>
            <a:xfrm>
              <a:off x="6588224" y="2924944"/>
              <a:ext cx="2385460" cy="1425456"/>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en-GB" dirty="0" smtClean="0"/>
            </a:p>
            <a:p>
              <a:pPr algn="ctr"/>
              <a:endParaRPr lang="en-GB" dirty="0"/>
            </a:p>
            <a:p>
              <a:pPr algn="ctr"/>
              <a:endParaRPr lang="en-GB" dirty="0" smtClean="0"/>
            </a:p>
            <a:p>
              <a:pPr algn="ctr"/>
              <a:endParaRPr lang="en-GB" dirty="0" smtClean="0"/>
            </a:p>
            <a:p>
              <a:pPr algn="ctr"/>
              <a:r>
                <a:rPr lang="en-GB" dirty="0" smtClean="0">
                  <a:solidFill>
                    <a:srgbClr val="FFFF00"/>
                  </a:solidFill>
                </a:rPr>
                <a:t>One </a:t>
              </a:r>
              <a:r>
                <a:rPr lang="en-GB" dirty="0">
                  <a:solidFill>
                    <a:srgbClr val="FFFF00"/>
                  </a:solidFill>
                </a:rPr>
                <a:t>to Nearest</a:t>
              </a:r>
              <a:endParaRPr lang="ar-IQ" dirty="0">
                <a:solidFill>
                  <a:srgbClr val="FFFF00"/>
                </a:solidFill>
              </a:endParaRPr>
            </a:p>
          </p:txBody>
        </p:sp>
        <p:pic>
          <p:nvPicPr>
            <p:cNvPr id="8199" name="Picture 1025" descr="C:\Users\alsafaromar\Pictures\800px-Multicast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588" y="3011466"/>
              <a:ext cx="16351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مجموعة 2"/>
          <p:cNvGrpSpPr/>
          <p:nvPr/>
        </p:nvGrpSpPr>
        <p:grpSpPr>
          <a:xfrm>
            <a:off x="6686091" y="1792847"/>
            <a:ext cx="2218656" cy="1362879"/>
            <a:chOff x="6755028" y="1666071"/>
            <a:chExt cx="2218656" cy="1362879"/>
          </a:xfrm>
        </p:grpSpPr>
        <p:sp>
          <p:nvSpPr>
            <p:cNvPr id="2" name="مستطيل مستدير الزوايا 1"/>
            <p:cNvSpPr/>
            <p:nvPr/>
          </p:nvSpPr>
          <p:spPr>
            <a:xfrm>
              <a:off x="6755028" y="1666071"/>
              <a:ext cx="2218656" cy="1362879"/>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marL="0" lvl="1" algn="ctr"/>
              <a:endParaRPr lang="en-GB" sz="2000" dirty="0" smtClean="0"/>
            </a:p>
            <a:p>
              <a:pPr marL="0" lvl="1" algn="ctr"/>
              <a:endParaRPr lang="en-GB" sz="2000" dirty="0"/>
            </a:p>
            <a:p>
              <a:pPr marL="0" lvl="1" algn="ctr"/>
              <a:endParaRPr lang="en-GB" sz="2000" dirty="0" smtClean="0"/>
            </a:p>
            <a:p>
              <a:pPr marL="0" lvl="1" algn="ctr"/>
              <a:endParaRPr lang="en-GB" sz="2000" dirty="0"/>
            </a:p>
            <a:p>
              <a:pPr marL="0" lvl="1" algn="ctr"/>
              <a:r>
                <a:rPr lang="en-GB" sz="2000" dirty="0" smtClean="0">
                  <a:solidFill>
                    <a:srgbClr val="FFFF00"/>
                  </a:solidFill>
                </a:rPr>
                <a:t>One </a:t>
              </a:r>
              <a:r>
                <a:rPr lang="en-GB" sz="2000" dirty="0">
                  <a:solidFill>
                    <a:srgbClr val="FFFF00"/>
                  </a:solidFill>
                </a:rPr>
                <a:t>to One</a:t>
              </a:r>
            </a:p>
            <a:p>
              <a:pPr algn="ctr"/>
              <a:endParaRPr lang="ar-IQ" dirty="0"/>
            </a:p>
          </p:txBody>
        </p:sp>
        <p:pic>
          <p:nvPicPr>
            <p:cNvPr id="8200" name="Picture 1026" descr="C:\Users\alsafaromar\Pictures\800px-Unicast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13" y="1772816"/>
              <a:ext cx="1522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85110" y="4739767"/>
            <a:ext cx="6287089" cy="2031325"/>
          </a:xfrm>
          <a:prstGeom prst="rect">
            <a:avLst/>
          </a:prstGeom>
        </p:spPr>
        <p:txBody>
          <a:bodyPr wrap="square">
            <a:spAutoFit/>
          </a:bodyPr>
          <a:lstStyle/>
          <a:p>
            <a:pPr algn="just"/>
            <a:r>
              <a:rPr lang="en-US" dirty="0" err="1">
                <a:solidFill>
                  <a:srgbClr val="FFC000"/>
                </a:solidFill>
              </a:rPr>
              <a:t>Anycast</a:t>
            </a:r>
            <a:r>
              <a:rPr lang="en-US" dirty="0"/>
              <a:t> is similar to Multicast in that the destination is a group of address but instead of delivering the packet to each of them, it tries to deliver to just one of them. </a:t>
            </a:r>
            <a:r>
              <a:rPr lang="en-US" dirty="0" smtClean="0"/>
              <a:t>(Any </a:t>
            </a:r>
            <a:r>
              <a:rPr lang="en-US" dirty="0"/>
              <a:t>member of the group possibly the closest). </a:t>
            </a:r>
          </a:p>
          <a:p>
            <a:pPr algn="just"/>
            <a:r>
              <a:rPr lang="en-US" dirty="0"/>
              <a:t>Example of typical </a:t>
            </a:r>
            <a:r>
              <a:rPr lang="en-US" dirty="0" err="1"/>
              <a:t>Anycast</a:t>
            </a:r>
            <a:r>
              <a:rPr lang="en-US" dirty="0"/>
              <a:t> addressing will be a client wants to access information from Servers, “any” server will be fine. ….( Mobile IP)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6378"/>
            <a:ext cx="8265232" cy="568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49950" y="200834"/>
            <a:ext cx="2323072" cy="707886"/>
          </a:xfrm>
          <a:prstGeom prst="rect">
            <a:avLst/>
          </a:prstGeom>
        </p:spPr>
        <p:txBody>
          <a:bodyPr wrap="none">
            <a:spAutoFit/>
          </a:bodyPr>
          <a:lstStyle/>
          <a:p>
            <a:r>
              <a:rPr lang="en-US" sz="4000" dirty="0" err="1">
                <a:solidFill>
                  <a:srgbClr val="FFC000"/>
                </a:solidFill>
              </a:rPr>
              <a:t>Anycast</a:t>
            </a:r>
            <a:r>
              <a:rPr lang="en-US" sz="4000" dirty="0">
                <a:solidFill>
                  <a:srgbClr val="FFC000"/>
                </a:solidFill>
              </a:rPr>
              <a:t> </a:t>
            </a:r>
            <a:endParaRPr lang="ar-IQ" sz="4000" dirty="0">
              <a:solidFill>
                <a:srgbClr val="FFC000"/>
              </a:solidFill>
            </a:endParaRPr>
          </a:p>
        </p:txBody>
      </p:sp>
    </p:spTree>
    <p:extLst>
      <p:ext uri="{BB962C8B-B14F-4D97-AF65-F5344CB8AC3E}">
        <p14:creationId xmlns:p14="http://schemas.microsoft.com/office/powerpoint/2010/main" val="3153786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p:cNvGrpSpPr/>
          <p:nvPr/>
        </p:nvGrpSpPr>
        <p:grpSpPr>
          <a:xfrm>
            <a:off x="164981" y="188640"/>
            <a:ext cx="8125147" cy="6408712"/>
            <a:chOff x="911349" y="764704"/>
            <a:chExt cx="8125147" cy="6408712"/>
          </a:xfrm>
        </p:grpSpPr>
        <p:sp>
          <p:nvSpPr>
            <p:cNvPr id="54" name="Rectangle 82"/>
            <p:cNvSpPr>
              <a:spLocks noChangeArrowheads="1"/>
            </p:cNvSpPr>
            <p:nvPr/>
          </p:nvSpPr>
          <p:spPr bwMode="auto">
            <a:xfrm>
              <a:off x="3347864" y="6867346"/>
              <a:ext cx="4038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p>
            <a:p>
              <a:r>
                <a:rPr lang="en-US" dirty="0" smtClean="0"/>
                <a:t>FDEC ::  </a:t>
              </a:r>
              <a:r>
                <a:rPr lang="en-US" dirty="0"/>
                <a:t>BBFF  :  0  :  FFFF</a:t>
              </a:r>
            </a:p>
            <a:p>
              <a:endParaRPr lang="ar-IQ" dirty="0"/>
            </a:p>
          </p:txBody>
        </p:sp>
        <p:sp>
          <p:nvSpPr>
            <p:cNvPr id="9218" name="Oval 86"/>
            <p:cNvSpPr>
              <a:spLocks noChangeArrowheads="1"/>
            </p:cNvSpPr>
            <p:nvPr/>
          </p:nvSpPr>
          <p:spPr bwMode="auto">
            <a:xfrm>
              <a:off x="3532312" y="5534744"/>
              <a:ext cx="990600" cy="228600"/>
            </a:xfrm>
            <a:prstGeom prst="ellipse">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19" name="Oval 84"/>
            <p:cNvSpPr>
              <a:spLocks noChangeArrowheads="1"/>
            </p:cNvSpPr>
            <p:nvPr/>
          </p:nvSpPr>
          <p:spPr bwMode="auto">
            <a:xfrm>
              <a:off x="3837112" y="4086944"/>
              <a:ext cx="304800" cy="3810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20" name="Rectangle 82"/>
            <p:cNvSpPr>
              <a:spLocks noChangeArrowheads="1"/>
            </p:cNvSpPr>
            <p:nvPr/>
          </p:nvSpPr>
          <p:spPr bwMode="auto">
            <a:xfrm>
              <a:off x="3075112" y="6174824"/>
              <a:ext cx="4038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21" name="Rectangle 81"/>
            <p:cNvSpPr>
              <a:spLocks noChangeArrowheads="1"/>
            </p:cNvSpPr>
            <p:nvPr/>
          </p:nvSpPr>
          <p:spPr bwMode="auto">
            <a:xfrm>
              <a:off x="2541712" y="5458544"/>
              <a:ext cx="4953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22" name="Rectangle 72"/>
            <p:cNvSpPr>
              <a:spLocks noChangeArrowheads="1"/>
            </p:cNvSpPr>
            <p:nvPr/>
          </p:nvSpPr>
          <p:spPr bwMode="auto">
            <a:xfrm>
              <a:off x="2465512" y="4772744"/>
              <a:ext cx="6096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23" name="Text Box 4"/>
            <p:cNvSpPr txBox="1">
              <a:spLocks noChangeArrowheads="1"/>
            </p:cNvSpPr>
            <p:nvPr/>
          </p:nvSpPr>
          <p:spPr bwMode="auto">
            <a:xfrm>
              <a:off x="1409700" y="764704"/>
              <a:ext cx="541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3600" dirty="0">
                  <a:solidFill>
                    <a:srgbClr val="FFC000"/>
                  </a:solidFill>
                </a:rPr>
                <a:t>Notation &amp; Abbreviation</a:t>
              </a:r>
            </a:p>
          </p:txBody>
        </p:sp>
        <p:sp>
          <p:nvSpPr>
            <p:cNvPr id="9224" name="Text Box 5"/>
            <p:cNvSpPr txBox="1">
              <a:spLocks noChangeArrowheads="1"/>
            </p:cNvSpPr>
            <p:nvPr/>
          </p:nvSpPr>
          <p:spPr bwMode="auto">
            <a:xfrm>
              <a:off x="1213912" y="1496144"/>
              <a:ext cx="1503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2400" dirty="0">
                  <a:solidFill>
                    <a:srgbClr val="FFC000"/>
                  </a:solidFill>
                </a:rPr>
                <a:t>Notation </a:t>
              </a:r>
            </a:p>
          </p:txBody>
        </p:sp>
        <p:grpSp>
          <p:nvGrpSpPr>
            <p:cNvPr id="9225" name="Group 38"/>
            <p:cNvGrpSpPr>
              <a:grpSpLocks/>
            </p:cNvGrpSpPr>
            <p:nvPr/>
          </p:nvGrpSpPr>
          <p:grpSpPr bwMode="auto">
            <a:xfrm>
              <a:off x="1246312" y="1724745"/>
              <a:ext cx="7315200" cy="915988"/>
              <a:chOff x="672" y="1296"/>
              <a:chExt cx="4608" cy="577"/>
            </a:xfrm>
          </p:grpSpPr>
          <p:grpSp>
            <p:nvGrpSpPr>
              <p:cNvPr id="9262" name="Group 9"/>
              <p:cNvGrpSpPr>
                <a:grpSpLocks/>
              </p:cNvGrpSpPr>
              <p:nvPr/>
            </p:nvGrpSpPr>
            <p:grpSpPr bwMode="auto">
              <a:xfrm>
                <a:off x="672" y="1632"/>
                <a:ext cx="4608" cy="241"/>
                <a:chOff x="672" y="1776"/>
                <a:chExt cx="4608" cy="241"/>
              </a:xfrm>
            </p:grpSpPr>
            <p:sp>
              <p:nvSpPr>
                <p:cNvPr id="9268" name="Rectangle 6"/>
                <p:cNvSpPr>
                  <a:spLocks noChangeArrowheads="1"/>
                </p:cNvSpPr>
                <p:nvPr/>
              </p:nvSpPr>
              <p:spPr bwMode="auto">
                <a:xfrm>
                  <a:off x="672" y="1776"/>
                  <a:ext cx="4608" cy="24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r>
                    <a:rPr lang="en-US" sz="1600" dirty="0">
                      <a:solidFill>
                        <a:schemeClr val="tx1"/>
                      </a:solidFill>
                    </a:rPr>
                    <a:t>1111110111101100</a:t>
                  </a:r>
                </a:p>
              </p:txBody>
            </p:sp>
            <p:sp>
              <p:nvSpPr>
                <p:cNvPr id="9269" name="Text Box 8"/>
                <p:cNvSpPr txBox="1">
                  <a:spLocks noChangeArrowheads="1"/>
                </p:cNvSpPr>
                <p:nvPr/>
              </p:nvSpPr>
              <p:spPr bwMode="auto">
                <a:xfrm>
                  <a:off x="4080" y="1804"/>
                  <a:ext cx="115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r" eaLnBrk="1" hangingPunct="1"/>
                  <a:r>
                    <a:rPr lang="en-US" sz="1600"/>
                    <a:t>1111111111111111</a:t>
                  </a:r>
                </a:p>
              </p:txBody>
            </p:sp>
          </p:grpSp>
          <p:sp>
            <p:nvSpPr>
              <p:cNvPr id="9263" name="Line 10"/>
              <p:cNvSpPr>
                <a:spLocks noChangeShapeType="1"/>
              </p:cNvSpPr>
              <p:nvPr/>
            </p:nvSpPr>
            <p:spPr bwMode="auto">
              <a:xfrm>
                <a:off x="672" y="1392"/>
                <a:ext cx="0" cy="14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9264" name="Line 11"/>
              <p:cNvSpPr>
                <a:spLocks noChangeShapeType="1"/>
              </p:cNvSpPr>
              <p:nvPr/>
            </p:nvSpPr>
            <p:spPr bwMode="auto">
              <a:xfrm>
                <a:off x="5280" y="1392"/>
                <a:ext cx="0" cy="14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9265" name="Line 12"/>
              <p:cNvSpPr>
                <a:spLocks noChangeShapeType="1"/>
              </p:cNvSpPr>
              <p:nvPr/>
            </p:nvSpPr>
            <p:spPr bwMode="auto">
              <a:xfrm>
                <a:off x="672" y="1478"/>
                <a:ext cx="4608" cy="0"/>
              </a:xfrm>
              <a:prstGeom prst="line">
                <a:avLst/>
              </a:prstGeom>
              <a:noFill/>
              <a:ln w="9525">
                <a:solidFill>
                  <a:schemeClr val="tx1"/>
                </a:solidFill>
                <a:prstDash val="lgDash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9266" name="Text Box 13"/>
              <p:cNvSpPr txBox="1">
                <a:spLocks noChangeArrowheads="1"/>
              </p:cNvSpPr>
              <p:nvPr/>
            </p:nvSpPr>
            <p:spPr bwMode="auto">
              <a:xfrm>
                <a:off x="1536" y="1296"/>
                <a:ext cx="26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sz="1400" dirty="0"/>
                  <a:t>128 Bits = 16 bytes = 32 Hex digits</a:t>
                </a:r>
              </a:p>
            </p:txBody>
          </p:sp>
          <p:sp>
            <p:nvSpPr>
              <p:cNvPr id="9267" name="Line 15"/>
              <p:cNvSpPr>
                <a:spLocks noChangeShapeType="1"/>
              </p:cNvSpPr>
              <p:nvPr/>
            </p:nvSpPr>
            <p:spPr bwMode="auto">
              <a:xfrm>
                <a:off x="2258" y="1760"/>
                <a:ext cx="1824"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sp>
          <p:nvSpPr>
            <p:cNvPr id="9226" name="Line 16"/>
            <p:cNvSpPr>
              <a:spLocks noChangeShapeType="1"/>
            </p:cNvSpPr>
            <p:nvPr/>
          </p:nvSpPr>
          <p:spPr bwMode="auto">
            <a:xfrm>
              <a:off x="4903912" y="2639144"/>
              <a:ext cx="0" cy="381000"/>
            </a:xfrm>
            <a:prstGeom prst="line">
              <a:avLst/>
            </a:prstGeom>
            <a:noFill/>
            <a:ln w="762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grpSp>
          <p:nvGrpSpPr>
            <p:cNvPr id="9227" name="Group 73"/>
            <p:cNvGrpSpPr>
              <a:grpSpLocks/>
            </p:cNvGrpSpPr>
            <p:nvPr/>
          </p:nvGrpSpPr>
          <p:grpSpPr bwMode="auto">
            <a:xfrm>
              <a:off x="1246312" y="2943944"/>
              <a:ext cx="7315200" cy="457200"/>
              <a:chOff x="672" y="2016"/>
              <a:chExt cx="4608" cy="288"/>
            </a:xfrm>
          </p:grpSpPr>
          <p:sp>
            <p:nvSpPr>
              <p:cNvPr id="9245" name="Rectangle 17"/>
              <p:cNvSpPr>
                <a:spLocks noChangeArrowheads="1"/>
              </p:cNvSpPr>
              <p:nvPr/>
            </p:nvSpPr>
            <p:spPr bwMode="auto">
              <a:xfrm>
                <a:off x="672" y="2064"/>
                <a:ext cx="432" cy="19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ar-IQ" sz="2400" b="0"/>
              </a:p>
            </p:txBody>
          </p:sp>
          <p:sp>
            <p:nvSpPr>
              <p:cNvPr id="9246" name="Text Box 18"/>
              <p:cNvSpPr txBox="1">
                <a:spLocks noChangeArrowheads="1"/>
              </p:cNvSpPr>
              <p:nvPr/>
            </p:nvSpPr>
            <p:spPr bwMode="auto">
              <a:xfrm>
                <a:off x="1104"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47" name="Rectangle 19"/>
              <p:cNvSpPr>
                <a:spLocks noChangeArrowheads="1"/>
              </p:cNvSpPr>
              <p:nvPr/>
            </p:nvSpPr>
            <p:spPr bwMode="auto">
              <a:xfrm>
                <a:off x="1248" y="2064"/>
                <a:ext cx="432" cy="19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48" name="Rectangle 20"/>
              <p:cNvSpPr>
                <a:spLocks noChangeArrowheads="1"/>
              </p:cNvSpPr>
              <p:nvPr/>
            </p:nvSpPr>
            <p:spPr bwMode="auto">
              <a:xfrm>
                <a:off x="1824" y="2064"/>
                <a:ext cx="432" cy="192"/>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600">
                    <a:solidFill>
                      <a:schemeClr val="tx1"/>
                    </a:solidFill>
                  </a:rPr>
                  <a:t>7654</a:t>
                </a:r>
              </a:p>
            </p:txBody>
          </p:sp>
          <p:sp>
            <p:nvSpPr>
              <p:cNvPr id="9249" name="Rectangle 21"/>
              <p:cNvSpPr>
                <a:spLocks noChangeArrowheads="1"/>
              </p:cNvSpPr>
              <p:nvPr/>
            </p:nvSpPr>
            <p:spPr bwMode="auto">
              <a:xfrm>
                <a:off x="2448" y="2064"/>
                <a:ext cx="432" cy="192"/>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600">
                    <a:solidFill>
                      <a:schemeClr val="tx1"/>
                    </a:solidFill>
                  </a:rPr>
                  <a:t>3210</a:t>
                </a:r>
              </a:p>
            </p:txBody>
          </p:sp>
          <p:sp>
            <p:nvSpPr>
              <p:cNvPr id="9250" name="Text Box 23"/>
              <p:cNvSpPr txBox="1">
                <a:spLocks noChangeArrowheads="1"/>
              </p:cNvSpPr>
              <p:nvPr/>
            </p:nvSpPr>
            <p:spPr bwMode="auto">
              <a:xfrm>
                <a:off x="2256"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51" name="Text Box 24"/>
              <p:cNvSpPr txBox="1">
                <a:spLocks noChangeArrowheads="1"/>
              </p:cNvSpPr>
              <p:nvPr/>
            </p:nvSpPr>
            <p:spPr bwMode="auto">
              <a:xfrm>
                <a:off x="1680"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52" name="Rectangle 25"/>
              <p:cNvSpPr>
                <a:spLocks noChangeArrowheads="1"/>
              </p:cNvSpPr>
              <p:nvPr/>
            </p:nvSpPr>
            <p:spPr bwMode="auto">
              <a:xfrm>
                <a:off x="3072" y="2064"/>
                <a:ext cx="432" cy="192"/>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600">
                    <a:solidFill>
                      <a:schemeClr val="tx1"/>
                    </a:solidFill>
                  </a:rPr>
                  <a:t>ADBF</a:t>
                </a:r>
              </a:p>
            </p:txBody>
          </p:sp>
          <p:sp>
            <p:nvSpPr>
              <p:cNvPr id="9253" name="Text Box 26"/>
              <p:cNvSpPr txBox="1">
                <a:spLocks noChangeArrowheads="1"/>
              </p:cNvSpPr>
              <p:nvPr/>
            </p:nvSpPr>
            <p:spPr bwMode="auto">
              <a:xfrm>
                <a:off x="3504"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54" name="Rectangle 27"/>
              <p:cNvSpPr>
                <a:spLocks noChangeArrowheads="1"/>
              </p:cNvSpPr>
              <p:nvPr/>
            </p:nvSpPr>
            <p:spPr bwMode="auto">
              <a:xfrm>
                <a:off x="3648" y="2064"/>
                <a:ext cx="432" cy="192"/>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600">
                    <a:solidFill>
                      <a:schemeClr val="tx1"/>
                    </a:solidFill>
                  </a:rPr>
                  <a:t>BBFF</a:t>
                </a:r>
              </a:p>
            </p:txBody>
          </p:sp>
          <p:sp>
            <p:nvSpPr>
              <p:cNvPr id="9255" name="Rectangle 28"/>
              <p:cNvSpPr>
                <a:spLocks noChangeArrowheads="1"/>
              </p:cNvSpPr>
              <p:nvPr/>
            </p:nvSpPr>
            <p:spPr bwMode="auto">
              <a:xfrm>
                <a:off x="4224" y="2064"/>
                <a:ext cx="432" cy="192"/>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600">
                    <a:solidFill>
                      <a:schemeClr val="tx1"/>
                    </a:solidFill>
                  </a:rPr>
                  <a:t>2922</a:t>
                </a:r>
              </a:p>
            </p:txBody>
          </p:sp>
          <p:sp>
            <p:nvSpPr>
              <p:cNvPr id="9256" name="Rectangle 29"/>
              <p:cNvSpPr>
                <a:spLocks noChangeArrowheads="1"/>
              </p:cNvSpPr>
              <p:nvPr/>
            </p:nvSpPr>
            <p:spPr bwMode="auto">
              <a:xfrm>
                <a:off x="4848" y="2064"/>
                <a:ext cx="432" cy="192"/>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sz="1600">
                    <a:solidFill>
                      <a:schemeClr val="tx1"/>
                    </a:solidFill>
                  </a:rPr>
                  <a:t>FFFF</a:t>
                </a:r>
              </a:p>
            </p:txBody>
          </p:sp>
          <p:sp>
            <p:nvSpPr>
              <p:cNvPr id="9257" name="Text Box 30"/>
              <p:cNvSpPr txBox="1">
                <a:spLocks noChangeArrowheads="1"/>
              </p:cNvSpPr>
              <p:nvPr/>
            </p:nvSpPr>
            <p:spPr bwMode="auto">
              <a:xfrm>
                <a:off x="4656"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58" name="Text Box 31"/>
              <p:cNvSpPr txBox="1">
                <a:spLocks noChangeArrowheads="1"/>
              </p:cNvSpPr>
              <p:nvPr/>
            </p:nvSpPr>
            <p:spPr bwMode="auto">
              <a:xfrm>
                <a:off x="4080"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59" name="Text Box 32"/>
              <p:cNvSpPr txBox="1">
                <a:spLocks noChangeArrowheads="1"/>
              </p:cNvSpPr>
              <p:nvPr/>
            </p:nvSpPr>
            <p:spPr bwMode="auto">
              <a:xfrm>
                <a:off x="2880" y="201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400"/>
                  <a:t>:</a:t>
                </a:r>
              </a:p>
            </p:txBody>
          </p:sp>
          <p:sp>
            <p:nvSpPr>
              <p:cNvPr id="9260" name="Text Box 35"/>
              <p:cNvSpPr txBox="1">
                <a:spLocks noChangeArrowheads="1"/>
              </p:cNvSpPr>
              <p:nvPr/>
            </p:nvSpPr>
            <p:spPr bwMode="auto">
              <a:xfrm>
                <a:off x="672" y="2054"/>
                <a:ext cx="463" cy="212"/>
              </a:xfrm>
              <a:prstGeom prst="rect">
                <a:avLst/>
              </a:prstGeom>
              <a:ln/>
              <a:extLst/>
            </p:spPr>
            <p:style>
              <a:lnRef idx="1">
                <a:schemeClr val="accent4"/>
              </a:lnRef>
              <a:fillRef idx="3">
                <a:schemeClr val="accent4"/>
              </a:fillRef>
              <a:effectRef idx="2">
                <a:schemeClr val="accent4"/>
              </a:effectRef>
              <a:fontRef idx="minor">
                <a:schemeClr val="lt1"/>
              </a:fontRef>
            </p:style>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FDEC</a:t>
                </a:r>
              </a:p>
            </p:txBody>
          </p:sp>
          <p:sp>
            <p:nvSpPr>
              <p:cNvPr id="9261" name="Text Box 36"/>
              <p:cNvSpPr txBox="1">
                <a:spLocks noChangeArrowheads="1"/>
              </p:cNvSpPr>
              <p:nvPr/>
            </p:nvSpPr>
            <p:spPr bwMode="auto">
              <a:xfrm>
                <a:off x="1248" y="2064"/>
                <a:ext cx="442" cy="212"/>
              </a:xfrm>
              <a:prstGeom prst="rect">
                <a:avLst/>
              </a:prstGeom>
              <a:ln/>
              <a:extLst/>
            </p:spPr>
            <p:style>
              <a:lnRef idx="1">
                <a:schemeClr val="accent4"/>
              </a:lnRef>
              <a:fillRef idx="3">
                <a:schemeClr val="accent4"/>
              </a:fillRef>
              <a:effectRef idx="2">
                <a:schemeClr val="accent4"/>
              </a:effectRef>
              <a:fontRef idx="minor">
                <a:schemeClr val="lt1"/>
              </a:fontRef>
            </p:style>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BA98</a:t>
                </a:r>
              </a:p>
            </p:txBody>
          </p:sp>
        </p:grpSp>
        <p:sp>
          <p:nvSpPr>
            <p:cNvPr id="9229" name="Text Box 69"/>
            <p:cNvSpPr txBox="1">
              <a:spLocks noChangeArrowheads="1"/>
            </p:cNvSpPr>
            <p:nvPr/>
          </p:nvSpPr>
          <p:spPr bwMode="auto">
            <a:xfrm>
              <a:off x="1645096" y="4071069"/>
              <a:ext cx="7391400" cy="396875"/>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2000"/>
                <a:t>FDEC : BA98 : 0074  : 3210  :  000F  :  BBFF  :  0000  :  FFFF</a:t>
              </a:r>
            </a:p>
          </p:txBody>
        </p:sp>
        <p:sp>
          <p:nvSpPr>
            <p:cNvPr id="9230" name="Rectangle 71"/>
            <p:cNvSpPr>
              <a:spLocks noChangeArrowheads="1"/>
            </p:cNvSpPr>
            <p:nvPr/>
          </p:nvSpPr>
          <p:spPr bwMode="auto">
            <a:xfrm>
              <a:off x="2467100" y="4756869"/>
              <a:ext cx="6170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FDEC : BA98 : 74  : 3210  :  F  :  BBFF  :  0  :  FFFF</a:t>
              </a:r>
            </a:p>
          </p:txBody>
        </p:sp>
        <p:sp>
          <p:nvSpPr>
            <p:cNvPr id="9231" name="Text Box 74"/>
            <p:cNvSpPr txBox="1">
              <a:spLocks noChangeArrowheads="1"/>
            </p:cNvSpPr>
            <p:nvPr/>
          </p:nvSpPr>
          <p:spPr bwMode="auto">
            <a:xfrm>
              <a:off x="1173287" y="3547864"/>
              <a:ext cx="204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2400" dirty="0">
                  <a:solidFill>
                    <a:srgbClr val="FFC000"/>
                  </a:solidFill>
                </a:rPr>
                <a:t>Abbreviation</a:t>
              </a:r>
            </a:p>
          </p:txBody>
        </p:sp>
        <p:sp>
          <p:nvSpPr>
            <p:cNvPr id="9232" name="Text Box 75"/>
            <p:cNvSpPr txBox="1">
              <a:spLocks noChangeArrowheads="1"/>
            </p:cNvSpPr>
            <p:nvPr/>
          </p:nvSpPr>
          <p:spPr bwMode="auto">
            <a:xfrm>
              <a:off x="911349" y="4409489"/>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a:t>Unabbreviated</a:t>
              </a:r>
            </a:p>
          </p:txBody>
        </p:sp>
        <p:sp>
          <p:nvSpPr>
            <p:cNvPr id="9233" name="Text Box 76"/>
            <p:cNvSpPr txBox="1">
              <a:spLocks noChangeArrowheads="1"/>
            </p:cNvSpPr>
            <p:nvPr/>
          </p:nvSpPr>
          <p:spPr bwMode="auto">
            <a:xfrm>
              <a:off x="1017712" y="4817194"/>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t>Abbreviated</a:t>
              </a:r>
            </a:p>
          </p:txBody>
        </p:sp>
        <p:sp>
          <p:nvSpPr>
            <p:cNvPr id="9234" name="Rectangle 77"/>
            <p:cNvSpPr>
              <a:spLocks noChangeArrowheads="1"/>
            </p:cNvSpPr>
            <p:nvPr/>
          </p:nvSpPr>
          <p:spPr bwMode="auto">
            <a:xfrm>
              <a:off x="2538537" y="5442669"/>
              <a:ext cx="494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FDEC : 0 : 0 : 0 :  0  :  BBFF  :  0  :  FFFF</a:t>
              </a:r>
            </a:p>
          </p:txBody>
        </p:sp>
        <p:sp>
          <p:nvSpPr>
            <p:cNvPr id="9235" name="Rectangle 78"/>
            <p:cNvSpPr>
              <a:spLocks noChangeArrowheads="1"/>
            </p:cNvSpPr>
            <p:nvPr/>
          </p:nvSpPr>
          <p:spPr bwMode="auto">
            <a:xfrm>
              <a:off x="2998912" y="6128469"/>
              <a:ext cx="384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FDEC : 00 :  BBFF  :  0  :  FFFF</a:t>
              </a:r>
            </a:p>
          </p:txBody>
        </p:sp>
        <p:sp>
          <p:nvSpPr>
            <p:cNvPr id="9236" name="Text Box 79"/>
            <p:cNvSpPr txBox="1">
              <a:spLocks noChangeArrowheads="1"/>
            </p:cNvSpPr>
            <p:nvPr/>
          </p:nvSpPr>
          <p:spPr bwMode="auto">
            <a:xfrm>
              <a:off x="1093912" y="5502994"/>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t>Abbreviated</a:t>
              </a:r>
            </a:p>
          </p:txBody>
        </p:sp>
        <p:sp>
          <p:nvSpPr>
            <p:cNvPr id="9237" name="Text Box 80"/>
            <p:cNvSpPr txBox="1">
              <a:spLocks noChangeArrowheads="1"/>
            </p:cNvSpPr>
            <p:nvPr/>
          </p:nvSpPr>
          <p:spPr bwMode="auto">
            <a:xfrm>
              <a:off x="1017712" y="6144344"/>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smtClean="0"/>
                <a:t>Abbreviated</a:t>
              </a:r>
              <a:endParaRPr lang="en-US" sz="1600" dirty="0"/>
            </a:p>
          </p:txBody>
        </p:sp>
        <p:sp>
          <p:nvSpPr>
            <p:cNvPr id="9239" name="AutoShape 90"/>
            <p:cNvSpPr>
              <a:spLocks noChangeArrowheads="1"/>
            </p:cNvSpPr>
            <p:nvPr/>
          </p:nvSpPr>
          <p:spPr bwMode="auto">
            <a:xfrm>
              <a:off x="4065712" y="5915744"/>
              <a:ext cx="304800" cy="228600"/>
            </a:xfrm>
            <a:prstGeom prst="downArrow">
              <a:avLst>
                <a:gd name="adj1" fmla="val 50000"/>
                <a:gd name="adj2" fmla="val 25000"/>
              </a:avLst>
            </a:prstGeom>
            <a:ln w="9525">
              <a:solidFill>
                <a:schemeClr val="tx1"/>
              </a:solidFill>
              <a:miter lim="800000"/>
              <a:headEnd/>
              <a:tailEnd/>
            </a:ln>
            <a:effectLst/>
            <a:extLst/>
          </p:spPr>
          <p:style>
            <a:lnRef idx="0">
              <a:scrgbClr r="0" g="0" b="0"/>
            </a:lnRef>
            <a:fillRef idx="1003">
              <a:schemeClr val="lt1"/>
            </a:fillRef>
            <a:effectRef idx="0">
              <a:scrgbClr r="0" g="0" b="0"/>
            </a:effectRef>
            <a:fontRef idx="major"/>
          </p:style>
          <p:txBody>
            <a:bodyPr wrap="none" anchor="ctr"/>
            <a:lstStyle/>
            <a:p>
              <a:endParaRPr lang="ar-IQ"/>
            </a:p>
          </p:txBody>
        </p:sp>
        <p:sp>
          <p:nvSpPr>
            <p:cNvPr id="9240" name="Oval 91"/>
            <p:cNvSpPr>
              <a:spLocks noChangeArrowheads="1"/>
            </p:cNvSpPr>
            <p:nvPr/>
          </p:nvSpPr>
          <p:spPr bwMode="auto">
            <a:xfrm>
              <a:off x="3456112" y="5382344"/>
              <a:ext cx="1524000" cy="533400"/>
            </a:xfrm>
            <a:prstGeom prst="ellipse">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nvGrpSpPr>
            <p:cNvPr id="2" name="مجموعة 1"/>
            <p:cNvGrpSpPr/>
            <p:nvPr/>
          </p:nvGrpSpPr>
          <p:grpSpPr>
            <a:xfrm>
              <a:off x="3760912" y="4010744"/>
              <a:ext cx="762000" cy="839788"/>
              <a:chOff x="3760912" y="4010744"/>
              <a:chExt cx="762000" cy="839788"/>
            </a:xfrm>
          </p:grpSpPr>
          <p:sp>
            <p:nvSpPr>
              <p:cNvPr id="9238" name="Arc 83"/>
              <p:cNvSpPr>
                <a:spLocks/>
              </p:cNvSpPr>
              <p:nvPr/>
            </p:nvSpPr>
            <p:spPr bwMode="auto">
              <a:xfrm>
                <a:off x="3989512" y="4336182"/>
                <a:ext cx="533400" cy="514350"/>
              </a:xfrm>
              <a:custGeom>
                <a:avLst/>
                <a:gdLst>
                  <a:gd name="T0" fmla="*/ 140635 w 21600"/>
                  <a:gd name="T1" fmla="*/ 0 h 20836"/>
                  <a:gd name="T2" fmla="*/ 533400 w 21600"/>
                  <a:gd name="T3" fmla="*/ 514350 h 20836"/>
                  <a:gd name="T4" fmla="*/ 0 w 21600"/>
                  <a:gd name="T5" fmla="*/ 514350 h 20836"/>
                  <a:gd name="T6" fmla="*/ 0 60000 65536"/>
                  <a:gd name="T7" fmla="*/ 0 60000 65536"/>
                  <a:gd name="T8" fmla="*/ 0 60000 65536"/>
                </a:gdLst>
                <a:ahLst/>
                <a:cxnLst>
                  <a:cxn ang="T6">
                    <a:pos x="T0" y="T1"/>
                  </a:cxn>
                  <a:cxn ang="T7">
                    <a:pos x="T2" y="T3"/>
                  </a:cxn>
                  <a:cxn ang="T8">
                    <a:pos x="T4" y="T5"/>
                  </a:cxn>
                </a:cxnLst>
                <a:rect l="0" t="0" r="r" b="b"/>
                <a:pathLst>
                  <a:path w="21600" h="20836" fill="none" extrusionOk="0">
                    <a:moveTo>
                      <a:pt x="5694" y="0"/>
                    </a:moveTo>
                    <a:cubicBezTo>
                      <a:pt x="15086" y="2567"/>
                      <a:pt x="21600" y="11099"/>
                      <a:pt x="21600" y="20836"/>
                    </a:cubicBezTo>
                  </a:path>
                  <a:path w="21600" h="20836" stroke="0" extrusionOk="0">
                    <a:moveTo>
                      <a:pt x="5694" y="0"/>
                    </a:moveTo>
                    <a:cubicBezTo>
                      <a:pt x="15086" y="2567"/>
                      <a:pt x="21600" y="11099"/>
                      <a:pt x="21600" y="20836"/>
                    </a:cubicBezTo>
                    <a:lnTo>
                      <a:pt x="0" y="20836"/>
                    </a:lnTo>
                    <a:lnTo>
                      <a:pt x="5694" y="0"/>
                    </a:lnTo>
                    <a:close/>
                  </a:path>
                </a:pathLst>
              </a:custGeom>
              <a:noFill/>
              <a:ln w="38100">
                <a:solidFill>
                  <a:srgbClr val="00B0F0"/>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241" name="Oval 92"/>
              <p:cNvSpPr>
                <a:spLocks noChangeArrowheads="1"/>
              </p:cNvSpPr>
              <p:nvPr/>
            </p:nvSpPr>
            <p:spPr bwMode="auto">
              <a:xfrm>
                <a:off x="3760912" y="4010744"/>
                <a:ext cx="381000" cy="533400"/>
              </a:xfrm>
              <a:prstGeom prst="ellipse">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sp>
          <p:nvSpPr>
            <p:cNvPr id="55" name="Text Box 80"/>
            <p:cNvSpPr txBox="1">
              <a:spLocks noChangeArrowheads="1"/>
            </p:cNvSpPr>
            <p:nvPr/>
          </p:nvSpPr>
          <p:spPr bwMode="auto">
            <a:xfrm>
              <a:off x="996280" y="6836866"/>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a:t>More Abbreviated</a:t>
              </a:r>
            </a:p>
          </p:txBody>
        </p:sp>
        <p:sp>
          <p:nvSpPr>
            <p:cNvPr id="56" name="AutoShape 90"/>
            <p:cNvSpPr>
              <a:spLocks noChangeArrowheads="1"/>
            </p:cNvSpPr>
            <p:nvPr/>
          </p:nvSpPr>
          <p:spPr bwMode="auto">
            <a:xfrm>
              <a:off x="4070608" y="6582112"/>
              <a:ext cx="182880" cy="228600"/>
            </a:xfrm>
            <a:prstGeom prst="downArrow">
              <a:avLst>
                <a:gd name="adj1" fmla="val 50000"/>
                <a:gd name="adj2" fmla="val 25000"/>
              </a:avLst>
            </a:prstGeom>
            <a:ln w="9525">
              <a:solidFill>
                <a:schemeClr val="tx1"/>
              </a:solidFill>
              <a:miter lim="800000"/>
              <a:headEnd/>
              <a:tailEnd/>
            </a:ln>
            <a:effectLst/>
            <a:extLst/>
          </p:spPr>
          <p:style>
            <a:lnRef idx="0">
              <a:scrgbClr r="0" g="0" b="0"/>
            </a:lnRef>
            <a:fillRef idx="1003">
              <a:schemeClr val="lt1"/>
            </a:fillRef>
            <a:effectRef idx="0">
              <a:scrgbClr r="0" g="0" b="0"/>
            </a:effectRef>
            <a:fontRef idx="major"/>
          </p:style>
          <p:txBody>
            <a:bodyPr wrap="none" anchor="ctr"/>
            <a:lstStyle/>
            <a:p>
              <a:endParaRPr lang="ar-IQ"/>
            </a:p>
          </p:txBody>
        </p:sp>
        <p:sp>
          <p:nvSpPr>
            <p:cNvPr id="57" name="Oval 91"/>
            <p:cNvSpPr>
              <a:spLocks noChangeArrowheads="1"/>
            </p:cNvSpPr>
            <p:nvPr/>
          </p:nvSpPr>
          <p:spPr bwMode="auto">
            <a:xfrm>
              <a:off x="3851920" y="6165304"/>
              <a:ext cx="561528" cy="344165"/>
            </a:xfrm>
            <a:prstGeom prst="ellipse">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sp>
        <p:nvSpPr>
          <p:cNvPr id="52" name="Arc 83"/>
          <p:cNvSpPr>
            <a:spLocks/>
          </p:cNvSpPr>
          <p:nvPr/>
        </p:nvSpPr>
        <p:spPr bwMode="auto">
          <a:xfrm rot="3315543">
            <a:off x="6706334" y="3925019"/>
            <a:ext cx="412893" cy="324083"/>
          </a:xfrm>
          <a:custGeom>
            <a:avLst/>
            <a:gdLst>
              <a:gd name="T0" fmla="*/ 140635 w 21600"/>
              <a:gd name="T1" fmla="*/ 0 h 20836"/>
              <a:gd name="T2" fmla="*/ 533400 w 21600"/>
              <a:gd name="T3" fmla="*/ 514350 h 20836"/>
              <a:gd name="T4" fmla="*/ 0 w 21600"/>
              <a:gd name="T5" fmla="*/ 514350 h 20836"/>
              <a:gd name="T6" fmla="*/ 0 60000 65536"/>
              <a:gd name="T7" fmla="*/ 0 60000 65536"/>
              <a:gd name="T8" fmla="*/ 0 60000 65536"/>
            </a:gdLst>
            <a:ahLst/>
            <a:cxnLst>
              <a:cxn ang="T6">
                <a:pos x="T0" y="T1"/>
              </a:cxn>
              <a:cxn ang="T7">
                <a:pos x="T2" y="T3"/>
              </a:cxn>
              <a:cxn ang="T8">
                <a:pos x="T4" y="T5"/>
              </a:cxn>
            </a:cxnLst>
            <a:rect l="0" t="0" r="r" b="b"/>
            <a:pathLst>
              <a:path w="21600" h="20836" fill="none" extrusionOk="0">
                <a:moveTo>
                  <a:pt x="5694" y="0"/>
                </a:moveTo>
                <a:cubicBezTo>
                  <a:pt x="15086" y="2567"/>
                  <a:pt x="21600" y="11099"/>
                  <a:pt x="21600" y="20836"/>
                </a:cubicBezTo>
              </a:path>
              <a:path w="21600" h="20836" stroke="0" extrusionOk="0">
                <a:moveTo>
                  <a:pt x="5694" y="0"/>
                </a:moveTo>
                <a:cubicBezTo>
                  <a:pt x="15086" y="2567"/>
                  <a:pt x="21600" y="11099"/>
                  <a:pt x="21600" y="20836"/>
                </a:cubicBezTo>
                <a:lnTo>
                  <a:pt x="0" y="20836"/>
                </a:lnTo>
                <a:lnTo>
                  <a:pt x="5694" y="0"/>
                </a:lnTo>
                <a:close/>
              </a:path>
            </a:pathLst>
          </a:custGeom>
          <a:noFill/>
          <a:ln w="38100">
            <a:solidFill>
              <a:srgbClr val="00B0F0"/>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53" name="Oval 92"/>
          <p:cNvSpPr>
            <a:spLocks noChangeArrowheads="1"/>
          </p:cNvSpPr>
          <p:nvPr/>
        </p:nvSpPr>
        <p:spPr bwMode="auto">
          <a:xfrm flipH="1">
            <a:off x="6529606" y="3426742"/>
            <a:ext cx="647699" cy="533400"/>
          </a:xfrm>
          <a:prstGeom prst="ellipse">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pic>
        <p:nvPicPr>
          <p:cNvPr id="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57"/>
          <p:cNvSpPr txBox="1">
            <a:spLocks noChangeArrowheads="1"/>
          </p:cNvSpPr>
          <p:nvPr/>
        </p:nvSpPr>
        <p:spPr bwMode="auto">
          <a:xfrm>
            <a:off x="685800" y="831765"/>
            <a:ext cx="556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3600" dirty="0">
                <a:solidFill>
                  <a:srgbClr val="FFC000"/>
                </a:solidFill>
              </a:rPr>
              <a:t>IPv6 Addressing for IPv4</a:t>
            </a:r>
          </a:p>
        </p:txBody>
      </p:sp>
      <p:grpSp>
        <p:nvGrpSpPr>
          <p:cNvPr id="2" name="مجموعة 1"/>
          <p:cNvGrpSpPr/>
          <p:nvPr/>
        </p:nvGrpSpPr>
        <p:grpSpPr>
          <a:xfrm>
            <a:off x="685800" y="1920875"/>
            <a:ext cx="7315200" cy="4694238"/>
            <a:chOff x="685800" y="1920875"/>
            <a:chExt cx="7315200" cy="4694238"/>
          </a:xfrm>
        </p:grpSpPr>
        <p:sp>
          <p:nvSpPr>
            <p:cNvPr id="10243" name="Text Box 1058"/>
            <p:cNvSpPr txBox="1">
              <a:spLocks noChangeArrowheads="1"/>
            </p:cNvSpPr>
            <p:nvPr/>
          </p:nvSpPr>
          <p:spPr bwMode="auto">
            <a:xfrm>
              <a:off x="1295400" y="1920875"/>
              <a:ext cx="609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2400" dirty="0" smtClean="0"/>
                <a:t>IPv4 - </a:t>
              </a:r>
              <a:r>
                <a:rPr lang="en-US" sz="2400" dirty="0" smtClean="0">
                  <a:solidFill>
                    <a:srgbClr val="FFC000"/>
                  </a:solidFill>
                </a:rPr>
                <a:t>Compatible</a:t>
              </a:r>
              <a:r>
                <a:rPr lang="en-US" sz="2400" dirty="0" smtClean="0"/>
                <a:t> </a:t>
              </a:r>
              <a:r>
                <a:rPr lang="en-US" sz="2400" dirty="0"/>
                <a:t>IPv6 Address format</a:t>
              </a:r>
              <a:r>
                <a:rPr lang="en-US" sz="2400" b="0" dirty="0"/>
                <a:t> </a:t>
              </a:r>
            </a:p>
            <a:p>
              <a:pPr eaLnBrk="1" hangingPunct="1"/>
              <a:endParaRPr lang="en-US" sz="2400" b="0" dirty="0"/>
            </a:p>
          </p:txBody>
        </p:sp>
        <p:sp>
          <p:nvSpPr>
            <p:cNvPr id="10244" name="Text Box 1059"/>
            <p:cNvSpPr txBox="1">
              <a:spLocks noChangeArrowheads="1"/>
            </p:cNvSpPr>
            <p:nvPr/>
          </p:nvSpPr>
          <p:spPr bwMode="auto">
            <a:xfrm>
              <a:off x="1295400" y="4419600"/>
              <a:ext cx="609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2400" dirty="0" smtClean="0"/>
                <a:t>IPv4 - </a:t>
              </a:r>
              <a:r>
                <a:rPr lang="en-US" sz="2400" dirty="0" smtClean="0">
                  <a:solidFill>
                    <a:srgbClr val="FFC000"/>
                  </a:solidFill>
                </a:rPr>
                <a:t>Mapped</a:t>
              </a:r>
              <a:r>
                <a:rPr lang="en-US" sz="2400" dirty="0" smtClean="0"/>
                <a:t> </a:t>
              </a:r>
              <a:r>
                <a:rPr lang="en-US" sz="2400" dirty="0"/>
                <a:t>IPv6 Address format </a:t>
              </a:r>
            </a:p>
            <a:p>
              <a:pPr eaLnBrk="1" hangingPunct="1"/>
              <a:endParaRPr lang="en-US" sz="2400" dirty="0"/>
            </a:p>
          </p:txBody>
        </p:sp>
        <p:sp>
          <p:nvSpPr>
            <p:cNvPr id="10245" name="Rectangle 1060"/>
            <p:cNvSpPr>
              <a:spLocks noChangeArrowheads="1"/>
            </p:cNvSpPr>
            <p:nvPr/>
          </p:nvSpPr>
          <p:spPr bwMode="auto">
            <a:xfrm>
              <a:off x="838200" y="2743200"/>
              <a:ext cx="525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t>0</a:t>
              </a:r>
            </a:p>
          </p:txBody>
        </p:sp>
        <p:sp>
          <p:nvSpPr>
            <p:cNvPr id="10246" name="Rectangle 1061"/>
            <p:cNvSpPr>
              <a:spLocks noChangeArrowheads="1"/>
            </p:cNvSpPr>
            <p:nvPr/>
          </p:nvSpPr>
          <p:spPr bwMode="auto">
            <a:xfrm>
              <a:off x="6096000" y="2743200"/>
              <a:ext cx="1905000" cy="3810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b="0">
                  <a:ln w="18415" cmpd="sng">
                    <a:solidFill>
                      <a:srgbClr val="FFFFFF"/>
                    </a:solidFill>
                    <a:prstDash val="solid"/>
                  </a:ln>
                  <a:solidFill>
                    <a:schemeClr val="tx1"/>
                  </a:solidFill>
                  <a:effectLst>
                    <a:outerShdw blurRad="63500" dir="3600000" algn="tl" rotWithShape="0">
                      <a:srgbClr val="000000">
                        <a:alpha val="70000"/>
                      </a:srgbClr>
                    </a:outerShdw>
                  </a:effectLst>
                </a:rPr>
                <a:t>IPv4 Address</a:t>
              </a:r>
            </a:p>
          </p:txBody>
        </p:sp>
        <p:sp>
          <p:nvSpPr>
            <p:cNvPr id="10247" name="Line 1064"/>
            <p:cNvSpPr>
              <a:spLocks noChangeShapeType="1"/>
            </p:cNvSpPr>
            <p:nvPr/>
          </p:nvSpPr>
          <p:spPr bwMode="auto">
            <a:xfrm>
              <a:off x="838200" y="2514600"/>
              <a:ext cx="2057400" cy="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48" name="Line 1065"/>
            <p:cNvSpPr>
              <a:spLocks noChangeShapeType="1"/>
            </p:cNvSpPr>
            <p:nvPr/>
          </p:nvSpPr>
          <p:spPr bwMode="auto">
            <a:xfrm>
              <a:off x="3886200" y="2514600"/>
              <a:ext cx="2209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49" name="Text Box 1066"/>
            <p:cNvSpPr txBox="1">
              <a:spLocks noChangeArrowheads="1"/>
            </p:cNvSpPr>
            <p:nvPr/>
          </p:nvSpPr>
          <p:spPr bwMode="auto">
            <a:xfrm>
              <a:off x="2971800" y="2346325"/>
              <a:ext cx="85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96 Bits</a:t>
              </a:r>
            </a:p>
          </p:txBody>
        </p:sp>
        <p:sp>
          <p:nvSpPr>
            <p:cNvPr id="10250" name="Line 1067"/>
            <p:cNvSpPr>
              <a:spLocks noChangeShapeType="1"/>
            </p:cNvSpPr>
            <p:nvPr/>
          </p:nvSpPr>
          <p:spPr bwMode="auto">
            <a:xfrm>
              <a:off x="6096000" y="2514600"/>
              <a:ext cx="457200" cy="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51" name="Text Box 1068"/>
            <p:cNvSpPr txBox="1">
              <a:spLocks noChangeArrowheads="1"/>
            </p:cNvSpPr>
            <p:nvPr/>
          </p:nvSpPr>
          <p:spPr bwMode="auto">
            <a:xfrm>
              <a:off x="6540500" y="2362200"/>
              <a:ext cx="85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32 Bits</a:t>
              </a:r>
            </a:p>
          </p:txBody>
        </p:sp>
        <p:sp>
          <p:nvSpPr>
            <p:cNvPr id="10252" name="Line 1069"/>
            <p:cNvSpPr>
              <a:spLocks noChangeShapeType="1"/>
            </p:cNvSpPr>
            <p:nvPr/>
          </p:nvSpPr>
          <p:spPr bwMode="auto">
            <a:xfrm>
              <a:off x="7315200" y="2514600"/>
              <a:ext cx="685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53" name="Text Box 1070"/>
            <p:cNvSpPr txBox="1">
              <a:spLocks noChangeArrowheads="1"/>
            </p:cNvSpPr>
            <p:nvPr/>
          </p:nvSpPr>
          <p:spPr bwMode="auto">
            <a:xfrm>
              <a:off x="2819400" y="3200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a:t>0:0:0:0:0:0</a:t>
              </a:r>
            </a:p>
          </p:txBody>
        </p:sp>
        <p:sp>
          <p:nvSpPr>
            <p:cNvPr id="10254" name="Text Box 1071"/>
            <p:cNvSpPr txBox="1">
              <a:spLocks noChangeArrowheads="1"/>
            </p:cNvSpPr>
            <p:nvPr/>
          </p:nvSpPr>
          <p:spPr bwMode="auto">
            <a:xfrm>
              <a:off x="6203950" y="3197225"/>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a:t>192.168.10.10</a:t>
              </a:r>
            </a:p>
          </p:txBody>
        </p:sp>
        <p:sp>
          <p:nvSpPr>
            <p:cNvPr id="10255" name="Text Box 1072"/>
            <p:cNvSpPr txBox="1">
              <a:spLocks noChangeArrowheads="1"/>
            </p:cNvSpPr>
            <p:nvPr/>
          </p:nvSpPr>
          <p:spPr bwMode="auto">
            <a:xfrm>
              <a:off x="1295400" y="3532188"/>
              <a:ext cx="65532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dirty="0"/>
                <a:t>IPv4 Compatible Address  = 0:0:0:0:0:0:192.168.10.10</a:t>
              </a:r>
            </a:p>
            <a:p>
              <a:pPr eaLnBrk="1" hangingPunct="1">
                <a:spcBef>
                  <a:spcPct val="50000"/>
                </a:spcBef>
              </a:pPr>
              <a:r>
                <a:rPr lang="en-US" dirty="0"/>
                <a:t>			  = ::192.168.10.10</a:t>
              </a:r>
            </a:p>
            <a:p>
              <a:pPr eaLnBrk="1" hangingPunct="1">
                <a:spcBef>
                  <a:spcPct val="50000"/>
                </a:spcBef>
              </a:pPr>
              <a:r>
                <a:rPr lang="en-US" dirty="0"/>
                <a:t>	</a:t>
              </a:r>
              <a:r>
                <a:rPr lang="en-US" dirty="0">
                  <a:solidFill>
                    <a:srgbClr val="FFC000"/>
                  </a:solidFill>
                </a:rPr>
                <a:t>	</a:t>
              </a:r>
              <a:r>
                <a:rPr lang="en-US" dirty="0"/>
                <a:t>	</a:t>
              </a:r>
            </a:p>
          </p:txBody>
        </p:sp>
        <p:sp>
          <p:nvSpPr>
            <p:cNvPr id="10256" name="Rectangle 1083"/>
            <p:cNvSpPr>
              <a:spLocks noChangeArrowheads="1"/>
            </p:cNvSpPr>
            <p:nvPr/>
          </p:nvSpPr>
          <p:spPr bwMode="auto">
            <a:xfrm>
              <a:off x="838200" y="5348288"/>
              <a:ext cx="52578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t>0</a:t>
              </a:r>
            </a:p>
          </p:txBody>
        </p:sp>
        <p:sp>
          <p:nvSpPr>
            <p:cNvPr id="10257" name="Rectangle 1084"/>
            <p:cNvSpPr>
              <a:spLocks noChangeArrowheads="1"/>
            </p:cNvSpPr>
            <p:nvPr/>
          </p:nvSpPr>
          <p:spPr bwMode="auto">
            <a:xfrm>
              <a:off x="6096000" y="5348288"/>
              <a:ext cx="1905000" cy="3810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wrap="none" anchor="ctr"/>
            <a:lstStyle/>
            <a:p>
              <a:pPr algn="ctr"/>
              <a:r>
                <a:rPr lang="en-US" b="0" dirty="0">
                  <a:ln w="18415" cmpd="sng">
                    <a:solidFill>
                      <a:srgbClr val="FFFFFF"/>
                    </a:solidFill>
                    <a:prstDash val="solid"/>
                  </a:ln>
                  <a:solidFill>
                    <a:schemeClr val="tx1"/>
                  </a:solidFill>
                  <a:effectLst>
                    <a:outerShdw blurRad="63500" dir="3600000" algn="tl" rotWithShape="0">
                      <a:srgbClr val="000000">
                        <a:alpha val="70000"/>
                      </a:srgbClr>
                    </a:outerShdw>
                  </a:effectLst>
                </a:rPr>
                <a:t>IPv4 Address</a:t>
              </a:r>
            </a:p>
          </p:txBody>
        </p:sp>
        <p:sp>
          <p:nvSpPr>
            <p:cNvPr id="10258" name="Line 1085"/>
            <p:cNvSpPr>
              <a:spLocks noChangeShapeType="1"/>
            </p:cNvSpPr>
            <p:nvPr/>
          </p:nvSpPr>
          <p:spPr bwMode="auto">
            <a:xfrm>
              <a:off x="838200" y="5119688"/>
              <a:ext cx="2057400" cy="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59" name="Line 1086"/>
            <p:cNvSpPr>
              <a:spLocks noChangeShapeType="1"/>
            </p:cNvSpPr>
            <p:nvPr/>
          </p:nvSpPr>
          <p:spPr bwMode="auto">
            <a:xfrm>
              <a:off x="3886200" y="5119688"/>
              <a:ext cx="1219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60" name="Text Box 1087"/>
            <p:cNvSpPr txBox="1">
              <a:spLocks noChangeArrowheads="1"/>
            </p:cNvSpPr>
            <p:nvPr/>
          </p:nvSpPr>
          <p:spPr bwMode="auto">
            <a:xfrm>
              <a:off x="2971800" y="4951413"/>
              <a:ext cx="85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80 Bits</a:t>
              </a:r>
            </a:p>
          </p:txBody>
        </p:sp>
        <p:sp>
          <p:nvSpPr>
            <p:cNvPr id="10261" name="Line 1088"/>
            <p:cNvSpPr>
              <a:spLocks noChangeShapeType="1"/>
            </p:cNvSpPr>
            <p:nvPr/>
          </p:nvSpPr>
          <p:spPr bwMode="auto">
            <a:xfrm>
              <a:off x="6096000" y="5119688"/>
              <a:ext cx="457200" cy="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62" name="Text Box 1089"/>
            <p:cNvSpPr txBox="1">
              <a:spLocks noChangeArrowheads="1"/>
            </p:cNvSpPr>
            <p:nvPr/>
          </p:nvSpPr>
          <p:spPr bwMode="auto">
            <a:xfrm>
              <a:off x="6540500" y="4967288"/>
              <a:ext cx="85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32 Bits</a:t>
              </a:r>
            </a:p>
          </p:txBody>
        </p:sp>
        <p:sp>
          <p:nvSpPr>
            <p:cNvPr id="10263" name="Line 1090"/>
            <p:cNvSpPr>
              <a:spLocks noChangeShapeType="1"/>
            </p:cNvSpPr>
            <p:nvPr/>
          </p:nvSpPr>
          <p:spPr bwMode="auto">
            <a:xfrm>
              <a:off x="7315200" y="5119688"/>
              <a:ext cx="6858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64" name="Text Box 1091"/>
            <p:cNvSpPr txBox="1">
              <a:spLocks noChangeArrowheads="1"/>
            </p:cNvSpPr>
            <p:nvPr/>
          </p:nvSpPr>
          <p:spPr bwMode="auto">
            <a:xfrm>
              <a:off x="2819400" y="580548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a:t>0:0:0:0:0:0</a:t>
              </a:r>
            </a:p>
          </p:txBody>
        </p:sp>
        <p:sp>
          <p:nvSpPr>
            <p:cNvPr id="10265" name="Text Box 1092"/>
            <p:cNvSpPr txBox="1">
              <a:spLocks noChangeArrowheads="1"/>
            </p:cNvSpPr>
            <p:nvPr/>
          </p:nvSpPr>
          <p:spPr bwMode="auto">
            <a:xfrm>
              <a:off x="6203950" y="5802313"/>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a:t>192.168.10.10</a:t>
              </a:r>
            </a:p>
          </p:txBody>
        </p:sp>
        <p:sp>
          <p:nvSpPr>
            <p:cNvPr id="10266" name="Line 1093"/>
            <p:cNvSpPr>
              <a:spLocks noChangeShapeType="1"/>
            </p:cNvSpPr>
            <p:nvPr/>
          </p:nvSpPr>
          <p:spPr bwMode="auto">
            <a:xfrm>
              <a:off x="5029200" y="5334000"/>
              <a:ext cx="0" cy="381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IQ"/>
            </a:p>
          </p:txBody>
        </p:sp>
        <p:sp>
          <p:nvSpPr>
            <p:cNvPr id="10267" name="Text Box 1094"/>
            <p:cNvSpPr txBox="1">
              <a:spLocks noChangeArrowheads="1"/>
            </p:cNvSpPr>
            <p:nvPr/>
          </p:nvSpPr>
          <p:spPr bwMode="auto">
            <a:xfrm>
              <a:off x="5200650" y="537051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dirty="0"/>
                <a:t>FFFF</a:t>
              </a:r>
            </a:p>
          </p:txBody>
        </p:sp>
        <p:sp>
          <p:nvSpPr>
            <p:cNvPr id="10268" name="Text Box 1096"/>
            <p:cNvSpPr txBox="1">
              <a:spLocks noChangeArrowheads="1"/>
            </p:cNvSpPr>
            <p:nvPr/>
          </p:nvSpPr>
          <p:spPr bwMode="auto">
            <a:xfrm>
              <a:off x="5105400" y="4953000"/>
              <a:ext cx="85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1600"/>
                <a:t>16 Bits</a:t>
              </a:r>
            </a:p>
          </p:txBody>
        </p:sp>
        <p:sp>
          <p:nvSpPr>
            <p:cNvPr id="10269" name="Text Box 1097"/>
            <p:cNvSpPr txBox="1">
              <a:spLocks noChangeArrowheads="1"/>
            </p:cNvSpPr>
            <p:nvPr/>
          </p:nvSpPr>
          <p:spPr bwMode="auto">
            <a:xfrm>
              <a:off x="685800" y="62484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a:t>IPv4-Mapped Address = 0:0:0:0:0:FFFF:192.168.10.10</a:t>
              </a:r>
            </a:p>
          </p:txBody>
        </p:sp>
      </p:gr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81000" y="254000"/>
            <a:ext cx="7623175" cy="115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b"/>
          <a:lstStyle/>
          <a:p>
            <a:pPr algn="ctr"/>
            <a:r>
              <a:rPr lang="en-GB"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IPv6 over IPv4 </a:t>
            </a:r>
            <a:r>
              <a:rPr lang="en-US" sz="3600" b="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Tunnels</a:t>
            </a:r>
          </a:p>
          <a:p>
            <a:pPr algn="ctr"/>
            <a:r>
              <a:rPr lang="en-US" sz="3600" b="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(6to4 tunneling)</a:t>
            </a:r>
            <a:endParaRPr lang="en-US" sz="3600" b="0"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11268" name="Rectangle 4"/>
          <p:cNvSpPr>
            <a:spLocks noChangeArrowheads="1"/>
          </p:cNvSpPr>
          <p:nvPr/>
        </p:nvSpPr>
        <p:spPr bwMode="auto">
          <a:xfrm>
            <a:off x="455613" y="5435600"/>
            <a:ext cx="8224837"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ctr" anchorCtr="1"/>
          <a:lstStyle/>
          <a:p>
            <a:pPr marL="288925" indent="-288925" defTabSz="814388">
              <a:spcBef>
                <a:spcPct val="20000"/>
              </a:spcBef>
              <a:buClr>
                <a:schemeClr val="folHlink"/>
              </a:buClr>
              <a:buSzPct val="60000"/>
              <a:buFont typeface="Wingdings" pitchFamily="2" charset="2"/>
              <a:buChar char="n"/>
            </a:pPr>
            <a:r>
              <a:rPr lang="en-US" sz="2000" dirty="0"/>
              <a:t>Tunneling is encapsulating the IPv6 packet in the IPv4 packet</a:t>
            </a:r>
            <a:endParaRPr lang="en-GB" sz="2000" dirty="0"/>
          </a:p>
          <a:p>
            <a:pPr marL="288925" indent="-288925" defTabSz="814388">
              <a:spcBef>
                <a:spcPct val="20000"/>
              </a:spcBef>
              <a:buClr>
                <a:schemeClr val="folHlink"/>
              </a:buClr>
              <a:buSzPct val="60000"/>
              <a:buFont typeface="Wingdings" pitchFamily="2" charset="2"/>
              <a:buChar char="n"/>
            </a:pPr>
            <a:r>
              <a:rPr lang="en-US" sz="2000" dirty="0"/>
              <a:t>Tunneling can be used by routers and hosts</a:t>
            </a:r>
          </a:p>
        </p:txBody>
      </p:sp>
      <p:grpSp>
        <p:nvGrpSpPr>
          <p:cNvPr id="4" name="مجموعة 3"/>
          <p:cNvGrpSpPr/>
          <p:nvPr/>
        </p:nvGrpSpPr>
        <p:grpSpPr>
          <a:xfrm>
            <a:off x="488950" y="1827213"/>
            <a:ext cx="8305800" cy="3506787"/>
            <a:chOff x="488950" y="1827213"/>
            <a:chExt cx="8305800" cy="3506787"/>
          </a:xfrm>
        </p:grpSpPr>
        <p:sp>
          <p:nvSpPr>
            <p:cNvPr id="11285" name="Text Box 27"/>
            <p:cNvSpPr txBox="1">
              <a:spLocks noChangeArrowheads="1"/>
            </p:cNvSpPr>
            <p:nvPr/>
          </p:nvSpPr>
          <p:spPr bwMode="auto">
            <a:xfrm>
              <a:off x="7804150" y="2697163"/>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a:latin typeface="Helvetica" charset="0"/>
                </a:rPr>
                <a:t>IPv6 HostB</a:t>
              </a:r>
            </a:p>
          </p:txBody>
        </p:sp>
        <p:sp>
          <p:nvSpPr>
            <p:cNvPr id="11266" name="Line 2"/>
            <p:cNvSpPr>
              <a:spLocks noChangeShapeType="1"/>
            </p:cNvSpPr>
            <p:nvPr/>
          </p:nvSpPr>
          <p:spPr bwMode="auto">
            <a:xfrm>
              <a:off x="914400" y="3735388"/>
              <a:ext cx="2147888" cy="1587"/>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1269" name="Line 5"/>
            <p:cNvSpPr>
              <a:spLocks noChangeShapeType="1"/>
            </p:cNvSpPr>
            <p:nvPr/>
          </p:nvSpPr>
          <p:spPr bwMode="auto">
            <a:xfrm>
              <a:off x="6081713" y="3719513"/>
              <a:ext cx="2528887" cy="1587"/>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pic>
          <p:nvPicPr>
            <p:cNvPr id="1127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8188"/>
              <a:ext cx="909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71" name="Group 7"/>
            <p:cNvGrpSpPr>
              <a:grpSpLocks/>
            </p:cNvGrpSpPr>
            <p:nvPr/>
          </p:nvGrpSpPr>
          <p:grpSpPr bwMode="auto">
            <a:xfrm>
              <a:off x="4038600" y="2973388"/>
              <a:ext cx="1460500" cy="1436687"/>
              <a:chOff x="2544" y="1680"/>
              <a:chExt cx="920" cy="905"/>
            </a:xfrm>
          </p:grpSpPr>
          <p:pic>
            <p:nvPicPr>
              <p:cNvPr id="1130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 y="1680"/>
                <a:ext cx="744" cy="90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10" name="Text Box 9"/>
              <p:cNvSpPr txBox="1">
                <a:spLocks noChangeArrowheads="1"/>
              </p:cNvSpPr>
              <p:nvPr/>
            </p:nvSpPr>
            <p:spPr bwMode="auto">
              <a:xfrm>
                <a:off x="2544" y="1872"/>
                <a:ext cx="9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dirty="0">
                    <a:solidFill>
                      <a:schemeClr val="bg1"/>
                    </a:solidFill>
                    <a:latin typeface="Helvetica" charset="0"/>
                  </a:rPr>
                  <a:t>IPv4</a:t>
                </a:r>
              </a:p>
            </p:txBody>
          </p:sp>
        </p:grpSp>
        <p:sp>
          <p:nvSpPr>
            <p:cNvPr id="11272" name="Line 10"/>
            <p:cNvSpPr>
              <a:spLocks noChangeShapeType="1"/>
            </p:cNvSpPr>
            <p:nvPr/>
          </p:nvSpPr>
          <p:spPr bwMode="auto">
            <a:xfrm>
              <a:off x="3795713" y="3605213"/>
              <a:ext cx="2311400" cy="1587"/>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1273" name="Line 11"/>
            <p:cNvSpPr>
              <a:spLocks noChangeShapeType="1"/>
            </p:cNvSpPr>
            <p:nvPr/>
          </p:nvSpPr>
          <p:spPr bwMode="auto">
            <a:xfrm>
              <a:off x="3795713" y="3770313"/>
              <a:ext cx="2311400" cy="1587"/>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1274" name="Line 12"/>
            <p:cNvSpPr>
              <a:spLocks noChangeShapeType="1"/>
            </p:cNvSpPr>
            <p:nvPr/>
          </p:nvSpPr>
          <p:spPr bwMode="auto">
            <a:xfrm>
              <a:off x="3833813" y="3681413"/>
              <a:ext cx="571500" cy="1587"/>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grpSp>
          <p:nvGrpSpPr>
            <p:cNvPr id="11275" name="Group 13"/>
            <p:cNvGrpSpPr>
              <a:grpSpLocks/>
            </p:cNvGrpSpPr>
            <p:nvPr/>
          </p:nvGrpSpPr>
          <p:grpSpPr bwMode="auto">
            <a:xfrm>
              <a:off x="1600200" y="3354388"/>
              <a:ext cx="1181100" cy="714375"/>
              <a:chOff x="1440" y="1584"/>
              <a:chExt cx="744" cy="450"/>
            </a:xfrm>
          </p:grpSpPr>
          <p:pic>
            <p:nvPicPr>
              <p:cNvPr id="11307" name="Picture 1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0" y="1584"/>
                <a:ext cx="744" cy="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08" name="Text Box 15"/>
              <p:cNvSpPr txBox="1">
                <a:spLocks noChangeArrowheads="1"/>
              </p:cNvSpPr>
              <p:nvPr/>
            </p:nvSpPr>
            <p:spPr bwMode="auto">
              <a:xfrm>
                <a:off x="1488" y="1589"/>
                <a:ext cx="6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dirty="0">
                    <a:latin typeface="Helvetica" charset="0"/>
                  </a:rPr>
                  <a:t>IPv6 Network</a:t>
                </a:r>
              </a:p>
            </p:txBody>
          </p:sp>
        </p:grpSp>
        <p:pic>
          <p:nvPicPr>
            <p:cNvPr id="11276" name="Pictur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430588"/>
              <a:ext cx="9064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7"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430588"/>
              <a:ext cx="9064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8" name="Line 18"/>
            <p:cNvSpPr>
              <a:spLocks noChangeShapeType="1"/>
            </p:cNvSpPr>
            <p:nvPr/>
          </p:nvSpPr>
          <p:spPr bwMode="auto">
            <a:xfrm flipV="1">
              <a:off x="4343400" y="3735388"/>
              <a:ext cx="457200" cy="8382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grpSp>
          <p:nvGrpSpPr>
            <p:cNvPr id="11279" name="Group 19"/>
            <p:cNvGrpSpPr>
              <a:grpSpLocks/>
            </p:cNvGrpSpPr>
            <p:nvPr/>
          </p:nvGrpSpPr>
          <p:grpSpPr bwMode="auto">
            <a:xfrm>
              <a:off x="6553200" y="3354388"/>
              <a:ext cx="1181100" cy="714375"/>
              <a:chOff x="1440" y="1584"/>
              <a:chExt cx="744" cy="450"/>
            </a:xfrm>
          </p:grpSpPr>
          <p:pic>
            <p:nvPicPr>
              <p:cNvPr id="11305" name="Picture 2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0" y="1584"/>
                <a:ext cx="744" cy="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06" name="Text Box 21"/>
              <p:cNvSpPr txBox="1">
                <a:spLocks noChangeArrowheads="1"/>
              </p:cNvSpPr>
              <p:nvPr/>
            </p:nvSpPr>
            <p:spPr bwMode="auto">
              <a:xfrm>
                <a:off x="1488" y="1589"/>
                <a:ext cx="6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a:latin typeface="Helvetica" charset="0"/>
                  </a:rPr>
                  <a:t>IPv6 Network</a:t>
                </a:r>
              </a:p>
            </p:txBody>
          </p:sp>
        </p:grpSp>
        <p:sp>
          <p:nvSpPr>
            <p:cNvPr id="11280" name="Text Box 22"/>
            <p:cNvSpPr txBox="1">
              <a:spLocks noChangeArrowheads="1"/>
            </p:cNvSpPr>
            <p:nvPr/>
          </p:nvSpPr>
          <p:spPr bwMode="auto">
            <a:xfrm>
              <a:off x="2667000" y="4497388"/>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spcBef>
                  <a:spcPct val="50000"/>
                </a:spcBef>
              </a:pPr>
              <a:r>
                <a:rPr lang="fr-CA">
                  <a:latin typeface="Helvetica" charset="0"/>
                </a:rPr>
                <a:t>Tunnel: IPv6 in IPv4 packet</a:t>
              </a:r>
            </a:p>
          </p:txBody>
        </p:sp>
        <p:sp>
          <p:nvSpPr>
            <p:cNvPr id="11281" name="Text Box 23"/>
            <p:cNvSpPr txBox="1">
              <a:spLocks noChangeArrowheads="1"/>
            </p:cNvSpPr>
            <p:nvPr/>
          </p:nvSpPr>
          <p:spPr bwMode="auto">
            <a:xfrm>
              <a:off x="488950" y="2697163"/>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a:latin typeface="Helvetica" charset="0"/>
                </a:rPr>
                <a:t>IPv6 HostA</a:t>
              </a:r>
            </a:p>
          </p:txBody>
        </p:sp>
        <p:sp>
          <p:nvSpPr>
            <p:cNvPr id="11282" name="Text Box 24"/>
            <p:cNvSpPr txBox="1">
              <a:spLocks noChangeArrowheads="1"/>
            </p:cNvSpPr>
            <p:nvPr/>
          </p:nvSpPr>
          <p:spPr bwMode="auto">
            <a:xfrm>
              <a:off x="5137150" y="277336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a:latin typeface="Helvetica" charset="0"/>
                </a:rPr>
                <a:t>Dual-Stack RouterB</a:t>
              </a:r>
            </a:p>
          </p:txBody>
        </p:sp>
        <p:pic>
          <p:nvPicPr>
            <p:cNvPr id="11283"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278188"/>
              <a:ext cx="909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4" name="Text Box 26"/>
            <p:cNvSpPr txBox="1">
              <a:spLocks noChangeArrowheads="1"/>
            </p:cNvSpPr>
            <p:nvPr/>
          </p:nvSpPr>
          <p:spPr bwMode="auto">
            <a:xfrm>
              <a:off x="2698750" y="277336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a:latin typeface="Helvetica" charset="0"/>
                </a:rPr>
                <a:t>Dual-Stack RouterA</a:t>
              </a:r>
            </a:p>
          </p:txBody>
        </p:sp>
        <p:sp>
          <p:nvSpPr>
            <p:cNvPr id="11286" name="Line 28"/>
            <p:cNvSpPr>
              <a:spLocks noChangeShapeType="1"/>
            </p:cNvSpPr>
            <p:nvPr/>
          </p:nvSpPr>
          <p:spPr bwMode="auto">
            <a:xfrm flipH="1">
              <a:off x="2133600" y="2211388"/>
              <a:ext cx="914400" cy="11430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1287" name="Line 29"/>
            <p:cNvSpPr>
              <a:spLocks noChangeShapeType="1"/>
            </p:cNvSpPr>
            <p:nvPr/>
          </p:nvSpPr>
          <p:spPr bwMode="auto">
            <a:xfrm>
              <a:off x="6324600" y="2211388"/>
              <a:ext cx="762000" cy="11811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1288" name="Rectangle 30"/>
            <p:cNvSpPr>
              <a:spLocks noChangeArrowheads="1"/>
            </p:cNvSpPr>
            <p:nvPr/>
          </p:nvSpPr>
          <p:spPr bwMode="auto">
            <a:xfrm>
              <a:off x="3344863" y="4906963"/>
              <a:ext cx="1260475" cy="379412"/>
            </a:xfrm>
            <a:prstGeom prst="rect">
              <a:avLst/>
            </a:prstGeom>
            <a:gradFill rotWithShape="0">
              <a:gsLst>
                <a:gs pos="0">
                  <a:srgbClr val="004A3F"/>
                </a:gs>
                <a:gs pos="50000">
                  <a:srgbClr val="00A089"/>
                </a:gs>
                <a:gs pos="100000">
                  <a:srgbClr val="004A3F"/>
                </a:gs>
              </a:gsLst>
              <a:lin ang="2700000" scaled="1"/>
            </a:gradFill>
            <a:ln w="9525">
              <a:solidFill>
                <a:srgbClr val="00A0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endParaRPr lang="ar-IQ"/>
            </a:p>
          </p:txBody>
        </p:sp>
        <p:sp>
          <p:nvSpPr>
            <p:cNvPr id="11289" name="Rectangle 31"/>
            <p:cNvSpPr>
              <a:spLocks noChangeArrowheads="1"/>
            </p:cNvSpPr>
            <p:nvPr/>
          </p:nvSpPr>
          <p:spPr bwMode="auto">
            <a:xfrm>
              <a:off x="2055813" y="4906963"/>
              <a:ext cx="1273175" cy="379412"/>
            </a:xfrm>
            <a:prstGeom prst="rect">
              <a:avLst/>
            </a:prstGeom>
            <a:gradFill rotWithShape="0">
              <a:gsLst>
                <a:gs pos="0">
                  <a:srgbClr val="003C54"/>
                </a:gs>
                <a:gs pos="50000">
                  <a:srgbClr val="0082B6"/>
                </a:gs>
                <a:gs pos="100000">
                  <a:srgbClr val="003C54"/>
                </a:gs>
              </a:gsLst>
              <a:lin ang="2700000" scaled="1"/>
            </a:gradFill>
            <a:ln w="9525">
              <a:solidFill>
                <a:srgbClr val="00B5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endParaRPr lang="ar-IQ"/>
            </a:p>
          </p:txBody>
        </p:sp>
        <p:sp>
          <p:nvSpPr>
            <p:cNvPr id="11290" name="Text Box 32"/>
            <p:cNvSpPr txBox="1">
              <a:spLocks noChangeArrowheads="1"/>
            </p:cNvSpPr>
            <p:nvPr/>
          </p:nvSpPr>
          <p:spPr bwMode="auto">
            <a:xfrm>
              <a:off x="3352800" y="4954588"/>
              <a:ext cx="1244600" cy="28918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en-US" sz="1400" b="0">
                  <a:ln w="18415" cmpd="sng">
                    <a:solidFill>
                      <a:srgbClr val="FFFFFF"/>
                    </a:solidFill>
                    <a:prstDash val="solid"/>
                  </a:ln>
                  <a:effectLst>
                    <a:outerShdw blurRad="63500" dir="3600000" algn="tl" rotWithShape="0">
                      <a:srgbClr val="000000">
                        <a:alpha val="70000"/>
                      </a:srgbClr>
                    </a:outerShdw>
                  </a:effectLst>
                </a:rPr>
                <a:t>IPv6 Header</a:t>
              </a:r>
            </a:p>
          </p:txBody>
        </p:sp>
        <p:sp>
          <p:nvSpPr>
            <p:cNvPr id="11291" name="Text Box 33"/>
            <p:cNvSpPr txBox="1">
              <a:spLocks noChangeArrowheads="1"/>
            </p:cNvSpPr>
            <p:nvPr/>
          </p:nvSpPr>
          <p:spPr bwMode="auto">
            <a:xfrm>
              <a:off x="2046288" y="4954588"/>
              <a:ext cx="1328737" cy="28918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en-US" sz="1400" b="0">
                  <a:ln w="18415" cmpd="sng">
                    <a:solidFill>
                      <a:srgbClr val="FFFFFF"/>
                    </a:solidFill>
                    <a:prstDash val="solid"/>
                  </a:ln>
                  <a:effectLst>
                    <a:outerShdw blurRad="63500" dir="3600000" algn="tl" rotWithShape="0">
                      <a:srgbClr val="000000">
                        <a:alpha val="70000"/>
                      </a:srgbClr>
                    </a:outerShdw>
                  </a:effectLst>
                </a:rPr>
                <a:t>IPv4 Header</a:t>
              </a:r>
            </a:p>
          </p:txBody>
        </p:sp>
        <p:sp>
          <p:nvSpPr>
            <p:cNvPr id="16418" name="Rectangle 34"/>
            <p:cNvSpPr>
              <a:spLocks noChangeArrowheads="1"/>
            </p:cNvSpPr>
            <p:nvPr/>
          </p:nvSpPr>
          <p:spPr bwMode="auto">
            <a:xfrm>
              <a:off x="5280025" y="1858963"/>
              <a:ext cx="1143000" cy="3794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9525">
              <a:solidFill>
                <a:srgbClr val="F2365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pPr>
                <a:defRPr/>
              </a:pPr>
              <a:endParaRPr lang="ar-IQ"/>
            </a:p>
          </p:txBody>
        </p:sp>
        <p:sp>
          <p:nvSpPr>
            <p:cNvPr id="11293" name="Rectangle 35"/>
            <p:cNvSpPr>
              <a:spLocks noChangeArrowheads="1"/>
            </p:cNvSpPr>
            <p:nvPr/>
          </p:nvSpPr>
          <p:spPr bwMode="auto">
            <a:xfrm>
              <a:off x="2963863" y="1858963"/>
              <a:ext cx="1260475" cy="379412"/>
            </a:xfrm>
            <a:prstGeom prst="rect">
              <a:avLst/>
            </a:prstGeom>
            <a:gradFill rotWithShape="0">
              <a:gsLst>
                <a:gs pos="0">
                  <a:srgbClr val="004A3F"/>
                </a:gs>
                <a:gs pos="50000">
                  <a:srgbClr val="00A089"/>
                </a:gs>
                <a:gs pos="100000">
                  <a:srgbClr val="004A3F"/>
                </a:gs>
              </a:gsLst>
              <a:lin ang="2700000" scaled="1"/>
            </a:gradFill>
            <a:ln w="9525">
              <a:solidFill>
                <a:srgbClr val="00A0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endParaRPr lang="ar-IQ"/>
            </a:p>
          </p:txBody>
        </p:sp>
        <p:sp>
          <p:nvSpPr>
            <p:cNvPr id="11294" name="Text Box 36"/>
            <p:cNvSpPr txBox="1">
              <a:spLocks noChangeArrowheads="1"/>
            </p:cNvSpPr>
            <p:nvPr/>
          </p:nvSpPr>
          <p:spPr bwMode="auto">
            <a:xfrm>
              <a:off x="2971800" y="1906588"/>
              <a:ext cx="1244600" cy="28918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en-US" sz="1400" b="0">
                  <a:ln w="18415" cmpd="sng">
                    <a:solidFill>
                      <a:srgbClr val="FFFFFF"/>
                    </a:solidFill>
                    <a:prstDash val="solid"/>
                  </a:ln>
                  <a:effectLst>
                    <a:outerShdw blurRad="63500" dir="3600000" algn="tl" rotWithShape="0">
                      <a:srgbClr val="000000">
                        <a:alpha val="70000"/>
                      </a:srgbClr>
                    </a:outerShdw>
                  </a:effectLst>
                </a:rPr>
                <a:t>IPv6 Header</a:t>
              </a:r>
            </a:p>
          </p:txBody>
        </p:sp>
        <p:grpSp>
          <p:nvGrpSpPr>
            <p:cNvPr id="11295" name="Group 37"/>
            <p:cNvGrpSpPr>
              <a:grpSpLocks/>
            </p:cNvGrpSpPr>
            <p:nvPr/>
          </p:nvGrpSpPr>
          <p:grpSpPr bwMode="auto">
            <a:xfrm>
              <a:off x="4060825" y="1827213"/>
              <a:ext cx="1422400" cy="457200"/>
              <a:chOff x="4128" y="3360"/>
              <a:chExt cx="896" cy="288"/>
            </a:xfrm>
          </p:grpSpPr>
          <p:sp>
            <p:nvSpPr>
              <p:cNvPr id="11303" name="Rectangle 38"/>
              <p:cNvSpPr>
                <a:spLocks noChangeArrowheads="1"/>
              </p:cNvSpPr>
              <p:nvPr/>
            </p:nvSpPr>
            <p:spPr bwMode="auto">
              <a:xfrm>
                <a:off x="4231" y="3380"/>
                <a:ext cx="665" cy="239"/>
              </a:xfrm>
              <a:prstGeom prst="rect">
                <a:avLst/>
              </a:prstGeom>
              <a:gradFill rotWithShape="0">
                <a:gsLst>
                  <a:gs pos="0">
                    <a:srgbClr val="755C16"/>
                  </a:gs>
                  <a:gs pos="50000">
                    <a:srgbClr val="FDC72F"/>
                  </a:gs>
                  <a:gs pos="100000">
                    <a:srgbClr val="755C16"/>
                  </a:gs>
                </a:gsLst>
                <a:lin ang="2700000" scaled="1"/>
              </a:gradFill>
              <a:ln w="9525">
                <a:solidFill>
                  <a:srgbClr val="FEDA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endParaRPr lang="ar-IQ" b="0">
                  <a:ln w="18415" cmpd="sng">
                    <a:solidFill>
                      <a:srgbClr val="FFFFFF"/>
                    </a:solidFill>
                    <a:prstDash val="solid"/>
                  </a:ln>
                  <a:effectLst>
                    <a:outerShdw blurRad="63500" dir="3600000" algn="tl" rotWithShape="0">
                      <a:srgbClr val="000000">
                        <a:alpha val="70000"/>
                      </a:srgbClr>
                    </a:outerShdw>
                  </a:effectLst>
                </a:endParaRPr>
              </a:p>
            </p:txBody>
          </p:sp>
          <p:sp>
            <p:nvSpPr>
              <p:cNvPr id="11304" name="Text Box 39"/>
              <p:cNvSpPr txBox="1">
                <a:spLocks noChangeArrowheads="1"/>
              </p:cNvSpPr>
              <p:nvPr/>
            </p:nvSpPr>
            <p:spPr bwMode="auto">
              <a:xfrm>
                <a:off x="4128" y="3360"/>
                <a:ext cx="896" cy="28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lnSpc>
                    <a:spcPct val="90000"/>
                  </a:lnSpc>
                  <a:spcBef>
                    <a:spcPct val="20000"/>
                  </a:spcBef>
                </a:pPr>
                <a:r>
                  <a:rPr lang="en-US" sz="1400" b="0">
                    <a:ln w="18415" cmpd="sng">
                      <a:solidFill>
                        <a:srgbClr val="FFFFFF"/>
                      </a:solidFill>
                      <a:prstDash val="solid"/>
                    </a:ln>
                    <a:effectLst>
                      <a:outerShdw blurRad="63500" dir="3600000" algn="tl" rotWithShape="0">
                        <a:srgbClr val="000000">
                          <a:alpha val="70000"/>
                        </a:srgbClr>
                      </a:outerShdw>
                    </a:effectLst>
                  </a:rPr>
                  <a:t>Transport Header</a:t>
                </a:r>
              </a:p>
            </p:txBody>
          </p:sp>
        </p:grpSp>
        <p:sp>
          <p:nvSpPr>
            <p:cNvPr id="11296" name="Text Box 40"/>
            <p:cNvSpPr txBox="1">
              <a:spLocks noChangeArrowheads="1"/>
            </p:cNvSpPr>
            <p:nvPr/>
          </p:nvSpPr>
          <p:spPr bwMode="auto">
            <a:xfrm>
              <a:off x="5473700" y="1906588"/>
              <a:ext cx="755650" cy="28918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en-US" sz="1400" b="0">
                  <a:ln w="18415" cmpd="sng">
                    <a:solidFill>
                      <a:srgbClr val="FFFFFF"/>
                    </a:solidFill>
                    <a:prstDash val="solid"/>
                  </a:ln>
                  <a:effectLst>
                    <a:outerShdw blurRad="63500" dir="3600000" algn="tl" rotWithShape="0">
                      <a:srgbClr val="000000">
                        <a:alpha val="70000"/>
                      </a:srgbClr>
                    </a:outerShdw>
                  </a:effectLst>
                </a:rPr>
                <a:t>Data</a:t>
              </a:r>
            </a:p>
          </p:txBody>
        </p:sp>
        <p:sp>
          <p:nvSpPr>
            <p:cNvPr id="16425" name="Rectangle 41"/>
            <p:cNvSpPr>
              <a:spLocks noChangeArrowheads="1"/>
            </p:cNvSpPr>
            <p:nvPr/>
          </p:nvSpPr>
          <p:spPr bwMode="auto">
            <a:xfrm>
              <a:off x="5661025" y="4906963"/>
              <a:ext cx="1185863" cy="3794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9525">
              <a:solidFill>
                <a:srgbClr val="F2365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pPr>
                <a:defRPr/>
              </a:pPr>
              <a:endParaRPr lang="ar-IQ"/>
            </a:p>
          </p:txBody>
        </p:sp>
        <p:sp>
          <p:nvSpPr>
            <p:cNvPr id="11298" name="Text Box 42"/>
            <p:cNvSpPr txBox="1">
              <a:spLocks noChangeArrowheads="1"/>
            </p:cNvSpPr>
            <p:nvPr/>
          </p:nvSpPr>
          <p:spPr bwMode="auto">
            <a:xfrm>
              <a:off x="5856288" y="4954588"/>
              <a:ext cx="755650" cy="28918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en-US" sz="1400" b="0">
                  <a:ln w="18415" cmpd="sng">
                    <a:solidFill>
                      <a:srgbClr val="FFFFFF"/>
                    </a:solidFill>
                    <a:prstDash val="solid"/>
                  </a:ln>
                  <a:effectLst>
                    <a:outerShdw blurRad="63500" dir="3600000" algn="tl" rotWithShape="0">
                      <a:srgbClr val="000000">
                        <a:alpha val="70000"/>
                      </a:srgbClr>
                    </a:outerShdw>
                  </a:effectLst>
                </a:rPr>
                <a:t>Data</a:t>
              </a:r>
            </a:p>
          </p:txBody>
        </p:sp>
        <p:grpSp>
          <p:nvGrpSpPr>
            <p:cNvPr id="11299" name="Group 43"/>
            <p:cNvGrpSpPr>
              <a:grpSpLocks/>
            </p:cNvGrpSpPr>
            <p:nvPr/>
          </p:nvGrpSpPr>
          <p:grpSpPr bwMode="auto">
            <a:xfrm>
              <a:off x="4441825" y="4876800"/>
              <a:ext cx="1422400" cy="457200"/>
              <a:chOff x="4128" y="3360"/>
              <a:chExt cx="896" cy="288"/>
            </a:xfrm>
          </p:grpSpPr>
          <p:sp>
            <p:nvSpPr>
              <p:cNvPr id="11301" name="Rectangle 44"/>
              <p:cNvSpPr>
                <a:spLocks noChangeArrowheads="1"/>
              </p:cNvSpPr>
              <p:nvPr/>
            </p:nvSpPr>
            <p:spPr bwMode="auto">
              <a:xfrm>
                <a:off x="4231" y="3380"/>
                <a:ext cx="665" cy="239"/>
              </a:xfrm>
              <a:prstGeom prst="rect">
                <a:avLst/>
              </a:prstGeom>
              <a:gradFill rotWithShape="0">
                <a:gsLst>
                  <a:gs pos="0">
                    <a:srgbClr val="755C16"/>
                  </a:gs>
                  <a:gs pos="50000">
                    <a:srgbClr val="FDC72F"/>
                  </a:gs>
                  <a:gs pos="100000">
                    <a:srgbClr val="755C16"/>
                  </a:gs>
                </a:gsLst>
                <a:lin ang="2700000" scaled="1"/>
              </a:gradFill>
              <a:ln w="9525">
                <a:solidFill>
                  <a:srgbClr val="FEDA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nchor="ctr"/>
              <a:lstStyle/>
              <a:p>
                <a:endParaRPr lang="ar-IQ" b="0">
                  <a:ln w="18415" cmpd="sng">
                    <a:solidFill>
                      <a:srgbClr val="FFFFFF"/>
                    </a:solidFill>
                    <a:prstDash val="solid"/>
                  </a:ln>
                  <a:effectLst>
                    <a:outerShdw blurRad="63500" dir="3600000" algn="tl" rotWithShape="0">
                      <a:srgbClr val="000000">
                        <a:alpha val="70000"/>
                      </a:srgbClr>
                    </a:outerShdw>
                  </a:effectLst>
                </a:endParaRPr>
              </a:p>
            </p:txBody>
          </p:sp>
          <p:sp>
            <p:nvSpPr>
              <p:cNvPr id="11302" name="Text Box 45"/>
              <p:cNvSpPr txBox="1">
                <a:spLocks noChangeArrowheads="1"/>
              </p:cNvSpPr>
              <p:nvPr/>
            </p:nvSpPr>
            <p:spPr bwMode="auto">
              <a:xfrm>
                <a:off x="4128" y="3360"/>
                <a:ext cx="896" cy="28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lnSpc>
                    <a:spcPct val="90000"/>
                  </a:lnSpc>
                  <a:spcBef>
                    <a:spcPct val="20000"/>
                  </a:spcBef>
                </a:pPr>
                <a:r>
                  <a:rPr lang="en-US" sz="1400" b="0">
                    <a:ln w="18415" cmpd="sng">
                      <a:solidFill>
                        <a:srgbClr val="FFFFFF"/>
                      </a:solidFill>
                      <a:prstDash val="solid"/>
                    </a:ln>
                    <a:effectLst>
                      <a:outerShdw blurRad="63500" dir="3600000" algn="tl" rotWithShape="0">
                        <a:srgbClr val="000000">
                          <a:alpha val="70000"/>
                        </a:srgbClr>
                      </a:outerShdw>
                    </a:effectLst>
                  </a:rPr>
                  <a:t>Transport Header</a:t>
                </a:r>
              </a:p>
            </p:txBody>
          </p:sp>
        </p:grpSp>
      </p:grpSp>
      <p:pic>
        <p:nvPicPr>
          <p:cNvPr id="4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ChangeArrowheads="1"/>
          </p:cNvSpPr>
          <p:nvPr/>
        </p:nvSpPr>
        <p:spPr bwMode="auto">
          <a:xfrm>
            <a:off x="381000" y="254000"/>
            <a:ext cx="76231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nchor="b"/>
          <a:lstStyle/>
          <a:p>
            <a:pPr algn="ctr"/>
            <a:r>
              <a:rPr lang="en-US"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Dual Stack </a:t>
            </a:r>
            <a:r>
              <a:rPr lang="en-GB" sz="3600" b="0" dirty="0">
                <a:ln w="18415" cmpd="sng">
                  <a:solidFill>
                    <a:srgbClr val="FFC000"/>
                  </a:solidFill>
                  <a:prstDash val="solid"/>
                </a:ln>
                <a:solidFill>
                  <a:srgbClr val="FFC000"/>
                </a:solidFill>
                <a:effectLst>
                  <a:outerShdw blurRad="63500" dir="3600000" algn="tl" rotWithShape="0">
                    <a:srgbClr val="000000">
                      <a:alpha val="70000"/>
                    </a:srgbClr>
                  </a:outerShdw>
                </a:effectLst>
              </a:rPr>
              <a:t>Approach &amp; DNS</a:t>
            </a:r>
            <a:endParaRPr lang="en-US" sz="3600" b="0"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sp>
        <p:nvSpPr>
          <p:cNvPr id="12297" name="Rectangle 9"/>
          <p:cNvSpPr>
            <a:spLocks noChangeArrowheads="1"/>
          </p:cNvSpPr>
          <p:nvPr/>
        </p:nvSpPr>
        <p:spPr bwMode="auto">
          <a:xfrm>
            <a:off x="114300" y="4293096"/>
            <a:ext cx="87630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nchor="ctr" anchorCtr="1"/>
          <a:lstStyle/>
          <a:p>
            <a:pPr marL="288925" indent="-288925" defTabSz="814388">
              <a:spcBef>
                <a:spcPct val="20000"/>
              </a:spcBef>
              <a:buClr>
                <a:schemeClr val="folHlink"/>
              </a:buClr>
              <a:buSzPct val="60000"/>
              <a:buFont typeface="Wingdings" pitchFamily="2" charset="2"/>
              <a:buChar char="n"/>
            </a:pPr>
            <a:r>
              <a:rPr lang="en-US" sz="2000" dirty="0"/>
              <a:t>In a dual stack case, an application that:</a:t>
            </a:r>
          </a:p>
          <a:p>
            <a:pPr marL="627063" lvl="1" defTabSz="814388">
              <a:spcBef>
                <a:spcPct val="20000"/>
              </a:spcBef>
              <a:buClr>
                <a:schemeClr val="hlink"/>
              </a:buClr>
              <a:buSzPct val="55000"/>
              <a:buFont typeface="Wingdings" pitchFamily="2" charset="2"/>
              <a:buChar char="n"/>
            </a:pPr>
            <a:r>
              <a:rPr lang="en-US" dirty="0"/>
              <a:t> Is IPv4 and IPv6-enabled</a:t>
            </a:r>
          </a:p>
          <a:p>
            <a:pPr marL="627063" lvl="1" defTabSz="814388">
              <a:spcBef>
                <a:spcPct val="20000"/>
              </a:spcBef>
              <a:buClr>
                <a:schemeClr val="hlink"/>
              </a:buClr>
              <a:buSzPct val="55000"/>
              <a:buFont typeface="Wingdings" pitchFamily="2" charset="2"/>
              <a:buChar char="n"/>
            </a:pPr>
            <a:r>
              <a:rPr lang="en-US" dirty="0"/>
              <a:t> Asks the DNS for all types of addresses</a:t>
            </a:r>
          </a:p>
          <a:p>
            <a:pPr marL="627063" lvl="1" defTabSz="814388">
              <a:spcBef>
                <a:spcPct val="20000"/>
              </a:spcBef>
              <a:buClr>
                <a:schemeClr val="hlink"/>
              </a:buClr>
              <a:buSzPct val="55000"/>
              <a:buFont typeface="Wingdings" pitchFamily="2" charset="2"/>
              <a:buChar char="n"/>
            </a:pPr>
            <a:r>
              <a:rPr lang="en-US" dirty="0"/>
              <a:t> Chooses one </a:t>
            </a:r>
            <a:r>
              <a:rPr lang="en-US" dirty="0" smtClean="0"/>
              <a:t>address, </a:t>
            </a:r>
            <a:r>
              <a:rPr lang="en-US" dirty="0"/>
              <a:t>for example, connects to the IPv6  address</a:t>
            </a:r>
          </a:p>
        </p:txBody>
      </p:sp>
      <p:grpSp>
        <p:nvGrpSpPr>
          <p:cNvPr id="2" name="مجموعة 1"/>
          <p:cNvGrpSpPr/>
          <p:nvPr/>
        </p:nvGrpSpPr>
        <p:grpSpPr>
          <a:xfrm>
            <a:off x="381000" y="1905000"/>
            <a:ext cx="8077200" cy="2667000"/>
            <a:chOff x="381000" y="1905000"/>
            <a:chExt cx="8077200" cy="2667000"/>
          </a:xfrm>
        </p:grpSpPr>
        <p:sp>
          <p:nvSpPr>
            <p:cNvPr id="12290" name="Line 2"/>
            <p:cNvSpPr>
              <a:spLocks noChangeShapeType="1"/>
            </p:cNvSpPr>
            <p:nvPr/>
          </p:nvSpPr>
          <p:spPr bwMode="auto">
            <a:xfrm>
              <a:off x="3657600" y="3352800"/>
              <a:ext cx="1295400" cy="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291" name="Line 3"/>
            <p:cNvSpPr>
              <a:spLocks noChangeShapeType="1"/>
            </p:cNvSpPr>
            <p:nvPr/>
          </p:nvSpPr>
          <p:spPr bwMode="auto">
            <a:xfrm flipV="1">
              <a:off x="5257800" y="2971800"/>
              <a:ext cx="990600" cy="30480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292" name="Line 4"/>
            <p:cNvSpPr>
              <a:spLocks noChangeShapeType="1"/>
            </p:cNvSpPr>
            <p:nvPr/>
          </p:nvSpPr>
          <p:spPr bwMode="auto">
            <a:xfrm>
              <a:off x="5105400" y="3429000"/>
              <a:ext cx="1371600" cy="60960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293" name="Line 5"/>
            <p:cNvSpPr>
              <a:spLocks noChangeShapeType="1"/>
            </p:cNvSpPr>
            <p:nvPr/>
          </p:nvSpPr>
          <p:spPr bwMode="auto">
            <a:xfrm>
              <a:off x="6400800" y="2895600"/>
              <a:ext cx="1143000" cy="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294" name="Line 6"/>
            <p:cNvSpPr>
              <a:spLocks noChangeShapeType="1"/>
            </p:cNvSpPr>
            <p:nvPr/>
          </p:nvSpPr>
          <p:spPr bwMode="auto">
            <a:xfrm>
              <a:off x="6629400" y="3962400"/>
              <a:ext cx="1143000" cy="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295" name="Line 7"/>
            <p:cNvSpPr>
              <a:spLocks noChangeShapeType="1"/>
            </p:cNvSpPr>
            <p:nvPr/>
          </p:nvSpPr>
          <p:spPr bwMode="auto">
            <a:xfrm>
              <a:off x="3810000" y="2209800"/>
              <a:ext cx="0" cy="1066800"/>
            </a:xfrm>
            <a:prstGeom prst="line">
              <a:avLst/>
            </a:prstGeom>
            <a:noFill/>
            <a:ln w="381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pic>
          <p:nvPicPr>
            <p:cNvPr id="12298"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24200"/>
              <a:ext cx="9064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19400"/>
              <a:ext cx="487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905000"/>
              <a:ext cx="909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1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2590800"/>
              <a:ext cx="1181100" cy="7127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2" name="Picture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2438400"/>
              <a:ext cx="7175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3" name="Picture 1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3581400"/>
              <a:ext cx="1181100" cy="7127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4" name="Text Box 16"/>
            <p:cNvSpPr txBox="1">
              <a:spLocks noChangeArrowheads="1"/>
            </p:cNvSpPr>
            <p:nvPr/>
          </p:nvSpPr>
          <p:spPr bwMode="auto">
            <a:xfrm>
              <a:off x="381000" y="3581400"/>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a:latin typeface="Helvetica" charset="0"/>
                </a:rPr>
                <a:t>DNS Server</a:t>
              </a:r>
            </a:p>
          </p:txBody>
        </p:sp>
        <p:sp>
          <p:nvSpPr>
            <p:cNvPr id="12305" name="Text Box 17"/>
            <p:cNvSpPr txBox="1">
              <a:spLocks noChangeArrowheads="1"/>
            </p:cNvSpPr>
            <p:nvPr/>
          </p:nvSpPr>
          <p:spPr bwMode="auto">
            <a:xfrm>
              <a:off x="5867400" y="2743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dirty="0">
                  <a:solidFill>
                    <a:schemeClr val="bg1"/>
                  </a:solidFill>
                  <a:latin typeface="Helvetica" charset="0"/>
                </a:rPr>
                <a:t>IPv4</a:t>
              </a:r>
            </a:p>
          </p:txBody>
        </p:sp>
        <p:sp>
          <p:nvSpPr>
            <p:cNvPr id="12306" name="Text Box 18"/>
            <p:cNvSpPr txBox="1">
              <a:spLocks noChangeArrowheads="1"/>
            </p:cNvSpPr>
            <p:nvPr/>
          </p:nvSpPr>
          <p:spPr bwMode="auto">
            <a:xfrm>
              <a:off x="5943600" y="3733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dirty="0">
                  <a:solidFill>
                    <a:schemeClr val="bg1"/>
                  </a:solidFill>
                  <a:latin typeface="Helvetica" charset="0"/>
                </a:rPr>
                <a:t>IPv6</a:t>
              </a:r>
            </a:p>
          </p:txBody>
        </p:sp>
        <p:pic>
          <p:nvPicPr>
            <p:cNvPr id="12307" name="Picture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505200"/>
              <a:ext cx="7175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8" name="Picture 2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2971800"/>
              <a:ext cx="1181100" cy="7127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9" name="Arc 21"/>
            <p:cNvSpPr>
              <a:spLocks/>
            </p:cNvSpPr>
            <p:nvPr/>
          </p:nvSpPr>
          <p:spPr bwMode="auto">
            <a:xfrm flipV="1">
              <a:off x="1371600" y="2506663"/>
              <a:ext cx="1828800" cy="542925"/>
            </a:xfrm>
            <a:custGeom>
              <a:avLst/>
              <a:gdLst>
                <a:gd name="T0" fmla="*/ 0 w 21600"/>
                <a:gd name="T1" fmla="*/ 0 h 24215"/>
                <a:gd name="T2" fmla="*/ 1815338 w 21600"/>
                <a:gd name="T3" fmla="*/ 542925 h 24215"/>
                <a:gd name="T4" fmla="*/ 0 w 21600"/>
                <a:gd name="T5" fmla="*/ 484294 h 24215"/>
                <a:gd name="T6" fmla="*/ 0 60000 65536"/>
                <a:gd name="T7" fmla="*/ 0 60000 65536"/>
                <a:gd name="T8" fmla="*/ 0 60000 65536"/>
              </a:gdLst>
              <a:ahLst/>
              <a:cxnLst>
                <a:cxn ang="T6">
                  <a:pos x="T0" y="T1"/>
                </a:cxn>
                <a:cxn ang="T7">
                  <a:pos x="T2" y="T3"/>
                </a:cxn>
                <a:cxn ang="T8">
                  <a:pos x="T4" y="T5"/>
                </a:cxn>
              </a:cxnLst>
              <a:rect l="0" t="0" r="r" b="b"/>
              <a:pathLst>
                <a:path w="21600" h="24215" fill="none" extrusionOk="0">
                  <a:moveTo>
                    <a:pt x="0" y="0"/>
                  </a:moveTo>
                  <a:cubicBezTo>
                    <a:pt x="11929" y="0"/>
                    <a:pt x="21600" y="9670"/>
                    <a:pt x="21600" y="21600"/>
                  </a:cubicBezTo>
                  <a:cubicBezTo>
                    <a:pt x="21600" y="22474"/>
                    <a:pt x="21546" y="23347"/>
                    <a:pt x="21441" y="24215"/>
                  </a:cubicBezTo>
                </a:path>
                <a:path w="21600" h="24215" stroke="0" extrusionOk="0">
                  <a:moveTo>
                    <a:pt x="0" y="0"/>
                  </a:moveTo>
                  <a:cubicBezTo>
                    <a:pt x="11929" y="0"/>
                    <a:pt x="21600" y="9670"/>
                    <a:pt x="21600" y="21600"/>
                  </a:cubicBezTo>
                  <a:cubicBezTo>
                    <a:pt x="21600" y="22474"/>
                    <a:pt x="21546" y="23347"/>
                    <a:pt x="21441" y="24215"/>
                  </a:cubicBezTo>
                  <a:lnTo>
                    <a:pt x="0" y="21600"/>
                  </a:lnTo>
                  <a:lnTo>
                    <a:pt x="0" y="0"/>
                  </a:lnTo>
                  <a:close/>
                </a:path>
              </a:pathLst>
            </a:custGeom>
            <a:noFill/>
            <a:ln w="50800">
              <a:solidFill>
                <a:srgbClr val="FF99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310" name="Arc 22"/>
            <p:cNvSpPr>
              <a:spLocks/>
            </p:cNvSpPr>
            <p:nvPr/>
          </p:nvSpPr>
          <p:spPr bwMode="auto">
            <a:xfrm flipV="1">
              <a:off x="1371600" y="2717800"/>
              <a:ext cx="2133600" cy="711200"/>
            </a:xfrm>
            <a:custGeom>
              <a:avLst/>
              <a:gdLst>
                <a:gd name="T0" fmla="*/ 0 w 21601"/>
                <a:gd name="T1" fmla="*/ 0 h 22789"/>
                <a:gd name="T2" fmla="*/ 2130340 w 21601"/>
                <a:gd name="T3" fmla="*/ 711200 h 22789"/>
                <a:gd name="T4" fmla="*/ 99 w 21601"/>
                <a:gd name="T5" fmla="*/ 674094 h 22789"/>
                <a:gd name="T6" fmla="*/ 0 60000 65536"/>
                <a:gd name="T7" fmla="*/ 0 60000 65536"/>
                <a:gd name="T8" fmla="*/ 0 60000 65536"/>
              </a:gdLst>
              <a:ahLst/>
              <a:cxnLst>
                <a:cxn ang="T6">
                  <a:pos x="T0" y="T1"/>
                </a:cxn>
                <a:cxn ang="T7">
                  <a:pos x="T2" y="T3"/>
                </a:cxn>
                <a:cxn ang="T8">
                  <a:pos x="T4" y="T5"/>
                </a:cxn>
              </a:cxnLst>
              <a:rect l="0" t="0" r="r" b="b"/>
              <a:pathLst>
                <a:path w="21601" h="22789" fill="none" extrusionOk="0">
                  <a:moveTo>
                    <a:pt x="0" y="0"/>
                  </a:moveTo>
                  <a:cubicBezTo>
                    <a:pt x="0" y="0"/>
                    <a:pt x="0" y="-1"/>
                    <a:pt x="1" y="0"/>
                  </a:cubicBezTo>
                  <a:cubicBezTo>
                    <a:pt x="11930" y="0"/>
                    <a:pt x="21601" y="9670"/>
                    <a:pt x="21601" y="21600"/>
                  </a:cubicBezTo>
                  <a:cubicBezTo>
                    <a:pt x="21601" y="21996"/>
                    <a:pt x="21590" y="22393"/>
                    <a:pt x="21568" y="22789"/>
                  </a:cubicBezTo>
                </a:path>
                <a:path w="21601" h="22789" stroke="0" extrusionOk="0">
                  <a:moveTo>
                    <a:pt x="0" y="0"/>
                  </a:moveTo>
                  <a:cubicBezTo>
                    <a:pt x="0" y="0"/>
                    <a:pt x="0" y="-1"/>
                    <a:pt x="1" y="0"/>
                  </a:cubicBezTo>
                  <a:cubicBezTo>
                    <a:pt x="11930" y="0"/>
                    <a:pt x="21601" y="9670"/>
                    <a:pt x="21601" y="21600"/>
                  </a:cubicBezTo>
                  <a:cubicBezTo>
                    <a:pt x="21601" y="21996"/>
                    <a:pt x="21590" y="22393"/>
                    <a:pt x="21568" y="22789"/>
                  </a:cubicBezTo>
                  <a:lnTo>
                    <a:pt x="1" y="21600"/>
                  </a:lnTo>
                  <a:lnTo>
                    <a:pt x="0" y="0"/>
                  </a:lnTo>
                  <a:close/>
                </a:path>
              </a:pathLst>
            </a:custGeom>
            <a:noFill/>
            <a:ln w="50800">
              <a:solidFill>
                <a:srgbClr val="FF9900"/>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311" name="Arc 23"/>
            <p:cNvSpPr>
              <a:spLocks/>
            </p:cNvSpPr>
            <p:nvPr/>
          </p:nvSpPr>
          <p:spPr bwMode="auto">
            <a:xfrm flipH="1" flipV="1">
              <a:off x="3733800" y="2679700"/>
              <a:ext cx="1219200" cy="596900"/>
            </a:xfrm>
            <a:custGeom>
              <a:avLst/>
              <a:gdLst>
                <a:gd name="T0" fmla="*/ 0 w 21824"/>
                <a:gd name="T1" fmla="*/ 25 h 24180"/>
                <a:gd name="T2" fmla="*/ 1210541 w 21824"/>
                <a:gd name="T3" fmla="*/ 596900 h 24180"/>
                <a:gd name="T4" fmla="*/ 12514 w 21824"/>
                <a:gd name="T5" fmla="*/ 533211 h 24180"/>
                <a:gd name="T6" fmla="*/ 0 60000 65536"/>
                <a:gd name="T7" fmla="*/ 0 60000 65536"/>
                <a:gd name="T8" fmla="*/ 0 60000 65536"/>
              </a:gdLst>
              <a:ahLst/>
              <a:cxnLst>
                <a:cxn ang="T6">
                  <a:pos x="T0" y="T1"/>
                </a:cxn>
                <a:cxn ang="T7">
                  <a:pos x="T2" y="T3"/>
                </a:cxn>
                <a:cxn ang="T8">
                  <a:pos x="T4" y="T5"/>
                </a:cxn>
              </a:cxnLst>
              <a:rect l="0" t="0" r="r" b="b"/>
              <a:pathLst>
                <a:path w="21824" h="24180" fill="none" extrusionOk="0">
                  <a:moveTo>
                    <a:pt x="0" y="1"/>
                  </a:moveTo>
                  <a:cubicBezTo>
                    <a:pt x="74" y="0"/>
                    <a:pt x="149" y="-1"/>
                    <a:pt x="224" y="0"/>
                  </a:cubicBezTo>
                  <a:cubicBezTo>
                    <a:pt x="12153" y="0"/>
                    <a:pt x="21824" y="9670"/>
                    <a:pt x="21824" y="21600"/>
                  </a:cubicBezTo>
                  <a:cubicBezTo>
                    <a:pt x="21824" y="22462"/>
                    <a:pt x="21772" y="23323"/>
                    <a:pt x="21669" y="24180"/>
                  </a:cubicBezTo>
                </a:path>
                <a:path w="21824" h="24180" stroke="0" extrusionOk="0">
                  <a:moveTo>
                    <a:pt x="0" y="1"/>
                  </a:moveTo>
                  <a:cubicBezTo>
                    <a:pt x="74" y="0"/>
                    <a:pt x="149" y="-1"/>
                    <a:pt x="224" y="0"/>
                  </a:cubicBezTo>
                  <a:cubicBezTo>
                    <a:pt x="12153" y="0"/>
                    <a:pt x="21824" y="9670"/>
                    <a:pt x="21824" y="21600"/>
                  </a:cubicBezTo>
                  <a:cubicBezTo>
                    <a:pt x="21824" y="22462"/>
                    <a:pt x="21772" y="23323"/>
                    <a:pt x="21669" y="24180"/>
                  </a:cubicBezTo>
                  <a:lnTo>
                    <a:pt x="224" y="21600"/>
                  </a:lnTo>
                  <a:lnTo>
                    <a:pt x="0" y="1"/>
                  </a:lnTo>
                  <a:close/>
                </a:path>
              </a:pathLst>
            </a:custGeom>
            <a:noFill/>
            <a:ln w="508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312" name="Arc 24"/>
            <p:cNvSpPr>
              <a:spLocks/>
            </p:cNvSpPr>
            <p:nvPr/>
          </p:nvSpPr>
          <p:spPr bwMode="auto">
            <a:xfrm>
              <a:off x="4953000" y="3276600"/>
              <a:ext cx="2514600" cy="304800"/>
            </a:xfrm>
            <a:custGeom>
              <a:avLst/>
              <a:gdLst>
                <a:gd name="T0" fmla="*/ 0 w 21600"/>
                <a:gd name="T1" fmla="*/ 0 h 21600"/>
                <a:gd name="T2" fmla="*/ 2514600 w 21600"/>
                <a:gd name="T3" fmla="*/ 304800 h 21600"/>
                <a:gd name="T4" fmla="*/ 0 w 21600"/>
                <a:gd name="T5" fmla="*/ 304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0800">
              <a:solidFill>
                <a:srgbClr val="FF9900"/>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sp>
          <p:nvSpPr>
            <p:cNvPr id="12313" name="Text Box 25"/>
            <p:cNvSpPr txBox="1">
              <a:spLocks noChangeArrowheads="1"/>
            </p:cNvSpPr>
            <p:nvPr/>
          </p:nvSpPr>
          <p:spPr bwMode="auto">
            <a:xfrm>
              <a:off x="1213751" y="2362200"/>
              <a:ext cx="21381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r>
                <a:rPr lang="fr-CA" dirty="0" smtClean="0">
                  <a:latin typeface="Helvetica" charset="0"/>
                </a:rPr>
                <a:t>www.google.com </a:t>
              </a:r>
              <a:endParaRPr lang="fr-CA" dirty="0">
                <a:latin typeface="Helvetica" charset="0"/>
              </a:endParaRPr>
            </a:p>
            <a:p>
              <a:pPr algn="ctr"/>
              <a:r>
                <a:rPr lang="fr-CA" dirty="0">
                  <a:latin typeface="Helvetica" charset="0"/>
                </a:rPr>
                <a:t>= * ?</a:t>
              </a:r>
            </a:p>
          </p:txBody>
        </p:sp>
        <p:sp>
          <p:nvSpPr>
            <p:cNvPr id="12314" name="Text Box 26"/>
            <p:cNvSpPr txBox="1">
              <a:spLocks noChangeArrowheads="1"/>
            </p:cNvSpPr>
            <p:nvPr/>
          </p:nvSpPr>
          <p:spPr bwMode="auto">
            <a:xfrm>
              <a:off x="6934200" y="42052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dirty="0">
                  <a:latin typeface="Helvetica" charset="0"/>
                </a:rPr>
                <a:t>3ffe:b00::1</a:t>
              </a:r>
            </a:p>
          </p:txBody>
        </p:sp>
        <p:grpSp>
          <p:nvGrpSpPr>
            <p:cNvPr id="12315" name="Group 27"/>
            <p:cNvGrpSpPr>
              <a:grpSpLocks/>
            </p:cNvGrpSpPr>
            <p:nvPr/>
          </p:nvGrpSpPr>
          <p:grpSpPr bwMode="auto">
            <a:xfrm>
              <a:off x="1752600" y="3352800"/>
              <a:ext cx="1524000" cy="671513"/>
              <a:chOff x="1056" y="1968"/>
              <a:chExt cx="960" cy="423"/>
            </a:xfrm>
          </p:grpSpPr>
          <p:sp>
            <p:nvSpPr>
              <p:cNvPr id="12317" name="Text Box 28"/>
              <p:cNvSpPr txBox="1">
                <a:spLocks noChangeArrowheads="1"/>
              </p:cNvSpPr>
              <p:nvPr/>
            </p:nvSpPr>
            <p:spPr bwMode="auto">
              <a:xfrm>
                <a:off x="1056" y="196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a:spcBef>
                    <a:spcPct val="50000"/>
                  </a:spcBef>
                </a:pPr>
                <a:r>
                  <a:rPr lang="fr-CA" dirty="0">
                    <a:latin typeface="Helvetica" charset="0"/>
                  </a:rPr>
                  <a:t>3ffe:b00::1</a:t>
                </a:r>
              </a:p>
            </p:txBody>
          </p:sp>
          <p:sp>
            <p:nvSpPr>
              <p:cNvPr id="12318" name="Text Box 29"/>
              <p:cNvSpPr txBox="1">
                <a:spLocks noChangeArrowheads="1"/>
              </p:cNvSpPr>
              <p:nvPr/>
            </p:nvSpPr>
            <p:spPr bwMode="auto">
              <a:xfrm>
                <a:off x="1152" y="216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spcBef>
                    <a:spcPct val="50000"/>
                  </a:spcBef>
                </a:pPr>
                <a:r>
                  <a:rPr lang="fr-CA" dirty="0">
                    <a:latin typeface="Helvetica" charset="0"/>
                  </a:rPr>
                  <a:t>10.1.1.1</a:t>
                </a:r>
              </a:p>
            </p:txBody>
          </p:sp>
          <p:sp>
            <p:nvSpPr>
              <p:cNvPr id="12319" name="AutoShape 30"/>
              <p:cNvSpPr>
                <a:spLocks noChangeArrowheads="1"/>
              </p:cNvSpPr>
              <p:nvPr/>
            </p:nvSpPr>
            <p:spPr bwMode="auto">
              <a:xfrm>
                <a:off x="1104" y="1968"/>
                <a:ext cx="816" cy="384"/>
              </a:xfrm>
              <a:prstGeom prst="bracketPair">
                <a:avLst>
                  <a:gd name="adj" fmla="val 16667"/>
                </a:avLst>
              </a:prstGeom>
              <a:noFill/>
              <a:ln w="381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ar-IQ"/>
              </a:p>
            </p:txBody>
          </p:sp>
        </p:grpSp>
      </p:grpSp>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3378" y="106745"/>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835275" y="371475"/>
            <a:ext cx="277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3600" b="0" dirty="0">
                <a:ln w="18415" cmpd="sng">
                  <a:noFill/>
                  <a:prstDash val="solid"/>
                </a:ln>
                <a:solidFill>
                  <a:srgbClr val="FFC000"/>
                </a:solidFill>
                <a:effectLst>
                  <a:outerShdw blurRad="63500" dir="3600000" algn="tl" rotWithShape="0">
                    <a:srgbClr val="000000">
                      <a:alpha val="70000"/>
                    </a:srgbClr>
                  </a:outerShdw>
                </a:effectLst>
              </a:rPr>
              <a:t>References </a:t>
            </a:r>
          </a:p>
        </p:txBody>
      </p:sp>
      <p:sp>
        <p:nvSpPr>
          <p:cNvPr id="24579" name="Text Box 5"/>
          <p:cNvSpPr txBox="1">
            <a:spLocks noChangeArrowheads="1"/>
          </p:cNvSpPr>
          <p:nvPr/>
        </p:nvSpPr>
        <p:spPr bwMode="auto">
          <a:xfrm>
            <a:off x="2651125" y="3084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endParaRPr lang="ar-IQ"/>
          </a:p>
        </p:txBody>
      </p:sp>
      <p:sp>
        <p:nvSpPr>
          <p:cNvPr id="24581" name="Rectangle 7"/>
          <p:cNvSpPr>
            <a:spLocks noChangeArrowheads="1"/>
          </p:cNvSpPr>
          <p:nvPr/>
        </p:nvSpPr>
        <p:spPr bwMode="auto">
          <a:xfrm>
            <a:off x="231391" y="1221832"/>
            <a:ext cx="8712968" cy="47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hangingPunct="0">
              <a:lnSpc>
                <a:spcPct val="95000"/>
              </a:lnSpc>
              <a:spcBef>
                <a:spcPct val="50000"/>
              </a:spcBef>
              <a:buClr>
                <a:srgbClr val="35C5FF"/>
              </a:buClr>
              <a:buSzPct val="100000"/>
              <a:buFont typeface="Arial" pitchFamily="34" charset="0"/>
              <a:buChar char="•"/>
            </a:pPr>
            <a:r>
              <a:rPr lang="en-US" sz="2400" b="0" dirty="0">
                <a:latin typeface="Andalus" pitchFamily="18" charset="-78"/>
                <a:cs typeface="Andalus" pitchFamily="18" charset="-78"/>
              </a:rPr>
              <a:t> </a:t>
            </a: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http://</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www.ipv6.org</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http://test-ipv6.com</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http://www.ipv6forum.com</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http://</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ipv6competition.com/index.html</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http://www.google.com/intl/en/ipv6/</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 http://www.cisco.com/ipv6/</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 http://netscreen.com</a:t>
            </a:r>
          </a:p>
          <a:p>
            <a:pPr marL="457200" indent="-457200" eaLnBrk="0" hangingPunct="0">
              <a:lnSpc>
                <a:spcPct val="95000"/>
              </a:lnSpc>
              <a:spcBef>
                <a:spcPct val="50000"/>
              </a:spcBef>
              <a:buClr>
                <a:srgbClr val="35C5FF"/>
              </a:buClr>
              <a:buSzPct val="100000"/>
              <a:buFont typeface="Arial" pitchFamily="34" charset="0"/>
              <a:buChar cha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 http://</a:t>
            </a: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www.sans.org</a:t>
            </a:r>
          </a:p>
          <a:p>
            <a:pPr marL="457200" indent="-457200" eaLnBrk="0" hangingPunct="0">
              <a:lnSpc>
                <a:spcPct val="95000"/>
              </a:lnSpc>
              <a:spcBef>
                <a:spcPct val="50000"/>
              </a:spcBef>
              <a:buClr>
                <a:srgbClr val="35C5FF"/>
              </a:buClr>
              <a:buSzPct val="100000"/>
              <a:buFont typeface="Arial" pitchFamily="34" charset="0"/>
              <a:buChar char="•"/>
            </a:pPr>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 http://wikipedia.org</a:t>
            </a:r>
            <a:endPar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3378" y="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611505" y="613137"/>
            <a:ext cx="37342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6000" dirty="0">
                <a:ln w="11430"/>
                <a:solidFill>
                  <a:srgbClr val="FFC000"/>
                </a:solidFill>
                <a:effectLst>
                  <a:outerShdw blurRad="80000" dist="40000" dir="5040000" algn="tl">
                    <a:srgbClr val="000000">
                      <a:alpha val="30000"/>
                    </a:srgbClr>
                  </a:outerShdw>
                </a:effectLst>
              </a:rPr>
              <a:t>Over</a:t>
            </a:r>
            <a:r>
              <a:rPr lang="en-US" sz="1600" dirty="0" smtClean="0"/>
              <a:t> </a:t>
            </a:r>
            <a:r>
              <a:rPr lang="en-US" sz="6000" dirty="0">
                <a:ln w="11430"/>
                <a:solidFill>
                  <a:srgbClr val="FFC000"/>
                </a:solidFill>
                <a:effectLst>
                  <a:outerShdw blurRad="80000" dist="40000" dir="5040000" algn="tl">
                    <a:srgbClr val="000000">
                      <a:alpha val="30000"/>
                    </a:srgbClr>
                  </a:outerShdw>
                </a:effectLst>
              </a:rPr>
              <a:t>View</a:t>
            </a:r>
          </a:p>
        </p:txBody>
      </p:sp>
      <p:sp>
        <p:nvSpPr>
          <p:cNvPr id="2054" name="Text Box 6"/>
          <p:cNvSpPr txBox="1">
            <a:spLocks noChangeArrowheads="1"/>
          </p:cNvSpPr>
          <p:nvPr/>
        </p:nvSpPr>
        <p:spPr bwMode="auto">
          <a:xfrm>
            <a:off x="323528" y="2387783"/>
            <a:ext cx="7488887"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marL="363538" lvl="1" indent="-284163" eaLnBrk="1" hangingPunct="1">
              <a:buFontTx/>
              <a:buChar char="•"/>
            </a:pPr>
            <a:r>
              <a:rPr lang="en-US" sz="3200" dirty="0">
                <a:ln w="11430"/>
                <a:solidFill>
                  <a:srgbClr val="FFC000"/>
                </a:solidFill>
                <a:effectLst>
                  <a:outerShdw blurRad="80000" dist="40000" dir="5040000" algn="tl">
                    <a:srgbClr val="000000">
                      <a:alpha val="30000"/>
                    </a:srgbClr>
                  </a:outerShdw>
                </a:effectLst>
              </a:rPr>
              <a:t>Introduction to IPv6</a:t>
            </a:r>
          </a:p>
          <a:p>
            <a:pPr marL="363538" lvl="1" indent="-284163" eaLnBrk="1" hangingPunct="1">
              <a:buFontTx/>
              <a:buChar char="•"/>
            </a:pPr>
            <a:r>
              <a:rPr lang="en-US" sz="3200" dirty="0">
                <a:ln w="11430"/>
                <a:solidFill>
                  <a:srgbClr val="FFC000"/>
                </a:solidFill>
                <a:effectLst>
                  <a:outerShdw blurRad="80000" dist="40000" dir="5040000" algn="tl">
                    <a:srgbClr val="000000">
                      <a:alpha val="30000"/>
                    </a:srgbClr>
                  </a:outerShdw>
                </a:effectLst>
              </a:rPr>
              <a:t>IPv4 and IPv6 Comparison</a:t>
            </a:r>
          </a:p>
          <a:p>
            <a:pPr marL="363538" lvl="1" indent="-284163" eaLnBrk="1" hangingPunct="1">
              <a:buFontTx/>
              <a:buChar char="•"/>
            </a:pPr>
            <a:r>
              <a:rPr lang="en-US" sz="3200" dirty="0">
                <a:ln w="11430"/>
                <a:solidFill>
                  <a:srgbClr val="FFC000"/>
                </a:solidFill>
                <a:effectLst>
                  <a:outerShdw blurRad="80000" dist="40000" dir="5040000" algn="tl">
                    <a:srgbClr val="000000">
                      <a:alpha val="30000"/>
                    </a:srgbClr>
                  </a:outerShdw>
                </a:effectLst>
              </a:rPr>
              <a:t>Current issues in IPv4</a:t>
            </a:r>
          </a:p>
          <a:p>
            <a:pPr marL="363538" lvl="1" indent="-284163" eaLnBrk="1" hangingPunct="1">
              <a:buFontTx/>
              <a:buChar char="•"/>
            </a:pPr>
            <a:r>
              <a:rPr lang="en-US" sz="3200" dirty="0">
                <a:ln w="11430"/>
                <a:solidFill>
                  <a:srgbClr val="FFC000"/>
                </a:solidFill>
                <a:effectLst>
                  <a:outerShdw blurRad="80000" dist="40000" dir="5040000" algn="tl">
                    <a:srgbClr val="000000">
                      <a:alpha val="30000"/>
                    </a:srgbClr>
                  </a:outerShdw>
                </a:effectLst>
              </a:rPr>
              <a:t>IPv6 solutions for IPv4 issues</a:t>
            </a:r>
          </a:p>
          <a:p>
            <a:pPr marL="363538" lvl="1" indent="-284163" eaLnBrk="1" hangingPunct="1">
              <a:buFontTx/>
              <a:buChar char="•"/>
            </a:pPr>
            <a:r>
              <a:rPr lang="en-US" sz="3200" dirty="0">
                <a:ln w="11430"/>
                <a:solidFill>
                  <a:srgbClr val="FFC000"/>
                </a:solidFill>
                <a:effectLst>
                  <a:outerShdw blurRad="80000" dist="40000" dir="5040000" algn="tl">
                    <a:srgbClr val="000000">
                      <a:alpha val="30000"/>
                    </a:srgbClr>
                  </a:outerShdw>
                </a:effectLst>
              </a:rPr>
              <a:t>New issues of new protocol</a:t>
            </a:r>
          </a:p>
          <a:p>
            <a:pPr marL="363538" lvl="1" indent="-284163" eaLnBrk="1" hangingPunct="1">
              <a:buFontTx/>
              <a:buChar char="•"/>
            </a:pPr>
            <a:endParaRPr lang="en-US" sz="2800" dirty="0"/>
          </a:p>
        </p:txBody>
      </p:sp>
      <p:pic>
        <p:nvPicPr>
          <p:cNvPr id="8" name="Picture 2" descr="C:\Users\alsafaromar\Desktop\ipv6\IPV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6672"/>
            <a:ext cx="2448272" cy="24482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28" descr="\\BUCKWHEAT\Clients\Cisco\To be billed\99-355 1055\art\questions-fix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29"/>
          <p:cNvSpPr txBox="1">
            <a:spLocks noChangeArrowheads="1"/>
          </p:cNvSpPr>
          <p:nvPr/>
        </p:nvSpPr>
        <p:spPr bwMode="auto">
          <a:xfrm>
            <a:off x="2987824" y="576263"/>
            <a:ext cx="27799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eaLnBrk="1" hangingPunct="1"/>
            <a:r>
              <a:rPr lang="en-US" sz="4000" b="0" dirty="0" smtClean="0">
                <a:ln w="18415" cmpd="sng">
                  <a:noFill/>
                  <a:prstDash val="solid"/>
                </a:ln>
                <a:solidFill>
                  <a:srgbClr val="FFC000"/>
                </a:solidFill>
                <a:effectLst>
                  <a:outerShdw blurRad="63500" dir="3600000" algn="tl" rotWithShape="0">
                    <a:srgbClr val="000000">
                      <a:alpha val="70000"/>
                    </a:srgbClr>
                  </a:outerShdw>
                </a:effectLst>
              </a:rPr>
              <a:t>Questions?</a:t>
            </a:r>
            <a:endParaRPr lang="en-US" sz="4000" b="0" dirty="0">
              <a:ln w="18415" cmpd="sng">
                <a:noFill/>
                <a:prstDash val="solid"/>
              </a:ln>
              <a:solidFill>
                <a:srgbClr val="FFC000"/>
              </a:solidFill>
              <a:effectLst>
                <a:outerShdw blurRad="63500" dir="3600000" algn="tl" rotWithShape="0">
                  <a:srgbClr val="000000">
                    <a:alpha val="70000"/>
                  </a:srgbClr>
                </a:outerShdw>
              </a:effectLs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517" y="98356"/>
            <a:ext cx="140176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08" y="98356"/>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06896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19" y="1988840"/>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0566" y="2019886"/>
            <a:ext cx="1400622" cy="16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087026"/>
            <a:ext cx="1089521" cy="129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225" y="5285678"/>
            <a:ext cx="1074508" cy="127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2913870"/>
            <a:ext cx="920194" cy="1094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1667" y="5435779"/>
            <a:ext cx="1089521" cy="129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3767" y="5476889"/>
            <a:ext cx="1089521" cy="129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52869" y="332656"/>
            <a:ext cx="61975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defRPr>
            </a:lvl9pPr>
          </a:lstStyle>
          <a:p>
            <a:pPr algn="ctr" eaLnBrk="1" hangingPunct="1"/>
            <a:r>
              <a:rPr lang="en-US" sz="4000" dirty="0" smtClean="0">
                <a:ln w="11430"/>
                <a:solidFill>
                  <a:srgbClr val="FFC000"/>
                </a:solidFill>
                <a:effectLst>
                  <a:outerShdw blurRad="80000" dist="40000" dir="5040000" algn="tl">
                    <a:srgbClr val="000000">
                      <a:alpha val="30000"/>
                    </a:srgbClr>
                  </a:outerShdw>
                </a:effectLst>
              </a:rPr>
              <a:t>Development Stage of IP</a:t>
            </a:r>
            <a:endParaRPr lang="en-US" sz="4000" dirty="0">
              <a:ln w="11430"/>
              <a:solidFill>
                <a:srgbClr val="FFC000"/>
              </a:solidFill>
              <a:effectLst>
                <a:outerShdw blurRad="80000" dist="40000" dir="5040000" algn="tl">
                  <a:srgbClr val="000000">
                    <a:alpha val="30000"/>
                  </a:srgbClr>
                </a:outerShdw>
              </a:effectLst>
            </a:endParaRPr>
          </a:p>
        </p:txBody>
      </p:sp>
      <p:grpSp>
        <p:nvGrpSpPr>
          <p:cNvPr id="4" name="مجموعة 3"/>
          <p:cNvGrpSpPr/>
          <p:nvPr/>
        </p:nvGrpSpPr>
        <p:grpSpPr>
          <a:xfrm>
            <a:off x="899592" y="1556792"/>
            <a:ext cx="7055255" cy="4655569"/>
            <a:chOff x="899592" y="1556792"/>
            <a:chExt cx="7055255" cy="465556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055255" cy="465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899592" y="4005064"/>
              <a:ext cx="2304256" cy="22072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ستطيل 4"/>
            <p:cNvSpPr/>
            <p:nvPr/>
          </p:nvSpPr>
          <p:spPr>
            <a:xfrm>
              <a:off x="1691680" y="5108712"/>
              <a:ext cx="2304256" cy="1103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Tree>
    <p:extLst>
      <p:ext uri="{BB962C8B-B14F-4D97-AF65-F5344CB8AC3E}">
        <p14:creationId xmlns:p14="http://schemas.microsoft.com/office/powerpoint/2010/main" val="18963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72" y="2985431"/>
            <a:ext cx="8845520" cy="361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3528" y="821611"/>
            <a:ext cx="7200800" cy="2031325"/>
          </a:xfrm>
          <a:prstGeom prst="rect">
            <a:avLst/>
          </a:prstGeom>
        </p:spPr>
        <p:txBody>
          <a:bodyPr wrap="square">
            <a:spAutoFit/>
          </a:bodyPr>
          <a:lstStyle/>
          <a:p>
            <a:pPr indent="182563" algn="just"/>
            <a:r>
              <a:rPr lang="en-US" dirty="0" smtClean="0"/>
              <a:t>The </a:t>
            </a:r>
            <a:r>
              <a:rPr lang="en-US" dirty="0"/>
              <a:t>problem is that the current Internet addressing system, IPv4, only has room for about </a:t>
            </a:r>
            <a:r>
              <a:rPr lang="en-US" dirty="0">
                <a:solidFill>
                  <a:srgbClr val="FFC000"/>
                </a:solidFill>
              </a:rPr>
              <a:t>4 billion </a:t>
            </a:r>
            <a:r>
              <a:rPr lang="en-US" dirty="0"/>
              <a:t>addresses -- not nearly enough for the world's people, let alone the devices that are online today and those that will be in the future: </a:t>
            </a:r>
            <a:endParaRPr lang="en-US" dirty="0" smtClean="0"/>
          </a:p>
          <a:p>
            <a:pPr indent="182563" algn="just"/>
            <a:r>
              <a:rPr lang="en-US" dirty="0" smtClean="0">
                <a:solidFill>
                  <a:srgbClr val="FFC000"/>
                </a:solidFill>
              </a:rPr>
              <a:t>computers</a:t>
            </a:r>
            <a:r>
              <a:rPr lang="en-US" dirty="0">
                <a:solidFill>
                  <a:srgbClr val="FFC000"/>
                </a:solidFill>
              </a:rPr>
              <a:t>, phones, TVs, watches, fridges, cars, and so on. </a:t>
            </a:r>
            <a:r>
              <a:rPr lang="en-US" dirty="0"/>
              <a:t>More than 4 billion devices already share addresses. As IPv4 runs out of free addresses, everyone will need to share. </a:t>
            </a:r>
            <a:endParaRPr lang="ar-IQ"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733" y="44624"/>
            <a:ext cx="140176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323528" y="260648"/>
            <a:ext cx="2667718" cy="584775"/>
          </a:xfrm>
          <a:prstGeom prst="rect">
            <a:avLst/>
          </a:prstGeom>
        </p:spPr>
        <p:txBody>
          <a:bodyPr wrap="none">
            <a:spAutoFit/>
          </a:bodyPr>
          <a:lstStyle/>
          <a:p>
            <a:r>
              <a:rPr lang="en-US" sz="3200" dirty="0" smtClean="0">
                <a:solidFill>
                  <a:srgbClr val="FFC000"/>
                </a:solidFill>
              </a:rPr>
              <a:t>The Problem</a:t>
            </a:r>
            <a:endParaRPr lang="ar-IQ" sz="3200" dirty="0">
              <a:solidFill>
                <a:srgbClr val="FFC000"/>
              </a:solidFill>
            </a:endParaRPr>
          </a:p>
        </p:txBody>
      </p:sp>
    </p:spTree>
    <p:extLst>
      <p:ext uri="{BB962C8B-B14F-4D97-AF65-F5344CB8AC3E}">
        <p14:creationId xmlns:p14="http://schemas.microsoft.com/office/powerpoint/2010/main" val="45959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3352"/>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43528" y="400308"/>
            <a:ext cx="7334059" cy="584775"/>
          </a:xfrm>
          <a:prstGeom prst="rect">
            <a:avLst/>
          </a:prstGeom>
        </p:spPr>
        <p:txBody>
          <a:bodyPr wrap="none">
            <a:spAutoFit/>
          </a:bodyPr>
          <a:lstStyle/>
          <a:p>
            <a:r>
              <a:rPr lang="en-US" sz="3200" dirty="0">
                <a:solidFill>
                  <a:srgbClr val="FFC000"/>
                </a:solidFill>
              </a:rPr>
              <a:t> How are we making space to grow? </a:t>
            </a:r>
            <a:endParaRPr lang="ar-IQ" sz="3200" dirty="0">
              <a:solidFill>
                <a:srgbClr val="FFC000"/>
              </a:solidFill>
            </a:endParaRPr>
          </a:p>
        </p:txBody>
      </p:sp>
      <p:sp>
        <p:nvSpPr>
          <p:cNvPr id="3" name="مستطيل 2"/>
          <p:cNvSpPr/>
          <p:nvPr/>
        </p:nvSpPr>
        <p:spPr>
          <a:xfrm>
            <a:off x="106952" y="1325667"/>
            <a:ext cx="8929544" cy="2086725"/>
          </a:xfrm>
          <a:prstGeom prst="rect">
            <a:avLst/>
          </a:prstGeom>
        </p:spPr>
        <p:txBody>
          <a:bodyPr wrap="square">
            <a:spAutoFit/>
          </a:bodyPr>
          <a:lstStyle/>
          <a:p>
            <a:pPr marL="341313" lvl="1" algn="just" defTabSz="814388">
              <a:spcBef>
                <a:spcPct val="20000"/>
              </a:spcBef>
              <a:buClr>
                <a:schemeClr val="hlink"/>
              </a:buClr>
              <a:buSzPct val="55000"/>
            </a:pPr>
            <a:r>
              <a:rPr lang="en-US" dirty="0">
                <a:solidFill>
                  <a:schemeClr val="bg1"/>
                </a:solidFill>
              </a:rPr>
              <a:t>Clearly the internet needs more IP addresses. How many more, exactly? Well, how about 340 trillion </a:t>
            </a:r>
            <a:r>
              <a:rPr lang="en-US" dirty="0" err="1">
                <a:solidFill>
                  <a:schemeClr val="bg1"/>
                </a:solidFill>
              </a:rPr>
              <a:t>trillion</a:t>
            </a:r>
            <a:r>
              <a:rPr lang="en-US" dirty="0">
                <a:solidFill>
                  <a:schemeClr val="bg1"/>
                </a:solidFill>
              </a:rPr>
              <a:t> </a:t>
            </a:r>
            <a:r>
              <a:rPr lang="en-US" dirty="0" err="1">
                <a:solidFill>
                  <a:schemeClr val="bg1"/>
                </a:solidFill>
              </a:rPr>
              <a:t>trillion</a:t>
            </a:r>
            <a:r>
              <a:rPr lang="en-US" dirty="0">
                <a:solidFill>
                  <a:schemeClr val="bg1"/>
                </a:solidFill>
              </a:rPr>
              <a:t> </a:t>
            </a:r>
          </a:p>
          <a:p>
            <a:pPr marL="341313" lvl="1" algn="just" defTabSz="814388">
              <a:spcBef>
                <a:spcPct val="20000"/>
              </a:spcBef>
              <a:buClr>
                <a:schemeClr val="hlink"/>
              </a:buClr>
              <a:buSzPct val="55000"/>
            </a:pPr>
            <a:r>
              <a:rPr lang="en-US" dirty="0">
                <a:solidFill>
                  <a:schemeClr val="bg1"/>
                </a:solidFill>
              </a:rPr>
              <a:t>(or, 340,000,000,000,000,000,000,000,000,000,000,000,000)? That's how many addresses the internet's new "piping," IPv6, can handle. That's a number big enough to give everyone on Earth their own list of billions of IP addresses. Big enough, in other words, to offer the Internet virtually infinite room to grow, from now into the foreseeable future. </a:t>
            </a:r>
            <a:endParaRPr lang="ar-IQ" dirty="0">
              <a:solidFill>
                <a:schemeClr val="bg1"/>
              </a:solidFill>
            </a:endParaRPr>
          </a:p>
        </p:txBody>
      </p:sp>
    </p:spTree>
    <p:extLst>
      <p:ext uri="{BB962C8B-B14F-4D97-AF65-F5344CB8AC3E}">
        <p14:creationId xmlns:p14="http://schemas.microsoft.com/office/powerpoint/2010/main" val="4143284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26" y="1628800"/>
            <a:ext cx="8204922" cy="508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38958" y="192122"/>
            <a:ext cx="8193482" cy="1569660"/>
          </a:xfrm>
          <a:prstGeom prst="rect">
            <a:avLst/>
          </a:prstGeom>
        </p:spPr>
        <p:txBody>
          <a:bodyPr wrap="square">
            <a:spAutoFit/>
          </a:bodyPr>
          <a:lstStyle/>
          <a:p>
            <a:r>
              <a:rPr lang="en-US" sz="2400" dirty="0">
                <a:solidFill>
                  <a:srgbClr val="FFC000"/>
                </a:solidFill>
              </a:rPr>
              <a:t>IPv6 Adoption </a:t>
            </a:r>
          </a:p>
          <a:p>
            <a:endParaRPr lang="en-US" dirty="0"/>
          </a:p>
          <a:p>
            <a:pPr indent="182563" algn="just"/>
            <a:r>
              <a:rPr lang="en-US" dirty="0" smtClean="0"/>
              <a:t>Measuring </a:t>
            </a:r>
            <a:r>
              <a:rPr lang="en-US" dirty="0"/>
              <a:t>the availability of IPv6 connectivity among </a:t>
            </a:r>
            <a:r>
              <a:rPr lang="en-US" dirty="0">
                <a:solidFill>
                  <a:srgbClr val="FFC000"/>
                </a:solidFill>
              </a:rPr>
              <a:t>Google users</a:t>
            </a:r>
            <a:r>
              <a:rPr lang="en-US" dirty="0"/>
              <a:t>. The graph shows the percentage of users that access </a:t>
            </a:r>
            <a:r>
              <a:rPr lang="en-US" dirty="0">
                <a:solidFill>
                  <a:srgbClr val="FFC000"/>
                </a:solidFill>
              </a:rPr>
              <a:t>Google</a:t>
            </a:r>
            <a:r>
              <a:rPr lang="en-US" dirty="0"/>
              <a:t> over IPv6.</a:t>
            </a:r>
          </a:p>
          <a:p>
            <a:r>
              <a:rPr lang="en-US" dirty="0"/>
              <a:t> </a:t>
            </a:r>
            <a:endParaRPr lang="ar-IQ"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140176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662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576263"/>
            <a:ext cx="7780337"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764704"/>
            <a:ext cx="140176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300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96635" cy="526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577489" y="404664"/>
            <a:ext cx="3632726" cy="707886"/>
          </a:xfrm>
          <a:prstGeom prst="rect">
            <a:avLst/>
          </a:prstGeom>
        </p:spPr>
        <p:txBody>
          <a:bodyPr wrap="none">
            <a:spAutoFit/>
          </a:bodyPr>
          <a:lstStyle/>
          <a:p>
            <a:r>
              <a:rPr lang="en-US" sz="4000" dirty="0">
                <a:solidFill>
                  <a:srgbClr val="FFC000"/>
                </a:solidFill>
              </a:rPr>
              <a:t>IPv4 and IPv6 </a:t>
            </a:r>
            <a:endParaRPr lang="ar-IQ" sz="4000" dirty="0">
              <a:solidFill>
                <a:srgbClr val="FFC000"/>
              </a:solidFill>
            </a:endParaRPr>
          </a:p>
        </p:txBody>
      </p:sp>
    </p:spTree>
    <p:extLst>
      <p:ext uri="{BB962C8B-B14F-4D97-AF65-F5344CB8AC3E}">
        <p14:creationId xmlns:p14="http://schemas.microsoft.com/office/powerpoint/2010/main" val="2249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36377" y="2132856"/>
            <a:ext cx="7704856" cy="3477875"/>
          </a:xfrm>
          <a:prstGeom prst="rect">
            <a:avLst/>
          </a:prstGeom>
        </p:spPr>
        <p:txBody>
          <a:bodyPr wrap="square">
            <a:spAutoFit/>
          </a:bodyPr>
          <a:lstStyle/>
          <a:p>
            <a:pPr indent="182563" algn="just"/>
            <a:r>
              <a:rPr lang="en-US" sz="2000" dirty="0" smtClean="0"/>
              <a:t>At </a:t>
            </a:r>
            <a:r>
              <a:rPr lang="en-US" sz="2000" dirty="0"/>
              <a:t>Google </a:t>
            </a:r>
            <a:r>
              <a:rPr lang="en-US" sz="2000" dirty="0" smtClean="0"/>
              <a:t>was believed IPv6 </a:t>
            </a:r>
            <a:r>
              <a:rPr lang="en-US" sz="2000" dirty="0"/>
              <a:t>is essential to the continued health and growth of the Internet and that by allowing all devices to talk to each other directly, IPv6 enables new innovative services. Replacing the Internet's plumbing will take some time, but the transition has begun. World IPv6 Launch on </a:t>
            </a:r>
            <a:r>
              <a:rPr lang="en-US" sz="2000" dirty="0">
                <a:solidFill>
                  <a:srgbClr val="FFC000"/>
                </a:solidFill>
              </a:rPr>
              <a:t>June 6, 2012</a:t>
            </a:r>
            <a:r>
              <a:rPr lang="en-US" sz="2000" dirty="0"/>
              <a:t>, marks the start of a coordinated rollout by major websites and Internet service and equipment providers.</a:t>
            </a:r>
          </a:p>
          <a:p>
            <a:pPr indent="182563" algn="just"/>
            <a:endParaRPr lang="en-US" sz="2000" dirty="0"/>
          </a:p>
          <a:p>
            <a:pPr indent="182563" algn="just"/>
            <a:r>
              <a:rPr lang="en-US" sz="2000" dirty="0"/>
              <a:t>You do not need to do anything to prepare, but if you're interested in learning more and supporting </a:t>
            </a:r>
            <a:r>
              <a:rPr lang="en-US" sz="2000" dirty="0" smtClean="0"/>
              <a:t>IPv6.</a:t>
            </a:r>
            <a:endParaRPr lang="ar-IQ" sz="2000" dirty="0"/>
          </a:p>
        </p:txBody>
      </p:sp>
      <p:sp>
        <p:nvSpPr>
          <p:cNvPr id="2" name="مستطيل 1"/>
          <p:cNvSpPr/>
          <p:nvPr/>
        </p:nvSpPr>
        <p:spPr>
          <a:xfrm>
            <a:off x="540126" y="548680"/>
            <a:ext cx="6175088" cy="523220"/>
          </a:xfrm>
          <a:prstGeom prst="rect">
            <a:avLst/>
          </a:prstGeom>
        </p:spPr>
        <p:txBody>
          <a:bodyPr wrap="none">
            <a:spAutoFit/>
          </a:bodyPr>
          <a:lstStyle/>
          <a:p>
            <a:r>
              <a:rPr lang="en-US" sz="2800" dirty="0">
                <a:solidFill>
                  <a:srgbClr val="FFC000"/>
                </a:solidFill>
              </a:rPr>
              <a:t> When is the transition happening?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27384"/>
            <a:ext cx="140176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90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5553</TotalTime>
  <Words>1340</Words>
  <Application>Microsoft Office PowerPoint</Application>
  <PresentationFormat>عرض على الشاشة (3:4)‏</PresentationFormat>
  <Paragraphs>224</Paragraphs>
  <Slides>20</Slides>
  <Notes>7</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BlackTie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netscreen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rpatel</dc:creator>
  <cp:lastModifiedBy>OmaR AL-SaffaR</cp:lastModifiedBy>
  <cp:revision>232</cp:revision>
  <dcterms:created xsi:type="dcterms:W3CDTF">2003-11-10T19:14:04Z</dcterms:created>
  <dcterms:modified xsi:type="dcterms:W3CDTF">2013-03-13T08:56:40Z</dcterms:modified>
</cp:coreProperties>
</file>