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6" r:id="rId1"/>
  </p:sldMasterIdLst>
  <p:notesMasterIdLst>
    <p:notesMasterId r:id="rId26"/>
  </p:notesMasterIdLst>
  <p:sldIdLst>
    <p:sldId id="259" r:id="rId2"/>
    <p:sldId id="260" r:id="rId3"/>
    <p:sldId id="261" r:id="rId4"/>
    <p:sldId id="262" r:id="rId5"/>
    <p:sldId id="263" r:id="rId6"/>
    <p:sldId id="264" r:id="rId7"/>
    <p:sldId id="314" r:id="rId8"/>
    <p:sldId id="308" r:id="rId9"/>
    <p:sldId id="316" r:id="rId10"/>
    <p:sldId id="309" r:id="rId11"/>
    <p:sldId id="294" r:id="rId12"/>
    <p:sldId id="302" r:id="rId13"/>
    <p:sldId id="265" r:id="rId14"/>
    <p:sldId id="297" r:id="rId15"/>
    <p:sldId id="298" r:id="rId16"/>
    <p:sldId id="269" r:id="rId17"/>
    <p:sldId id="270" r:id="rId18"/>
    <p:sldId id="271" r:id="rId19"/>
    <p:sldId id="300" r:id="rId20"/>
    <p:sldId id="299" r:id="rId21"/>
    <p:sldId id="305" r:id="rId22"/>
    <p:sldId id="306" r:id="rId23"/>
    <p:sldId id="313" r:id="rId24"/>
    <p:sldId id="311"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4" d="100"/>
          <a:sy n="64"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1F83DDD-E461-4106-8E53-3010726C8C0F}" type="datetimeFigureOut">
              <a:rPr lang="ar-SA" smtClean="0"/>
              <a:pPr/>
              <a:t>03/01/1435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7DD718-95C7-4E78-897A-02B91AB2574D}" type="slidenum">
              <a:rPr lang="ar-SA" smtClean="0"/>
              <a:pPr/>
              <a:t>‹#›</a:t>
            </a:fld>
            <a:endParaRPr lang="ar-SA"/>
          </a:p>
        </p:txBody>
      </p:sp>
    </p:spTree>
    <p:extLst>
      <p:ext uri="{BB962C8B-B14F-4D97-AF65-F5344CB8AC3E}">
        <p14:creationId xmlns:p14="http://schemas.microsoft.com/office/powerpoint/2010/main" xmlns="" val="8332713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fld id="{DB1F82AC-8330-4556-803C-3FF587A8B5CC}" type="slidenum">
              <a:rPr lang="en-US" sz="1200" smtClean="0"/>
              <a:pPr/>
              <a:t>4</a:t>
            </a:fld>
            <a:endParaRPr lang="en-US" sz="1200" smtClean="0"/>
          </a:p>
        </p:txBody>
      </p:sp>
      <p:sp>
        <p:nvSpPr>
          <p:cNvPr id="43011"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fld id="{5895FF37-7B6C-4316-B131-6F86F513F188}" type="slidenum">
              <a:rPr lang="en-US" sz="1200" smtClean="0"/>
              <a:pPr/>
              <a:t>7</a:t>
            </a:fld>
            <a:endParaRPr lang="en-US" sz="1200" smtClean="0"/>
          </a:p>
        </p:txBody>
      </p:sp>
      <p:sp>
        <p:nvSpPr>
          <p:cNvPr id="51203"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r>
              <a:rPr lang="en-US" sz="1200" smtClean="0"/>
              <a:t>Greg Shields </a:t>
            </a:r>
            <a:fld id="{6E1CFB2C-8127-4D11-BCFD-7074CF437F3E}" type="slidenum">
              <a:rPr lang="en-US" sz="1200" smtClean="0"/>
              <a:pPr/>
              <a:t>13</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z="1000" i="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r>
              <a:rPr lang="en-US" sz="1200" smtClean="0"/>
              <a:t>Greg Shields </a:t>
            </a:r>
            <a:fld id="{A56886FE-1CC2-434C-A266-57A6DC53517F}" type="slidenum">
              <a:rPr lang="en-US" sz="1200" smtClean="0"/>
              <a:pPr/>
              <a:t>16</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r>
              <a:rPr lang="en-US" sz="1200" smtClean="0"/>
              <a:t>Greg Shields </a:t>
            </a:r>
            <a:fld id="{C2BC06F5-2ED6-4B9E-8C4D-4F813BA091E9}" type="slidenum">
              <a:rPr lang="en-US" sz="1200" smtClean="0"/>
              <a:pPr/>
              <a:t>17</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r>
              <a:rPr lang="en-US" sz="1200" smtClean="0"/>
              <a:t>Greg Shields </a:t>
            </a:r>
            <a:fld id="{B52EDF61-464F-44C6-827E-00EE2EE6C7C1}" type="slidenum">
              <a:rPr lang="en-US" sz="1200" smtClean="0"/>
              <a:pPr/>
              <a:t>18</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r>
              <a:rPr lang="en-US" sz="1200" smtClean="0"/>
              <a:t>Greg Shields </a:t>
            </a:r>
            <a:fld id="{270F799D-6B8E-4238-AB3D-F5DCDB1AAF43}" type="slidenum">
              <a:rPr lang="en-US" sz="1200" smtClean="0"/>
              <a:pPr/>
              <a:t>19</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AA1F8-9588-4D74-B844-DEBAE2D8C233}" type="slidenum">
              <a:rPr lang="en-GB"/>
              <a:pPr/>
              <a:t>23</a:t>
            </a:fld>
            <a:endParaRPr lang="en-GB"/>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1600200" y="152400"/>
            <a:ext cx="71628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quarter" idx="1"/>
          </p:nvPr>
        </p:nvSpPr>
        <p:spPr>
          <a:xfrm>
            <a:off x="1676400" y="1524000"/>
            <a:ext cx="3429000" cy="2286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quarter" idx="2"/>
          </p:nvPr>
        </p:nvSpPr>
        <p:spPr>
          <a:xfrm>
            <a:off x="5257800" y="1524000"/>
            <a:ext cx="3429000" cy="2286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محتوى 4"/>
          <p:cNvSpPr>
            <a:spLocks noGrp="1"/>
          </p:cNvSpPr>
          <p:nvPr>
            <p:ph sz="quarter" idx="3"/>
          </p:nvPr>
        </p:nvSpPr>
        <p:spPr>
          <a:xfrm>
            <a:off x="1676400" y="3962400"/>
            <a:ext cx="3429000" cy="2286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محتوى 5"/>
          <p:cNvSpPr>
            <a:spLocks noGrp="1"/>
          </p:cNvSpPr>
          <p:nvPr>
            <p:ph sz="quarter" idx="4"/>
          </p:nvPr>
        </p:nvSpPr>
        <p:spPr>
          <a:xfrm>
            <a:off x="5257800" y="3962400"/>
            <a:ext cx="3429000" cy="2286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a:xfrm>
            <a:off x="685800" y="6400800"/>
            <a:ext cx="1905000" cy="457200"/>
          </a:xfrm>
        </p:spPr>
        <p:txBody>
          <a:bodyPr/>
          <a:lstStyle>
            <a:lvl1pPr>
              <a:defRPr/>
            </a:lvl1pPr>
          </a:lstStyle>
          <a:p>
            <a:pPr>
              <a:defRPr/>
            </a:pPr>
            <a:endParaRPr lang="en-US"/>
          </a:p>
        </p:txBody>
      </p:sp>
      <p:sp>
        <p:nvSpPr>
          <p:cNvPr id="8" name="عنصر نائب للتذييل 7"/>
          <p:cNvSpPr>
            <a:spLocks noGrp="1"/>
          </p:cNvSpPr>
          <p:nvPr>
            <p:ph type="ftr" sz="quarter" idx="11"/>
          </p:nvPr>
        </p:nvSpPr>
        <p:spPr>
          <a:xfrm>
            <a:off x="3048000" y="6400800"/>
            <a:ext cx="4572000" cy="457200"/>
          </a:xfrm>
        </p:spPr>
        <p:txBody>
          <a:bodyPr/>
          <a:lstStyle>
            <a:lvl1pPr>
              <a:defRPr/>
            </a:lvl1pPr>
          </a:lstStyle>
          <a:p>
            <a:pPr>
              <a:defRPr/>
            </a:pPr>
            <a:endParaRPr lang="en-US"/>
          </a:p>
        </p:txBody>
      </p:sp>
    </p:spTree>
    <p:extLst>
      <p:ext uri="{BB962C8B-B14F-4D97-AF65-F5344CB8AC3E}">
        <p14:creationId xmlns:p14="http://schemas.microsoft.com/office/powerpoint/2010/main" xmlns="" val="155320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56425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19502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19502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DE9BDDFF-98C3-4A03-9AE9-A1C4D449F2CA}" type="slidenum">
              <a:rPr lang="en-US"/>
              <a:pPr>
                <a:defRPr/>
              </a:pPr>
              <a:t>‹#›</a:t>
            </a:fld>
            <a:endParaRPr lang="en-US"/>
          </a:p>
        </p:txBody>
      </p:sp>
    </p:spTree>
    <p:extLst>
      <p:ext uri="{BB962C8B-B14F-4D97-AF65-F5344CB8AC3E}">
        <p14:creationId xmlns:p14="http://schemas.microsoft.com/office/powerpoint/2010/main" xmlns="" val="264338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03/01/1435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03/01/1435</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png"/><Relationship Id="rId18" Type="http://schemas.openxmlformats.org/officeDocument/2006/relationships/oleObject" Target="../embeddings/oleObject10.bin"/><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slideLayout" Target="../slideLayouts/slideLayout12.xml"/><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png"/><Relationship Id="rId5" Type="http://schemas.openxmlformats.org/officeDocument/2006/relationships/image" Target="../media/image10.png"/><Relationship Id="rId15" Type="http://schemas.openxmlformats.org/officeDocument/2006/relationships/oleObject" Target="../embeddings/oleObject8.bin"/><Relationship Id="rId10" Type="http://schemas.openxmlformats.org/officeDocument/2006/relationships/oleObject" Target="../embeddings/oleObject6.bin"/><Relationship Id="rId19"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67544" y="3857628"/>
            <a:ext cx="7611184" cy="1207606"/>
          </a:xfrm>
          <a:ln>
            <a:miter lim="800000"/>
            <a:headEnd/>
            <a:tailEnd/>
          </a:ln>
          <a:extLst/>
        </p:spPr>
        <p:txBody>
          <a:bodyPr anchor="ctr">
            <a:normAutofit fontScale="90000"/>
          </a:bodyPr>
          <a:lstStyle/>
          <a:p>
            <a:pPr algn="ctr" eaLnBrk="1" fontAlgn="auto" hangingPunct="1">
              <a:spcAft>
                <a:spcPts val="0"/>
              </a:spcAft>
              <a:defRPr/>
            </a:pPr>
            <a:r>
              <a:rPr lang="it-IT" sz="89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WSUS</a:t>
            </a:r>
            <a:r>
              <a:rPr lang="it-IT"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it-IT"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 name="صورة 1"/>
          <p:cNvPicPr>
            <a:picLocks noChangeAspect="1"/>
          </p:cNvPicPr>
          <p:nvPr/>
        </p:nvPicPr>
        <p:blipFill>
          <a:blip r:embed="rId2">
            <a:extLst>
              <a:ext uri="{BEBA8EAE-BF5A-486C-A8C5-ECC9F3942E4B}">
                <a14:imgProps xmlns:a14="http://schemas.microsoft.com/office/drawing/2010/main" xmlns="">
                  <a14:imgLayer r:embed="rId3">
                    <a14:imgEffect>
                      <a14:colorTemperature colorTemp="7200"/>
                    </a14:imgEffect>
                  </a14:imgLayer>
                </a14:imgProps>
              </a:ext>
              <a:ext uri="{28A0092B-C50C-407E-A947-70E740481C1C}">
                <a14:useLocalDpi xmlns:a14="http://schemas.microsoft.com/office/drawing/2010/main" xmlns="" val="0"/>
              </a:ext>
            </a:extLst>
          </a:blip>
          <a:stretch>
            <a:fillRect/>
          </a:stretch>
        </p:blipFill>
        <p:spPr>
          <a:xfrm>
            <a:off x="1665957" y="785794"/>
            <a:ext cx="5688632" cy="2736304"/>
          </a:xfrm>
          <a:prstGeom prst="rect">
            <a:avLst/>
          </a:prstGeom>
        </p:spPr>
      </p:pic>
      <p:sp>
        <p:nvSpPr>
          <p:cNvPr id="3" name="مربع نص 2"/>
          <p:cNvSpPr txBox="1"/>
          <p:nvPr/>
        </p:nvSpPr>
        <p:spPr>
          <a:xfrm>
            <a:off x="467544" y="5072074"/>
            <a:ext cx="4604522" cy="1077218"/>
          </a:xfrm>
          <a:prstGeom prst="rect">
            <a:avLst/>
          </a:prstGeom>
          <a:noFill/>
        </p:spPr>
        <p:txBody>
          <a:bodyPr wrap="square" rtlCol="1">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Presented by:</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Nada Abdullah Ahmed</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9041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507288" cy="1143000"/>
          </a:xfrm>
        </p:spPr>
        <p:txBody>
          <a:bodyPr anchor="ctr">
            <a:noAutofit/>
          </a:bodyPr>
          <a:lstStyle/>
          <a:p>
            <a:r>
              <a:rPr lang="de-DE" sz="3200" b="1" dirty="0">
                <a:solidFill>
                  <a:srgbClr val="FF0000"/>
                </a:solidFill>
                <a:latin typeface="Trebuchet MS" pitchFamily="34" charset="0"/>
              </a:rPr>
              <a:t>Supported products for update over WSUS</a:t>
            </a:r>
            <a:endParaRPr lang="ar-SA" sz="3200" dirty="0">
              <a:solidFill>
                <a:srgbClr val="FF0000"/>
              </a:solidFill>
            </a:endParaRPr>
          </a:p>
        </p:txBody>
      </p:sp>
      <p:sp>
        <p:nvSpPr>
          <p:cNvPr id="3" name="عنصر نائب للمحتوى 2"/>
          <p:cNvSpPr>
            <a:spLocks noGrp="1"/>
          </p:cNvSpPr>
          <p:nvPr>
            <p:ph idx="1"/>
          </p:nvPr>
        </p:nvSpPr>
        <p:spPr>
          <a:xfrm>
            <a:off x="457200" y="1935480"/>
            <a:ext cx="8075240" cy="4389120"/>
          </a:xfrm>
        </p:spPr>
        <p:txBody>
          <a:bodyPr>
            <a:normAutofit/>
          </a:bodyPr>
          <a:lstStyle/>
          <a:p>
            <a:pPr algn="l" rtl="0"/>
            <a:r>
              <a:rPr lang="en-US" sz="2400" dirty="0" smtClean="0">
                <a:solidFill>
                  <a:schemeClr val="accent1">
                    <a:lumMod val="50000"/>
                  </a:schemeClr>
                </a:solidFill>
              </a:rPr>
              <a:t>Windows operating </a:t>
            </a:r>
            <a:r>
              <a:rPr lang="en-US" sz="2400" dirty="0">
                <a:solidFill>
                  <a:schemeClr val="accent1">
                    <a:lumMod val="50000"/>
                  </a:schemeClr>
                </a:solidFill>
              </a:rPr>
              <a:t>systems (</a:t>
            </a:r>
            <a:r>
              <a:rPr lang="en-US" sz="2400" dirty="0" smtClean="0">
                <a:solidFill>
                  <a:schemeClr val="accent1">
                    <a:lumMod val="50000"/>
                  </a:schemeClr>
                </a:solidFill>
              </a:rPr>
              <a:t>Windows2000/XP/2003/Vista/2008/7</a:t>
            </a:r>
            <a:r>
              <a:rPr lang="en-US" sz="2400" dirty="0">
                <a:solidFill>
                  <a:schemeClr val="accent1">
                    <a:lumMod val="50000"/>
                  </a:schemeClr>
                </a:solidFill>
              </a:rPr>
              <a:t>)</a:t>
            </a:r>
          </a:p>
          <a:p>
            <a:pPr algn="l" rtl="0"/>
            <a:r>
              <a:rPr lang="en-US" sz="2400" dirty="0">
                <a:solidFill>
                  <a:schemeClr val="accent1">
                    <a:lumMod val="50000"/>
                  </a:schemeClr>
                </a:solidFill>
              </a:rPr>
              <a:t>Exchange Server 2000/2003/2007/2010</a:t>
            </a:r>
          </a:p>
          <a:p>
            <a:pPr algn="l" rtl="0"/>
            <a:r>
              <a:rPr lang="en-US" sz="2400" dirty="0">
                <a:solidFill>
                  <a:schemeClr val="accent1">
                    <a:lumMod val="50000"/>
                  </a:schemeClr>
                </a:solidFill>
              </a:rPr>
              <a:t>SQL Server</a:t>
            </a:r>
          </a:p>
          <a:p>
            <a:pPr algn="l" rtl="0"/>
            <a:r>
              <a:rPr lang="en-US" sz="2400" dirty="0">
                <a:solidFill>
                  <a:schemeClr val="accent1">
                    <a:lumMod val="50000"/>
                  </a:schemeClr>
                </a:solidFill>
              </a:rPr>
              <a:t>Office XP/2003/2007/2010</a:t>
            </a:r>
          </a:p>
          <a:p>
            <a:pPr algn="l" rtl="0"/>
            <a:r>
              <a:rPr lang="en-US" sz="2400" dirty="0">
                <a:solidFill>
                  <a:schemeClr val="accent1">
                    <a:lumMod val="50000"/>
                  </a:schemeClr>
                </a:solidFill>
              </a:rPr>
              <a:t>Microsoft ISA Server 2004/2006/TMG</a:t>
            </a:r>
          </a:p>
          <a:p>
            <a:pPr algn="l" rtl="0"/>
            <a:r>
              <a:rPr lang="en-US" sz="2400" dirty="0">
                <a:solidFill>
                  <a:schemeClr val="accent1">
                    <a:lumMod val="50000"/>
                  </a:schemeClr>
                </a:solidFill>
              </a:rPr>
              <a:t>Microsoft Data Protection Manager</a:t>
            </a:r>
          </a:p>
          <a:p>
            <a:pPr algn="l" rtl="0"/>
            <a:r>
              <a:rPr lang="en-US" sz="2400" dirty="0">
                <a:solidFill>
                  <a:schemeClr val="accent1">
                    <a:lumMod val="50000"/>
                  </a:schemeClr>
                </a:solidFill>
              </a:rPr>
              <a:t>Microsoft Forefront</a:t>
            </a:r>
          </a:p>
          <a:p>
            <a:pPr algn="l" rtl="0"/>
            <a:r>
              <a:rPr lang="en-US" sz="2400" dirty="0">
                <a:solidFill>
                  <a:schemeClr val="accent1">
                    <a:lumMod val="50000"/>
                  </a:schemeClr>
                </a:solidFill>
              </a:rPr>
              <a:t>Windows Live</a:t>
            </a:r>
          </a:p>
          <a:p>
            <a:pPr algn="l" rtl="0"/>
            <a:r>
              <a:rPr lang="en-US" sz="2400" dirty="0">
                <a:solidFill>
                  <a:schemeClr val="accent1">
                    <a:lumMod val="50000"/>
                  </a:schemeClr>
                </a:solidFill>
              </a:rPr>
              <a:t>Windows Defender</a:t>
            </a:r>
            <a:endParaRPr lang="ar-SA" sz="2400" dirty="0">
              <a:solidFill>
                <a:schemeClr val="accent1">
                  <a:lumMod val="50000"/>
                </a:schemeClr>
              </a:solidFill>
            </a:endParaRPr>
          </a:p>
        </p:txBody>
      </p:sp>
    </p:spTree>
    <p:extLst>
      <p:ext uri="{BB962C8B-B14F-4D97-AF65-F5344CB8AC3E}">
        <p14:creationId xmlns:p14="http://schemas.microsoft.com/office/powerpoint/2010/main" xmlns="" val="4886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777240" y="1219200"/>
            <a:ext cx="7543800" cy="2929880"/>
          </a:xfrm>
          <a:ln>
            <a:miter lim="800000"/>
            <a:headEnd/>
            <a:tailEnd/>
          </a:ln>
          <a:extLst/>
        </p:spPr>
        <p:txBody>
          <a:bodyPr anchor="ctr"/>
          <a:lstStyle/>
          <a:p>
            <a:pPr algn="ctr">
              <a:defRPr/>
            </a:pPr>
            <a:r>
              <a:rPr lang="en-US" dirty="0"/>
              <a:t>Type </a:t>
            </a:r>
            <a:r>
              <a:rPr lang="en-US" dirty="0" smtClean="0"/>
              <a:t>of </a:t>
            </a:r>
            <a:r>
              <a:rPr lang="en-US" dirty="0"/>
              <a:t>WSUS </a:t>
            </a:r>
            <a:r>
              <a:rPr lang="en-US" dirty="0" smtClean="0"/>
              <a:t/>
            </a:r>
            <a:br>
              <a:rPr lang="en-US" dirty="0" smtClean="0"/>
            </a:br>
            <a:r>
              <a:rPr lang="en-US" dirty="0" smtClean="0"/>
              <a:t>Deployment </a:t>
            </a:r>
            <a:endParaRPr lang="en-US" dirty="0"/>
          </a:p>
        </p:txBody>
      </p:sp>
    </p:spTree>
    <p:extLst>
      <p:ext uri="{BB962C8B-B14F-4D97-AF65-F5344CB8AC3E}">
        <p14:creationId xmlns:p14="http://schemas.microsoft.com/office/powerpoint/2010/main" xmlns="" val="356041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229600" cy="3672408"/>
          </a:xfrm>
          <a:ln>
            <a:noFill/>
          </a:ln>
        </p:spPr>
        <p:txBody>
          <a:bodyPr anchor="t">
            <a:normAutofit/>
          </a:bodyPr>
          <a:lstStyle/>
          <a:p>
            <a:pPr algn="l" rtl="0"/>
            <a:r>
              <a:rPr lang="en-US" sz="2400" dirty="0" smtClean="0">
                <a:solidFill>
                  <a:srgbClr val="002060"/>
                </a:solidFill>
              </a:rPr>
              <a:t>single </a:t>
            </a:r>
            <a:r>
              <a:rPr lang="en-US" sz="2400" dirty="0">
                <a:solidFill>
                  <a:srgbClr val="002060"/>
                </a:solidFill>
              </a:rPr>
              <a:t>WSUS server</a:t>
            </a:r>
          </a:p>
          <a:p>
            <a:pPr algn="l" rtl="0"/>
            <a:r>
              <a:rPr lang="en-US" sz="2400" dirty="0" smtClean="0">
                <a:solidFill>
                  <a:srgbClr val="002060"/>
                </a:solidFill>
              </a:rPr>
              <a:t>multiple </a:t>
            </a:r>
            <a:r>
              <a:rPr lang="en-US" sz="2400" dirty="0">
                <a:solidFill>
                  <a:srgbClr val="002060"/>
                </a:solidFill>
              </a:rPr>
              <a:t>connected WSUS </a:t>
            </a:r>
            <a:r>
              <a:rPr lang="en-US" sz="2400" dirty="0" smtClean="0">
                <a:solidFill>
                  <a:srgbClr val="002060"/>
                </a:solidFill>
              </a:rPr>
              <a:t>servers</a:t>
            </a:r>
          </a:p>
          <a:p>
            <a:pPr algn="l" rtl="0"/>
            <a:r>
              <a:rPr lang="en-US" sz="2400" dirty="0">
                <a:solidFill>
                  <a:srgbClr val="002060"/>
                </a:solidFill>
              </a:rPr>
              <a:t>Replica mode (centralized administration</a:t>
            </a:r>
            <a:r>
              <a:rPr lang="en-US" sz="2400" dirty="0" smtClean="0">
                <a:solidFill>
                  <a:srgbClr val="002060"/>
                </a:solidFill>
              </a:rPr>
              <a:t>)</a:t>
            </a:r>
          </a:p>
          <a:p>
            <a:pPr algn="l" rtl="0"/>
            <a:r>
              <a:rPr lang="en-US" sz="2400" dirty="0">
                <a:solidFill>
                  <a:srgbClr val="002060"/>
                </a:solidFill>
              </a:rPr>
              <a:t>Autonomous mode (distributed administration)</a:t>
            </a:r>
          </a:p>
          <a:p>
            <a:pPr algn="l" rtl="0"/>
            <a:r>
              <a:rPr lang="en-US" sz="2400" dirty="0" smtClean="0">
                <a:solidFill>
                  <a:srgbClr val="002060"/>
                </a:solidFill>
              </a:rPr>
              <a:t>disconnected </a:t>
            </a:r>
            <a:r>
              <a:rPr lang="en-US" sz="2400" dirty="0">
                <a:solidFill>
                  <a:srgbClr val="002060"/>
                </a:solidFill>
              </a:rPr>
              <a:t>networks</a:t>
            </a:r>
          </a:p>
          <a:p>
            <a:pPr algn="l" rtl="0"/>
            <a:r>
              <a:rPr lang="en-US" sz="2400" dirty="0" smtClean="0">
                <a:solidFill>
                  <a:srgbClr val="002060"/>
                </a:solidFill>
              </a:rPr>
              <a:t>Network </a:t>
            </a:r>
            <a:r>
              <a:rPr lang="en-US" sz="2400" dirty="0">
                <a:solidFill>
                  <a:srgbClr val="002060"/>
                </a:solidFill>
              </a:rPr>
              <a:t>Load Balancing clusters</a:t>
            </a:r>
          </a:p>
          <a:p>
            <a:pPr algn="l" rtl="0"/>
            <a:r>
              <a:rPr lang="en-US" sz="2400" dirty="0" smtClean="0">
                <a:solidFill>
                  <a:srgbClr val="002060"/>
                </a:solidFill>
              </a:rPr>
              <a:t>roaming </a:t>
            </a:r>
            <a:r>
              <a:rPr lang="en-US" sz="2400" dirty="0">
                <a:solidFill>
                  <a:srgbClr val="002060"/>
                </a:solidFill>
              </a:rPr>
              <a:t>client computers</a:t>
            </a:r>
          </a:p>
          <a:p>
            <a:pPr algn="l" rtl="0"/>
            <a:endParaRPr lang="ar-SA" sz="2400" dirty="0">
              <a:solidFill>
                <a:srgbClr val="002060"/>
              </a:solidFill>
            </a:endParaRPr>
          </a:p>
        </p:txBody>
      </p:sp>
    </p:spTree>
    <p:extLst>
      <p:ext uri="{BB962C8B-B14F-4D97-AF65-F5344CB8AC3E}">
        <p14:creationId xmlns:p14="http://schemas.microsoft.com/office/powerpoint/2010/main" xmlns="" val="297560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2"/>
          <p:cNvSpPr>
            <a:spLocks noGrp="1"/>
          </p:cNvSpPr>
          <p:nvPr>
            <p:ph type="title"/>
          </p:nvPr>
        </p:nvSpPr>
        <p:spPr>
          <a:xfrm>
            <a:off x="468313" y="981075"/>
            <a:ext cx="5616575" cy="792163"/>
          </a:xfrm>
        </p:spPr>
        <p:txBody>
          <a:bodyPr anchor="ctr">
            <a:normAutofit/>
          </a:bodyPr>
          <a:lstStyle/>
          <a:p>
            <a:pPr rtl="0">
              <a:defRPr/>
            </a:pPr>
            <a:r>
              <a:rPr lang="en-US" sz="3200" dirty="0" smtClean="0">
                <a:solidFill>
                  <a:srgbClr val="FF0000"/>
                </a:solidFill>
              </a:rPr>
              <a:t>Simple WSUS deployment</a:t>
            </a:r>
            <a:endParaRPr lang="ar-SA" sz="3200" dirty="0">
              <a:solidFill>
                <a:srgbClr val="FF0000"/>
              </a:solidFill>
            </a:endParaRPr>
          </a:p>
        </p:txBody>
      </p:sp>
      <p:sp>
        <p:nvSpPr>
          <p:cNvPr id="13317" name="عنصر نائب للنص 4"/>
          <p:cNvSpPr>
            <a:spLocks noGrp="1"/>
          </p:cNvSpPr>
          <p:nvPr>
            <p:ph type="body" sz="half" idx="1"/>
          </p:nvPr>
        </p:nvSpPr>
        <p:spPr>
          <a:xfrm>
            <a:off x="611560" y="1700808"/>
            <a:ext cx="7200602" cy="2881040"/>
          </a:xfrm>
        </p:spPr>
        <p:txBody>
          <a:bodyPr>
            <a:normAutofit/>
          </a:bodyPr>
          <a:lstStyle/>
          <a:p>
            <a:pPr marL="0" indent="0" algn="justLow" rtl="0">
              <a:buNone/>
            </a:pPr>
            <a:r>
              <a:rPr lang="en-US" sz="1800" dirty="0" smtClean="0">
                <a:solidFill>
                  <a:schemeClr val="accent1">
                    <a:lumMod val="50000"/>
                  </a:schemeClr>
                </a:solidFill>
              </a:rPr>
              <a:t>     The WSUS server connects to Microsoft Update to download updates. This is known as synchronization. During synchronization, WSUS determines if any new updates have been made available since the last time you synchronized. If it is your first time synchronizing WSUS.</a:t>
            </a:r>
            <a:r>
              <a:rPr lang="en-US" sz="1800" dirty="0">
                <a:solidFill>
                  <a:schemeClr val="accent1">
                    <a:lumMod val="50000"/>
                  </a:schemeClr>
                </a:solidFill>
              </a:rPr>
              <a:t> all updates are available for download. The first synchronization can take an hour or longer to complete</a:t>
            </a:r>
            <a:r>
              <a:rPr lang="en-US" sz="1800" dirty="0" smtClean="0">
                <a:solidFill>
                  <a:schemeClr val="accent1">
                    <a:lumMod val="50000"/>
                  </a:schemeClr>
                </a:solidFill>
              </a:rPr>
              <a:t>.</a:t>
            </a:r>
          </a:p>
          <a:p>
            <a:pPr marL="0" indent="0" algn="justLow" rtl="0">
              <a:buNone/>
            </a:pPr>
            <a:r>
              <a:rPr lang="en-US" sz="1800" dirty="0">
                <a:solidFill>
                  <a:schemeClr val="accent1">
                    <a:lumMod val="50000"/>
                  </a:schemeClr>
                </a:solidFill>
              </a:rPr>
              <a:t>the WSUS server uses port </a:t>
            </a:r>
            <a:r>
              <a:rPr lang="en-US" sz="1800" dirty="0" smtClean="0">
                <a:solidFill>
                  <a:schemeClr val="accent1">
                    <a:lumMod val="50000"/>
                  </a:schemeClr>
                </a:solidFill>
              </a:rPr>
              <a:t>80 </a:t>
            </a:r>
            <a:r>
              <a:rPr lang="en-US" sz="1800" dirty="0">
                <a:solidFill>
                  <a:schemeClr val="accent1">
                    <a:lumMod val="50000"/>
                  </a:schemeClr>
                </a:solidFill>
              </a:rPr>
              <a:t>for HTTP protocol </a:t>
            </a:r>
            <a:r>
              <a:rPr lang="en-US" sz="1800" dirty="0" smtClean="0">
                <a:solidFill>
                  <a:schemeClr val="accent1">
                    <a:lumMod val="50000"/>
                  </a:schemeClr>
                </a:solidFill>
              </a:rPr>
              <a:t>to </a:t>
            </a:r>
            <a:r>
              <a:rPr lang="en-US" sz="1800" dirty="0">
                <a:solidFill>
                  <a:schemeClr val="accent1">
                    <a:lumMod val="50000"/>
                  </a:schemeClr>
                </a:solidFill>
              </a:rPr>
              <a:t>obtain updates from Microsoft. If there is a corporate firewall between your network and the </a:t>
            </a:r>
            <a:r>
              <a:rPr lang="en-US" sz="1800" dirty="0" smtClean="0">
                <a:solidFill>
                  <a:schemeClr val="accent1">
                    <a:lumMod val="50000"/>
                  </a:schemeClr>
                </a:solidFill>
              </a:rPr>
              <a:t>Internet.</a:t>
            </a:r>
            <a:endParaRPr lang="en-US" sz="1800" dirty="0">
              <a:solidFill>
                <a:schemeClr val="accent1">
                  <a:lumMod val="50000"/>
                </a:schemeClr>
              </a:solidFill>
            </a:endParaRPr>
          </a:p>
        </p:txBody>
      </p:sp>
      <p:graphicFrame>
        <p:nvGraphicFramePr>
          <p:cNvPr id="13314" name="Object 2"/>
          <p:cNvGraphicFramePr>
            <a:graphicFrameLocks noGrp="1" noChangeAspect="1"/>
          </p:cNvGraphicFramePr>
          <p:nvPr>
            <p:ph sz="half" idx="2"/>
          </p:nvPr>
        </p:nvGraphicFramePr>
        <p:xfrm>
          <a:off x="1000125" y="5000625"/>
          <a:ext cx="7162800" cy="1025525"/>
        </p:xfrm>
        <a:graphic>
          <a:graphicData uri="http://schemas.openxmlformats.org/presentationml/2006/ole">
            <p:oleObj spid="_x0000_s2077" name="Image" r:id="rId4" imgW="5498413" imgH="787024" progId="">
              <p:embed/>
            </p:oleObj>
          </a:graphicData>
        </a:graphic>
      </p:graphicFrame>
      <p:sp>
        <p:nvSpPr>
          <p:cNvPr id="1029" name="Slide Number Placeholder 5"/>
          <p:cNvSpPr>
            <a:spLocks noGrp="1"/>
          </p:cNvSpPr>
          <p:nvPr>
            <p:ph type="sldNum" sz="quarter" idx="11"/>
          </p:nvPr>
        </p:nvSpPr>
        <p:spPr/>
        <p:txBody>
          <a:bodyPr/>
          <a:lstStyle/>
          <a:p>
            <a:pPr>
              <a:defRPr/>
            </a:pPr>
            <a:fld id="{6A981D09-23BD-480C-9412-CA3987706BD7}" type="slidenum">
              <a:rPr lang="en-US" smtClean="0"/>
              <a:pPr>
                <a:defRPr/>
              </a:pPr>
              <a:t>13</a:t>
            </a:fld>
            <a:endParaRPr lang="en-US" smtClean="0"/>
          </a:p>
        </p:txBody>
      </p:sp>
    </p:spTree>
    <p:extLst>
      <p:ext uri="{BB962C8B-B14F-4D97-AF65-F5344CB8AC3E}">
        <p14:creationId xmlns:p14="http://schemas.microsoft.com/office/powerpoint/2010/main" xmlns="" val="3498303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556792"/>
            <a:ext cx="8305800" cy="3240360"/>
          </a:xfrm>
        </p:spPr>
        <p:txBody>
          <a:bodyPr anchor="ctr">
            <a:noAutofit/>
          </a:bodyPr>
          <a:lstStyle/>
          <a:p>
            <a:r>
              <a:rPr lang="en-US" sz="2000" dirty="0"/>
              <a:t/>
            </a:r>
            <a:br>
              <a:rPr lang="en-US" sz="2000" dirty="0"/>
            </a:br>
            <a:r>
              <a:rPr lang="en-US" sz="2000" dirty="0" smtClean="0"/>
              <a:t>       </a:t>
            </a:r>
            <a:r>
              <a:rPr lang="en-US" sz="1800" dirty="0">
                <a:solidFill>
                  <a:schemeClr val="accent1">
                    <a:lumMod val="50000"/>
                  </a:schemeClr>
                </a:solidFill>
                <a:latin typeface="+mn-lt"/>
                <a:ea typeface="+mn-ea"/>
                <a:cs typeface="+mn-cs"/>
              </a:rPr>
              <a:t>A WSUS deployment can consist of multiple connected servers. When you connect multiple WSUS servers, you create at least one upstream WSUS server and at least one downstream WSUS server. This configuration creates </a:t>
            </a:r>
            <a:r>
              <a:rPr lang="en-US" sz="1800" dirty="0">
                <a:solidFill>
                  <a:srgbClr val="FF0000"/>
                </a:solidFill>
                <a:latin typeface="+mn-lt"/>
                <a:ea typeface="+mn-ea"/>
                <a:cs typeface="+mn-cs"/>
              </a:rPr>
              <a:t>a hierarchy of WSUS servers.</a:t>
            </a:r>
            <a:br>
              <a:rPr lang="en-US" sz="1800" dirty="0">
                <a:solidFill>
                  <a:srgbClr val="FF0000"/>
                </a:solidFill>
                <a:latin typeface="+mn-lt"/>
                <a:ea typeface="+mn-ea"/>
                <a:cs typeface="+mn-cs"/>
              </a:rPr>
            </a:br>
            <a:r>
              <a:rPr lang="en-US" sz="2000" dirty="0" smtClean="0"/>
              <a:t>      </a:t>
            </a:r>
            <a:r>
              <a:rPr lang="en-US" sz="1800" dirty="0">
                <a:solidFill>
                  <a:schemeClr val="accent1">
                    <a:lumMod val="50000"/>
                  </a:schemeClr>
                </a:solidFill>
                <a:latin typeface="+mn-lt"/>
                <a:ea typeface="+mn-ea"/>
                <a:cs typeface="+mn-cs"/>
              </a:rPr>
              <a:t>You can synchronize a WSUS server to another WSUS server instead of to Microsoft Update. The WSUS server that connects to Microsoft Update is known as the root WSUS server.</a:t>
            </a:r>
            <a:br>
              <a:rPr lang="en-US" sz="1800" dirty="0">
                <a:solidFill>
                  <a:schemeClr val="accent1">
                    <a:lumMod val="50000"/>
                  </a:schemeClr>
                </a:solidFill>
                <a:latin typeface="+mn-lt"/>
                <a:ea typeface="+mn-ea"/>
                <a:cs typeface="+mn-cs"/>
              </a:rPr>
            </a:br>
            <a:r>
              <a:rPr lang="en-US" sz="1800" dirty="0">
                <a:solidFill>
                  <a:schemeClr val="accent1">
                    <a:lumMod val="50000"/>
                  </a:schemeClr>
                </a:solidFill>
                <a:latin typeface="+mn-lt"/>
                <a:ea typeface="+mn-ea"/>
                <a:cs typeface="+mn-cs"/>
              </a:rPr>
              <a:t>       The downstream server must always synchronize to an upstream server. If you attempt to synchronize an upstream server to a downstream server, you effectively create a closed loop. This configuration is not supported.</a:t>
            </a:r>
            <a:br>
              <a:rPr lang="en-US" sz="1800" dirty="0">
                <a:solidFill>
                  <a:schemeClr val="accent1">
                    <a:lumMod val="50000"/>
                  </a:schemeClr>
                </a:solidFill>
                <a:latin typeface="+mn-lt"/>
                <a:ea typeface="+mn-ea"/>
                <a:cs typeface="+mn-cs"/>
              </a:rPr>
            </a:br>
            <a:endParaRPr lang="ar-SA" sz="1800" dirty="0">
              <a:solidFill>
                <a:schemeClr val="accent1">
                  <a:lumMod val="50000"/>
                </a:schemeClr>
              </a:solidFill>
              <a:latin typeface="+mn-lt"/>
              <a:ea typeface="+mn-ea"/>
              <a:cs typeface="+mn-cs"/>
            </a:endParaRPr>
          </a:p>
        </p:txBody>
      </p:sp>
      <p:pic>
        <p:nvPicPr>
          <p:cNvPr id="8194" name="Picture 2" descr="WSUS Servers Chained Togeth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5085184"/>
            <a:ext cx="5703540" cy="138263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ربع نص 2"/>
          <p:cNvSpPr txBox="1"/>
          <p:nvPr/>
        </p:nvSpPr>
        <p:spPr>
          <a:xfrm>
            <a:off x="611560" y="908720"/>
            <a:ext cx="8352928" cy="400110"/>
          </a:xfrm>
          <a:prstGeom prst="rect">
            <a:avLst/>
          </a:prstGeom>
          <a:noFill/>
        </p:spPr>
        <p:txBody>
          <a:bodyPr wrap="square" rtlCol="1">
            <a:spAutoFit/>
          </a:bodyPr>
          <a:lstStyle/>
          <a:p>
            <a:pPr algn="l"/>
            <a:r>
              <a:rPr lang="en-US" sz="2000" dirty="0" smtClean="0">
                <a:solidFill>
                  <a:srgbClr val="FF0000"/>
                </a:solidFill>
              </a:rPr>
              <a:t>WSUS deployment that uses multiple connected WSUS servers</a:t>
            </a:r>
            <a:endParaRPr lang="ar-SA" sz="2000" dirty="0">
              <a:solidFill>
                <a:srgbClr val="FF0000"/>
              </a:solidFill>
            </a:endParaRPr>
          </a:p>
        </p:txBody>
      </p:sp>
    </p:spTree>
    <p:extLst>
      <p:ext uri="{BB962C8B-B14F-4D97-AF65-F5344CB8AC3E}">
        <p14:creationId xmlns:p14="http://schemas.microsoft.com/office/powerpoint/2010/main" xmlns="" val="242267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27584" y="935568"/>
            <a:ext cx="7704856" cy="5663089"/>
          </a:xfrm>
          <a:prstGeom prst="rect">
            <a:avLst/>
          </a:prstGeom>
          <a:noFill/>
        </p:spPr>
        <p:txBody>
          <a:bodyPr wrap="square" rtlCol="1">
            <a:spAutoFit/>
          </a:bodyPr>
          <a:lstStyle/>
          <a:p>
            <a:pPr algn="l" rtl="0"/>
            <a:r>
              <a:rPr lang="en-US" sz="2400" dirty="0">
                <a:solidFill>
                  <a:srgbClr val="FF0000"/>
                </a:solidFill>
              </a:rPr>
              <a:t>A WSUS server hierarchy deployment offers the following benefits: </a:t>
            </a:r>
            <a:endParaRPr lang="en-US" sz="2400" dirty="0" smtClean="0">
              <a:solidFill>
                <a:srgbClr val="FF0000"/>
              </a:solidFill>
            </a:endParaRPr>
          </a:p>
          <a:p>
            <a:pPr algn="l" rtl="0"/>
            <a:endParaRPr lang="en-US" dirty="0">
              <a:solidFill>
                <a:srgbClr val="002060"/>
              </a:solidFill>
            </a:endParaRPr>
          </a:p>
          <a:p>
            <a:pPr marL="342900" indent="-342900" algn="l" rtl="0">
              <a:buFont typeface="Wingdings" pitchFamily="2" charset="2"/>
              <a:buChar char="v"/>
            </a:pPr>
            <a:r>
              <a:rPr lang="en-US" sz="2400" dirty="0">
                <a:solidFill>
                  <a:srgbClr val="002060"/>
                </a:solidFill>
              </a:rPr>
              <a:t>You can download updates one time from the Internet and then distribute the updates to client computers by using downstream servers. This method saves bandwidth on the corporate Internet </a:t>
            </a:r>
            <a:r>
              <a:rPr lang="en-US" sz="2400" dirty="0" smtClean="0">
                <a:solidFill>
                  <a:srgbClr val="002060"/>
                </a:solidFill>
              </a:rPr>
              <a:t>connection.</a:t>
            </a:r>
          </a:p>
          <a:p>
            <a:pPr algn="l" rtl="0"/>
            <a:endParaRPr lang="en-US" sz="2400" dirty="0" smtClean="0">
              <a:solidFill>
                <a:srgbClr val="002060"/>
              </a:solidFill>
            </a:endParaRPr>
          </a:p>
          <a:p>
            <a:pPr marL="342900" indent="-342900" algn="l" rtl="0">
              <a:buFont typeface="Wingdings" pitchFamily="2" charset="2"/>
              <a:buChar char="v"/>
            </a:pPr>
            <a:r>
              <a:rPr lang="en-US" sz="2400" dirty="0" smtClean="0">
                <a:solidFill>
                  <a:srgbClr val="002060"/>
                </a:solidFill>
              </a:rPr>
              <a:t>You </a:t>
            </a:r>
            <a:r>
              <a:rPr lang="en-US" sz="2400" dirty="0">
                <a:solidFill>
                  <a:srgbClr val="002060"/>
                </a:solidFill>
              </a:rPr>
              <a:t>can set up separate WSUS servers to serve client computers that use different languages of Microsoft products.</a:t>
            </a:r>
            <a:br>
              <a:rPr lang="en-US" sz="2400" dirty="0">
                <a:solidFill>
                  <a:srgbClr val="002060"/>
                </a:solidFill>
              </a:rPr>
            </a:br>
            <a:endParaRPr lang="en-US" sz="2400" dirty="0">
              <a:solidFill>
                <a:srgbClr val="002060"/>
              </a:solidFill>
            </a:endParaRPr>
          </a:p>
          <a:p>
            <a:pPr marL="342900" indent="-342900" algn="l" rtl="0">
              <a:buFont typeface="Wingdings" pitchFamily="2" charset="2"/>
              <a:buChar char="v"/>
            </a:pPr>
            <a:r>
              <a:rPr lang="en-US" sz="2400" dirty="0">
                <a:solidFill>
                  <a:srgbClr val="002060"/>
                </a:solidFill>
              </a:rPr>
              <a:t>You can scale WSUS for a large organization that has more client computers than one WSUS server can effectively manage.</a:t>
            </a:r>
            <a:endParaRPr lang="en-US" dirty="0">
              <a:solidFill>
                <a:srgbClr val="002060"/>
              </a:solidFill>
            </a:endParaRPr>
          </a:p>
        </p:txBody>
      </p:sp>
    </p:spTree>
    <p:extLst>
      <p:ext uri="{BB962C8B-B14F-4D97-AF65-F5344CB8AC3E}">
        <p14:creationId xmlns:p14="http://schemas.microsoft.com/office/powerpoint/2010/main" xmlns="" val="175544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794236" y="1965435"/>
            <a:ext cx="5202621" cy="3972909"/>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3075" name="Rectangle 2"/>
          <p:cNvSpPr>
            <a:spLocks noGrp="1" noChangeArrowheads="1"/>
          </p:cNvSpPr>
          <p:nvPr>
            <p:ph type="title"/>
          </p:nvPr>
        </p:nvSpPr>
        <p:spPr>
          <a:xfrm>
            <a:off x="395536" y="836712"/>
            <a:ext cx="8229600" cy="636265"/>
          </a:xfrm>
        </p:spPr>
        <p:txBody>
          <a:bodyPr anchor="ctr">
            <a:noAutofit/>
          </a:bodyPr>
          <a:lstStyle/>
          <a:p>
            <a:pPr>
              <a:defRPr/>
            </a:pPr>
            <a:r>
              <a:rPr lang="en-US" sz="3200" dirty="0">
                <a:solidFill>
                  <a:srgbClr val="FF0000"/>
                </a:solidFill>
              </a:rPr>
              <a:t>Replica deployment(centralized administration)</a:t>
            </a:r>
            <a:endParaRPr lang="en-US" sz="3200" dirty="0" smtClean="0">
              <a:solidFill>
                <a:srgbClr val="FF0000"/>
              </a:solidFill>
            </a:endParaRPr>
          </a:p>
        </p:txBody>
      </p:sp>
      <p:sp>
        <p:nvSpPr>
          <p:cNvPr id="3076" name="Rectangle 3"/>
          <p:cNvSpPr>
            <a:spLocks noGrp="1" noChangeArrowheads="1"/>
          </p:cNvSpPr>
          <p:nvPr>
            <p:ph type="body" sz="half" idx="1"/>
          </p:nvPr>
        </p:nvSpPr>
        <p:spPr>
          <a:xfrm>
            <a:off x="222375" y="1503387"/>
            <a:ext cx="3456508" cy="4733925"/>
          </a:xfrm>
        </p:spPr>
        <p:txBody>
          <a:bodyPr>
            <a:normAutofit fontScale="92500" lnSpcReduction="10000"/>
          </a:bodyPr>
          <a:lstStyle/>
          <a:p>
            <a:pPr algn="l" rtl="0">
              <a:tabLst>
                <a:tab pos="1947863" algn="l"/>
              </a:tabLst>
            </a:pPr>
            <a:r>
              <a:rPr lang="en-US" sz="2800" dirty="0">
                <a:solidFill>
                  <a:srgbClr val="002060"/>
                </a:solidFill>
                <a:latin typeface="Arial" pitchFamily="34" charset="0"/>
                <a:cs typeface="Arial" pitchFamily="34" charset="0"/>
              </a:rPr>
              <a:t>Downstream servers are </a:t>
            </a:r>
            <a:r>
              <a:rPr lang="en-US" sz="2800" dirty="0" smtClean="0">
                <a:solidFill>
                  <a:srgbClr val="002060"/>
                </a:solidFill>
                <a:latin typeface="Arial" pitchFamily="34" charset="0"/>
                <a:cs typeface="Arial" pitchFamily="34" charset="0"/>
              </a:rPr>
              <a:t>replica </a:t>
            </a:r>
            <a:r>
              <a:rPr lang="en-US" sz="2800" dirty="0">
                <a:solidFill>
                  <a:srgbClr val="002060"/>
                </a:solidFill>
                <a:latin typeface="Arial" pitchFamily="34" charset="0"/>
                <a:cs typeface="Arial" pitchFamily="34" charset="0"/>
              </a:rPr>
              <a:t>of primary server (</a:t>
            </a:r>
            <a:r>
              <a:rPr lang="en-US" sz="2800" dirty="0" smtClean="0">
                <a:solidFill>
                  <a:srgbClr val="002060"/>
                </a:solidFill>
              </a:rPr>
              <a:t>upstream)</a:t>
            </a:r>
            <a:endParaRPr lang="en-US" sz="2800" dirty="0">
              <a:solidFill>
                <a:srgbClr val="002060"/>
              </a:solidFill>
              <a:latin typeface="Arial" pitchFamily="34" charset="0"/>
              <a:cs typeface="Arial" pitchFamily="34" charset="0"/>
            </a:endParaRPr>
          </a:p>
          <a:p>
            <a:pPr algn="l" rtl="0">
              <a:tabLst>
                <a:tab pos="1947863" algn="l"/>
              </a:tabLst>
            </a:pPr>
            <a:r>
              <a:rPr lang="en-US" sz="2800" dirty="0">
                <a:solidFill>
                  <a:srgbClr val="002060"/>
                </a:solidFill>
                <a:latin typeface="Arial" pitchFamily="34" charset="0"/>
                <a:cs typeface="Arial" pitchFamily="34" charset="0"/>
              </a:rPr>
              <a:t>Little downstream control over servers</a:t>
            </a:r>
          </a:p>
          <a:p>
            <a:pPr lvl="1" algn="l" rtl="0">
              <a:tabLst>
                <a:tab pos="1947863" algn="l"/>
              </a:tabLst>
            </a:pPr>
            <a:r>
              <a:rPr lang="en-US" dirty="0">
                <a:solidFill>
                  <a:srgbClr val="002060"/>
                </a:solidFill>
                <a:latin typeface="Arial" pitchFamily="34" charset="0"/>
                <a:cs typeface="Arial" pitchFamily="34" charset="0"/>
              </a:rPr>
              <a:t>Downstream admins drop machines into predefined </a:t>
            </a:r>
            <a:r>
              <a:rPr lang="en-US" dirty="0" smtClean="0">
                <a:solidFill>
                  <a:srgbClr val="002060"/>
                </a:solidFill>
                <a:latin typeface="Arial" pitchFamily="34" charset="0"/>
                <a:cs typeface="Arial" pitchFamily="34" charset="0"/>
              </a:rPr>
              <a:t>groups.</a:t>
            </a:r>
            <a:endParaRPr lang="en-US" dirty="0">
              <a:solidFill>
                <a:srgbClr val="002060"/>
              </a:solidFill>
              <a:latin typeface="Arial" pitchFamily="34" charset="0"/>
              <a:cs typeface="Arial" pitchFamily="34" charset="0"/>
            </a:endParaRPr>
          </a:p>
          <a:p>
            <a:pPr lvl="1" algn="l" rtl="0">
              <a:tabLst>
                <a:tab pos="1947863" algn="l"/>
              </a:tabLst>
            </a:pPr>
            <a:r>
              <a:rPr lang="en-US" dirty="0">
                <a:solidFill>
                  <a:srgbClr val="002060"/>
                </a:solidFill>
                <a:latin typeface="Arial" pitchFamily="34" charset="0"/>
                <a:cs typeface="Arial" pitchFamily="34" charset="0"/>
              </a:rPr>
              <a:t>All update approvals and schedule done at primary </a:t>
            </a:r>
            <a:r>
              <a:rPr lang="en-US" dirty="0" smtClean="0">
                <a:solidFill>
                  <a:srgbClr val="002060"/>
                </a:solidFill>
                <a:latin typeface="Arial" pitchFamily="34" charset="0"/>
                <a:cs typeface="Arial" pitchFamily="34" charset="0"/>
              </a:rPr>
              <a:t>server(</a:t>
            </a:r>
            <a:r>
              <a:rPr lang="en-US" dirty="0">
                <a:solidFill>
                  <a:srgbClr val="002060"/>
                </a:solidFill>
              </a:rPr>
              <a:t>upstream</a:t>
            </a:r>
            <a:r>
              <a:rPr lang="en-US" dirty="0" smtClean="0">
                <a:solidFill>
                  <a:srgbClr val="002060"/>
                </a:solidFill>
                <a:latin typeface="Arial" pitchFamily="34" charset="0"/>
                <a:cs typeface="Arial" pitchFamily="34" charset="0"/>
              </a:rPr>
              <a:t>)</a:t>
            </a:r>
            <a:endParaRPr lang="en-US" sz="2800" dirty="0">
              <a:solidFill>
                <a:srgbClr val="002060"/>
              </a:solidFill>
              <a:latin typeface="Arial" pitchFamily="34" charset="0"/>
              <a:cs typeface="Arial" pitchFamily="34" charset="0"/>
            </a:endParaRPr>
          </a:p>
          <a:p>
            <a:pPr marL="0" indent="0" algn="l" rtl="0">
              <a:buNone/>
              <a:tabLst>
                <a:tab pos="1947863" algn="l"/>
              </a:tabLst>
            </a:pPr>
            <a:endParaRPr lang="en-US" sz="2800" b="1" dirty="0">
              <a:solidFill>
                <a:srgbClr val="002060"/>
              </a:solidFill>
              <a:latin typeface="Arial" pitchFamily="34" charset="0"/>
              <a:cs typeface="Arial" pitchFamily="34" charset="0"/>
            </a:endParaRPr>
          </a:p>
          <a:p>
            <a:pPr algn="l" rtl="0">
              <a:tabLst>
                <a:tab pos="1947863" algn="l"/>
              </a:tabLst>
              <a:defRPr/>
            </a:pPr>
            <a:endParaRPr lang="en-US" sz="2400" b="1" dirty="0" smtClean="0">
              <a:solidFill>
                <a:srgbClr val="002060"/>
              </a:solidFill>
              <a:latin typeface="Arial" pitchFamily="34" charset="0"/>
              <a:cs typeface="Arial" pitchFamily="34" charset="0"/>
            </a:endParaRPr>
          </a:p>
        </p:txBody>
      </p:sp>
      <p:graphicFrame>
        <p:nvGraphicFramePr>
          <p:cNvPr id="17415" name="Object 2"/>
          <p:cNvGraphicFramePr>
            <a:graphicFrameLocks noGrp="1" noChangeAspect="1"/>
          </p:cNvGraphicFramePr>
          <p:nvPr>
            <p:ph sz="half" idx="2"/>
            <p:extLst>
              <p:ext uri="{D42A27DB-BD31-4B8C-83A1-F6EECF244321}">
                <p14:modId xmlns:p14="http://schemas.microsoft.com/office/powerpoint/2010/main" xmlns="" val="271488661"/>
              </p:ext>
            </p:extLst>
          </p:nvPr>
        </p:nvGraphicFramePr>
        <p:xfrm>
          <a:off x="3881739" y="1772816"/>
          <a:ext cx="5027613" cy="4165528"/>
        </p:xfrm>
        <a:graphic>
          <a:graphicData uri="http://schemas.openxmlformats.org/presentationml/2006/ole">
            <p:oleObj spid="_x0000_s4130" name="Image" r:id="rId4" imgW="7403175" imgH="5447619" progId="">
              <p:embed/>
            </p:oleObj>
          </a:graphicData>
        </a:graphic>
      </p:graphicFrame>
      <p:sp>
        <p:nvSpPr>
          <p:cNvPr id="3077" name="Slide Number Placeholder 5"/>
          <p:cNvSpPr>
            <a:spLocks noGrp="1"/>
          </p:cNvSpPr>
          <p:nvPr>
            <p:ph type="sldNum" sz="quarter" idx="11"/>
          </p:nvPr>
        </p:nvSpPr>
        <p:spPr/>
        <p:txBody>
          <a:bodyPr/>
          <a:lstStyle/>
          <a:p>
            <a:pPr>
              <a:defRPr/>
            </a:pPr>
            <a:fld id="{D15B5739-9F9C-4536-B246-34FF4499BFA4}" type="slidenum">
              <a:rPr lang="en-US" smtClean="0"/>
              <a:pPr>
                <a:defRPr/>
              </a:pPr>
              <a:t>16</a:t>
            </a:fld>
            <a:endParaRPr lang="en-US" smtClean="0"/>
          </a:p>
        </p:txBody>
      </p:sp>
    </p:spTree>
    <p:extLst>
      <p:ext uri="{BB962C8B-B14F-4D97-AF65-F5344CB8AC3E}">
        <p14:creationId xmlns:p14="http://schemas.microsoft.com/office/powerpoint/2010/main" xmlns="" val="3328841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351283" y="2066711"/>
            <a:ext cx="4582510" cy="3594537"/>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4099" name="Rectangle 2"/>
          <p:cNvSpPr>
            <a:spLocks noGrp="1" noChangeArrowheads="1"/>
          </p:cNvSpPr>
          <p:nvPr>
            <p:ph type="title"/>
          </p:nvPr>
        </p:nvSpPr>
        <p:spPr>
          <a:xfrm>
            <a:off x="539552" y="548680"/>
            <a:ext cx="8229600" cy="564257"/>
          </a:xfrm>
        </p:spPr>
        <p:txBody>
          <a:bodyPr>
            <a:noAutofit/>
          </a:bodyPr>
          <a:lstStyle/>
          <a:p>
            <a:pPr rtl="0">
              <a:defRPr/>
            </a:pPr>
            <a:r>
              <a:rPr lang="en-US" sz="3200" dirty="0">
                <a:solidFill>
                  <a:srgbClr val="FF0000"/>
                </a:solidFill>
              </a:rPr>
              <a:t>Autonomous deployment (</a:t>
            </a:r>
            <a:r>
              <a:rPr lang="en-US" sz="3200" dirty="0" smtClean="0">
                <a:solidFill>
                  <a:srgbClr val="FF0000"/>
                </a:solidFill>
              </a:rPr>
              <a:t>distributed)</a:t>
            </a:r>
          </a:p>
        </p:txBody>
      </p:sp>
      <p:sp>
        <p:nvSpPr>
          <p:cNvPr id="18438" name="Rectangle 3"/>
          <p:cNvSpPr>
            <a:spLocks noGrp="1" noChangeArrowheads="1"/>
          </p:cNvSpPr>
          <p:nvPr>
            <p:ph type="body" sz="half" idx="1"/>
          </p:nvPr>
        </p:nvSpPr>
        <p:spPr>
          <a:xfrm>
            <a:off x="245462" y="1179608"/>
            <a:ext cx="4105275" cy="5400600"/>
          </a:xfrm>
        </p:spPr>
        <p:txBody>
          <a:bodyPr>
            <a:normAutofit/>
          </a:bodyPr>
          <a:lstStyle/>
          <a:p>
            <a:pPr algn="l" rtl="0">
              <a:lnSpc>
                <a:spcPct val="80000"/>
              </a:lnSpc>
              <a:tabLst>
                <a:tab pos="1947863" algn="l"/>
              </a:tabLst>
            </a:pPr>
            <a:r>
              <a:rPr lang="en-US" sz="2800" dirty="0">
                <a:solidFill>
                  <a:schemeClr val="accent1">
                    <a:lumMod val="50000"/>
                  </a:schemeClr>
                </a:solidFill>
                <a:latin typeface="Arial" pitchFamily="34" charset="0"/>
                <a:cs typeface="Arial" pitchFamily="34" charset="0"/>
              </a:rPr>
              <a:t>Downstream servers obtain updates from primary server, except:</a:t>
            </a:r>
          </a:p>
          <a:p>
            <a:pPr lvl="1" algn="l" rtl="0">
              <a:lnSpc>
                <a:spcPct val="80000"/>
              </a:lnSpc>
              <a:tabLst>
                <a:tab pos="1947863" algn="l"/>
              </a:tabLst>
            </a:pPr>
            <a:r>
              <a:rPr lang="en-US" dirty="0">
                <a:solidFill>
                  <a:schemeClr val="accent1">
                    <a:lumMod val="50000"/>
                  </a:schemeClr>
                </a:solidFill>
                <a:latin typeface="Arial" pitchFamily="34" charset="0"/>
                <a:cs typeface="Arial" pitchFamily="34" charset="0"/>
              </a:rPr>
              <a:t>Update approvals do not flow down.  Assigned at each site individually.</a:t>
            </a:r>
          </a:p>
          <a:p>
            <a:pPr lvl="1" algn="l" rtl="0">
              <a:lnSpc>
                <a:spcPct val="80000"/>
              </a:lnSpc>
              <a:tabLst>
                <a:tab pos="1947863" algn="l"/>
              </a:tabLst>
            </a:pPr>
            <a:r>
              <a:rPr lang="en-US" dirty="0">
                <a:solidFill>
                  <a:schemeClr val="accent1">
                    <a:lumMod val="50000"/>
                  </a:schemeClr>
                </a:solidFill>
                <a:latin typeface="Arial" pitchFamily="34" charset="0"/>
                <a:cs typeface="Arial" pitchFamily="34" charset="0"/>
              </a:rPr>
              <a:t>Downstream admins have greater control.  Can create groups </a:t>
            </a:r>
            <a:r>
              <a:rPr lang="en-US" dirty="0" smtClean="0">
                <a:solidFill>
                  <a:schemeClr val="accent1">
                    <a:lumMod val="50000"/>
                  </a:schemeClr>
                </a:solidFill>
                <a:latin typeface="Arial" pitchFamily="34" charset="0"/>
                <a:cs typeface="Arial" pitchFamily="34" charset="0"/>
              </a:rPr>
              <a:t>,</a:t>
            </a:r>
            <a:r>
              <a:rPr lang="en-US" dirty="0">
                <a:solidFill>
                  <a:schemeClr val="accent1">
                    <a:lumMod val="50000"/>
                  </a:schemeClr>
                </a:solidFill>
                <a:latin typeface="Arial" pitchFamily="34" charset="0"/>
                <a:cs typeface="Arial" pitchFamily="34" charset="0"/>
              </a:rPr>
              <a:t> selects update </a:t>
            </a:r>
            <a:r>
              <a:rPr lang="en-US" dirty="0" smtClean="0">
                <a:solidFill>
                  <a:schemeClr val="accent1">
                    <a:lumMod val="50000"/>
                  </a:schemeClr>
                </a:solidFill>
                <a:latin typeface="Arial" pitchFamily="34" charset="0"/>
                <a:cs typeface="Arial" pitchFamily="34" charset="0"/>
              </a:rPr>
              <a:t>languages and </a:t>
            </a:r>
            <a:r>
              <a:rPr lang="en-US" dirty="0">
                <a:solidFill>
                  <a:schemeClr val="accent1">
                    <a:lumMod val="50000"/>
                  </a:schemeClr>
                </a:solidFill>
                <a:latin typeface="Arial" pitchFamily="34" charset="0"/>
                <a:cs typeface="Arial" pitchFamily="34" charset="0"/>
              </a:rPr>
              <a:t>assign approvals.</a:t>
            </a:r>
          </a:p>
          <a:p>
            <a:pPr algn="l" rtl="0">
              <a:lnSpc>
                <a:spcPct val="80000"/>
              </a:lnSpc>
              <a:tabLst>
                <a:tab pos="1947863" algn="l"/>
              </a:tabLst>
            </a:pPr>
            <a:r>
              <a:rPr lang="en-US" sz="2800" dirty="0">
                <a:solidFill>
                  <a:schemeClr val="accent1">
                    <a:lumMod val="50000"/>
                  </a:schemeClr>
                </a:solidFill>
                <a:latin typeface="Arial" pitchFamily="34" charset="0"/>
                <a:cs typeface="Arial" pitchFamily="34" charset="0"/>
              </a:rPr>
              <a:t>Used for distribution rather than control of updates</a:t>
            </a:r>
          </a:p>
          <a:p>
            <a:pPr algn="l" rtl="0">
              <a:lnSpc>
                <a:spcPct val="80000"/>
              </a:lnSpc>
              <a:tabLst>
                <a:tab pos="1947863" algn="l"/>
              </a:tabLst>
            </a:pPr>
            <a:endParaRPr lang="en-US" sz="2800" b="1" dirty="0">
              <a:solidFill>
                <a:schemeClr val="accent1">
                  <a:lumMod val="50000"/>
                </a:schemeClr>
              </a:solidFill>
              <a:latin typeface="Arial" pitchFamily="34" charset="0"/>
              <a:cs typeface="Arial" pitchFamily="34" charset="0"/>
            </a:endParaRPr>
          </a:p>
          <a:p>
            <a:pPr algn="l" rtl="0"/>
            <a:endParaRPr lang="en-US" sz="1800" b="1" dirty="0" smtClean="0">
              <a:solidFill>
                <a:schemeClr val="accent1">
                  <a:lumMod val="50000"/>
                </a:schemeClr>
              </a:solidFill>
              <a:latin typeface="Arial" pitchFamily="34" charset="0"/>
              <a:cs typeface="Arial" pitchFamily="34" charset="0"/>
            </a:endParaRPr>
          </a:p>
        </p:txBody>
      </p:sp>
      <p:graphicFrame>
        <p:nvGraphicFramePr>
          <p:cNvPr id="18439" name="Object 2"/>
          <p:cNvGraphicFramePr>
            <a:graphicFrameLocks noGrp="1" noChangeAspect="1"/>
          </p:cNvGraphicFramePr>
          <p:nvPr>
            <p:ph sz="half" idx="2"/>
            <p:extLst>
              <p:ext uri="{D42A27DB-BD31-4B8C-83A1-F6EECF244321}">
                <p14:modId xmlns:p14="http://schemas.microsoft.com/office/powerpoint/2010/main" xmlns="" val="1676308327"/>
              </p:ext>
            </p:extLst>
          </p:nvPr>
        </p:nvGraphicFramePr>
        <p:xfrm>
          <a:off x="4351283" y="2107320"/>
          <a:ext cx="4582511" cy="3481920"/>
        </p:xfrm>
        <a:graphic>
          <a:graphicData uri="http://schemas.openxmlformats.org/presentationml/2006/ole">
            <p:oleObj spid="_x0000_s5153" name="Image" r:id="rId4" imgW="6323810" imgH="4774603" progId="">
              <p:embed/>
            </p:oleObj>
          </a:graphicData>
        </a:graphic>
      </p:graphicFrame>
      <p:sp>
        <p:nvSpPr>
          <p:cNvPr id="4101" name="Slide Number Placeholder 5"/>
          <p:cNvSpPr>
            <a:spLocks noGrp="1"/>
          </p:cNvSpPr>
          <p:nvPr>
            <p:ph type="sldNum" sz="quarter" idx="11"/>
          </p:nvPr>
        </p:nvSpPr>
        <p:spPr/>
        <p:txBody>
          <a:bodyPr/>
          <a:lstStyle/>
          <a:p>
            <a:pPr>
              <a:defRPr/>
            </a:pPr>
            <a:fld id="{804A40D0-B29E-407E-9615-10473F399BDF}" type="slidenum">
              <a:rPr lang="en-US" smtClean="0"/>
              <a:pPr>
                <a:defRPr/>
              </a:pPr>
              <a:t>17</a:t>
            </a:fld>
            <a:endParaRPr lang="en-US" smtClean="0"/>
          </a:p>
        </p:txBody>
      </p:sp>
    </p:spTree>
    <p:extLst>
      <p:ext uri="{BB962C8B-B14F-4D97-AF65-F5344CB8AC3E}">
        <p14:creationId xmlns:p14="http://schemas.microsoft.com/office/powerpoint/2010/main" xmlns="" val="91472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560" y="692696"/>
            <a:ext cx="8229600" cy="564257"/>
          </a:xfrm>
        </p:spPr>
        <p:txBody>
          <a:bodyPr>
            <a:normAutofit fontScale="90000"/>
          </a:bodyPr>
          <a:lstStyle/>
          <a:p>
            <a:pPr>
              <a:defRPr/>
            </a:pPr>
            <a:r>
              <a:rPr lang="en-US" sz="3600" dirty="0" smtClean="0">
                <a:solidFill>
                  <a:srgbClr val="FF0000"/>
                </a:solidFill>
              </a:rPr>
              <a:t>Disconnected</a:t>
            </a:r>
            <a:r>
              <a:rPr lang="en-US" dirty="0" smtClean="0">
                <a:solidFill>
                  <a:srgbClr val="FF0000"/>
                </a:solidFill>
              </a:rPr>
              <a:t> </a:t>
            </a:r>
            <a:r>
              <a:rPr lang="en-US" sz="3600" dirty="0">
                <a:solidFill>
                  <a:srgbClr val="FF0000"/>
                </a:solidFill>
              </a:rPr>
              <a:t>deployment</a:t>
            </a:r>
          </a:p>
        </p:txBody>
      </p:sp>
      <p:sp>
        <p:nvSpPr>
          <p:cNvPr id="19459" name="Rectangle 3"/>
          <p:cNvSpPr>
            <a:spLocks noGrp="1" noChangeArrowheads="1"/>
          </p:cNvSpPr>
          <p:nvPr>
            <p:ph type="body" sz="half" idx="1"/>
          </p:nvPr>
        </p:nvSpPr>
        <p:spPr>
          <a:xfrm>
            <a:off x="567308" y="1412776"/>
            <a:ext cx="8153400" cy="2808287"/>
          </a:xfrm>
        </p:spPr>
        <p:txBody>
          <a:bodyPr>
            <a:normAutofit fontScale="92500" lnSpcReduction="20000"/>
          </a:bodyPr>
          <a:lstStyle/>
          <a:p>
            <a:pPr marL="342900" indent="-342900" algn="l" rtl="0">
              <a:lnSpc>
                <a:spcPct val="90000"/>
              </a:lnSpc>
              <a:buFont typeface="Wingdings" pitchFamily="2" charset="2"/>
              <a:buChar char="q"/>
              <a:tabLst>
                <a:tab pos="1947863" algn="l"/>
              </a:tabLst>
            </a:pPr>
            <a:r>
              <a:rPr lang="en-US" sz="2400" dirty="0">
                <a:solidFill>
                  <a:srgbClr val="002060"/>
                </a:solidFill>
                <a:latin typeface="Arial" pitchFamily="34" charset="0"/>
                <a:cs typeface="Arial" pitchFamily="34" charset="0"/>
              </a:rPr>
              <a:t>Many environments don’t have Internet connectivity,. In this case, you create a WSUS server that is connected to the Internet but is isolated from the intranet. After you download updates to the WSUS server, you can export the updates to removable media, hand-carry the removable media to a WSUS server on the disconnected network segment, and import the updates to that server. </a:t>
            </a:r>
            <a:endParaRPr lang="en-US" sz="2400" dirty="0" smtClean="0">
              <a:solidFill>
                <a:srgbClr val="002060"/>
              </a:solidFill>
              <a:latin typeface="Arial" pitchFamily="34" charset="0"/>
              <a:cs typeface="Arial" pitchFamily="34" charset="0"/>
            </a:endParaRPr>
          </a:p>
          <a:p>
            <a:pPr marL="342900" indent="-342900" algn="l" rtl="0">
              <a:lnSpc>
                <a:spcPct val="90000"/>
              </a:lnSpc>
              <a:buFont typeface="Wingdings" pitchFamily="2" charset="2"/>
              <a:buChar char="q"/>
              <a:tabLst>
                <a:tab pos="1947863" algn="l"/>
              </a:tabLst>
            </a:pPr>
            <a:r>
              <a:rPr lang="en-US" sz="2400" dirty="0" smtClean="0">
                <a:solidFill>
                  <a:srgbClr val="002060"/>
                </a:solidFill>
                <a:latin typeface="Arial" pitchFamily="34" charset="0"/>
                <a:cs typeface="Arial" pitchFamily="34" charset="0"/>
              </a:rPr>
              <a:t>low-bandwidth </a:t>
            </a:r>
            <a:r>
              <a:rPr lang="en-US" sz="2400" dirty="0">
                <a:solidFill>
                  <a:srgbClr val="002060"/>
                </a:solidFill>
                <a:latin typeface="Arial" pitchFamily="34" charset="0"/>
                <a:cs typeface="Arial" pitchFamily="34" charset="0"/>
              </a:rPr>
              <a:t>to the Internet. </a:t>
            </a:r>
          </a:p>
          <a:p>
            <a:pPr marL="342900" indent="-342900" algn="l" rtl="0">
              <a:lnSpc>
                <a:spcPct val="90000"/>
              </a:lnSpc>
              <a:buFont typeface="Wingdings" pitchFamily="2" charset="2"/>
              <a:buChar char="q"/>
              <a:tabLst>
                <a:tab pos="1947863" algn="l"/>
              </a:tabLst>
            </a:pPr>
            <a:r>
              <a:rPr lang="en-US" sz="2400" dirty="0">
                <a:solidFill>
                  <a:srgbClr val="002060"/>
                </a:solidFill>
                <a:latin typeface="Arial" pitchFamily="34" charset="0"/>
                <a:cs typeface="Arial" pitchFamily="34" charset="0"/>
              </a:rPr>
              <a:t>download updates one time and then distribute updates locally by using inexpensive removable media</a:t>
            </a:r>
            <a:r>
              <a:rPr lang="en-US" sz="1600" dirty="0" smtClean="0">
                <a:latin typeface="Arial" pitchFamily="34" charset="0"/>
                <a:cs typeface="Arial" pitchFamily="34" charset="0"/>
              </a:rPr>
              <a:t>.</a:t>
            </a:r>
          </a:p>
          <a:p>
            <a:pPr algn="l" rtl="0" eaLnBrk="1" hangingPunct="1">
              <a:lnSpc>
                <a:spcPct val="90000"/>
              </a:lnSpc>
              <a:tabLst>
                <a:tab pos="1947863" algn="l"/>
              </a:tabLst>
            </a:pPr>
            <a:r>
              <a:rPr lang="en-US" sz="1600" b="1" dirty="0" smtClean="0">
                <a:latin typeface="Arial" pitchFamily="34" charset="0"/>
                <a:cs typeface="Arial" pitchFamily="34" charset="0"/>
              </a:rPr>
              <a:t>`</a:t>
            </a:r>
          </a:p>
        </p:txBody>
      </p:sp>
      <p:graphicFrame>
        <p:nvGraphicFramePr>
          <p:cNvPr id="19460" name="Object 2"/>
          <p:cNvGraphicFramePr>
            <a:graphicFrameLocks noGrp="1" noChangeAspect="1"/>
          </p:cNvGraphicFramePr>
          <p:nvPr>
            <p:ph sz="half" idx="2"/>
            <p:extLst>
              <p:ext uri="{D42A27DB-BD31-4B8C-83A1-F6EECF244321}">
                <p14:modId xmlns:p14="http://schemas.microsoft.com/office/powerpoint/2010/main" xmlns="" val="2323832372"/>
              </p:ext>
            </p:extLst>
          </p:nvPr>
        </p:nvGraphicFramePr>
        <p:xfrm>
          <a:off x="1835696" y="3936826"/>
          <a:ext cx="5905847" cy="2372494"/>
        </p:xfrm>
        <a:graphic>
          <a:graphicData uri="http://schemas.openxmlformats.org/presentationml/2006/ole">
            <p:oleObj spid="_x0000_s6176" name="Image" r:id="rId4" imgW="5295238" imgH="2171429" progId="">
              <p:embed/>
            </p:oleObj>
          </a:graphicData>
        </a:graphic>
      </p:graphicFrame>
      <p:sp>
        <p:nvSpPr>
          <p:cNvPr id="5125" name="Slide Number Placeholder 5"/>
          <p:cNvSpPr>
            <a:spLocks noGrp="1"/>
          </p:cNvSpPr>
          <p:nvPr>
            <p:ph type="sldNum" sz="quarter" idx="11"/>
          </p:nvPr>
        </p:nvSpPr>
        <p:spPr/>
        <p:txBody>
          <a:bodyPr/>
          <a:lstStyle/>
          <a:p>
            <a:pPr>
              <a:defRPr/>
            </a:pPr>
            <a:fld id="{1CE81A10-33F8-4BAD-B976-E6D4809DE5E3}" type="slidenum">
              <a:rPr lang="en-US" smtClean="0"/>
              <a:pPr>
                <a:defRPr/>
              </a:pPr>
              <a:t>18</a:t>
            </a:fld>
            <a:endParaRPr lang="en-US" smtClean="0"/>
          </a:p>
        </p:txBody>
      </p:sp>
      <p:sp>
        <p:nvSpPr>
          <p:cNvPr id="452614" name="Line 6"/>
          <p:cNvSpPr>
            <a:spLocks noChangeShapeType="1"/>
          </p:cNvSpPr>
          <p:nvPr/>
        </p:nvSpPr>
        <p:spPr bwMode="auto">
          <a:xfrm flipH="1">
            <a:off x="2555776" y="4710273"/>
            <a:ext cx="4176464" cy="613792"/>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Tree>
    <p:extLst>
      <p:ext uri="{BB962C8B-B14F-4D97-AF65-F5344CB8AC3E}">
        <p14:creationId xmlns:p14="http://schemas.microsoft.com/office/powerpoint/2010/main" xmlns="" val="176949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2614"/>
                                        </p:tgtEl>
                                        <p:attrNameLst>
                                          <p:attrName>style.visibility</p:attrName>
                                        </p:attrNameLst>
                                      </p:cBhvr>
                                      <p:to>
                                        <p:strVal val="visible"/>
                                      </p:to>
                                    </p:set>
                                    <p:anim calcmode="lin" valueType="num">
                                      <p:cBhvr>
                                        <p:cTn id="7" dur="500" fill="hold"/>
                                        <p:tgtEl>
                                          <p:spTgt spid="452614"/>
                                        </p:tgtEl>
                                        <p:attrNameLst>
                                          <p:attrName>ppt_w</p:attrName>
                                        </p:attrNameLst>
                                      </p:cBhvr>
                                      <p:tavLst>
                                        <p:tav tm="0">
                                          <p:val>
                                            <p:fltVal val="0"/>
                                          </p:val>
                                        </p:tav>
                                        <p:tav tm="100000">
                                          <p:val>
                                            <p:strVal val="#ppt_w"/>
                                          </p:val>
                                        </p:tav>
                                      </p:tavLst>
                                    </p:anim>
                                    <p:anim calcmode="lin" valueType="num">
                                      <p:cBhvr>
                                        <p:cTn id="8" dur="500" fill="hold"/>
                                        <p:tgtEl>
                                          <p:spTgt spid="452614"/>
                                        </p:tgtEl>
                                        <p:attrNameLst>
                                          <p:attrName>ppt_h</p:attrName>
                                        </p:attrNameLst>
                                      </p:cBhvr>
                                      <p:tavLst>
                                        <p:tav tm="0">
                                          <p:val>
                                            <p:fltVal val="0"/>
                                          </p:val>
                                        </p:tav>
                                        <p:tav tm="100000">
                                          <p:val>
                                            <p:strVal val="#ppt_h"/>
                                          </p:val>
                                        </p:tav>
                                      </p:tavLst>
                                    </p:anim>
                                    <p:animEffect transition="in" filter="fade">
                                      <p:cBhvr>
                                        <p:cTn id="9" dur="500"/>
                                        <p:tgtEl>
                                          <p:spTgt spid="452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850" y="836613"/>
            <a:ext cx="7488238" cy="839787"/>
          </a:xfrm>
        </p:spPr>
        <p:txBody>
          <a:bodyPr anchor="ctr"/>
          <a:lstStyle/>
          <a:p>
            <a:pPr>
              <a:defRPr/>
            </a:pPr>
            <a:r>
              <a:rPr lang="en-US" sz="3200" dirty="0">
                <a:solidFill>
                  <a:srgbClr val="FF0000"/>
                </a:solidFill>
              </a:rPr>
              <a:t/>
            </a:r>
            <a:br>
              <a:rPr lang="en-US" sz="3200" dirty="0">
                <a:solidFill>
                  <a:srgbClr val="FF0000"/>
                </a:solidFill>
              </a:rPr>
            </a:br>
            <a:r>
              <a:rPr lang="en-US" sz="3200" dirty="0" smtClean="0">
                <a:solidFill>
                  <a:srgbClr val="FF0000"/>
                </a:solidFill>
              </a:rPr>
              <a:t>Network </a:t>
            </a:r>
            <a:r>
              <a:rPr lang="en-US" sz="3200" dirty="0">
                <a:solidFill>
                  <a:srgbClr val="FF0000"/>
                </a:solidFill>
              </a:rPr>
              <a:t>Load Balancing </a:t>
            </a:r>
            <a:r>
              <a:rPr lang="en-US" sz="3200" dirty="0" smtClean="0">
                <a:solidFill>
                  <a:srgbClr val="FF0000"/>
                </a:solidFill>
              </a:rPr>
              <a:t>deployment</a:t>
            </a:r>
            <a:r>
              <a:rPr lang="en-US" sz="3200" dirty="0">
                <a:solidFill>
                  <a:srgbClr val="FF0000"/>
                </a:solidFill>
              </a:rPr>
              <a:t/>
            </a:r>
            <a:br>
              <a:rPr lang="en-US" sz="3200" dirty="0">
                <a:solidFill>
                  <a:srgbClr val="FF0000"/>
                </a:solidFill>
              </a:rPr>
            </a:br>
            <a:endParaRPr lang="ar-SA" sz="3200" dirty="0">
              <a:solidFill>
                <a:srgbClr val="FF0000"/>
              </a:solidFill>
            </a:endParaRPr>
          </a:p>
        </p:txBody>
      </p:sp>
      <p:sp>
        <p:nvSpPr>
          <p:cNvPr id="15363" name="عنصر نائب للنص 3"/>
          <p:cNvSpPr>
            <a:spLocks noGrp="1"/>
          </p:cNvSpPr>
          <p:nvPr>
            <p:ph type="body" idx="2"/>
          </p:nvPr>
        </p:nvSpPr>
        <p:spPr>
          <a:xfrm>
            <a:off x="395536" y="1676400"/>
            <a:ext cx="3888432" cy="3624808"/>
          </a:xfrm>
        </p:spPr>
        <p:txBody>
          <a:bodyPr>
            <a:noAutofit/>
          </a:bodyPr>
          <a:lstStyle/>
          <a:p>
            <a:pPr marL="342900" indent="-342900" rtl="0">
              <a:buFont typeface="Wingdings" pitchFamily="2" charset="2"/>
              <a:buChar char="q"/>
            </a:pPr>
            <a:r>
              <a:rPr lang="en-US" sz="2400" dirty="0">
                <a:solidFill>
                  <a:srgbClr val="002060"/>
                </a:solidFill>
                <a:latin typeface="Arial" pitchFamily="34" charset="0"/>
                <a:cs typeface="Arial" pitchFamily="34" charset="0"/>
              </a:rPr>
              <a:t>Network Load Balancing (NLB) can increase the reliability and performance of a network. You can set up multiple WSUS servers that share a single SQL Server failover cluster, as shown in the image</a:t>
            </a:r>
          </a:p>
        </p:txBody>
      </p:sp>
      <p:pic>
        <p:nvPicPr>
          <p:cNvPr id="15364" name="عنصر نائب للمحتوى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4283968" y="2924944"/>
            <a:ext cx="4690772" cy="2272389"/>
          </a:xfrm>
        </p:spPr>
      </p:pic>
      <p:sp>
        <p:nvSpPr>
          <p:cNvPr id="19460" name="Slide Number Placeholder 4"/>
          <p:cNvSpPr>
            <a:spLocks noGrp="1"/>
          </p:cNvSpPr>
          <p:nvPr>
            <p:ph type="sldNum" sz="quarter" idx="12"/>
          </p:nvPr>
        </p:nvSpPr>
        <p:spPr/>
        <p:txBody>
          <a:bodyPr/>
          <a:lstStyle/>
          <a:p>
            <a:pPr>
              <a:defRPr/>
            </a:pPr>
            <a:fld id="{0D4ADDAF-1FF1-478E-9808-C7DD64F7BE95}" type="slidenum">
              <a:rPr lang="en-US" smtClean="0"/>
              <a:pPr>
                <a:defRPr/>
              </a:pPr>
              <a:t>19</a:t>
            </a:fld>
            <a:endParaRPr lang="en-US" smtClean="0"/>
          </a:p>
        </p:txBody>
      </p:sp>
    </p:spTree>
    <p:extLst>
      <p:ext uri="{BB962C8B-B14F-4D97-AF65-F5344CB8AC3E}">
        <p14:creationId xmlns:p14="http://schemas.microsoft.com/office/powerpoint/2010/main" xmlns="" val="26533937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5"/>
          <p:cNvSpPr>
            <a:spLocks noChangeArrowheads="1"/>
          </p:cNvSpPr>
          <p:nvPr/>
        </p:nvSpPr>
        <p:spPr bwMode="auto">
          <a:xfrm>
            <a:off x="857250" y="1396390"/>
            <a:ext cx="721518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342900" algn="justLow" rtl="0">
              <a:tabLst>
                <a:tab pos="6294438" algn="l"/>
                <a:tab pos="6343650" algn="l"/>
              </a:tabLst>
            </a:pPr>
            <a:r>
              <a:rPr lang="en-US" sz="2400" dirty="0">
                <a:solidFill>
                  <a:srgbClr val="002060"/>
                </a:solidFill>
                <a:latin typeface="Arial" pitchFamily="34" charset="0"/>
                <a:cs typeface="Arial" pitchFamily="34" charset="0"/>
              </a:rPr>
              <a:t>Windows Server Update Services (WSUS) , previously known as Software Update Services (SUS), is a </a:t>
            </a:r>
            <a:r>
              <a:rPr lang="en-US" sz="2400" dirty="0" smtClean="0">
                <a:solidFill>
                  <a:srgbClr val="002060"/>
                </a:solidFill>
                <a:latin typeface="Arial" pitchFamily="34" charset="0"/>
                <a:cs typeface="Arial" pitchFamily="34" charset="0"/>
              </a:rPr>
              <a:t>computer program </a:t>
            </a:r>
            <a:r>
              <a:rPr lang="en-US" sz="2400" dirty="0">
                <a:solidFill>
                  <a:srgbClr val="002060"/>
                </a:solidFill>
                <a:latin typeface="Arial" pitchFamily="34" charset="0"/>
                <a:cs typeface="Arial" pitchFamily="34" charset="0"/>
              </a:rPr>
              <a:t>developed by Microsoft Corporation that enables administrators to manage the distribution of updates and hotfixes released for Microsoft products to computers in a corporate environment.</a:t>
            </a:r>
          </a:p>
          <a:p>
            <a:pPr indent="285750" algn="justLow" rtl="0">
              <a:tabLst>
                <a:tab pos="6294438" algn="l"/>
                <a:tab pos="6343650" algn="l"/>
              </a:tabLst>
            </a:pPr>
            <a:r>
              <a:rPr lang="en-US" sz="2400" dirty="0">
                <a:solidFill>
                  <a:srgbClr val="002060"/>
                </a:solidFill>
                <a:latin typeface="Arial" pitchFamily="34" charset="0"/>
                <a:cs typeface="Arial" pitchFamily="34" charset="0"/>
              </a:rPr>
              <a:t> WSUS downloads these updates from the Microsoft Update website and then distributes them to computers on a network. WSUS runs on Windows Server and is free to licensed Microsoft customers</a:t>
            </a:r>
            <a:r>
              <a:rPr lang="en-US"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xmlns="" val="214101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0"/>
            <a:ext cx="8062913" cy="1162050"/>
          </a:xfrm>
        </p:spPr>
        <p:txBody>
          <a:bodyPr/>
          <a:lstStyle/>
          <a:p>
            <a:pPr>
              <a:defRPr/>
            </a:pPr>
            <a:r>
              <a:rPr lang="en-US" sz="3200" dirty="0">
                <a:solidFill>
                  <a:srgbClr val="FF0000"/>
                </a:solidFill>
              </a:rPr>
              <a:t/>
            </a:r>
            <a:br>
              <a:rPr lang="en-US" sz="3200" dirty="0">
                <a:solidFill>
                  <a:srgbClr val="FF0000"/>
                </a:solidFill>
              </a:rPr>
            </a:br>
            <a:r>
              <a:rPr lang="en-US" sz="3200" dirty="0" smtClean="0">
                <a:solidFill>
                  <a:srgbClr val="FF0000"/>
                </a:solidFill>
              </a:rPr>
              <a:t>roaming </a:t>
            </a:r>
            <a:r>
              <a:rPr lang="en-US" sz="3200" dirty="0">
                <a:solidFill>
                  <a:srgbClr val="FF0000"/>
                </a:solidFill>
              </a:rPr>
              <a:t>client </a:t>
            </a:r>
            <a:r>
              <a:rPr lang="en-US" sz="3200" dirty="0" smtClean="0">
                <a:solidFill>
                  <a:srgbClr val="FF0000"/>
                </a:solidFill>
              </a:rPr>
              <a:t>deployment computers</a:t>
            </a:r>
            <a:r>
              <a:rPr lang="en-US" sz="3200" dirty="0">
                <a:solidFill>
                  <a:srgbClr val="FF0000"/>
                </a:solidFill>
              </a:rPr>
              <a:t/>
            </a:r>
            <a:br>
              <a:rPr lang="en-US" sz="3200" dirty="0">
                <a:solidFill>
                  <a:srgbClr val="FF0000"/>
                </a:solidFill>
              </a:rPr>
            </a:br>
            <a:endParaRPr lang="ar-SA" sz="3200" dirty="0">
              <a:solidFill>
                <a:srgbClr val="FF0000"/>
              </a:solidFill>
            </a:endParaRPr>
          </a:p>
        </p:txBody>
      </p:sp>
      <p:sp>
        <p:nvSpPr>
          <p:cNvPr id="16387" name="عنصر نائب للنص 2"/>
          <p:cNvSpPr>
            <a:spLocks noGrp="1"/>
          </p:cNvSpPr>
          <p:nvPr>
            <p:ph type="body" idx="2"/>
          </p:nvPr>
        </p:nvSpPr>
        <p:spPr>
          <a:xfrm>
            <a:off x="323528" y="1556792"/>
            <a:ext cx="4032448" cy="4392488"/>
          </a:xfrm>
        </p:spPr>
        <p:txBody>
          <a:bodyPr>
            <a:noAutofit/>
          </a:bodyPr>
          <a:lstStyle/>
          <a:p>
            <a:r>
              <a:rPr lang="en-US" sz="2000" dirty="0" smtClean="0">
                <a:solidFill>
                  <a:schemeClr val="accent1">
                    <a:lumMod val="50000"/>
                  </a:schemeClr>
                </a:solidFill>
              </a:rPr>
              <a:t>If the network includes mobile users who log on to the network from different locations, you can configure WSUS to let roaming users update their client computers from the WSUS server that is closest to them </a:t>
            </a:r>
            <a:r>
              <a:rPr lang="en-US" sz="2000" dirty="0" smtClean="0">
                <a:solidFill>
                  <a:schemeClr val="accent1">
                    <a:lumMod val="50000"/>
                  </a:schemeClr>
                </a:solidFill>
              </a:rPr>
              <a:t>geographically.</a:t>
            </a:r>
            <a:endParaRPr lang="ar-SA" sz="2000" dirty="0" smtClean="0">
              <a:solidFill>
                <a:schemeClr val="accent1">
                  <a:lumMod val="50000"/>
                </a:schemeClr>
              </a:solidFill>
            </a:endParaRPr>
          </a:p>
        </p:txBody>
      </p:sp>
      <p:pic>
        <p:nvPicPr>
          <p:cNvPr id="16388" name="عنصر نائب للمحتوى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568606" y="2895451"/>
            <a:ext cx="3891825" cy="2133898"/>
          </a:xfrm>
        </p:spPr>
      </p:pic>
    </p:spTree>
    <p:extLst>
      <p:ext uri="{BB962C8B-B14F-4D97-AF65-F5344CB8AC3E}">
        <p14:creationId xmlns:p14="http://schemas.microsoft.com/office/powerpoint/2010/main" xmlns="" val="40834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7544" y="908720"/>
            <a:ext cx="8352928" cy="5632311"/>
          </a:xfrm>
          <a:prstGeom prst="rect">
            <a:avLst/>
          </a:prstGeom>
          <a:noFill/>
        </p:spPr>
        <p:txBody>
          <a:bodyPr wrap="square" rtlCol="1">
            <a:spAutoFit/>
          </a:bodyPr>
          <a:lstStyle/>
          <a:p>
            <a:pPr algn="l" rtl="0"/>
            <a:r>
              <a:rPr lang="en-US" sz="2400" b="1" dirty="0" smtClean="0">
                <a:solidFill>
                  <a:srgbClr val="FF0000"/>
                </a:solidFill>
                <a:latin typeface="Arial" pitchFamily="34" charset="0"/>
                <a:cs typeface="Arial" pitchFamily="34" charset="0"/>
              </a:rPr>
              <a:t>WSUS Server hardware </a:t>
            </a:r>
            <a:r>
              <a:rPr lang="en-US" sz="2800" b="1" dirty="0" smtClean="0">
                <a:solidFill>
                  <a:srgbClr val="FF0000"/>
                </a:solidFill>
                <a:latin typeface="Arial" pitchFamily="34" charset="0"/>
                <a:cs typeface="Arial" pitchFamily="34" charset="0"/>
              </a:rPr>
              <a:t>requirements</a:t>
            </a:r>
            <a:r>
              <a:rPr lang="en-US" sz="2400" b="1" dirty="0" smtClean="0">
                <a:solidFill>
                  <a:srgbClr val="FF0000"/>
                </a:solidFill>
                <a:latin typeface="Arial" pitchFamily="34" charset="0"/>
                <a:cs typeface="Arial" pitchFamily="34" charset="0"/>
              </a:rPr>
              <a:t>:</a:t>
            </a:r>
          </a:p>
          <a:p>
            <a:pPr algn="l" rtl="0"/>
            <a:endParaRPr lang="en-US" sz="2000" b="1" dirty="0" smtClean="0">
              <a:solidFill>
                <a:srgbClr val="FF0000"/>
              </a:solidFill>
              <a:latin typeface="Arial" pitchFamily="34" charset="0"/>
              <a:cs typeface="Arial" pitchFamily="34" charset="0"/>
            </a:endParaRPr>
          </a:p>
          <a:p>
            <a:pPr marL="342900" indent="-342900" algn="l" rtl="0">
              <a:buFont typeface="Wingdings" pitchFamily="2" charset="2"/>
              <a:buChar char="q"/>
            </a:pPr>
            <a:r>
              <a:rPr lang="en-US" sz="2400" dirty="0" smtClean="0">
                <a:solidFill>
                  <a:srgbClr val="002060"/>
                </a:solidFill>
                <a:latin typeface="Arial" pitchFamily="34" charset="0"/>
                <a:cs typeface="Arial" pitchFamily="34" charset="0"/>
              </a:rPr>
              <a:t>1 GHz processor or higher</a:t>
            </a:r>
          </a:p>
          <a:p>
            <a:pPr marL="342900" indent="-342900" algn="l" rtl="0">
              <a:buFont typeface="Wingdings" pitchFamily="2" charset="2"/>
              <a:buChar char="q"/>
            </a:pPr>
            <a:r>
              <a:rPr lang="en-US" sz="2400" dirty="0" smtClean="0">
                <a:solidFill>
                  <a:srgbClr val="002060"/>
                </a:solidFill>
                <a:latin typeface="Arial" pitchFamily="34" charset="0"/>
                <a:cs typeface="Arial" pitchFamily="34" charset="0"/>
              </a:rPr>
              <a:t>1 </a:t>
            </a:r>
            <a:r>
              <a:rPr lang="en-US" sz="2400" dirty="0">
                <a:solidFill>
                  <a:srgbClr val="002060"/>
                </a:solidFill>
                <a:latin typeface="Arial" pitchFamily="34" charset="0"/>
                <a:cs typeface="Arial" pitchFamily="34" charset="0"/>
              </a:rPr>
              <a:t>GB </a:t>
            </a:r>
            <a:r>
              <a:rPr lang="en-US" sz="2400" dirty="0" smtClean="0">
                <a:solidFill>
                  <a:srgbClr val="002060"/>
                </a:solidFill>
                <a:latin typeface="Arial" pitchFamily="34" charset="0"/>
                <a:cs typeface="Arial" pitchFamily="34" charset="0"/>
              </a:rPr>
              <a:t>RAM</a:t>
            </a:r>
          </a:p>
          <a:p>
            <a:pPr marL="342900" indent="-342900" algn="l" rtl="0">
              <a:buFont typeface="Wingdings" pitchFamily="2" charset="2"/>
              <a:buChar char="q"/>
            </a:pPr>
            <a:r>
              <a:rPr lang="en-US" sz="2400" dirty="0" smtClean="0">
                <a:solidFill>
                  <a:srgbClr val="002060"/>
                </a:solidFill>
                <a:latin typeface="Arial" pitchFamily="34" charset="0"/>
                <a:cs typeface="Arial" pitchFamily="34" charset="0"/>
              </a:rPr>
              <a:t>A </a:t>
            </a:r>
            <a:r>
              <a:rPr lang="en-US" sz="2400" dirty="0">
                <a:solidFill>
                  <a:srgbClr val="002060"/>
                </a:solidFill>
                <a:latin typeface="Arial" pitchFamily="34" charset="0"/>
                <a:cs typeface="Arial" pitchFamily="34" charset="0"/>
              </a:rPr>
              <a:t>minimum of 1 GB free space is required for the system </a:t>
            </a:r>
            <a:r>
              <a:rPr lang="en-US" sz="2400" dirty="0" smtClean="0">
                <a:solidFill>
                  <a:srgbClr val="002060"/>
                </a:solidFill>
                <a:latin typeface="Arial" pitchFamily="34" charset="0"/>
                <a:cs typeface="Arial" pitchFamily="34" charset="0"/>
              </a:rPr>
              <a:t>partition.</a:t>
            </a:r>
          </a:p>
          <a:p>
            <a:pPr marL="342900" indent="-342900" algn="l" rtl="0">
              <a:buFont typeface="Wingdings" pitchFamily="2" charset="2"/>
              <a:buChar char="q"/>
            </a:pPr>
            <a:r>
              <a:rPr lang="en-US" sz="2400" dirty="0">
                <a:solidFill>
                  <a:srgbClr val="002060"/>
                </a:solidFill>
                <a:latin typeface="Arial" pitchFamily="34" charset="0"/>
                <a:cs typeface="Arial" pitchFamily="34" charset="0"/>
              </a:rPr>
              <a:t>Minimum 2 GB of free space on the volume on which the database is stored.</a:t>
            </a:r>
          </a:p>
          <a:p>
            <a:pPr marL="342900" indent="-342900" algn="l" rtl="0">
              <a:buFont typeface="Wingdings" pitchFamily="2" charset="2"/>
              <a:buChar char="q"/>
            </a:pPr>
            <a:r>
              <a:rPr lang="en-US" sz="2400" dirty="0" smtClean="0">
                <a:solidFill>
                  <a:srgbClr val="002060"/>
                </a:solidFill>
                <a:latin typeface="Arial" pitchFamily="34" charset="0"/>
                <a:cs typeface="Arial" pitchFamily="34" charset="0"/>
              </a:rPr>
              <a:t>A minimum of 6 GB free space are required for the volume where WSUS stores content (30 GB are recommended).</a:t>
            </a:r>
          </a:p>
          <a:p>
            <a:pPr algn="l" rtl="0"/>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r>
              <a:rPr lang="en-US" sz="2400" b="1" i="1" u="sng" dirty="0" smtClean="0">
                <a:solidFill>
                  <a:srgbClr val="002060"/>
                </a:solidFill>
                <a:latin typeface="Arial" pitchFamily="34" charset="0"/>
                <a:cs typeface="Arial" pitchFamily="34" charset="0"/>
              </a:rPr>
              <a:t>NOTE: </a:t>
            </a:r>
            <a:r>
              <a:rPr lang="en-US" sz="2400" dirty="0" smtClean="0">
                <a:solidFill>
                  <a:srgbClr val="002060"/>
                </a:solidFill>
                <a:latin typeface="Arial" pitchFamily="34" charset="0"/>
                <a:cs typeface="Arial" pitchFamily="34" charset="0"/>
              </a:rPr>
              <a:t>Both the system partition and the partition on which you install WSUS must be formatted with the</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NTFS file system.</a:t>
            </a:r>
            <a:endParaRPr lang="ar-SA"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766733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457200" y="704088"/>
            <a:ext cx="8229600" cy="1143000"/>
          </a:xfrm>
        </p:spPr>
        <p:txBody>
          <a:bodyPr>
            <a:noAutofit/>
          </a:bodyPr>
          <a:lstStyle/>
          <a:p>
            <a:r>
              <a:rPr lang="en-US" sz="3200" b="1" dirty="0">
                <a:solidFill>
                  <a:srgbClr val="FF0000"/>
                </a:solidFill>
                <a:latin typeface="Arial" pitchFamily="34" charset="0"/>
                <a:cs typeface="Arial" pitchFamily="34" charset="0"/>
              </a:rPr>
              <a:t>WSUS Server </a:t>
            </a:r>
            <a:r>
              <a:rPr lang="en-US" sz="3200" b="1" dirty="0" smtClean="0">
                <a:solidFill>
                  <a:srgbClr val="FF0000"/>
                </a:solidFill>
                <a:latin typeface="Arial" pitchFamily="34" charset="0"/>
                <a:cs typeface="Arial" pitchFamily="34" charset="0"/>
              </a:rPr>
              <a:t>software </a:t>
            </a:r>
            <a:r>
              <a:rPr lang="en-US" sz="3200" b="1" dirty="0">
                <a:solidFill>
                  <a:srgbClr val="FF0000"/>
                </a:solidFill>
                <a:latin typeface="Arial" pitchFamily="34" charset="0"/>
                <a:cs typeface="Arial" pitchFamily="34" charset="0"/>
              </a:rPr>
              <a:t>requirements:</a:t>
            </a:r>
            <a:br>
              <a:rPr lang="en-US" sz="3200" b="1" dirty="0">
                <a:solidFill>
                  <a:srgbClr val="FF0000"/>
                </a:solidFill>
                <a:latin typeface="Arial" pitchFamily="34" charset="0"/>
                <a:cs typeface="Arial" pitchFamily="34" charset="0"/>
              </a:rPr>
            </a:br>
            <a:endParaRPr lang="ar-SA" sz="2800" dirty="0"/>
          </a:p>
        </p:txBody>
      </p:sp>
      <p:sp>
        <p:nvSpPr>
          <p:cNvPr id="4" name="مستطيل 3"/>
          <p:cNvSpPr/>
          <p:nvPr/>
        </p:nvSpPr>
        <p:spPr>
          <a:xfrm>
            <a:off x="551606" y="1812281"/>
            <a:ext cx="8196857" cy="3831818"/>
          </a:xfrm>
          <a:prstGeom prst="rect">
            <a:avLst/>
          </a:prstGeom>
        </p:spPr>
        <p:txBody>
          <a:bodyPr wrap="square">
            <a:spAutoFit/>
          </a:bodyPr>
          <a:lstStyle/>
          <a:p>
            <a:pPr marL="342900" indent="-342900" algn="l" rtl="0">
              <a:lnSpc>
                <a:spcPct val="150000"/>
              </a:lnSpc>
              <a:buFont typeface="Wingdings" pitchFamily="2" charset="2"/>
              <a:buChar char="q"/>
            </a:pPr>
            <a:r>
              <a:rPr lang="en-US" sz="2400" dirty="0">
                <a:solidFill>
                  <a:srgbClr val="002060"/>
                </a:solidFill>
                <a:latin typeface="Arial" pitchFamily="34" charset="0"/>
                <a:cs typeface="Arial" pitchFamily="34" charset="0"/>
              </a:rPr>
              <a:t>At least Internet Information Services (IIS) 6.0 </a:t>
            </a:r>
            <a:endParaRPr lang="en-US" sz="2400" dirty="0" smtClean="0">
              <a:solidFill>
                <a:srgbClr val="002060"/>
              </a:solidFill>
              <a:latin typeface="Arial" pitchFamily="34" charset="0"/>
              <a:cs typeface="Arial" pitchFamily="34" charset="0"/>
            </a:endParaRPr>
          </a:p>
          <a:p>
            <a:pPr marL="342900" indent="-342900" algn="l" rtl="0">
              <a:lnSpc>
                <a:spcPct val="150000"/>
              </a:lnSpc>
              <a:buFont typeface="Wingdings" pitchFamily="2" charset="2"/>
              <a:buChar char="q"/>
            </a:pPr>
            <a:r>
              <a:rPr lang="en-US" sz="2400" dirty="0" smtClean="0">
                <a:solidFill>
                  <a:srgbClr val="002060"/>
                </a:solidFill>
                <a:latin typeface="Arial" pitchFamily="34" charset="0"/>
                <a:cs typeface="Arial" pitchFamily="34" charset="0"/>
              </a:rPr>
              <a:t>.</a:t>
            </a:r>
            <a:r>
              <a:rPr lang="en-US" sz="2400" dirty="0">
                <a:solidFill>
                  <a:srgbClr val="002060"/>
                </a:solidFill>
                <a:latin typeface="Arial" pitchFamily="34" charset="0"/>
                <a:cs typeface="Arial" pitchFamily="34" charset="0"/>
              </a:rPr>
              <a:t>NET Framework 2.0 </a:t>
            </a:r>
          </a:p>
          <a:p>
            <a:pPr marL="342900" indent="-342900" algn="l" rtl="0">
              <a:lnSpc>
                <a:spcPct val="150000"/>
              </a:lnSpc>
              <a:buFont typeface="Wingdings" pitchFamily="2" charset="2"/>
              <a:buChar char="q"/>
            </a:pPr>
            <a:r>
              <a:rPr lang="en-US" sz="2400" dirty="0" smtClean="0">
                <a:solidFill>
                  <a:srgbClr val="002060"/>
                </a:solidFill>
                <a:latin typeface="Arial" pitchFamily="34" charset="0"/>
                <a:cs typeface="Arial" pitchFamily="34" charset="0"/>
              </a:rPr>
              <a:t>Microsoft Management Console</a:t>
            </a:r>
            <a:r>
              <a:rPr lang="en-US" sz="2400" dirty="0">
                <a:solidFill>
                  <a:srgbClr val="002060"/>
                </a:solidFill>
                <a:latin typeface="Arial" pitchFamily="34" charset="0"/>
                <a:cs typeface="Arial" pitchFamily="34" charset="0"/>
              </a:rPr>
              <a:t> 3.0 </a:t>
            </a:r>
          </a:p>
          <a:p>
            <a:pPr marL="342900" indent="-342900" algn="l" rtl="0">
              <a:lnSpc>
                <a:spcPct val="150000"/>
              </a:lnSpc>
              <a:buFont typeface="Wingdings" pitchFamily="2" charset="2"/>
              <a:buChar char="q"/>
            </a:pPr>
            <a:r>
              <a:rPr lang="en-US" sz="2400" dirty="0" smtClean="0">
                <a:solidFill>
                  <a:srgbClr val="002060"/>
                </a:solidFill>
                <a:latin typeface="Arial" pitchFamily="34" charset="0"/>
                <a:cs typeface="Arial" pitchFamily="34" charset="0"/>
              </a:rPr>
              <a:t>Microsoft </a:t>
            </a:r>
            <a:r>
              <a:rPr lang="en-US" sz="2400" dirty="0">
                <a:solidFill>
                  <a:srgbClr val="002060"/>
                </a:solidFill>
                <a:latin typeface="Arial" pitchFamily="34" charset="0"/>
                <a:cs typeface="Arial" pitchFamily="34" charset="0"/>
              </a:rPr>
              <a:t>Report Viewer Redistributable </a:t>
            </a:r>
            <a:r>
              <a:rPr lang="en-US" sz="2400" dirty="0" smtClean="0">
                <a:solidFill>
                  <a:srgbClr val="002060"/>
                </a:solidFill>
                <a:latin typeface="Arial" pitchFamily="34" charset="0"/>
                <a:cs typeface="Arial" pitchFamily="34" charset="0"/>
              </a:rPr>
              <a:t>2008</a:t>
            </a:r>
          </a:p>
          <a:p>
            <a:pPr marL="1143000" indent="-457200" algn="l" rtl="0">
              <a:lnSpc>
                <a:spcPct val="150000"/>
              </a:lnSpc>
              <a:buFont typeface="Arial" pitchFamily="34" charset="0"/>
              <a:buChar char="•"/>
            </a:pPr>
            <a:r>
              <a:rPr lang="en-US" dirty="0" smtClean="0">
                <a:solidFill>
                  <a:srgbClr val="002060"/>
                </a:solidFill>
                <a:latin typeface="Arial" pitchFamily="34" charset="0"/>
                <a:cs typeface="Arial" pitchFamily="34" charset="0"/>
              </a:rPr>
              <a:t>If you want to generate reports</a:t>
            </a:r>
            <a:endParaRPr lang="en-US" dirty="0">
              <a:solidFill>
                <a:srgbClr val="002060"/>
              </a:solidFill>
              <a:latin typeface="Arial" pitchFamily="34" charset="0"/>
              <a:cs typeface="Arial" pitchFamily="34" charset="0"/>
            </a:endParaRPr>
          </a:p>
          <a:p>
            <a:pPr marL="342900" indent="-342900" algn="l" rtl="0">
              <a:lnSpc>
                <a:spcPct val="150000"/>
              </a:lnSpc>
              <a:buFont typeface="Wingdings" pitchFamily="2" charset="2"/>
              <a:buChar char="q"/>
            </a:pPr>
            <a:r>
              <a:rPr lang="en-US" sz="2400" dirty="0">
                <a:solidFill>
                  <a:srgbClr val="002060"/>
                </a:solidFill>
                <a:latin typeface="Arial" pitchFamily="34" charset="0"/>
                <a:cs typeface="Arial" pitchFamily="34" charset="0"/>
              </a:rPr>
              <a:t>Windows Internal Database </a:t>
            </a:r>
          </a:p>
          <a:p>
            <a:pPr marL="1028700" indent="-342900" algn="l" rtl="0">
              <a:lnSpc>
                <a:spcPct val="150000"/>
              </a:lnSpc>
              <a:buFont typeface="Arial" pitchFamily="34" charset="0"/>
              <a:buChar char="•"/>
            </a:pPr>
            <a:r>
              <a:rPr lang="en-US" dirty="0">
                <a:solidFill>
                  <a:srgbClr val="002060"/>
                </a:solidFill>
                <a:latin typeface="Arial" pitchFamily="34" charset="0"/>
                <a:cs typeface="Arial" pitchFamily="34" charset="0"/>
              </a:rPr>
              <a:t>SQL Server 2008 /SQL Server 2005 with SP3</a:t>
            </a:r>
            <a:endParaRPr lang="ar-SA"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578798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fld id="{E1E84DAF-2B49-4CD9-96AA-05D7456F981F}" type="slidenum">
              <a:rPr lang="en-GB"/>
              <a:pPr/>
              <a:t>23</a:t>
            </a:fld>
            <a:endParaRPr lang="en-GB"/>
          </a:p>
        </p:txBody>
      </p:sp>
      <p:sp>
        <p:nvSpPr>
          <p:cNvPr id="182274" name="Rectangle 2"/>
          <p:cNvSpPr>
            <a:spLocks noGrp="1" noChangeArrowheads="1"/>
          </p:cNvSpPr>
          <p:nvPr>
            <p:ph type="title"/>
          </p:nvPr>
        </p:nvSpPr>
        <p:spPr>
          <a:xfrm>
            <a:off x="395288" y="620713"/>
            <a:ext cx="8061325" cy="1143000"/>
          </a:xfrm>
        </p:spPr>
        <p:txBody>
          <a:bodyPr anchor="ctr"/>
          <a:lstStyle/>
          <a:p>
            <a:r>
              <a:rPr lang="de-DE" sz="3200" b="1" dirty="0">
                <a:latin typeface="Trebuchet MS" pitchFamily="34" charset="0"/>
              </a:rPr>
              <a:t>WSUS Admin web interface</a:t>
            </a:r>
            <a:endParaRPr lang="en-US" sz="3200" b="1" dirty="0">
              <a:latin typeface="Trebuchet MS" pitchFamily="34" charset="0"/>
            </a:endParaRPr>
          </a:p>
        </p:txBody>
      </p:sp>
      <p:pic>
        <p:nvPicPr>
          <p:cNvPr id="182276" name="Picture 4" descr="wsus-admin1"/>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768350" y="1762124"/>
            <a:ext cx="7607300" cy="44751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408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18048"/>
            <a:ext cx="8305800" cy="1143000"/>
          </a:xfrm>
        </p:spPr>
        <p:txBody>
          <a:bodyPr/>
          <a:lstStyle/>
          <a:p>
            <a:pPr algn="ctr"/>
            <a:r>
              <a:rPr lang="en-US" sz="5400" i="1" dirty="0">
                <a:solidFill>
                  <a:srgbClr val="002060"/>
                </a:solidFill>
              </a:rPr>
              <a:t>Thank you for listening </a:t>
            </a:r>
            <a:endParaRPr lang="ar-SA" dirty="0"/>
          </a:p>
        </p:txBody>
      </p:sp>
    </p:spTree>
    <p:extLst>
      <p:ext uri="{BB962C8B-B14F-4D97-AF65-F5344CB8AC3E}">
        <p14:creationId xmlns:p14="http://schemas.microsoft.com/office/powerpoint/2010/main" xmlns="" val="895403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669925"/>
            <a:ext cx="8748712" cy="1046163"/>
          </a:xfrm>
        </p:spPr>
        <p:txBody>
          <a:bodyPr lIns="92160" tIns="46080" rIns="92160" bIns="4608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smtClean="0">
                <a:latin typeface="Trebuchet MS" pitchFamily="34" charset="0"/>
              </a:rPr>
              <a:t>The idea of updating clients with WSUS/SUS</a:t>
            </a:r>
          </a:p>
        </p:txBody>
      </p:sp>
      <p:sp>
        <p:nvSpPr>
          <p:cNvPr id="4" name="عنصر نائب لرقم الشريحة 3"/>
          <p:cNvSpPr>
            <a:spLocks noGrp="1"/>
          </p:cNvSpPr>
          <p:nvPr>
            <p:ph type="sldNum" sz="quarter" idx="12"/>
          </p:nvPr>
        </p:nvSpPr>
        <p:spPr>
          <a:xfrm>
            <a:off x="7059613" y="6400800"/>
            <a:ext cx="1905000" cy="457200"/>
          </a:xfrm>
        </p:spPr>
        <p:txBody>
          <a:bodyPr/>
          <a:lstStyle/>
          <a:p>
            <a:pPr>
              <a:defRPr/>
            </a:pPr>
            <a:fld id="{310B7188-2B97-442B-940D-F1D835743EA0}" type="slidenum">
              <a:rPr lang="en-GB"/>
              <a:pPr>
                <a:defRPr/>
              </a:pPr>
              <a:t>3</a:t>
            </a:fld>
            <a:endParaRPr lang="en-GB"/>
          </a:p>
        </p:txBody>
      </p:sp>
      <p:sp>
        <p:nvSpPr>
          <p:cNvPr id="9220" name="Text Box 4"/>
          <p:cNvSpPr txBox="1">
            <a:spLocks noChangeArrowheads="1"/>
          </p:cNvSpPr>
          <p:nvPr/>
        </p:nvSpPr>
        <p:spPr bwMode="auto">
          <a:xfrm>
            <a:off x="395288" y="4195763"/>
            <a:ext cx="1371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Microsoft Update</a:t>
            </a:r>
          </a:p>
        </p:txBody>
      </p:sp>
      <p:sp>
        <p:nvSpPr>
          <p:cNvPr id="9221" name="Text Box 5"/>
          <p:cNvSpPr txBox="1">
            <a:spLocks noChangeArrowheads="1"/>
          </p:cNvSpPr>
          <p:nvPr/>
        </p:nvSpPr>
        <p:spPr bwMode="auto">
          <a:xfrm>
            <a:off x="1691680" y="2997200"/>
            <a:ext cx="12239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dirty="0">
                <a:latin typeface="Trebuchet MS" pitchFamily="34" charset="0"/>
              </a:rPr>
              <a:t>Internet</a:t>
            </a:r>
          </a:p>
        </p:txBody>
      </p:sp>
      <p:sp>
        <p:nvSpPr>
          <p:cNvPr id="9222" name="AutoShape 6"/>
          <p:cNvSpPr>
            <a:spLocks noChangeArrowheads="1"/>
          </p:cNvSpPr>
          <p:nvPr/>
        </p:nvSpPr>
        <p:spPr bwMode="auto">
          <a:xfrm>
            <a:off x="3556000" y="1844675"/>
            <a:ext cx="152400" cy="2100263"/>
          </a:xfrm>
          <a:prstGeom prst="roundRect">
            <a:avLst>
              <a:gd name="adj" fmla="val 1042"/>
            </a:avLst>
          </a:prstGeom>
          <a:solidFill>
            <a:srgbClr val="FF0033"/>
          </a:solidFill>
          <a:ln w="9360">
            <a:solidFill>
              <a:srgbClr val="FFFFFF"/>
            </a:solidFill>
            <a:round/>
            <a:headEnd/>
            <a:tailEnd/>
          </a:ln>
        </p:spPr>
        <p:txBody>
          <a:bodyPr wrap="none" anchor="ctr"/>
          <a:lstStyle/>
          <a:p>
            <a:endParaRPr lang="ar-SA">
              <a:ea typeface="Majalla UI"/>
            </a:endParaRPr>
          </a:p>
        </p:txBody>
      </p:sp>
      <p:sp>
        <p:nvSpPr>
          <p:cNvPr id="9223" name="Text Box 7"/>
          <p:cNvSpPr txBox="1">
            <a:spLocks noChangeArrowheads="1"/>
          </p:cNvSpPr>
          <p:nvPr/>
        </p:nvSpPr>
        <p:spPr bwMode="auto">
          <a:xfrm>
            <a:off x="3059113" y="4221163"/>
            <a:ext cx="1079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Firewall</a:t>
            </a:r>
          </a:p>
        </p:txBody>
      </p:sp>
      <p:sp>
        <p:nvSpPr>
          <p:cNvPr id="9224" name="Line 8"/>
          <p:cNvSpPr>
            <a:spLocks noChangeShapeType="1"/>
          </p:cNvSpPr>
          <p:nvPr/>
        </p:nvSpPr>
        <p:spPr bwMode="auto">
          <a:xfrm flipH="1">
            <a:off x="1384300" y="3216275"/>
            <a:ext cx="460375" cy="1588"/>
          </a:xfrm>
          <a:prstGeom prst="line">
            <a:avLst/>
          </a:prstGeom>
          <a:noFill/>
          <a:ln w="9398">
            <a:solidFill>
              <a:srgbClr val="FFFFFF"/>
            </a:solidFill>
            <a:round/>
            <a:headEnd/>
            <a:tailEnd/>
          </a:ln>
          <a:extLst>
            <a:ext uri="{909E8E84-426E-40DD-AFC4-6F175D3DCCD1}">
              <a14:hiddenFill xmlns:a14="http://schemas.microsoft.com/office/drawing/2010/main" xmlns="">
                <a:noFill/>
              </a14:hiddenFill>
            </a:ext>
          </a:extLst>
        </p:spPr>
        <p:txBody>
          <a:bodyPr/>
          <a:lstStyle/>
          <a:p>
            <a:endParaRPr lang="ar-SA"/>
          </a:p>
        </p:txBody>
      </p:sp>
      <p:sp>
        <p:nvSpPr>
          <p:cNvPr id="11" name="Line 9"/>
          <p:cNvSpPr>
            <a:spLocks noChangeShapeType="1"/>
          </p:cNvSpPr>
          <p:nvPr/>
        </p:nvSpPr>
        <p:spPr bwMode="auto">
          <a:xfrm flipH="1">
            <a:off x="5364163" y="2205038"/>
            <a:ext cx="1223962" cy="936625"/>
          </a:xfrm>
          <a:prstGeom prst="line">
            <a:avLst/>
          </a:prstGeom>
          <a:ln>
            <a:headEnd type="triangle" w="med" len="med"/>
            <a:tailEnd type="triangle" w="med" len="med"/>
          </a:ln>
          <a:extLst/>
        </p:spPr>
        <p:style>
          <a:lnRef idx="1">
            <a:schemeClr val="dk1"/>
          </a:lnRef>
          <a:fillRef idx="0">
            <a:schemeClr val="dk1"/>
          </a:fillRef>
          <a:effectRef idx="0">
            <a:schemeClr val="dk1"/>
          </a:effectRef>
          <a:fontRef idx="minor">
            <a:schemeClr val="tx1"/>
          </a:fontRef>
        </p:style>
        <p:txBody>
          <a:bodyPr/>
          <a:lstStyle/>
          <a:p>
            <a:pPr>
              <a:defRPr/>
            </a:pPr>
            <a:endParaRPr lang="ar-SA">
              <a:ln>
                <a:solidFill>
                  <a:sysClr val="windowText" lastClr="000000"/>
                </a:solidFill>
              </a:ln>
            </a:endParaRPr>
          </a:p>
        </p:txBody>
      </p:sp>
      <p:sp>
        <p:nvSpPr>
          <p:cNvPr id="13" name="Line 11"/>
          <p:cNvSpPr>
            <a:spLocks noChangeShapeType="1"/>
          </p:cNvSpPr>
          <p:nvPr/>
        </p:nvSpPr>
        <p:spPr bwMode="auto">
          <a:xfrm flipH="1" flipV="1">
            <a:off x="5364163" y="3284538"/>
            <a:ext cx="1281112" cy="1076325"/>
          </a:xfrm>
          <a:prstGeom prst="line">
            <a:avLst/>
          </a:prstGeom>
          <a:ln>
            <a:headEnd type="triangle" w="med" len="med"/>
            <a:tailEnd type="triangle" w="med" len="med"/>
          </a:ln>
          <a:extLst/>
        </p:spPr>
        <p:style>
          <a:lnRef idx="1">
            <a:schemeClr val="dk1"/>
          </a:lnRef>
          <a:fillRef idx="0">
            <a:schemeClr val="dk1"/>
          </a:fillRef>
          <a:effectRef idx="0">
            <a:schemeClr val="dk1"/>
          </a:effectRef>
          <a:fontRef idx="minor">
            <a:schemeClr val="tx1"/>
          </a:fontRef>
        </p:style>
        <p:txBody>
          <a:bodyPr/>
          <a:lstStyle/>
          <a:p>
            <a:pPr>
              <a:defRPr/>
            </a:pPr>
            <a:endParaRPr lang="ar-SA"/>
          </a:p>
        </p:txBody>
      </p:sp>
      <p:sp>
        <p:nvSpPr>
          <p:cNvPr id="44" name="Line 51"/>
          <p:cNvSpPr>
            <a:spLocks noChangeShapeType="1"/>
          </p:cNvSpPr>
          <p:nvPr/>
        </p:nvSpPr>
        <p:spPr bwMode="auto">
          <a:xfrm>
            <a:off x="4967288" y="3444875"/>
            <a:ext cx="1587" cy="304800"/>
          </a:xfrm>
          <a:prstGeom prst="line">
            <a:avLst/>
          </a:prstGeom>
          <a:ln>
            <a:headEnd type="triangle" w="med" len="med"/>
            <a:tailEnd type="triangle" w="med" len="med"/>
          </a:ln>
          <a:extLst/>
        </p:spPr>
        <p:style>
          <a:lnRef idx="1">
            <a:schemeClr val="dk1"/>
          </a:lnRef>
          <a:fillRef idx="0">
            <a:schemeClr val="dk1"/>
          </a:fillRef>
          <a:effectRef idx="0">
            <a:schemeClr val="dk1"/>
          </a:effectRef>
          <a:fontRef idx="minor">
            <a:schemeClr val="tx1"/>
          </a:fontRef>
        </p:style>
        <p:txBody>
          <a:bodyPr/>
          <a:lstStyle/>
          <a:p>
            <a:pPr>
              <a:defRPr/>
            </a:pPr>
            <a:endParaRPr lang="ar-SA"/>
          </a:p>
        </p:txBody>
      </p:sp>
      <p:sp>
        <p:nvSpPr>
          <p:cNvPr id="9228" name="Freeform 52"/>
          <p:cNvSpPr>
            <a:spLocks noChangeArrowheads="1"/>
          </p:cNvSpPr>
          <p:nvPr/>
        </p:nvSpPr>
        <p:spPr bwMode="auto">
          <a:xfrm>
            <a:off x="1766888" y="2454275"/>
            <a:ext cx="1371600" cy="1447800"/>
          </a:xfrm>
          <a:custGeom>
            <a:avLst/>
            <a:gdLst>
              <a:gd name="T0" fmla="*/ 2147483647 w 3812"/>
              <a:gd name="T1" fmla="*/ 2147483647 h 4023"/>
              <a:gd name="T2" fmla="*/ 2147483647 w 3812"/>
              <a:gd name="T3" fmla="*/ 2147483647 h 4023"/>
              <a:gd name="T4" fmla="*/ 2147483647 w 3812"/>
              <a:gd name="T5" fmla="*/ 2147483647 h 4023"/>
              <a:gd name="T6" fmla="*/ 2147483647 w 3812"/>
              <a:gd name="T7" fmla="*/ 2147483647 h 4023"/>
              <a:gd name="T8" fmla="*/ 2147483647 w 3812"/>
              <a:gd name="T9" fmla="*/ 2147483647 h 4023"/>
              <a:gd name="T10" fmla="*/ 2147483647 w 3812"/>
              <a:gd name="T11" fmla="*/ 2147483647 h 4023"/>
              <a:gd name="T12" fmla="*/ 2147483647 w 3812"/>
              <a:gd name="T13" fmla="*/ 2147483647 h 4023"/>
              <a:gd name="T14" fmla="*/ 0 w 3812"/>
              <a:gd name="T15" fmla="*/ 2147483647 h 4023"/>
              <a:gd name="T16" fmla="*/ 2147483647 w 3812"/>
              <a:gd name="T17" fmla="*/ 2147483647 h 4023"/>
              <a:gd name="T18" fmla="*/ 2147483647 w 3812"/>
              <a:gd name="T19" fmla="*/ 2147483647 h 4023"/>
              <a:gd name="T20" fmla="*/ 2147483647 w 3812"/>
              <a:gd name="T21" fmla="*/ 2147483647 h 4023"/>
              <a:gd name="T22" fmla="*/ 2147483647 w 3812"/>
              <a:gd name="T23" fmla="*/ 2147483647 h 4023"/>
              <a:gd name="T24" fmla="*/ 2147483647 w 3812"/>
              <a:gd name="T25" fmla="*/ 2147483647 h 4023"/>
              <a:gd name="T26" fmla="*/ 2147483647 w 3812"/>
              <a:gd name="T27" fmla="*/ 2147483647 h 4023"/>
              <a:gd name="T28" fmla="*/ 2147483647 w 3812"/>
              <a:gd name="T29" fmla="*/ 2147483647 h 4023"/>
              <a:gd name="T30" fmla="*/ 2147483647 w 3812"/>
              <a:gd name="T31" fmla="*/ 2147483647 h 4023"/>
              <a:gd name="T32" fmla="*/ 2147483647 w 3812"/>
              <a:gd name="T33" fmla="*/ 2147483647 h 4023"/>
              <a:gd name="T34" fmla="*/ 2147483647 w 3812"/>
              <a:gd name="T35" fmla="*/ 2147483647 h 4023"/>
              <a:gd name="T36" fmla="*/ 2147483647 w 3812"/>
              <a:gd name="T37" fmla="*/ 2147483647 h 4023"/>
              <a:gd name="T38" fmla="*/ 2147483647 w 3812"/>
              <a:gd name="T39" fmla="*/ 2147483647 h 4023"/>
              <a:gd name="T40" fmla="*/ 2147483647 w 3812"/>
              <a:gd name="T41" fmla="*/ 2147483647 h 4023"/>
              <a:gd name="T42" fmla="*/ 2147483647 w 3812"/>
              <a:gd name="T43" fmla="*/ 2147483647 h 4023"/>
              <a:gd name="T44" fmla="*/ 2147483647 w 3812"/>
              <a:gd name="T45" fmla="*/ 2147483647 h 4023"/>
              <a:gd name="T46" fmla="*/ 2147483647 w 3812"/>
              <a:gd name="T47" fmla="*/ 2147483647 h 4023"/>
              <a:gd name="T48" fmla="*/ 2147483647 w 3812"/>
              <a:gd name="T49" fmla="*/ 2147483647 h 4023"/>
              <a:gd name="T50" fmla="*/ 2147483647 w 3812"/>
              <a:gd name="T51" fmla="*/ 2147483647 h 4023"/>
              <a:gd name="T52" fmla="*/ 2147483647 w 3812"/>
              <a:gd name="T53" fmla="*/ 2147483647 h 4023"/>
              <a:gd name="T54" fmla="*/ 2147483647 w 3812"/>
              <a:gd name="T55" fmla="*/ 0 h 4023"/>
              <a:gd name="T56" fmla="*/ 2147483647 w 3812"/>
              <a:gd name="T57" fmla="*/ 2147483647 h 40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2"/>
              <a:gd name="T88" fmla="*/ 0 h 4023"/>
              <a:gd name="T89" fmla="*/ 3812 w 3812"/>
              <a:gd name="T90" fmla="*/ 4023 h 40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2" h="4023">
                <a:moveTo>
                  <a:pt x="2022" y="808"/>
                </a:moveTo>
                <a:lnTo>
                  <a:pt x="1715" y="351"/>
                </a:lnTo>
                <a:lnTo>
                  <a:pt x="1508" y="1188"/>
                </a:lnTo>
                <a:lnTo>
                  <a:pt x="794" y="675"/>
                </a:lnTo>
                <a:lnTo>
                  <a:pt x="947" y="1455"/>
                </a:lnTo>
                <a:lnTo>
                  <a:pt x="207" y="1540"/>
                </a:lnTo>
                <a:lnTo>
                  <a:pt x="694" y="2159"/>
                </a:lnTo>
                <a:lnTo>
                  <a:pt x="0" y="2397"/>
                </a:lnTo>
                <a:lnTo>
                  <a:pt x="587" y="2863"/>
                </a:lnTo>
                <a:lnTo>
                  <a:pt x="226" y="3319"/>
                </a:lnTo>
                <a:lnTo>
                  <a:pt x="847" y="3397"/>
                </a:lnTo>
                <a:lnTo>
                  <a:pt x="867" y="4022"/>
                </a:lnTo>
                <a:lnTo>
                  <a:pt x="1327" y="3375"/>
                </a:lnTo>
                <a:lnTo>
                  <a:pt x="1534" y="3671"/>
                </a:lnTo>
                <a:lnTo>
                  <a:pt x="1741" y="3235"/>
                </a:lnTo>
                <a:lnTo>
                  <a:pt x="2049" y="3509"/>
                </a:lnTo>
                <a:lnTo>
                  <a:pt x="2148" y="2968"/>
                </a:lnTo>
                <a:lnTo>
                  <a:pt x="2636" y="3235"/>
                </a:lnTo>
                <a:lnTo>
                  <a:pt x="2583" y="2672"/>
                </a:lnTo>
                <a:lnTo>
                  <a:pt x="3330" y="2911"/>
                </a:lnTo>
                <a:lnTo>
                  <a:pt x="2890" y="2292"/>
                </a:lnTo>
                <a:lnTo>
                  <a:pt x="3223" y="2103"/>
                </a:lnTo>
                <a:lnTo>
                  <a:pt x="2996" y="1751"/>
                </a:lnTo>
                <a:lnTo>
                  <a:pt x="3811" y="1237"/>
                </a:lnTo>
                <a:lnTo>
                  <a:pt x="2890" y="1216"/>
                </a:lnTo>
                <a:lnTo>
                  <a:pt x="3176" y="590"/>
                </a:lnTo>
                <a:lnTo>
                  <a:pt x="2562" y="1076"/>
                </a:lnTo>
                <a:lnTo>
                  <a:pt x="2609" y="0"/>
                </a:lnTo>
                <a:lnTo>
                  <a:pt x="2022" y="808"/>
                </a:lnTo>
              </a:path>
            </a:pathLst>
          </a:custGeom>
          <a:noFill/>
          <a:ln w="939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ar-SA"/>
          </a:p>
        </p:txBody>
      </p:sp>
      <p:sp>
        <p:nvSpPr>
          <p:cNvPr id="9229" name="Text Box 53"/>
          <p:cNvSpPr txBox="1">
            <a:spLocks noChangeArrowheads="1"/>
          </p:cNvSpPr>
          <p:nvPr/>
        </p:nvSpPr>
        <p:spPr bwMode="auto">
          <a:xfrm>
            <a:off x="4205288" y="2420938"/>
            <a:ext cx="14271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WSUS/SUS</a:t>
            </a:r>
          </a:p>
        </p:txBody>
      </p:sp>
      <p:sp>
        <p:nvSpPr>
          <p:cNvPr id="9230" name="Text Box 54"/>
          <p:cNvSpPr txBox="1">
            <a:spLocks noChangeArrowheads="1"/>
          </p:cNvSpPr>
          <p:nvPr/>
        </p:nvSpPr>
        <p:spPr bwMode="auto">
          <a:xfrm>
            <a:off x="4427538" y="4797425"/>
            <a:ext cx="11509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Database</a:t>
            </a:r>
          </a:p>
        </p:txBody>
      </p:sp>
      <p:sp>
        <p:nvSpPr>
          <p:cNvPr id="9231" name="Text Box 55"/>
          <p:cNvSpPr txBox="1">
            <a:spLocks noChangeArrowheads="1"/>
          </p:cNvSpPr>
          <p:nvPr/>
        </p:nvSpPr>
        <p:spPr bwMode="auto">
          <a:xfrm>
            <a:off x="5703888" y="4976813"/>
            <a:ext cx="2900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Automatic</a:t>
            </a:r>
            <a:r>
              <a:rPr lang="en-GB" sz="1800">
                <a:solidFill>
                  <a:schemeClr val="bg1"/>
                </a:solidFill>
                <a:latin typeface="Trebuchet MS" pitchFamily="34" charset="0"/>
              </a:rPr>
              <a:t> </a:t>
            </a:r>
            <a:r>
              <a:rPr lang="en-GB" sz="1800">
                <a:latin typeface="Trebuchet MS" pitchFamily="34" charset="0"/>
              </a:rPr>
              <a:t>Update Clients</a:t>
            </a:r>
          </a:p>
        </p:txBody>
      </p:sp>
      <p:sp>
        <p:nvSpPr>
          <p:cNvPr id="9232" name="Line 56"/>
          <p:cNvSpPr>
            <a:spLocks noChangeShapeType="1"/>
          </p:cNvSpPr>
          <p:nvPr/>
        </p:nvSpPr>
        <p:spPr bwMode="auto">
          <a:xfrm>
            <a:off x="2986088" y="3216275"/>
            <a:ext cx="1447800" cy="1588"/>
          </a:xfrm>
          <a:prstGeom prst="line">
            <a:avLst/>
          </a:prstGeom>
          <a:noFill/>
          <a:ln w="9398">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9233" name="Text Box 57"/>
          <p:cNvSpPr txBox="1">
            <a:spLocks noChangeArrowheads="1"/>
          </p:cNvSpPr>
          <p:nvPr/>
        </p:nvSpPr>
        <p:spPr bwMode="auto">
          <a:xfrm>
            <a:off x="6372225" y="5373688"/>
            <a:ext cx="2160588" cy="1016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de-DE" sz="1200" u="sng" dirty="0">
                <a:latin typeface="Trebuchet MS" pitchFamily="34" charset="0"/>
              </a:rPr>
              <a:t>Services :</a:t>
            </a:r>
          </a:p>
          <a:p>
            <a:pPr algn="l">
              <a:spcBef>
                <a:spcPct val="50000"/>
              </a:spcBef>
            </a:pPr>
            <a:r>
              <a:rPr lang="de-DE" sz="1200" dirty="0">
                <a:latin typeface="Trebuchet MS" pitchFamily="34" charset="0"/>
              </a:rPr>
              <a:t>Automatic Update</a:t>
            </a:r>
          </a:p>
          <a:p>
            <a:pPr algn="l">
              <a:spcBef>
                <a:spcPct val="50000"/>
              </a:spcBef>
            </a:pPr>
            <a:r>
              <a:rPr lang="de-DE" sz="1200" dirty="0">
                <a:latin typeface="Trebuchet MS" pitchFamily="34" charset="0"/>
              </a:rPr>
              <a:t>Background Intelligent Transfer Service</a:t>
            </a:r>
            <a:endParaRPr lang="en-GB" sz="1200" dirty="0">
              <a:latin typeface="Trebuchet MS" pitchFamily="34" charset="0"/>
            </a:endParaRPr>
          </a:p>
        </p:txBody>
      </p:sp>
      <p:sp>
        <p:nvSpPr>
          <p:cNvPr id="9234" name="Freeform 13"/>
          <p:cNvSpPr>
            <a:spLocks noChangeArrowheads="1"/>
          </p:cNvSpPr>
          <p:nvPr/>
        </p:nvSpPr>
        <p:spPr bwMode="auto">
          <a:xfrm>
            <a:off x="6688138" y="1773238"/>
            <a:ext cx="528637" cy="455612"/>
          </a:xfrm>
          <a:custGeom>
            <a:avLst/>
            <a:gdLst>
              <a:gd name="T0" fmla="*/ 0 w 1468"/>
              <a:gd name="T1" fmla="*/ 0 h 1266"/>
              <a:gd name="T2" fmla="*/ 2147483647 w 1468"/>
              <a:gd name="T3" fmla="*/ 0 h 1266"/>
              <a:gd name="T4" fmla="*/ 2147483647 w 1468"/>
              <a:gd name="T5" fmla="*/ 2147483647 h 1266"/>
              <a:gd name="T6" fmla="*/ 0 w 1468"/>
              <a:gd name="T7" fmla="*/ 2147483647 h 1266"/>
              <a:gd name="T8" fmla="*/ 0 w 1468"/>
              <a:gd name="T9" fmla="*/ 0 h 1266"/>
              <a:gd name="T10" fmla="*/ 0 w 1468"/>
              <a:gd name="T11" fmla="*/ 0 h 1266"/>
              <a:gd name="T12" fmla="*/ 0 60000 65536"/>
              <a:gd name="T13" fmla="*/ 0 60000 65536"/>
              <a:gd name="T14" fmla="*/ 0 60000 65536"/>
              <a:gd name="T15" fmla="*/ 0 60000 65536"/>
              <a:gd name="T16" fmla="*/ 0 60000 65536"/>
              <a:gd name="T17" fmla="*/ 0 60000 65536"/>
              <a:gd name="T18" fmla="*/ 0 w 1468"/>
              <a:gd name="T19" fmla="*/ 0 h 1266"/>
              <a:gd name="T20" fmla="*/ 1468 w 1468"/>
              <a:gd name="T21" fmla="*/ 1266 h 1266"/>
            </a:gdLst>
            <a:ahLst/>
            <a:cxnLst>
              <a:cxn ang="T12">
                <a:pos x="T0" y="T1"/>
              </a:cxn>
              <a:cxn ang="T13">
                <a:pos x="T2" y="T3"/>
              </a:cxn>
              <a:cxn ang="T14">
                <a:pos x="T4" y="T5"/>
              </a:cxn>
              <a:cxn ang="T15">
                <a:pos x="T6" y="T7"/>
              </a:cxn>
              <a:cxn ang="T16">
                <a:pos x="T8" y="T9"/>
              </a:cxn>
              <a:cxn ang="T17">
                <a:pos x="T10" y="T11"/>
              </a:cxn>
            </a:cxnLst>
            <a:rect l="T18" t="T19" r="T20" b="T21"/>
            <a:pathLst>
              <a:path w="1468" h="1266">
                <a:moveTo>
                  <a:pt x="0" y="0"/>
                </a:moveTo>
                <a:lnTo>
                  <a:pt x="1467" y="0"/>
                </a:lnTo>
                <a:lnTo>
                  <a:pt x="1467" y="1265"/>
                </a:lnTo>
                <a:lnTo>
                  <a:pt x="0" y="1265"/>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35" name="Freeform 14"/>
          <p:cNvSpPr>
            <a:spLocks noChangeArrowheads="1"/>
          </p:cNvSpPr>
          <p:nvPr/>
        </p:nvSpPr>
        <p:spPr bwMode="auto">
          <a:xfrm>
            <a:off x="6569075" y="2251075"/>
            <a:ext cx="762000" cy="152400"/>
          </a:xfrm>
          <a:custGeom>
            <a:avLst/>
            <a:gdLst>
              <a:gd name="T0" fmla="*/ 2147483647 w 2117"/>
              <a:gd name="T1" fmla="*/ 0 h 425"/>
              <a:gd name="T2" fmla="*/ 0 w 2117"/>
              <a:gd name="T3" fmla="*/ 2147483647 h 425"/>
              <a:gd name="T4" fmla="*/ 2147483647 w 2117"/>
              <a:gd name="T5" fmla="*/ 2147483647 h 425"/>
              <a:gd name="T6" fmla="*/ 2147483647 w 2117"/>
              <a:gd name="T7" fmla="*/ 0 h 425"/>
              <a:gd name="T8" fmla="*/ 2147483647 w 2117"/>
              <a:gd name="T9" fmla="*/ 0 h 425"/>
              <a:gd name="T10" fmla="*/ 2147483647 w 2117"/>
              <a:gd name="T11" fmla="*/ 0 h 425"/>
              <a:gd name="T12" fmla="*/ 0 60000 65536"/>
              <a:gd name="T13" fmla="*/ 0 60000 65536"/>
              <a:gd name="T14" fmla="*/ 0 60000 65536"/>
              <a:gd name="T15" fmla="*/ 0 60000 65536"/>
              <a:gd name="T16" fmla="*/ 0 60000 65536"/>
              <a:gd name="T17" fmla="*/ 0 60000 65536"/>
              <a:gd name="T18" fmla="*/ 0 w 2117"/>
              <a:gd name="T19" fmla="*/ 0 h 425"/>
              <a:gd name="T20" fmla="*/ 2117 w 2117"/>
              <a:gd name="T21" fmla="*/ 425 h 425"/>
            </a:gdLst>
            <a:ahLst/>
            <a:cxnLst>
              <a:cxn ang="T12">
                <a:pos x="T0" y="T1"/>
              </a:cxn>
              <a:cxn ang="T13">
                <a:pos x="T2" y="T3"/>
              </a:cxn>
              <a:cxn ang="T14">
                <a:pos x="T4" y="T5"/>
              </a:cxn>
              <a:cxn ang="T15">
                <a:pos x="T6" y="T7"/>
              </a:cxn>
              <a:cxn ang="T16">
                <a:pos x="T8" y="T9"/>
              </a:cxn>
              <a:cxn ang="T17">
                <a:pos x="T10" y="T11"/>
              </a:cxn>
            </a:cxnLst>
            <a:rect l="T18" t="T19" r="T20" b="T21"/>
            <a:pathLst>
              <a:path w="2117" h="425">
                <a:moveTo>
                  <a:pt x="327" y="0"/>
                </a:moveTo>
                <a:lnTo>
                  <a:pt x="0" y="424"/>
                </a:lnTo>
                <a:lnTo>
                  <a:pt x="2116" y="424"/>
                </a:lnTo>
                <a:lnTo>
                  <a:pt x="1796" y="0"/>
                </a:lnTo>
                <a:lnTo>
                  <a:pt x="327" y="0"/>
                </a:lnTo>
              </a:path>
            </a:pathLst>
          </a:custGeom>
          <a:solidFill>
            <a:srgbClr val="C0C0C0"/>
          </a:solidFill>
          <a:ln w="9360">
            <a:solidFill>
              <a:srgbClr val="000000"/>
            </a:solidFill>
            <a:round/>
            <a:headEnd/>
            <a:tailEnd/>
          </a:ln>
        </p:spPr>
        <p:txBody>
          <a:bodyPr wrap="none" anchor="ctr"/>
          <a:lstStyle/>
          <a:p>
            <a:endParaRPr lang="ar-SA"/>
          </a:p>
        </p:txBody>
      </p:sp>
      <p:sp>
        <p:nvSpPr>
          <p:cNvPr id="9236" name="Freeform 15"/>
          <p:cNvSpPr>
            <a:spLocks noChangeArrowheads="1"/>
          </p:cNvSpPr>
          <p:nvPr/>
        </p:nvSpPr>
        <p:spPr bwMode="auto">
          <a:xfrm>
            <a:off x="6569075" y="2405063"/>
            <a:ext cx="762000" cy="55562"/>
          </a:xfrm>
          <a:custGeom>
            <a:avLst/>
            <a:gdLst>
              <a:gd name="T0" fmla="*/ 0 w 2117"/>
              <a:gd name="T1" fmla="*/ 0 h 154"/>
              <a:gd name="T2" fmla="*/ 0 w 2117"/>
              <a:gd name="T3" fmla="*/ 2147483647 h 154"/>
              <a:gd name="T4" fmla="*/ 2147483647 w 2117"/>
              <a:gd name="T5" fmla="*/ 2147483647 h 154"/>
              <a:gd name="T6" fmla="*/ 2147483647 w 2117"/>
              <a:gd name="T7" fmla="*/ 0 h 154"/>
              <a:gd name="T8" fmla="*/ 0 w 2117"/>
              <a:gd name="T9" fmla="*/ 0 h 154"/>
              <a:gd name="T10" fmla="*/ 0 w 2117"/>
              <a:gd name="T11" fmla="*/ 0 h 154"/>
              <a:gd name="T12" fmla="*/ 0 60000 65536"/>
              <a:gd name="T13" fmla="*/ 0 60000 65536"/>
              <a:gd name="T14" fmla="*/ 0 60000 65536"/>
              <a:gd name="T15" fmla="*/ 0 60000 65536"/>
              <a:gd name="T16" fmla="*/ 0 60000 65536"/>
              <a:gd name="T17" fmla="*/ 0 60000 65536"/>
              <a:gd name="T18" fmla="*/ 0 w 2117"/>
              <a:gd name="T19" fmla="*/ 0 h 154"/>
              <a:gd name="T20" fmla="*/ 2117 w 2117"/>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2117" h="154">
                <a:moveTo>
                  <a:pt x="0" y="0"/>
                </a:moveTo>
                <a:lnTo>
                  <a:pt x="0" y="153"/>
                </a:lnTo>
                <a:lnTo>
                  <a:pt x="2116" y="153"/>
                </a:lnTo>
                <a:lnTo>
                  <a:pt x="2116" y="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37" name="Freeform 16"/>
          <p:cNvSpPr>
            <a:spLocks noChangeArrowheads="1"/>
          </p:cNvSpPr>
          <p:nvPr/>
        </p:nvSpPr>
        <p:spPr bwMode="auto">
          <a:xfrm>
            <a:off x="6716713" y="1820863"/>
            <a:ext cx="471487" cy="357187"/>
          </a:xfrm>
          <a:custGeom>
            <a:avLst/>
            <a:gdLst>
              <a:gd name="T0" fmla="*/ 0 w 1310"/>
              <a:gd name="T1" fmla="*/ 0 h 991"/>
              <a:gd name="T2" fmla="*/ 2147483647 w 1310"/>
              <a:gd name="T3" fmla="*/ 0 h 991"/>
              <a:gd name="T4" fmla="*/ 2147483647 w 1310"/>
              <a:gd name="T5" fmla="*/ 2147483647 h 991"/>
              <a:gd name="T6" fmla="*/ 0 w 1310"/>
              <a:gd name="T7" fmla="*/ 2147483647 h 991"/>
              <a:gd name="T8" fmla="*/ 0 w 1310"/>
              <a:gd name="T9" fmla="*/ 0 h 991"/>
              <a:gd name="T10" fmla="*/ 0 w 1310"/>
              <a:gd name="T11" fmla="*/ 0 h 991"/>
              <a:gd name="T12" fmla="*/ 0 60000 65536"/>
              <a:gd name="T13" fmla="*/ 0 60000 65536"/>
              <a:gd name="T14" fmla="*/ 0 60000 65536"/>
              <a:gd name="T15" fmla="*/ 0 60000 65536"/>
              <a:gd name="T16" fmla="*/ 0 60000 65536"/>
              <a:gd name="T17" fmla="*/ 0 60000 65536"/>
              <a:gd name="T18" fmla="*/ 0 w 1310"/>
              <a:gd name="T19" fmla="*/ 0 h 991"/>
              <a:gd name="T20" fmla="*/ 1310 w 1310"/>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1310" h="991">
                <a:moveTo>
                  <a:pt x="0" y="0"/>
                </a:moveTo>
                <a:lnTo>
                  <a:pt x="1309" y="0"/>
                </a:lnTo>
                <a:lnTo>
                  <a:pt x="1309" y="990"/>
                </a:lnTo>
                <a:lnTo>
                  <a:pt x="0" y="99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38" name="Freeform 17"/>
          <p:cNvSpPr>
            <a:spLocks noChangeArrowheads="1"/>
          </p:cNvSpPr>
          <p:nvPr/>
        </p:nvSpPr>
        <p:spPr bwMode="auto">
          <a:xfrm>
            <a:off x="6672263" y="2266950"/>
            <a:ext cx="558800" cy="17463"/>
          </a:xfrm>
          <a:custGeom>
            <a:avLst/>
            <a:gdLst>
              <a:gd name="T0" fmla="*/ 2147483647 w 1551"/>
              <a:gd name="T1" fmla="*/ 0 h 50"/>
              <a:gd name="T2" fmla="*/ 0 w 1551"/>
              <a:gd name="T3" fmla="*/ 2147483647 h 50"/>
              <a:gd name="T4" fmla="*/ 2147483647 w 1551"/>
              <a:gd name="T5" fmla="*/ 2147483647 h 50"/>
              <a:gd name="T6" fmla="*/ 2147483647 w 1551"/>
              <a:gd name="T7" fmla="*/ 0 h 50"/>
              <a:gd name="T8" fmla="*/ 2147483647 w 1551"/>
              <a:gd name="T9" fmla="*/ 0 h 50"/>
              <a:gd name="T10" fmla="*/ 2147483647 w 1551"/>
              <a:gd name="T11" fmla="*/ 0 h 50"/>
              <a:gd name="T12" fmla="*/ 0 60000 65536"/>
              <a:gd name="T13" fmla="*/ 0 60000 65536"/>
              <a:gd name="T14" fmla="*/ 0 60000 65536"/>
              <a:gd name="T15" fmla="*/ 0 60000 65536"/>
              <a:gd name="T16" fmla="*/ 0 60000 65536"/>
              <a:gd name="T17" fmla="*/ 0 60000 65536"/>
              <a:gd name="T18" fmla="*/ 0 w 1551"/>
              <a:gd name="T19" fmla="*/ 0 h 50"/>
              <a:gd name="T20" fmla="*/ 1551 w 1551"/>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51" h="50">
                <a:moveTo>
                  <a:pt x="40" y="0"/>
                </a:moveTo>
                <a:lnTo>
                  <a:pt x="0" y="49"/>
                </a:lnTo>
                <a:lnTo>
                  <a:pt x="1550" y="49"/>
                </a:lnTo>
                <a:lnTo>
                  <a:pt x="1511" y="0"/>
                </a:lnTo>
                <a:lnTo>
                  <a:pt x="40" y="0"/>
                </a:lnTo>
              </a:path>
            </a:pathLst>
          </a:custGeom>
          <a:solidFill>
            <a:srgbClr val="C0C0C0"/>
          </a:solidFill>
          <a:ln w="9360">
            <a:solidFill>
              <a:srgbClr val="000000"/>
            </a:solidFill>
            <a:round/>
            <a:headEnd/>
            <a:tailEnd/>
          </a:ln>
        </p:spPr>
        <p:txBody>
          <a:bodyPr wrap="none" anchor="ctr"/>
          <a:lstStyle/>
          <a:p>
            <a:endParaRPr lang="ar-SA"/>
          </a:p>
        </p:txBody>
      </p:sp>
      <p:sp>
        <p:nvSpPr>
          <p:cNvPr id="9239" name="Freeform 18"/>
          <p:cNvSpPr>
            <a:spLocks noChangeArrowheads="1"/>
          </p:cNvSpPr>
          <p:nvPr/>
        </p:nvSpPr>
        <p:spPr bwMode="auto">
          <a:xfrm>
            <a:off x="6778625" y="2355850"/>
            <a:ext cx="347663" cy="17463"/>
          </a:xfrm>
          <a:custGeom>
            <a:avLst/>
            <a:gdLst>
              <a:gd name="T0" fmla="*/ 2147483647 w 964"/>
              <a:gd name="T1" fmla="*/ 0 h 50"/>
              <a:gd name="T2" fmla="*/ 0 w 964"/>
              <a:gd name="T3" fmla="*/ 2147483647 h 50"/>
              <a:gd name="T4" fmla="*/ 2147483647 w 964"/>
              <a:gd name="T5" fmla="*/ 2147483647 h 50"/>
              <a:gd name="T6" fmla="*/ 2147483647 w 964"/>
              <a:gd name="T7" fmla="*/ 0 h 50"/>
              <a:gd name="T8" fmla="*/ 2147483647 w 964"/>
              <a:gd name="T9" fmla="*/ 0 h 50"/>
              <a:gd name="T10" fmla="*/ 2147483647 w 964"/>
              <a:gd name="T11" fmla="*/ 0 h 50"/>
              <a:gd name="T12" fmla="*/ 0 60000 65536"/>
              <a:gd name="T13" fmla="*/ 0 60000 65536"/>
              <a:gd name="T14" fmla="*/ 0 60000 65536"/>
              <a:gd name="T15" fmla="*/ 0 60000 65536"/>
              <a:gd name="T16" fmla="*/ 0 60000 65536"/>
              <a:gd name="T17" fmla="*/ 0 60000 65536"/>
              <a:gd name="T18" fmla="*/ 0 w 964"/>
              <a:gd name="T19" fmla="*/ 0 h 50"/>
              <a:gd name="T20" fmla="*/ 964 w 96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964" h="50">
                <a:moveTo>
                  <a:pt x="26" y="0"/>
                </a:moveTo>
                <a:lnTo>
                  <a:pt x="0" y="49"/>
                </a:lnTo>
                <a:lnTo>
                  <a:pt x="963" y="49"/>
                </a:lnTo>
                <a:lnTo>
                  <a:pt x="937" y="0"/>
                </a:lnTo>
                <a:lnTo>
                  <a:pt x="26" y="0"/>
                </a:lnTo>
              </a:path>
            </a:pathLst>
          </a:custGeom>
          <a:solidFill>
            <a:srgbClr val="C0C0C0"/>
          </a:solidFill>
          <a:ln w="9360">
            <a:solidFill>
              <a:srgbClr val="000000"/>
            </a:solidFill>
            <a:round/>
            <a:headEnd/>
            <a:tailEnd/>
          </a:ln>
        </p:spPr>
        <p:txBody>
          <a:bodyPr wrap="none" anchor="ctr"/>
          <a:lstStyle/>
          <a:p>
            <a:endParaRPr lang="ar-SA"/>
          </a:p>
        </p:txBody>
      </p:sp>
      <p:sp>
        <p:nvSpPr>
          <p:cNvPr id="9240" name="Freeform 19"/>
          <p:cNvSpPr>
            <a:spLocks noChangeArrowheads="1"/>
          </p:cNvSpPr>
          <p:nvPr/>
        </p:nvSpPr>
        <p:spPr bwMode="auto">
          <a:xfrm>
            <a:off x="6653213" y="2297113"/>
            <a:ext cx="596900" cy="19050"/>
          </a:xfrm>
          <a:custGeom>
            <a:avLst/>
            <a:gdLst>
              <a:gd name="T0" fmla="*/ 2147483647 w 1656"/>
              <a:gd name="T1" fmla="*/ 0 h 54"/>
              <a:gd name="T2" fmla="*/ 0 w 1656"/>
              <a:gd name="T3" fmla="*/ 2147483647 h 54"/>
              <a:gd name="T4" fmla="*/ 2147483647 w 1656"/>
              <a:gd name="T5" fmla="*/ 2147483647 h 54"/>
              <a:gd name="T6" fmla="*/ 2147483647 w 1656"/>
              <a:gd name="T7" fmla="*/ 0 h 54"/>
              <a:gd name="T8" fmla="*/ 2147483647 w 1656"/>
              <a:gd name="T9" fmla="*/ 0 h 54"/>
              <a:gd name="T10" fmla="*/ 2147483647 w 1656"/>
              <a:gd name="T11" fmla="*/ 0 h 54"/>
              <a:gd name="T12" fmla="*/ 0 60000 65536"/>
              <a:gd name="T13" fmla="*/ 0 60000 65536"/>
              <a:gd name="T14" fmla="*/ 0 60000 65536"/>
              <a:gd name="T15" fmla="*/ 0 60000 65536"/>
              <a:gd name="T16" fmla="*/ 0 60000 65536"/>
              <a:gd name="T17" fmla="*/ 0 60000 65536"/>
              <a:gd name="T18" fmla="*/ 0 w 1656"/>
              <a:gd name="T19" fmla="*/ 0 h 54"/>
              <a:gd name="T20" fmla="*/ 1656 w 1656"/>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656" h="54">
                <a:moveTo>
                  <a:pt x="42" y="0"/>
                </a:moveTo>
                <a:lnTo>
                  <a:pt x="0" y="53"/>
                </a:lnTo>
                <a:lnTo>
                  <a:pt x="1655" y="53"/>
                </a:lnTo>
                <a:lnTo>
                  <a:pt x="1611" y="0"/>
                </a:lnTo>
                <a:lnTo>
                  <a:pt x="42" y="0"/>
                </a:lnTo>
              </a:path>
            </a:pathLst>
          </a:custGeom>
          <a:solidFill>
            <a:srgbClr val="C0C0C0"/>
          </a:solidFill>
          <a:ln w="9360">
            <a:solidFill>
              <a:srgbClr val="000000"/>
            </a:solidFill>
            <a:round/>
            <a:headEnd/>
            <a:tailEnd/>
          </a:ln>
        </p:spPr>
        <p:txBody>
          <a:bodyPr wrap="none" anchor="ctr"/>
          <a:lstStyle/>
          <a:p>
            <a:endParaRPr lang="ar-SA"/>
          </a:p>
        </p:txBody>
      </p:sp>
      <p:sp>
        <p:nvSpPr>
          <p:cNvPr id="9241" name="Freeform 20"/>
          <p:cNvSpPr>
            <a:spLocks noChangeArrowheads="1"/>
          </p:cNvSpPr>
          <p:nvPr/>
        </p:nvSpPr>
        <p:spPr bwMode="auto">
          <a:xfrm>
            <a:off x="6635750" y="2324100"/>
            <a:ext cx="635000" cy="19050"/>
          </a:xfrm>
          <a:custGeom>
            <a:avLst/>
            <a:gdLst>
              <a:gd name="T0" fmla="*/ 2147483647 w 1764"/>
              <a:gd name="T1" fmla="*/ 0 h 54"/>
              <a:gd name="T2" fmla="*/ 0 w 1764"/>
              <a:gd name="T3" fmla="*/ 2147483647 h 54"/>
              <a:gd name="T4" fmla="*/ 2147483647 w 1764"/>
              <a:gd name="T5" fmla="*/ 2147483647 h 54"/>
              <a:gd name="T6" fmla="*/ 2147483647 w 1764"/>
              <a:gd name="T7" fmla="*/ 0 h 54"/>
              <a:gd name="T8" fmla="*/ 2147483647 w 1764"/>
              <a:gd name="T9" fmla="*/ 0 h 54"/>
              <a:gd name="T10" fmla="*/ 2147483647 w 1764"/>
              <a:gd name="T11" fmla="*/ 0 h 54"/>
              <a:gd name="T12" fmla="*/ 0 60000 65536"/>
              <a:gd name="T13" fmla="*/ 0 60000 65536"/>
              <a:gd name="T14" fmla="*/ 0 60000 65536"/>
              <a:gd name="T15" fmla="*/ 0 60000 65536"/>
              <a:gd name="T16" fmla="*/ 0 60000 65536"/>
              <a:gd name="T17" fmla="*/ 0 60000 65536"/>
              <a:gd name="T18" fmla="*/ 0 w 1764"/>
              <a:gd name="T19" fmla="*/ 0 h 54"/>
              <a:gd name="T20" fmla="*/ 1764 w 176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764" h="54">
                <a:moveTo>
                  <a:pt x="43" y="0"/>
                </a:moveTo>
                <a:lnTo>
                  <a:pt x="0" y="53"/>
                </a:lnTo>
                <a:lnTo>
                  <a:pt x="1763" y="53"/>
                </a:lnTo>
                <a:lnTo>
                  <a:pt x="1717" y="0"/>
                </a:lnTo>
                <a:lnTo>
                  <a:pt x="43" y="0"/>
                </a:lnTo>
              </a:path>
            </a:pathLst>
          </a:custGeom>
          <a:solidFill>
            <a:srgbClr val="C0C0C0"/>
          </a:solidFill>
          <a:ln w="9360">
            <a:solidFill>
              <a:srgbClr val="000000"/>
            </a:solidFill>
            <a:round/>
            <a:headEnd/>
            <a:tailEnd/>
          </a:ln>
        </p:spPr>
        <p:txBody>
          <a:bodyPr wrap="none" anchor="ctr"/>
          <a:lstStyle/>
          <a:p>
            <a:endParaRPr lang="ar-SA"/>
          </a:p>
        </p:txBody>
      </p:sp>
      <p:sp>
        <p:nvSpPr>
          <p:cNvPr id="9242" name="Freeform 31"/>
          <p:cNvSpPr>
            <a:spLocks noChangeArrowheads="1"/>
          </p:cNvSpPr>
          <p:nvPr/>
        </p:nvSpPr>
        <p:spPr bwMode="auto">
          <a:xfrm>
            <a:off x="6686550" y="4130675"/>
            <a:ext cx="528638" cy="455613"/>
          </a:xfrm>
          <a:custGeom>
            <a:avLst/>
            <a:gdLst>
              <a:gd name="T0" fmla="*/ 0 w 1468"/>
              <a:gd name="T1" fmla="*/ 0 h 1266"/>
              <a:gd name="T2" fmla="*/ 2147483647 w 1468"/>
              <a:gd name="T3" fmla="*/ 0 h 1266"/>
              <a:gd name="T4" fmla="*/ 2147483647 w 1468"/>
              <a:gd name="T5" fmla="*/ 2147483647 h 1266"/>
              <a:gd name="T6" fmla="*/ 0 w 1468"/>
              <a:gd name="T7" fmla="*/ 2147483647 h 1266"/>
              <a:gd name="T8" fmla="*/ 0 w 1468"/>
              <a:gd name="T9" fmla="*/ 0 h 1266"/>
              <a:gd name="T10" fmla="*/ 0 w 1468"/>
              <a:gd name="T11" fmla="*/ 0 h 1266"/>
              <a:gd name="T12" fmla="*/ 0 60000 65536"/>
              <a:gd name="T13" fmla="*/ 0 60000 65536"/>
              <a:gd name="T14" fmla="*/ 0 60000 65536"/>
              <a:gd name="T15" fmla="*/ 0 60000 65536"/>
              <a:gd name="T16" fmla="*/ 0 60000 65536"/>
              <a:gd name="T17" fmla="*/ 0 60000 65536"/>
              <a:gd name="T18" fmla="*/ 0 w 1468"/>
              <a:gd name="T19" fmla="*/ 0 h 1266"/>
              <a:gd name="T20" fmla="*/ 1468 w 1468"/>
              <a:gd name="T21" fmla="*/ 1266 h 1266"/>
            </a:gdLst>
            <a:ahLst/>
            <a:cxnLst>
              <a:cxn ang="T12">
                <a:pos x="T0" y="T1"/>
              </a:cxn>
              <a:cxn ang="T13">
                <a:pos x="T2" y="T3"/>
              </a:cxn>
              <a:cxn ang="T14">
                <a:pos x="T4" y="T5"/>
              </a:cxn>
              <a:cxn ang="T15">
                <a:pos x="T6" y="T7"/>
              </a:cxn>
              <a:cxn ang="T16">
                <a:pos x="T8" y="T9"/>
              </a:cxn>
              <a:cxn ang="T17">
                <a:pos x="T10" y="T11"/>
              </a:cxn>
            </a:cxnLst>
            <a:rect l="T18" t="T19" r="T20" b="T21"/>
            <a:pathLst>
              <a:path w="1468" h="1266">
                <a:moveTo>
                  <a:pt x="0" y="0"/>
                </a:moveTo>
                <a:lnTo>
                  <a:pt x="1467" y="0"/>
                </a:lnTo>
                <a:lnTo>
                  <a:pt x="1467" y="1265"/>
                </a:lnTo>
                <a:lnTo>
                  <a:pt x="0" y="1265"/>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43" name="Freeform 32"/>
          <p:cNvSpPr>
            <a:spLocks noChangeArrowheads="1"/>
          </p:cNvSpPr>
          <p:nvPr/>
        </p:nvSpPr>
        <p:spPr bwMode="auto">
          <a:xfrm>
            <a:off x="6567488" y="4608513"/>
            <a:ext cx="762000" cy="152400"/>
          </a:xfrm>
          <a:custGeom>
            <a:avLst/>
            <a:gdLst>
              <a:gd name="T0" fmla="*/ 2147483647 w 2117"/>
              <a:gd name="T1" fmla="*/ 0 h 425"/>
              <a:gd name="T2" fmla="*/ 0 w 2117"/>
              <a:gd name="T3" fmla="*/ 2147483647 h 425"/>
              <a:gd name="T4" fmla="*/ 2147483647 w 2117"/>
              <a:gd name="T5" fmla="*/ 2147483647 h 425"/>
              <a:gd name="T6" fmla="*/ 2147483647 w 2117"/>
              <a:gd name="T7" fmla="*/ 0 h 425"/>
              <a:gd name="T8" fmla="*/ 2147483647 w 2117"/>
              <a:gd name="T9" fmla="*/ 0 h 425"/>
              <a:gd name="T10" fmla="*/ 2147483647 w 2117"/>
              <a:gd name="T11" fmla="*/ 0 h 425"/>
              <a:gd name="T12" fmla="*/ 0 60000 65536"/>
              <a:gd name="T13" fmla="*/ 0 60000 65536"/>
              <a:gd name="T14" fmla="*/ 0 60000 65536"/>
              <a:gd name="T15" fmla="*/ 0 60000 65536"/>
              <a:gd name="T16" fmla="*/ 0 60000 65536"/>
              <a:gd name="T17" fmla="*/ 0 60000 65536"/>
              <a:gd name="T18" fmla="*/ 0 w 2117"/>
              <a:gd name="T19" fmla="*/ 0 h 425"/>
              <a:gd name="T20" fmla="*/ 2117 w 2117"/>
              <a:gd name="T21" fmla="*/ 425 h 425"/>
            </a:gdLst>
            <a:ahLst/>
            <a:cxnLst>
              <a:cxn ang="T12">
                <a:pos x="T0" y="T1"/>
              </a:cxn>
              <a:cxn ang="T13">
                <a:pos x="T2" y="T3"/>
              </a:cxn>
              <a:cxn ang="T14">
                <a:pos x="T4" y="T5"/>
              </a:cxn>
              <a:cxn ang="T15">
                <a:pos x="T6" y="T7"/>
              </a:cxn>
              <a:cxn ang="T16">
                <a:pos x="T8" y="T9"/>
              </a:cxn>
              <a:cxn ang="T17">
                <a:pos x="T10" y="T11"/>
              </a:cxn>
            </a:cxnLst>
            <a:rect l="T18" t="T19" r="T20" b="T21"/>
            <a:pathLst>
              <a:path w="2117" h="425">
                <a:moveTo>
                  <a:pt x="327" y="0"/>
                </a:moveTo>
                <a:lnTo>
                  <a:pt x="0" y="424"/>
                </a:lnTo>
                <a:lnTo>
                  <a:pt x="2116" y="424"/>
                </a:lnTo>
                <a:lnTo>
                  <a:pt x="1796" y="0"/>
                </a:lnTo>
                <a:lnTo>
                  <a:pt x="327" y="0"/>
                </a:lnTo>
              </a:path>
            </a:pathLst>
          </a:custGeom>
          <a:solidFill>
            <a:srgbClr val="C0C0C0"/>
          </a:solidFill>
          <a:ln w="9360">
            <a:solidFill>
              <a:srgbClr val="000000"/>
            </a:solidFill>
            <a:round/>
            <a:headEnd/>
            <a:tailEnd/>
          </a:ln>
        </p:spPr>
        <p:txBody>
          <a:bodyPr wrap="none" anchor="ctr"/>
          <a:lstStyle/>
          <a:p>
            <a:endParaRPr lang="ar-SA"/>
          </a:p>
        </p:txBody>
      </p:sp>
      <p:sp>
        <p:nvSpPr>
          <p:cNvPr id="9244" name="Freeform 33"/>
          <p:cNvSpPr>
            <a:spLocks noChangeArrowheads="1"/>
          </p:cNvSpPr>
          <p:nvPr/>
        </p:nvSpPr>
        <p:spPr bwMode="auto">
          <a:xfrm>
            <a:off x="6567488" y="4762500"/>
            <a:ext cx="762000" cy="55563"/>
          </a:xfrm>
          <a:custGeom>
            <a:avLst/>
            <a:gdLst>
              <a:gd name="T0" fmla="*/ 0 w 2117"/>
              <a:gd name="T1" fmla="*/ 0 h 154"/>
              <a:gd name="T2" fmla="*/ 0 w 2117"/>
              <a:gd name="T3" fmla="*/ 2147483647 h 154"/>
              <a:gd name="T4" fmla="*/ 2147483647 w 2117"/>
              <a:gd name="T5" fmla="*/ 2147483647 h 154"/>
              <a:gd name="T6" fmla="*/ 2147483647 w 2117"/>
              <a:gd name="T7" fmla="*/ 0 h 154"/>
              <a:gd name="T8" fmla="*/ 0 w 2117"/>
              <a:gd name="T9" fmla="*/ 0 h 154"/>
              <a:gd name="T10" fmla="*/ 0 w 2117"/>
              <a:gd name="T11" fmla="*/ 0 h 154"/>
              <a:gd name="T12" fmla="*/ 0 60000 65536"/>
              <a:gd name="T13" fmla="*/ 0 60000 65536"/>
              <a:gd name="T14" fmla="*/ 0 60000 65536"/>
              <a:gd name="T15" fmla="*/ 0 60000 65536"/>
              <a:gd name="T16" fmla="*/ 0 60000 65536"/>
              <a:gd name="T17" fmla="*/ 0 60000 65536"/>
              <a:gd name="T18" fmla="*/ 0 w 2117"/>
              <a:gd name="T19" fmla="*/ 0 h 154"/>
              <a:gd name="T20" fmla="*/ 2117 w 2117"/>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2117" h="154">
                <a:moveTo>
                  <a:pt x="0" y="0"/>
                </a:moveTo>
                <a:lnTo>
                  <a:pt x="0" y="153"/>
                </a:lnTo>
                <a:lnTo>
                  <a:pt x="2116" y="153"/>
                </a:lnTo>
                <a:lnTo>
                  <a:pt x="2116" y="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45" name="Freeform 34"/>
          <p:cNvSpPr>
            <a:spLocks noChangeArrowheads="1"/>
          </p:cNvSpPr>
          <p:nvPr/>
        </p:nvSpPr>
        <p:spPr bwMode="auto">
          <a:xfrm>
            <a:off x="6715125" y="4178300"/>
            <a:ext cx="471488" cy="357188"/>
          </a:xfrm>
          <a:custGeom>
            <a:avLst/>
            <a:gdLst>
              <a:gd name="T0" fmla="*/ 0 w 1310"/>
              <a:gd name="T1" fmla="*/ 0 h 991"/>
              <a:gd name="T2" fmla="*/ 2147483647 w 1310"/>
              <a:gd name="T3" fmla="*/ 0 h 991"/>
              <a:gd name="T4" fmla="*/ 2147483647 w 1310"/>
              <a:gd name="T5" fmla="*/ 2147483647 h 991"/>
              <a:gd name="T6" fmla="*/ 0 w 1310"/>
              <a:gd name="T7" fmla="*/ 2147483647 h 991"/>
              <a:gd name="T8" fmla="*/ 0 w 1310"/>
              <a:gd name="T9" fmla="*/ 0 h 991"/>
              <a:gd name="T10" fmla="*/ 0 w 1310"/>
              <a:gd name="T11" fmla="*/ 0 h 991"/>
              <a:gd name="T12" fmla="*/ 0 60000 65536"/>
              <a:gd name="T13" fmla="*/ 0 60000 65536"/>
              <a:gd name="T14" fmla="*/ 0 60000 65536"/>
              <a:gd name="T15" fmla="*/ 0 60000 65536"/>
              <a:gd name="T16" fmla="*/ 0 60000 65536"/>
              <a:gd name="T17" fmla="*/ 0 60000 65536"/>
              <a:gd name="T18" fmla="*/ 0 w 1310"/>
              <a:gd name="T19" fmla="*/ 0 h 991"/>
              <a:gd name="T20" fmla="*/ 1310 w 1310"/>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1310" h="991">
                <a:moveTo>
                  <a:pt x="0" y="0"/>
                </a:moveTo>
                <a:lnTo>
                  <a:pt x="1309" y="0"/>
                </a:lnTo>
                <a:lnTo>
                  <a:pt x="1309" y="990"/>
                </a:lnTo>
                <a:lnTo>
                  <a:pt x="0" y="99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46" name="Freeform 35"/>
          <p:cNvSpPr>
            <a:spLocks noChangeArrowheads="1"/>
          </p:cNvSpPr>
          <p:nvPr/>
        </p:nvSpPr>
        <p:spPr bwMode="auto">
          <a:xfrm>
            <a:off x="6670675" y="4624388"/>
            <a:ext cx="558800" cy="17462"/>
          </a:xfrm>
          <a:custGeom>
            <a:avLst/>
            <a:gdLst>
              <a:gd name="T0" fmla="*/ 2147483647 w 1551"/>
              <a:gd name="T1" fmla="*/ 0 h 50"/>
              <a:gd name="T2" fmla="*/ 0 w 1551"/>
              <a:gd name="T3" fmla="*/ 2147483647 h 50"/>
              <a:gd name="T4" fmla="*/ 2147483647 w 1551"/>
              <a:gd name="T5" fmla="*/ 2147483647 h 50"/>
              <a:gd name="T6" fmla="*/ 2147483647 w 1551"/>
              <a:gd name="T7" fmla="*/ 0 h 50"/>
              <a:gd name="T8" fmla="*/ 2147483647 w 1551"/>
              <a:gd name="T9" fmla="*/ 0 h 50"/>
              <a:gd name="T10" fmla="*/ 2147483647 w 1551"/>
              <a:gd name="T11" fmla="*/ 0 h 50"/>
              <a:gd name="T12" fmla="*/ 0 60000 65536"/>
              <a:gd name="T13" fmla="*/ 0 60000 65536"/>
              <a:gd name="T14" fmla="*/ 0 60000 65536"/>
              <a:gd name="T15" fmla="*/ 0 60000 65536"/>
              <a:gd name="T16" fmla="*/ 0 60000 65536"/>
              <a:gd name="T17" fmla="*/ 0 60000 65536"/>
              <a:gd name="T18" fmla="*/ 0 w 1551"/>
              <a:gd name="T19" fmla="*/ 0 h 50"/>
              <a:gd name="T20" fmla="*/ 1551 w 1551"/>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51" h="50">
                <a:moveTo>
                  <a:pt x="40" y="0"/>
                </a:moveTo>
                <a:lnTo>
                  <a:pt x="0" y="49"/>
                </a:lnTo>
                <a:lnTo>
                  <a:pt x="1550" y="49"/>
                </a:lnTo>
                <a:lnTo>
                  <a:pt x="1511" y="0"/>
                </a:lnTo>
                <a:lnTo>
                  <a:pt x="40" y="0"/>
                </a:lnTo>
              </a:path>
            </a:pathLst>
          </a:custGeom>
          <a:solidFill>
            <a:srgbClr val="C0C0C0"/>
          </a:solidFill>
          <a:ln w="9360">
            <a:solidFill>
              <a:srgbClr val="000000"/>
            </a:solidFill>
            <a:round/>
            <a:headEnd/>
            <a:tailEnd/>
          </a:ln>
        </p:spPr>
        <p:txBody>
          <a:bodyPr wrap="none" anchor="ctr"/>
          <a:lstStyle/>
          <a:p>
            <a:endParaRPr lang="ar-SA"/>
          </a:p>
        </p:txBody>
      </p:sp>
      <p:sp>
        <p:nvSpPr>
          <p:cNvPr id="9247" name="Freeform 36"/>
          <p:cNvSpPr>
            <a:spLocks noChangeArrowheads="1"/>
          </p:cNvSpPr>
          <p:nvPr/>
        </p:nvSpPr>
        <p:spPr bwMode="auto">
          <a:xfrm>
            <a:off x="6777038" y="4713288"/>
            <a:ext cx="347662" cy="17462"/>
          </a:xfrm>
          <a:custGeom>
            <a:avLst/>
            <a:gdLst>
              <a:gd name="T0" fmla="*/ 2147483647 w 964"/>
              <a:gd name="T1" fmla="*/ 0 h 50"/>
              <a:gd name="T2" fmla="*/ 0 w 964"/>
              <a:gd name="T3" fmla="*/ 2147483647 h 50"/>
              <a:gd name="T4" fmla="*/ 2147483647 w 964"/>
              <a:gd name="T5" fmla="*/ 2147483647 h 50"/>
              <a:gd name="T6" fmla="*/ 2147483647 w 964"/>
              <a:gd name="T7" fmla="*/ 0 h 50"/>
              <a:gd name="T8" fmla="*/ 2147483647 w 964"/>
              <a:gd name="T9" fmla="*/ 0 h 50"/>
              <a:gd name="T10" fmla="*/ 2147483647 w 964"/>
              <a:gd name="T11" fmla="*/ 0 h 50"/>
              <a:gd name="T12" fmla="*/ 0 60000 65536"/>
              <a:gd name="T13" fmla="*/ 0 60000 65536"/>
              <a:gd name="T14" fmla="*/ 0 60000 65536"/>
              <a:gd name="T15" fmla="*/ 0 60000 65536"/>
              <a:gd name="T16" fmla="*/ 0 60000 65536"/>
              <a:gd name="T17" fmla="*/ 0 60000 65536"/>
              <a:gd name="T18" fmla="*/ 0 w 964"/>
              <a:gd name="T19" fmla="*/ 0 h 50"/>
              <a:gd name="T20" fmla="*/ 964 w 96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964" h="50">
                <a:moveTo>
                  <a:pt x="26" y="0"/>
                </a:moveTo>
                <a:lnTo>
                  <a:pt x="0" y="49"/>
                </a:lnTo>
                <a:lnTo>
                  <a:pt x="963" y="49"/>
                </a:lnTo>
                <a:lnTo>
                  <a:pt x="937" y="0"/>
                </a:lnTo>
                <a:lnTo>
                  <a:pt x="26" y="0"/>
                </a:lnTo>
              </a:path>
            </a:pathLst>
          </a:custGeom>
          <a:solidFill>
            <a:srgbClr val="C0C0C0"/>
          </a:solidFill>
          <a:ln w="9360">
            <a:solidFill>
              <a:srgbClr val="000000"/>
            </a:solidFill>
            <a:round/>
            <a:headEnd/>
            <a:tailEnd/>
          </a:ln>
        </p:spPr>
        <p:txBody>
          <a:bodyPr wrap="none" anchor="ctr"/>
          <a:lstStyle/>
          <a:p>
            <a:endParaRPr lang="ar-SA"/>
          </a:p>
        </p:txBody>
      </p:sp>
      <p:sp>
        <p:nvSpPr>
          <p:cNvPr id="9248" name="Freeform 37"/>
          <p:cNvSpPr>
            <a:spLocks noChangeArrowheads="1"/>
          </p:cNvSpPr>
          <p:nvPr/>
        </p:nvSpPr>
        <p:spPr bwMode="auto">
          <a:xfrm>
            <a:off x="6651625" y="4654550"/>
            <a:ext cx="596900" cy="19050"/>
          </a:xfrm>
          <a:custGeom>
            <a:avLst/>
            <a:gdLst>
              <a:gd name="T0" fmla="*/ 2147483647 w 1656"/>
              <a:gd name="T1" fmla="*/ 0 h 54"/>
              <a:gd name="T2" fmla="*/ 0 w 1656"/>
              <a:gd name="T3" fmla="*/ 2147483647 h 54"/>
              <a:gd name="T4" fmla="*/ 2147483647 w 1656"/>
              <a:gd name="T5" fmla="*/ 2147483647 h 54"/>
              <a:gd name="T6" fmla="*/ 2147483647 w 1656"/>
              <a:gd name="T7" fmla="*/ 0 h 54"/>
              <a:gd name="T8" fmla="*/ 2147483647 w 1656"/>
              <a:gd name="T9" fmla="*/ 0 h 54"/>
              <a:gd name="T10" fmla="*/ 2147483647 w 1656"/>
              <a:gd name="T11" fmla="*/ 0 h 54"/>
              <a:gd name="T12" fmla="*/ 0 60000 65536"/>
              <a:gd name="T13" fmla="*/ 0 60000 65536"/>
              <a:gd name="T14" fmla="*/ 0 60000 65536"/>
              <a:gd name="T15" fmla="*/ 0 60000 65536"/>
              <a:gd name="T16" fmla="*/ 0 60000 65536"/>
              <a:gd name="T17" fmla="*/ 0 60000 65536"/>
              <a:gd name="T18" fmla="*/ 0 w 1656"/>
              <a:gd name="T19" fmla="*/ 0 h 54"/>
              <a:gd name="T20" fmla="*/ 1656 w 1656"/>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656" h="54">
                <a:moveTo>
                  <a:pt x="42" y="0"/>
                </a:moveTo>
                <a:lnTo>
                  <a:pt x="0" y="53"/>
                </a:lnTo>
                <a:lnTo>
                  <a:pt x="1655" y="53"/>
                </a:lnTo>
                <a:lnTo>
                  <a:pt x="1611" y="0"/>
                </a:lnTo>
                <a:lnTo>
                  <a:pt x="42" y="0"/>
                </a:lnTo>
              </a:path>
            </a:pathLst>
          </a:custGeom>
          <a:solidFill>
            <a:srgbClr val="C0C0C0"/>
          </a:solidFill>
          <a:ln w="9360">
            <a:solidFill>
              <a:srgbClr val="000000"/>
            </a:solidFill>
            <a:round/>
            <a:headEnd/>
            <a:tailEnd/>
          </a:ln>
        </p:spPr>
        <p:txBody>
          <a:bodyPr wrap="none" anchor="ctr"/>
          <a:lstStyle/>
          <a:p>
            <a:endParaRPr lang="ar-SA"/>
          </a:p>
        </p:txBody>
      </p:sp>
      <p:sp>
        <p:nvSpPr>
          <p:cNvPr id="9249" name="Freeform 38"/>
          <p:cNvSpPr>
            <a:spLocks noChangeArrowheads="1"/>
          </p:cNvSpPr>
          <p:nvPr/>
        </p:nvSpPr>
        <p:spPr bwMode="auto">
          <a:xfrm>
            <a:off x="6634163" y="4681538"/>
            <a:ext cx="635000" cy="19050"/>
          </a:xfrm>
          <a:custGeom>
            <a:avLst/>
            <a:gdLst>
              <a:gd name="T0" fmla="*/ 2147483647 w 1764"/>
              <a:gd name="T1" fmla="*/ 0 h 54"/>
              <a:gd name="T2" fmla="*/ 0 w 1764"/>
              <a:gd name="T3" fmla="*/ 2147483647 h 54"/>
              <a:gd name="T4" fmla="*/ 2147483647 w 1764"/>
              <a:gd name="T5" fmla="*/ 2147483647 h 54"/>
              <a:gd name="T6" fmla="*/ 2147483647 w 1764"/>
              <a:gd name="T7" fmla="*/ 0 h 54"/>
              <a:gd name="T8" fmla="*/ 2147483647 w 1764"/>
              <a:gd name="T9" fmla="*/ 0 h 54"/>
              <a:gd name="T10" fmla="*/ 2147483647 w 1764"/>
              <a:gd name="T11" fmla="*/ 0 h 54"/>
              <a:gd name="T12" fmla="*/ 0 60000 65536"/>
              <a:gd name="T13" fmla="*/ 0 60000 65536"/>
              <a:gd name="T14" fmla="*/ 0 60000 65536"/>
              <a:gd name="T15" fmla="*/ 0 60000 65536"/>
              <a:gd name="T16" fmla="*/ 0 60000 65536"/>
              <a:gd name="T17" fmla="*/ 0 60000 65536"/>
              <a:gd name="T18" fmla="*/ 0 w 1764"/>
              <a:gd name="T19" fmla="*/ 0 h 54"/>
              <a:gd name="T20" fmla="*/ 1764 w 176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764" h="54">
                <a:moveTo>
                  <a:pt x="43" y="0"/>
                </a:moveTo>
                <a:lnTo>
                  <a:pt x="0" y="53"/>
                </a:lnTo>
                <a:lnTo>
                  <a:pt x="1763" y="53"/>
                </a:lnTo>
                <a:lnTo>
                  <a:pt x="1717" y="0"/>
                </a:lnTo>
                <a:lnTo>
                  <a:pt x="43" y="0"/>
                </a:lnTo>
              </a:path>
            </a:pathLst>
          </a:custGeom>
          <a:solidFill>
            <a:srgbClr val="C0C0C0"/>
          </a:solidFill>
          <a:ln w="9360">
            <a:solidFill>
              <a:srgbClr val="000000"/>
            </a:solidFill>
            <a:round/>
            <a:headEnd/>
            <a:tailEnd/>
          </a:ln>
        </p:spPr>
        <p:txBody>
          <a:bodyPr wrap="none" anchor="ctr"/>
          <a:lstStyle/>
          <a:p>
            <a:endParaRPr lang="ar-SA"/>
          </a:p>
        </p:txBody>
      </p:sp>
      <p:sp>
        <p:nvSpPr>
          <p:cNvPr id="9250" name="Freeform 40"/>
          <p:cNvSpPr>
            <a:spLocks noChangeArrowheads="1"/>
          </p:cNvSpPr>
          <p:nvPr/>
        </p:nvSpPr>
        <p:spPr bwMode="auto">
          <a:xfrm>
            <a:off x="795338" y="2454275"/>
            <a:ext cx="609600" cy="1524000"/>
          </a:xfrm>
          <a:custGeom>
            <a:avLst/>
            <a:gdLst>
              <a:gd name="T0" fmla="*/ 2147483647 w 1695"/>
              <a:gd name="T1" fmla="*/ 2147483647 h 4234"/>
              <a:gd name="T2" fmla="*/ 2147483647 w 1695"/>
              <a:gd name="T3" fmla="*/ 0 h 4234"/>
              <a:gd name="T4" fmla="*/ 2147483647 w 1695"/>
              <a:gd name="T5" fmla="*/ 0 h 4234"/>
              <a:gd name="T6" fmla="*/ 0 w 1695"/>
              <a:gd name="T7" fmla="*/ 0 h 4234"/>
              <a:gd name="T8" fmla="*/ 0 w 1695"/>
              <a:gd name="T9" fmla="*/ 2147483647 h 4234"/>
              <a:gd name="T10" fmla="*/ 0 w 1695"/>
              <a:gd name="T11" fmla="*/ 2147483647 h 4234"/>
              <a:gd name="T12" fmla="*/ 2147483647 w 1695"/>
              <a:gd name="T13" fmla="*/ 2147483647 h 4234"/>
              <a:gd name="T14" fmla="*/ 2147483647 w 1695"/>
              <a:gd name="T15" fmla="*/ 2147483647 h 4234"/>
              <a:gd name="T16" fmla="*/ 2147483647 w 1695"/>
              <a:gd name="T17" fmla="*/ 2147483647 h 4234"/>
              <a:gd name="T18" fmla="*/ 2147483647 w 1695"/>
              <a:gd name="T19" fmla="*/ 2147483647 h 4234"/>
              <a:gd name="T20" fmla="*/ 2147483647 w 1695"/>
              <a:gd name="T21" fmla="*/ 2147483647 h 4234"/>
              <a:gd name="T22" fmla="*/ 2147483647 w 1695"/>
              <a:gd name="T23" fmla="*/ 2147483647 h 4234"/>
              <a:gd name="T24" fmla="*/ 2147483647 w 1695"/>
              <a:gd name="T25" fmla="*/ 2147483647 h 4234"/>
              <a:gd name="T26" fmla="*/ 2147483647 w 1695"/>
              <a:gd name="T27" fmla="*/ 2147483647 h 4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5"/>
              <a:gd name="T43" fmla="*/ 0 h 4234"/>
              <a:gd name="T44" fmla="*/ 1695 w 1695"/>
              <a:gd name="T45" fmla="*/ 4234 h 4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5" h="4234">
                <a:moveTo>
                  <a:pt x="1694" y="2133"/>
                </a:moveTo>
                <a:lnTo>
                  <a:pt x="1694" y="0"/>
                </a:lnTo>
                <a:lnTo>
                  <a:pt x="834" y="0"/>
                </a:lnTo>
                <a:lnTo>
                  <a:pt x="0" y="0"/>
                </a:lnTo>
                <a:lnTo>
                  <a:pt x="0" y="2133"/>
                </a:lnTo>
                <a:lnTo>
                  <a:pt x="0" y="3867"/>
                </a:lnTo>
                <a:lnTo>
                  <a:pt x="91" y="3867"/>
                </a:lnTo>
                <a:lnTo>
                  <a:pt x="91" y="4233"/>
                </a:lnTo>
                <a:lnTo>
                  <a:pt x="847" y="4233"/>
                </a:lnTo>
                <a:lnTo>
                  <a:pt x="1616" y="4233"/>
                </a:lnTo>
                <a:lnTo>
                  <a:pt x="1616" y="3867"/>
                </a:lnTo>
                <a:lnTo>
                  <a:pt x="1694" y="3867"/>
                </a:lnTo>
                <a:lnTo>
                  <a:pt x="1694" y="2133"/>
                </a:lnTo>
              </a:path>
            </a:pathLst>
          </a:custGeom>
          <a:solidFill>
            <a:srgbClr val="C0C0C0"/>
          </a:solidFill>
          <a:ln w="9360">
            <a:solidFill>
              <a:srgbClr val="000000"/>
            </a:solidFill>
            <a:round/>
            <a:headEnd/>
            <a:tailEnd/>
          </a:ln>
        </p:spPr>
        <p:txBody>
          <a:bodyPr wrap="none" anchor="ctr"/>
          <a:lstStyle/>
          <a:p>
            <a:endParaRPr lang="ar-SA"/>
          </a:p>
        </p:txBody>
      </p:sp>
      <p:sp>
        <p:nvSpPr>
          <p:cNvPr id="9251" name="Freeform 41"/>
          <p:cNvSpPr>
            <a:spLocks noChangeArrowheads="1"/>
          </p:cNvSpPr>
          <p:nvPr/>
        </p:nvSpPr>
        <p:spPr bwMode="auto">
          <a:xfrm>
            <a:off x="828675" y="2562225"/>
            <a:ext cx="549275" cy="1416050"/>
          </a:xfrm>
          <a:custGeom>
            <a:avLst/>
            <a:gdLst>
              <a:gd name="T0" fmla="*/ 2147483647 w 1526"/>
              <a:gd name="T1" fmla="*/ 2147483647 h 3934"/>
              <a:gd name="T2" fmla="*/ 2147483647 w 1526"/>
              <a:gd name="T3" fmla="*/ 2147483647 h 3934"/>
              <a:gd name="T4" fmla="*/ 2147483647 w 1526"/>
              <a:gd name="T5" fmla="*/ 2147483647 h 3934"/>
              <a:gd name="T6" fmla="*/ 2147483647 w 1526"/>
              <a:gd name="T7" fmla="*/ 2147483647 h 3934"/>
              <a:gd name="T8" fmla="*/ 2147483647 w 1526"/>
              <a:gd name="T9" fmla="*/ 2147483647 h 3934"/>
              <a:gd name="T10" fmla="*/ 2147483647 w 1526"/>
              <a:gd name="T11" fmla="*/ 2147483647 h 3934"/>
              <a:gd name="T12" fmla="*/ 2147483647 w 1526"/>
              <a:gd name="T13" fmla="*/ 2147483647 h 3934"/>
              <a:gd name="T14" fmla="*/ 2147483647 w 1526"/>
              <a:gd name="T15" fmla="*/ 2147483647 h 3934"/>
              <a:gd name="T16" fmla="*/ 2147483647 w 1526"/>
              <a:gd name="T17" fmla="*/ 2147483647 h 3934"/>
              <a:gd name="T18" fmla="*/ 2147483647 w 1526"/>
              <a:gd name="T19" fmla="*/ 2147483647 h 3934"/>
              <a:gd name="T20" fmla="*/ 2147483647 w 1526"/>
              <a:gd name="T21" fmla="*/ 2147483647 h 3934"/>
              <a:gd name="T22" fmla="*/ 2147483647 w 1526"/>
              <a:gd name="T23" fmla="*/ 2147483647 h 3934"/>
              <a:gd name="T24" fmla="*/ 2147483647 w 1526"/>
              <a:gd name="T25" fmla="*/ 2147483647 h 3934"/>
              <a:gd name="T26" fmla="*/ 2147483647 w 1526"/>
              <a:gd name="T27" fmla="*/ 2147483647 h 3934"/>
              <a:gd name="T28" fmla="*/ 2147483647 w 1526"/>
              <a:gd name="T29" fmla="*/ 2147483647 h 3934"/>
              <a:gd name="T30" fmla="*/ 2147483647 w 1526"/>
              <a:gd name="T31" fmla="*/ 2147483647 h 3934"/>
              <a:gd name="T32" fmla="*/ 2147483647 w 1526"/>
              <a:gd name="T33" fmla="*/ 2147483647 h 3934"/>
              <a:gd name="T34" fmla="*/ 2147483647 w 1526"/>
              <a:gd name="T35" fmla="*/ 2147483647 h 3934"/>
              <a:gd name="T36" fmla="*/ 2147483647 w 1526"/>
              <a:gd name="T37" fmla="*/ 2147483647 h 3934"/>
              <a:gd name="T38" fmla="*/ 2147483647 w 1526"/>
              <a:gd name="T39" fmla="*/ 2147483647 h 3934"/>
              <a:gd name="T40" fmla="*/ 2147483647 w 1526"/>
              <a:gd name="T41" fmla="*/ 2147483647 h 3934"/>
              <a:gd name="T42" fmla="*/ 2147483647 w 1526"/>
              <a:gd name="T43" fmla="*/ 2147483647 h 3934"/>
              <a:gd name="T44" fmla="*/ 2147483647 w 1526"/>
              <a:gd name="T45" fmla="*/ 2147483647 h 3934"/>
              <a:gd name="T46" fmla="*/ 2147483647 w 1526"/>
              <a:gd name="T47" fmla="*/ 2147483647 h 3934"/>
              <a:gd name="T48" fmla="*/ 2147483647 w 1526"/>
              <a:gd name="T49" fmla="*/ 2147483647 h 3934"/>
              <a:gd name="T50" fmla="*/ 2147483647 w 1526"/>
              <a:gd name="T51" fmla="*/ 2147483647 h 3934"/>
              <a:gd name="T52" fmla="*/ 2147483647 w 1526"/>
              <a:gd name="T53" fmla="*/ 2147483647 h 3934"/>
              <a:gd name="T54" fmla="*/ 2147483647 w 1526"/>
              <a:gd name="T55" fmla="*/ 2147483647 h 3934"/>
              <a:gd name="T56" fmla="*/ 2147483647 w 1526"/>
              <a:gd name="T57" fmla="*/ 2147483647 h 3934"/>
              <a:gd name="T58" fmla="*/ 2147483647 w 1526"/>
              <a:gd name="T59" fmla="*/ 2147483647 h 3934"/>
              <a:gd name="T60" fmla="*/ 2147483647 w 1526"/>
              <a:gd name="T61" fmla="*/ 2147483647 h 3934"/>
              <a:gd name="T62" fmla="*/ 2147483647 w 1526"/>
              <a:gd name="T63" fmla="*/ 2147483647 h 3934"/>
              <a:gd name="T64" fmla="*/ 2147483647 w 1526"/>
              <a:gd name="T65" fmla="*/ 2147483647 h 3934"/>
              <a:gd name="T66" fmla="*/ 2147483647 w 1526"/>
              <a:gd name="T67" fmla="*/ 2147483647 h 3934"/>
              <a:gd name="T68" fmla="*/ 2147483647 w 1526"/>
              <a:gd name="T69" fmla="*/ 2147483647 h 3934"/>
              <a:gd name="T70" fmla="*/ 2147483647 w 1526"/>
              <a:gd name="T71" fmla="*/ 2147483647 h 3934"/>
              <a:gd name="T72" fmla="*/ 2147483647 w 1526"/>
              <a:gd name="T73" fmla="*/ 2147483647 h 3934"/>
              <a:gd name="T74" fmla="*/ 2147483647 w 1526"/>
              <a:gd name="T75" fmla="*/ 2147483647 h 3934"/>
              <a:gd name="T76" fmla="*/ 2147483647 w 1526"/>
              <a:gd name="T77" fmla="*/ 2147483647 h 3934"/>
              <a:gd name="T78" fmla="*/ 2147483647 w 1526"/>
              <a:gd name="T79" fmla="*/ 2147483647 h 3934"/>
              <a:gd name="T80" fmla="*/ 2147483647 w 1526"/>
              <a:gd name="T81" fmla="*/ 2147483647 h 3934"/>
              <a:gd name="T82" fmla="*/ 2147483647 w 1526"/>
              <a:gd name="T83" fmla="*/ 2147483647 h 3934"/>
              <a:gd name="T84" fmla="*/ 2147483647 w 1526"/>
              <a:gd name="T85" fmla="*/ 2147483647 h 3934"/>
              <a:gd name="T86" fmla="*/ 2147483647 w 1526"/>
              <a:gd name="T87" fmla="*/ 2147483647 h 3934"/>
              <a:gd name="T88" fmla="*/ 2147483647 w 1526"/>
              <a:gd name="T89" fmla="*/ 2147483647 h 3934"/>
              <a:gd name="T90" fmla="*/ 2147483647 w 1526"/>
              <a:gd name="T91" fmla="*/ 2147483647 h 3934"/>
              <a:gd name="T92" fmla="*/ 2147483647 w 1526"/>
              <a:gd name="T93" fmla="*/ 2147483647 h 3934"/>
              <a:gd name="T94" fmla="*/ 2147483647 w 1526"/>
              <a:gd name="T95" fmla="*/ 2147483647 h 3934"/>
              <a:gd name="T96" fmla="*/ 2147483647 w 1526"/>
              <a:gd name="T97" fmla="*/ 2147483647 h 3934"/>
              <a:gd name="T98" fmla="*/ 2147483647 w 1526"/>
              <a:gd name="T99" fmla="*/ 2147483647 h 3934"/>
              <a:gd name="T100" fmla="*/ 2147483647 w 1526"/>
              <a:gd name="T101" fmla="*/ 2147483647 h 3934"/>
              <a:gd name="T102" fmla="*/ 2147483647 w 1526"/>
              <a:gd name="T103" fmla="*/ 2147483647 h 3934"/>
              <a:gd name="T104" fmla="*/ 2147483647 w 1526"/>
              <a:gd name="T105" fmla="*/ 2147483647 h 3934"/>
              <a:gd name="T106" fmla="*/ 2147483647 w 1526"/>
              <a:gd name="T107" fmla="*/ 0 h 3934"/>
              <a:gd name="T108" fmla="*/ 2147483647 w 1526"/>
              <a:gd name="T109" fmla="*/ 0 h 3934"/>
              <a:gd name="T110" fmla="*/ 2147483647 w 1526"/>
              <a:gd name="T111" fmla="*/ 2147483647 h 3934"/>
              <a:gd name="T112" fmla="*/ 2147483647 w 1526"/>
              <a:gd name="T113" fmla="*/ 2147483647 h 39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6"/>
              <a:gd name="T172" fmla="*/ 0 h 3934"/>
              <a:gd name="T173" fmla="*/ 1526 w 1526"/>
              <a:gd name="T174" fmla="*/ 3934 h 39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6" h="3934">
                <a:moveTo>
                  <a:pt x="0" y="3567"/>
                </a:moveTo>
                <a:lnTo>
                  <a:pt x="247" y="3567"/>
                </a:lnTo>
                <a:lnTo>
                  <a:pt x="1199" y="3567"/>
                </a:lnTo>
                <a:lnTo>
                  <a:pt x="1525" y="3567"/>
                </a:lnTo>
                <a:lnTo>
                  <a:pt x="0" y="3567"/>
                </a:lnTo>
                <a:close/>
                <a:moveTo>
                  <a:pt x="26" y="166"/>
                </a:moveTo>
                <a:lnTo>
                  <a:pt x="78" y="166"/>
                </a:lnTo>
                <a:lnTo>
                  <a:pt x="300" y="166"/>
                </a:lnTo>
                <a:lnTo>
                  <a:pt x="378" y="166"/>
                </a:lnTo>
                <a:lnTo>
                  <a:pt x="26" y="166"/>
                </a:lnTo>
                <a:lnTo>
                  <a:pt x="26" y="366"/>
                </a:lnTo>
                <a:lnTo>
                  <a:pt x="78" y="366"/>
                </a:lnTo>
                <a:lnTo>
                  <a:pt x="300" y="366"/>
                </a:lnTo>
                <a:lnTo>
                  <a:pt x="378" y="366"/>
                </a:lnTo>
                <a:lnTo>
                  <a:pt x="26" y="366"/>
                </a:lnTo>
                <a:lnTo>
                  <a:pt x="26" y="566"/>
                </a:lnTo>
                <a:lnTo>
                  <a:pt x="78" y="566"/>
                </a:lnTo>
                <a:lnTo>
                  <a:pt x="300" y="566"/>
                </a:lnTo>
                <a:lnTo>
                  <a:pt x="378" y="566"/>
                </a:lnTo>
                <a:lnTo>
                  <a:pt x="26" y="566"/>
                </a:lnTo>
                <a:lnTo>
                  <a:pt x="26" y="766"/>
                </a:lnTo>
                <a:lnTo>
                  <a:pt x="78" y="766"/>
                </a:lnTo>
                <a:lnTo>
                  <a:pt x="300" y="766"/>
                </a:lnTo>
                <a:lnTo>
                  <a:pt x="378" y="766"/>
                </a:lnTo>
                <a:lnTo>
                  <a:pt x="26" y="766"/>
                </a:lnTo>
                <a:lnTo>
                  <a:pt x="26" y="966"/>
                </a:lnTo>
                <a:lnTo>
                  <a:pt x="78" y="966"/>
                </a:lnTo>
                <a:lnTo>
                  <a:pt x="300" y="966"/>
                </a:lnTo>
                <a:lnTo>
                  <a:pt x="378" y="966"/>
                </a:lnTo>
                <a:lnTo>
                  <a:pt x="26" y="966"/>
                </a:lnTo>
                <a:lnTo>
                  <a:pt x="26" y="1166"/>
                </a:lnTo>
                <a:lnTo>
                  <a:pt x="78" y="1166"/>
                </a:lnTo>
                <a:lnTo>
                  <a:pt x="300" y="1166"/>
                </a:lnTo>
                <a:lnTo>
                  <a:pt x="378" y="1166"/>
                </a:lnTo>
                <a:lnTo>
                  <a:pt x="26" y="1166"/>
                </a:lnTo>
                <a:lnTo>
                  <a:pt x="26" y="1366"/>
                </a:lnTo>
                <a:lnTo>
                  <a:pt x="78" y="1366"/>
                </a:lnTo>
                <a:lnTo>
                  <a:pt x="300" y="1366"/>
                </a:lnTo>
                <a:lnTo>
                  <a:pt x="378" y="1366"/>
                </a:lnTo>
                <a:lnTo>
                  <a:pt x="26" y="1366"/>
                </a:lnTo>
                <a:lnTo>
                  <a:pt x="26" y="1566"/>
                </a:lnTo>
                <a:lnTo>
                  <a:pt x="78" y="1566"/>
                </a:lnTo>
                <a:lnTo>
                  <a:pt x="300" y="1566"/>
                </a:lnTo>
                <a:lnTo>
                  <a:pt x="378" y="1566"/>
                </a:lnTo>
                <a:lnTo>
                  <a:pt x="26" y="1566"/>
                </a:lnTo>
                <a:lnTo>
                  <a:pt x="26" y="1767"/>
                </a:lnTo>
                <a:lnTo>
                  <a:pt x="78" y="1767"/>
                </a:lnTo>
                <a:lnTo>
                  <a:pt x="300" y="1767"/>
                </a:lnTo>
                <a:lnTo>
                  <a:pt x="378" y="1767"/>
                </a:lnTo>
                <a:lnTo>
                  <a:pt x="26" y="1767"/>
                </a:lnTo>
                <a:lnTo>
                  <a:pt x="26" y="1966"/>
                </a:lnTo>
                <a:lnTo>
                  <a:pt x="78" y="1966"/>
                </a:lnTo>
                <a:lnTo>
                  <a:pt x="300" y="1966"/>
                </a:lnTo>
                <a:lnTo>
                  <a:pt x="378" y="1966"/>
                </a:lnTo>
                <a:lnTo>
                  <a:pt x="26" y="1966"/>
                </a:lnTo>
                <a:lnTo>
                  <a:pt x="26" y="2167"/>
                </a:lnTo>
                <a:lnTo>
                  <a:pt x="78" y="2167"/>
                </a:lnTo>
                <a:lnTo>
                  <a:pt x="300" y="2167"/>
                </a:lnTo>
                <a:lnTo>
                  <a:pt x="378" y="2167"/>
                </a:lnTo>
                <a:lnTo>
                  <a:pt x="26" y="2167"/>
                </a:lnTo>
                <a:lnTo>
                  <a:pt x="26" y="2367"/>
                </a:lnTo>
                <a:lnTo>
                  <a:pt x="78" y="2367"/>
                </a:lnTo>
                <a:lnTo>
                  <a:pt x="300" y="2367"/>
                </a:lnTo>
                <a:lnTo>
                  <a:pt x="378" y="2367"/>
                </a:lnTo>
                <a:lnTo>
                  <a:pt x="26" y="2367"/>
                </a:lnTo>
                <a:lnTo>
                  <a:pt x="26" y="2567"/>
                </a:lnTo>
                <a:lnTo>
                  <a:pt x="78" y="2567"/>
                </a:lnTo>
                <a:lnTo>
                  <a:pt x="300" y="2567"/>
                </a:lnTo>
                <a:lnTo>
                  <a:pt x="378" y="2567"/>
                </a:lnTo>
                <a:lnTo>
                  <a:pt x="26" y="2567"/>
                </a:lnTo>
                <a:lnTo>
                  <a:pt x="26" y="2767"/>
                </a:lnTo>
                <a:lnTo>
                  <a:pt x="78" y="2767"/>
                </a:lnTo>
                <a:lnTo>
                  <a:pt x="300" y="2767"/>
                </a:lnTo>
                <a:lnTo>
                  <a:pt x="378" y="2767"/>
                </a:lnTo>
                <a:lnTo>
                  <a:pt x="26" y="2767"/>
                </a:lnTo>
                <a:lnTo>
                  <a:pt x="26" y="2967"/>
                </a:lnTo>
                <a:lnTo>
                  <a:pt x="78" y="2967"/>
                </a:lnTo>
                <a:lnTo>
                  <a:pt x="300" y="2967"/>
                </a:lnTo>
                <a:lnTo>
                  <a:pt x="378" y="2967"/>
                </a:lnTo>
                <a:lnTo>
                  <a:pt x="26" y="2967"/>
                </a:lnTo>
                <a:lnTo>
                  <a:pt x="26" y="3167"/>
                </a:lnTo>
                <a:lnTo>
                  <a:pt x="78" y="3167"/>
                </a:lnTo>
                <a:lnTo>
                  <a:pt x="300" y="3167"/>
                </a:lnTo>
                <a:lnTo>
                  <a:pt x="378" y="3167"/>
                </a:lnTo>
                <a:lnTo>
                  <a:pt x="26" y="3167"/>
                </a:lnTo>
                <a:lnTo>
                  <a:pt x="26" y="166"/>
                </a:lnTo>
                <a:close/>
                <a:moveTo>
                  <a:pt x="65" y="3567"/>
                </a:moveTo>
                <a:lnTo>
                  <a:pt x="65" y="3633"/>
                </a:lnTo>
                <a:lnTo>
                  <a:pt x="65" y="3867"/>
                </a:lnTo>
                <a:lnTo>
                  <a:pt x="65" y="3933"/>
                </a:lnTo>
                <a:lnTo>
                  <a:pt x="65" y="3567"/>
                </a:lnTo>
                <a:lnTo>
                  <a:pt x="117" y="3567"/>
                </a:lnTo>
                <a:lnTo>
                  <a:pt x="117" y="3633"/>
                </a:lnTo>
                <a:lnTo>
                  <a:pt x="117" y="3867"/>
                </a:lnTo>
                <a:lnTo>
                  <a:pt x="117" y="3933"/>
                </a:lnTo>
                <a:lnTo>
                  <a:pt x="117" y="3567"/>
                </a:lnTo>
                <a:lnTo>
                  <a:pt x="182" y="3567"/>
                </a:lnTo>
                <a:lnTo>
                  <a:pt x="182" y="3633"/>
                </a:lnTo>
                <a:lnTo>
                  <a:pt x="182" y="3867"/>
                </a:lnTo>
                <a:lnTo>
                  <a:pt x="182" y="3933"/>
                </a:lnTo>
                <a:lnTo>
                  <a:pt x="182" y="3567"/>
                </a:lnTo>
                <a:lnTo>
                  <a:pt x="247" y="3567"/>
                </a:lnTo>
                <a:lnTo>
                  <a:pt x="247" y="3633"/>
                </a:lnTo>
                <a:lnTo>
                  <a:pt x="247" y="3867"/>
                </a:lnTo>
                <a:lnTo>
                  <a:pt x="247" y="3933"/>
                </a:lnTo>
                <a:lnTo>
                  <a:pt x="247" y="3567"/>
                </a:lnTo>
                <a:lnTo>
                  <a:pt x="313" y="3567"/>
                </a:lnTo>
                <a:lnTo>
                  <a:pt x="313" y="3633"/>
                </a:lnTo>
                <a:lnTo>
                  <a:pt x="313" y="3867"/>
                </a:lnTo>
                <a:lnTo>
                  <a:pt x="313" y="3933"/>
                </a:lnTo>
                <a:lnTo>
                  <a:pt x="313" y="3567"/>
                </a:lnTo>
                <a:lnTo>
                  <a:pt x="378" y="3567"/>
                </a:lnTo>
                <a:lnTo>
                  <a:pt x="378" y="3633"/>
                </a:lnTo>
                <a:lnTo>
                  <a:pt x="378" y="3867"/>
                </a:lnTo>
                <a:lnTo>
                  <a:pt x="378" y="3933"/>
                </a:lnTo>
                <a:lnTo>
                  <a:pt x="378" y="3567"/>
                </a:lnTo>
                <a:lnTo>
                  <a:pt x="443" y="3567"/>
                </a:lnTo>
                <a:lnTo>
                  <a:pt x="443" y="3633"/>
                </a:lnTo>
                <a:lnTo>
                  <a:pt x="443" y="3867"/>
                </a:lnTo>
                <a:lnTo>
                  <a:pt x="443" y="3933"/>
                </a:lnTo>
                <a:lnTo>
                  <a:pt x="443" y="3567"/>
                </a:lnTo>
                <a:lnTo>
                  <a:pt x="508" y="3567"/>
                </a:lnTo>
                <a:lnTo>
                  <a:pt x="508" y="3633"/>
                </a:lnTo>
                <a:lnTo>
                  <a:pt x="508" y="3867"/>
                </a:lnTo>
                <a:lnTo>
                  <a:pt x="508" y="3933"/>
                </a:lnTo>
                <a:lnTo>
                  <a:pt x="508" y="3567"/>
                </a:lnTo>
                <a:lnTo>
                  <a:pt x="573" y="3567"/>
                </a:lnTo>
                <a:lnTo>
                  <a:pt x="573" y="3633"/>
                </a:lnTo>
                <a:lnTo>
                  <a:pt x="573" y="3867"/>
                </a:lnTo>
                <a:lnTo>
                  <a:pt x="573" y="3933"/>
                </a:lnTo>
                <a:lnTo>
                  <a:pt x="573" y="3567"/>
                </a:lnTo>
                <a:lnTo>
                  <a:pt x="639" y="3567"/>
                </a:lnTo>
                <a:lnTo>
                  <a:pt x="639" y="3633"/>
                </a:lnTo>
                <a:lnTo>
                  <a:pt x="639" y="3867"/>
                </a:lnTo>
                <a:lnTo>
                  <a:pt x="639" y="3933"/>
                </a:lnTo>
                <a:lnTo>
                  <a:pt x="639" y="3567"/>
                </a:lnTo>
                <a:lnTo>
                  <a:pt x="704" y="3567"/>
                </a:lnTo>
                <a:lnTo>
                  <a:pt x="704" y="3633"/>
                </a:lnTo>
                <a:lnTo>
                  <a:pt x="704" y="3867"/>
                </a:lnTo>
                <a:lnTo>
                  <a:pt x="704" y="3933"/>
                </a:lnTo>
                <a:lnTo>
                  <a:pt x="704" y="3567"/>
                </a:lnTo>
                <a:lnTo>
                  <a:pt x="769" y="3567"/>
                </a:lnTo>
                <a:lnTo>
                  <a:pt x="769" y="3633"/>
                </a:lnTo>
                <a:lnTo>
                  <a:pt x="769" y="3867"/>
                </a:lnTo>
                <a:lnTo>
                  <a:pt x="769" y="3933"/>
                </a:lnTo>
                <a:lnTo>
                  <a:pt x="769" y="3567"/>
                </a:lnTo>
                <a:lnTo>
                  <a:pt x="834" y="3567"/>
                </a:lnTo>
                <a:lnTo>
                  <a:pt x="834" y="3633"/>
                </a:lnTo>
                <a:lnTo>
                  <a:pt x="834" y="3867"/>
                </a:lnTo>
                <a:lnTo>
                  <a:pt x="834" y="3933"/>
                </a:lnTo>
                <a:lnTo>
                  <a:pt x="834" y="3567"/>
                </a:lnTo>
                <a:lnTo>
                  <a:pt x="886" y="3567"/>
                </a:lnTo>
                <a:lnTo>
                  <a:pt x="886" y="3633"/>
                </a:lnTo>
                <a:lnTo>
                  <a:pt x="886" y="3867"/>
                </a:lnTo>
                <a:lnTo>
                  <a:pt x="886" y="3933"/>
                </a:lnTo>
                <a:lnTo>
                  <a:pt x="886" y="3567"/>
                </a:lnTo>
                <a:lnTo>
                  <a:pt x="952" y="3567"/>
                </a:lnTo>
                <a:lnTo>
                  <a:pt x="952" y="3633"/>
                </a:lnTo>
                <a:lnTo>
                  <a:pt x="952" y="3867"/>
                </a:lnTo>
                <a:lnTo>
                  <a:pt x="952" y="3933"/>
                </a:lnTo>
                <a:lnTo>
                  <a:pt x="952" y="3567"/>
                </a:lnTo>
                <a:lnTo>
                  <a:pt x="1017" y="3567"/>
                </a:lnTo>
                <a:lnTo>
                  <a:pt x="1017" y="3633"/>
                </a:lnTo>
                <a:lnTo>
                  <a:pt x="1017" y="3867"/>
                </a:lnTo>
                <a:lnTo>
                  <a:pt x="1017" y="3933"/>
                </a:lnTo>
                <a:lnTo>
                  <a:pt x="1017" y="3567"/>
                </a:lnTo>
                <a:lnTo>
                  <a:pt x="1082" y="3567"/>
                </a:lnTo>
                <a:lnTo>
                  <a:pt x="1082" y="3633"/>
                </a:lnTo>
                <a:lnTo>
                  <a:pt x="1082" y="3867"/>
                </a:lnTo>
                <a:lnTo>
                  <a:pt x="1082" y="3933"/>
                </a:lnTo>
                <a:lnTo>
                  <a:pt x="1082" y="3567"/>
                </a:lnTo>
                <a:lnTo>
                  <a:pt x="1147" y="3567"/>
                </a:lnTo>
                <a:lnTo>
                  <a:pt x="1147" y="3633"/>
                </a:lnTo>
                <a:lnTo>
                  <a:pt x="1147" y="3867"/>
                </a:lnTo>
                <a:lnTo>
                  <a:pt x="1147" y="3933"/>
                </a:lnTo>
                <a:lnTo>
                  <a:pt x="1147" y="3567"/>
                </a:lnTo>
                <a:lnTo>
                  <a:pt x="1212" y="3567"/>
                </a:lnTo>
                <a:lnTo>
                  <a:pt x="1212" y="3633"/>
                </a:lnTo>
                <a:lnTo>
                  <a:pt x="1212" y="3867"/>
                </a:lnTo>
                <a:lnTo>
                  <a:pt x="1212" y="3933"/>
                </a:lnTo>
                <a:lnTo>
                  <a:pt x="1212" y="3567"/>
                </a:lnTo>
                <a:lnTo>
                  <a:pt x="1278" y="3567"/>
                </a:lnTo>
                <a:lnTo>
                  <a:pt x="1278" y="3633"/>
                </a:lnTo>
                <a:lnTo>
                  <a:pt x="1278" y="3867"/>
                </a:lnTo>
                <a:lnTo>
                  <a:pt x="1278" y="3933"/>
                </a:lnTo>
                <a:lnTo>
                  <a:pt x="1278" y="3567"/>
                </a:lnTo>
                <a:lnTo>
                  <a:pt x="1343" y="3567"/>
                </a:lnTo>
                <a:lnTo>
                  <a:pt x="1343" y="3633"/>
                </a:lnTo>
                <a:lnTo>
                  <a:pt x="1343" y="3867"/>
                </a:lnTo>
                <a:lnTo>
                  <a:pt x="1343" y="3933"/>
                </a:lnTo>
                <a:lnTo>
                  <a:pt x="1343" y="3567"/>
                </a:lnTo>
                <a:lnTo>
                  <a:pt x="1408" y="3567"/>
                </a:lnTo>
                <a:lnTo>
                  <a:pt x="1408" y="3633"/>
                </a:lnTo>
                <a:lnTo>
                  <a:pt x="1408" y="3867"/>
                </a:lnTo>
                <a:lnTo>
                  <a:pt x="1408" y="3933"/>
                </a:lnTo>
                <a:lnTo>
                  <a:pt x="1408" y="3567"/>
                </a:lnTo>
                <a:lnTo>
                  <a:pt x="1473" y="3567"/>
                </a:lnTo>
                <a:lnTo>
                  <a:pt x="1473" y="3633"/>
                </a:lnTo>
                <a:lnTo>
                  <a:pt x="1473" y="3867"/>
                </a:lnTo>
                <a:lnTo>
                  <a:pt x="1473" y="3933"/>
                </a:lnTo>
                <a:lnTo>
                  <a:pt x="1473" y="3567"/>
                </a:lnTo>
                <a:lnTo>
                  <a:pt x="65" y="3567"/>
                </a:lnTo>
                <a:close/>
                <a:moveTo>
                  <a:pt x="26" y="0"/>
                </a:moveTo>
                <a:lnTo>
                  <a:pt x="378" y="0"/>
                </a:lnTo>
                <a:lnTo>
                  <a:pt x="378" y="3333"/>
                </a:lnTo>
                <a:lnTo>
                  <a:pt x="26" y="3333"/>
                </a:lnTo>
                <a:lnTo>
                  <a:pt x="26" y="0"/>
                </a:lnTo>
                <a:close/>
                <a:moveTo>
                  <a:pt x="482" y="0"/>
                </a:moveTo>
                <a:lnTo>
                  <a:pt x="534" y="0"/>
                </a:lnTo>
                <a:lnTo>
                  <a:pt x="534" y="1333"/>
                </a:lnTo>
                <a:lnTo>
                  <a:pt x="482" y="1333"/>
                </a:lnTo>
                <a:lnTo>
                  <a:pt x="482" y="0"/>
                </a:lnTo>
                <a:close/>
                <a:moveTo>
                  <a:pt x="469" y="1633"/>
                </a:moveTo>
                <a:lnTo>
                  <a:pt x="547" y="1633"/>
                </a:lnTo>
                <a:lnTo>
                  <a:pt x="547" y="1800"/>
                </a:lnTo>
                <a:lnTo>
                  <a:pt x="469" y="1800"/>
                </a:lnTo>
                <a:lnTo>
                  <a:pt x="469" y="1633"/>
                </a:lnTo>
                <a:close/>
                <a:moveTo>
                  <a:pt x="613" y="0"/>
                </a:moveTo>
                <a:lnTo>
                  <a:pt x="886" y="0"/>
                </a:lnTo>
                <a:lnTo>
                  <a:pt x="886" y="766"/>
                </a:lnTo>
                <a:lnTo>
                  <a:pt x="613" y="766"/>
                </a:lnTo>
                <a:lnTo>
                  <a:pt x="613" y="0"/>
                </a:lnTo>
                <a:close/>
                <a:moveTo>
                  <a:pt x="978" y="0"/>
                </a:moveTo>
                <a:lnTo>
                  <a:pt x="1499" y="0"/>
                </a:lnTo>
                <a:lnTo>
                  <a:pt x="1499" y="766"/>
                </a:lnTo>
                <a:lnTo>
                  <a:pt x="978" y="766"/>
                </a:lnTo>
                <a:lnTo>
                  <a:pt x="978" y="0"/>
                </a:lnTo>
                <a:close/>
                <a:moveTo>
                  <a:pt x="1369" y="966"/>
                </a:moveTo>
                <a:lnTo>
                  <a:pt x="1512" y="966"/>
                </a:lnTo>
                <a:lnTo>
                  <a:pt x="1512" y="1833"/>
                </a:lnTo>
                <a:lnTo>
                  <a:pt x="1369" y="1833"/>
                </a:lnTo>
                <a:lnTo>
                  <a:pt x="1369" y="966"/>
                </a:lnTo>
                <a:close/>
              </a:path>
            </a:pathLst>
          </a:custGeom>
          <a:noFill/>
          <a:ln w="936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ar-SA"/>
          </a:p>
        </p:txBody>
      </p:sp>
      <p:sp>
        <p:nvSpPr>
          <p:cNvPr id="9252" name="Freeform 43"/>
          <p:cNvSpPr>
            <a:spLocks noChangeArrowheads="1"/>
          </p:cNvSpPr>
          <p:nvPr/>
        </p:nvSpPr>
        <p:spPr bwMode="auto">
          <a:xfrm>
            <a:off x="4510088" y="2911475"/>
            <a:ext cx="838200" cy="533400"/>
          </a:xfrm>
          <a:custGeom>
            <a:avLst/>
            <a:gdLst>
              <a:gd name="T0" fmla="*/ 0 w 2329"/>
              <a:gd name="T1" fmla="*/ 2147483647 h 1483"/>
              <a:gd name="T2" fmla="*/ 2147483647 w 2329"/>
              <a:gd name="T3" fmla="*/ 0 h 1483"/>
              <a:gd name="T4" fmla="*/ 2147483647 w 2329"/>
              <a:gd name="T5" fmla="*/ 0 h 1483"/>
              <a:gd name="T6" fmla="*/ 2147483647 w 2329"/>
              <a:gd name="T7" fmla="*/ 2147483647 h 1483"/>
              <a:gd name="T8" fmla="*/ 2147483647 w 2329"/>
              <a:gd name="T9" fmla="*/ 2147483647 h 1483"/>
              <a:gd name="T10" fmla="*/ 0 w 2329"/>
              <a:gd name="T11" fmla="*/ 2147483647 h 1483"/>
              <a:gd name="T12" fmla="*/ 0 w 2329"/>
              <a:gd name="T13" fmla="*/ 2147483647 h 1483"/>
              <a:gd name="T14" fmla="*/ 0 w 2329"/>
              <a:gd name="T15" fmla="*/ 2147483647 h 1483"/>
              <a:gd name="T16" fmla="*/ 0 60000 65536"/>
              <a:gd name="T17" fmla="*/ 0 60000 65536"/>
              <a:gd name="T18" fmla="*/ 0 60000 65536"/>
              <a:gd name="T19" fmla="*/ 0 60000 65536"/>
              <a:gd name="T20" fmla="*/ 0 60000 65536"/>
              <a:gd name="T21" fmla="*/ 0 60000 65536"/>
              <a:gd name="T22" fmla="*/ 0 60000 65536"/>
              <a:gd name="T23" fmla="*/ 0 60000 65536"/>
              <a:gd name="T24" fmla="*/ 0 w 2329"/>
              <a:gd name="T25" fmla="*/ 0 h 1483"/>
              <a:gd name="T26" fmla="*/ 2329 w 2329"/>
              <a:gd name="T27" fmla="*/ 1483 h 1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9" h="1483">
                <a:moveTo>
                  <a:pt x="0" y="353"/>
                </a:moveTo>
                <a:lnTo>
                  <a:pt x="317" y="0"/>
                </a:lnTo>
                <a:lnTo>
                  <a:pt x="2008" y="0"/>
                </a:lnTo>
                <a:lnTo>
                  <a:pt x="2328" y="353"/>
                </a:lnTo>
                <a:lnTo>
                  <a:pt x="2328" y="1482"/>
                </a:lnTo>
                <a:lnTo>
                  <a:pt x="0" y="1482"/>
                </a:lnTo>
                <a:lnTo>
                  <a:pt x="0" y="353"/>
                </a:lnTo>
              </a:path>
            </a:pathLst>
          </a:custGeom>
          <a:solidFill>
            <a:srgbClr val="C0C0C0"/>
          </a:solidFill>
          <a:ln w="9360">
            <a:solidFill>
              <a:srgbClr val="000000"/>
            </a:solidFill>
            <a:round/>
            <a:headEnd/>
            <a:tailEnd/>
          </a:ln>
        </p:spPr>
        <p:txBody>
          <a:bodyPr wrap="none" anchor="ctr"/>
          <a:lstStyle/>
          <a:p>
            <a:endParaRPr lang="ar-SA"/>
          </a:p>
        </p:txBody>
      </p:sp>
      <p:sp>
        <p:nvSpPr>
          <p:cNvPr id="9253" name="Freeform 44"/>
          <p:cNvSpPr>
            <a:spLocks noChangeArrowheads="1"/>
          </p:cNvSpPr>
          <p:nvPr/>
        </p:nvSpPr>
        <p:spPr bwMode="auto">
          <a:xfrm>
            <a:off x="4510088" y="3041650"/>
            <a:ext cx="838200" cy="223838"/>
          </a:xfrm>
          <a:custGeom>
            <a:avLst/>
            <a:gdLst>
              <a:gd name="T0" fmla="*/ 0 w 2329"/>
              <a:gd name="T1" fmla="*/ 0 h 620"/>
              <a:gd name="T2" fmla="*/ 2147483647 w 2329"/>
              <a:gd name="T3" fmla="*/ 0 h 620"/>
              <a:gd name="T4" fmla="*/ 0 w 2329"/>
              <a:gd name="T5" fmla="*/ 0 h 620"/>
              <a:gd name="T6" fmla="*/ 2147483647 w 2329"/>
              <a:gd name="T7" fmla="*/ 2147483647 h 620"/>
              <a:gd name="T8" fmla="*/ 2147483647 w 2329"/>
              <a:gd name="T9" fmla="*/ 2147483647 h 620"/>
              <a:gd name="T10" fmla="*/ 2147483647 w 2329"/>
              <a:gd name="T11" fmla="*/ 2147483647 h 620"/>
              <a:gd name="T12" fmla="*/ 2147483647 w 2329"/>
              <a:gd name="T13" fmla="*/ 2147483647 h 620"/>
              <a:gd name="T14" fmla="*/ 2147483647 w 2329"/>
              <a:gd name="T15" fmla="*/ 2147483647 h 620"/>
              <a:gd name="T16" fmla="*/ 2147483647 w 2329"/>
              <a:gd name="T17" fmla="*/ 2147483647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9"/>
              <a:gd name="T28" fmla="*/ 0 h 620"/>
              <a:gd name="T29" fmla="*/ 2329 w 2329"/>
              <a:gd name="T30" fmla="*/ 620 h 6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9" h="620">
                <a:moveTo>
                  <a:pt x="0" y="0"/>
                </a:moveTo>
                <a:lnTo>
                  <a:pt x="2328" y="0"/>
                </a:lnTo>
                <a:lnTo>
                  <a:pt x="0" y="0"/>
                </a:lnTo>
                <a:close/>
                <a:moveTo>
                  <a:pt x="211" y="449"/>
                </a:moveTo>
                <a:lnTo>
                  <a:pt x="211" y="619"/>
                </a:lnTo>
                <a:lnTo>
                  <a:pt x="302" y="619"/>
                </a:lnTo>
                <a:lnTo>
                  <a:pt x="302" y="449"/>
                </a:lnTo>
                <a:lnTo>
                  <a:pt x="211" y="449"/>
                </a:lnTo>
                <a:close/>
              </a:path>
            </a:pathLst>
          </a:custGeom>
          <a:solidFill>
            <a:srgbClr val="C0C0C0"/>
          </a:solidFill>
          <a:ln w="9360">
            <a:solidFill>
              <a:srgbClr val="000000"/>
            </a:solidFill>
            <a:round/>
            <a:headEnd/>
            <a:tailEnd/>
          </a:ln>
        </p:spPr>
        <p:txBody>
          <a:bodyPr wrap="none" anchor="ctr"/>
          <a:lstStyle/>
          <a:p>
            <a:endParaRPr lang="ar-SA"/>
          </a:p>
        </p:txBody>
      </p:sp>
      <p:sp>
        <p:nvSpPr>
          <p:cNvPr id="9254" name="Freeform 45"/>
          <p:cNvSpPr>
            <a:spLocks noChangeArrowheads="1"/>
          </p:cNvSpPr>
          <p:nvPr/>
        </p:nvSpPr>
        <p:spPr bwMode="auto">
          <a:xfrm>
            <a:off x="4652963" y="3201988"/>
            <a:ext cx="33337" cy="61912"/>
          </a:xfrm>
          <a:custGeom>
            <a:avLst/>
            <a:gdLst>
              <a:gd name="T0" fmla="*/ 0 w 92"/>
              <a:gd name="T1" fmla="*/ 0 h 171"/>
              <a:gd name="T2" fmla="*/ 0 w 92"/>
              <a:gd name="T3" fmla="*/ 2147483647 h 171"/>
              <a:gd name="T4" fmla="*/ 2147483647 w 92"/>
              <a:gd name="T5" fmla="*/ 2147483647 h 171"/>
              <a:gd name="T6" fmla="*/ 2147483647 w 92"/>
              <a:gd name="T7" fmla="*/ 0 h 171"/>
              <a:gd name="T8" fmla="*/ 0 w 92"/>
              <a:gd name="T9" fmla="*/ 0 h 171"/>
              <a:gd name="T10" fmla="*/ 0 w 92"/>
              <a:gd name="T11" fmla="*/ 0 h 171"/>
              <a:gd name="T12" fmla="*/ 0 60000 65536"/>
              <a:gd name="T13" fmla="*/ 0 60000 65536"/>
              <a:gd name="T14" fmla="*/ 0 60000 65536"/>
              <a:gd name="T15" fmla="*/ 0 60000 65536"/>
              <a:gd name="T16" fmla="*/ 0 60000 65536"/>
              <a:gd name="T17" fmla="*/ 0 60000 65536"/>
              <a:gd name="T18" fmla="*/ 0 w 92"/>
              <a:gd name="T19" fmla="*/ 0 h 171"/>
              <a:gd name="T20" fmla="*/ 92 w 92"/>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92" h="171">
                <a:moveTo>
                  <a:pt x="0" y="0"/>
                </a:moveTo>
                <a:lnTo>
                  <a:pt x="0" y="170"/>
                </a:lnTo>
                <a:lnTo>
                  <a:pt x="91" y="170"/>
                </a:lnTo>
                <a:lnTo>
                  <a:pt x="91" y="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55" name="Freeform 46"/>
          <p:cNvSpPr>
            <a:spLocks noChangeArrowheads="1"/>
          </p:cNvSpPr>
          <p:nvPr/>
        </p:nvSpPr>
        <p:spPr bwMode="auto">
          <a:xfrm>
            <a:off x="4719638" y="3201988"/>
            <a:ext cx="33337" cy="61912"/>
          </a:xfrm>
          <a:custGeom>
            <a:avLst/>
            <a:gdLst>
              <a:gd name="T0" fmla="*/ 0 w 92"/>
              <a:gd name="T1" fmla="*/ 0 h 171"/>
              <a:gd name="T2" fmla="*/ 0 w 92"/>
              <a:gd name="T3" fmla="*/ 2147483647 h 171"/>
              <a:gd name="T4" fmla="*/ 2147483647 w 92"/>
              <a:gd name="T5" fmla="*/ 2147483647 h 171"/>
              <a:gd name="T6" fmla="*/ 2147483647 w 92"/>
              <a:gd name="T7" fmla="*/ 0 h 171"/>
              <a:gd name="T8" fmla="*/ 0 w 92"/>
              <a:gd name="T9" fmla="*/ 0 h 171"/>
              <a:gd name="T10" fmla="*/ 0 w 92"/>
              <a:gd name="T11" fmla="*/ 0 h 171"/>
              <a:gd name="T12" fmla="*/ 0 60000 65536"/>
              <a:gd name="T13" fmla="*/ 0 60000 65536"/>
              <a:gd name="T14" fmla="*/ 0 60000 65536"/>
              <a:gd name="T15" fmla="*/ 0 60000 65536"/>
              <a:gd name="T16" fmla="*/ 0 60000 65536"/>
              <a:gd name="T17" fmla="*/ 0 60000 65536"/>
              <a:gd name="T18" fmla="*/ 0 w 92"/>
              <a:gd name="T19" fmla="*/ 0 h 171"/>
              <a:gd name="T20" fmla="*/ 92 w 92"/>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92" h="171">
                <a:moveTo>
                  <a:pt x="0" y="0"/>
                </a:moveTo>
                <a:lnTo>
                  <a:pt x="0" y="170"/>
                </a:lnTo>
                <a:lnTo>
                  <a:pt x="91" y="170"/>
                </a:lnTo>
                <a:lnTo>
                  <a:pt x="91" y="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56" name="Freeform 47"/>
          <p:cNvSpPr>
            <a:spLocks noChangeArrowheads="1"/>
          </p:cNvSpPr>
          <p:nvPr/>
        </p:nvSpPr>
        <p:spPr bwMode="auto">
          <a:xfrm>
            <a:off x="4786313" y="3201988"/>
            <a:ext cx="33337" cy="61912"/>
          </a:xfrm>
          <a:custGeom>
            <a:avLst/>
            <a:gdLst>
              <a:gd name="T0" fmla="*/ 0 w 92"/>
              <a:gd name="T1" fmla="*/ 0 h 171"/>
              <a:gd name="T2" fmla="*/ 0 w 92"/>
              <a:gd name="T3" fmla="*/ 2147483647 h 171"/>
              <a:gd name="T4" fmla="*/ 2147483647 w 92"/>
              <a:gd name="T5" fmla="*/ 2147483647 h 171"/>
              <a:gd name="T6" fmla="*/ 2147483647 w 92"/>
              <a:gd name="T7" fmla="*/ 0 h 171"/>
              <a:gd name="T8" fmla="*/ 0 w 92"/>
              <a:gd name="T9" fmla="*/ 0 h 171"/>
              <a:gd name="T10" fmla="*/ 0 w 92"/>
              <a:gd name="T11" fmla="*/ 0 h 171"/>
              <a:gd name="T12" fmla="*/ 0 60000 65536"/>
              <a:gd name="T13" fmla="*/ 0 60000 65536"/>
              <a:gd name="T14" fmla="*/ 0 60000 65536"/>
              <a:gd name="T15" fmla="*/ 0 60000 65536"/>
              <a:gd name="T16" fmla="*/ 0 60000 65536"/>
              <a:gd name="T17" fmla="*/ 0 60000 65536"/>
              <a:gd name="T18" fmla="*/ 0 w 92"/>
              <a:gd name="T19" fmla="*/ 0 h 171"/>
              <a:gd name="T20" fmla="*/ 92 w 92"/>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92" h="171">
                <a:moveTo>
                  <a:pt x="0" y="0"/>
                </a:moveTo>
                <a:lnTo>
                  <a:pt x="0" y="170"/>
                </a:lnTo>
                <a:lnTo>
                  <a:pt x="91" y="170"/>
                </a:lnTo>
                <a:lnTo>
                  <a:pt x="91" y="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57" name="Freeform 49"/>
          <p:cNvSpPr>
            <a:spLocks noChangeArrowheads="1"/>
          </p:cNvSpPr>
          <p:nvPr/>
        </p:nvSpPr>
        <p:spPr bwMode="auto">
          <a:xfrm>
            <a:off x="4662488" y="3749675"/>
            <a:ext cx="609600" cy="914400"/>
          </a:xfrm>
          <a:custGeom>
            <a:avLst/>
            <a:gdLst>
              <a:gd name="T0" fmla="*/ 0 w 1695"/>
              <a:gd name="T1" fmla="*/ 2147483647 h 2542"/>
              <a:gd name="T2" fmla="*/ 2147483647 w 1695"/>
              <a:gd name="T3" fmla="*/ 0 h 2542"/>
              <a:gd name="T4" fmla="*/ 2147483647 w 1695"/>
              <a:gd name="T5" fmla="*/ 2147483647 h 2542"/>
              <a:gd name="T6" fmla="*/ 2147483647 w 1695"/>
              <a:gd name="T7" fmla="*/ 2147483647 h 2542"/>
              <a:gd name="T8" fmla="*/ 2147483647 w 1695"/>
              <a:gd name="T9" fmla="*/ 2147483647 h 2542"/>
              <a:gd name="T10" fmla="*/ 0 w 1695"/>
              <a:gd name="T11" fmla="*/ 2147483647 h 2542"/>
              <a:gd name="T12" fmla="*/ 0 w 1695"/>
              <a:gd name="T13" fmla="*/ 2147483647 h 2542"/>
              <a:gd name="T14" fmla="*/ 0 60000 65536"/>
              <a:gd name="T15" fmla="*/ 0 60000 65536"/>
              <a:gd name="T16" fmla="*/ 0 60000 65536"/>
              <a:gd name="T17" fmla="*/ 0 60000 65536"/>
              <a:gd name="T18" fmla="*/ 0 60000 65536"/>
              <a:gd name="T19" fmla="*/ 0 60000 65536"/>
              <a:gd name="T20" fmla="*/ 0 60000 65536"/>
              <a:gd name="T21" fmla="*/ 0 w 1695"/>
              <a:gd name="T22" fmla="*/ 0 h 2542"/>
              <a:gd name="T23" fmla="*/ 1695 w 1695"/>
              <a:gd name="T24" fmla="*/ 2542 h 2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5" h="2542">
                <a:moveTo>
                  <a:pt x="0" y="399"/>
                </a:moveTo>
                <a:cubicBezTo>
                  <a:pt x="0" y="199"/>
                  <a:pt x="423" y="0"/>
                  <a:pt x="847" y="0"/>
                </a:cubicBezTo>
                <a:cubicBezTo>
                  <a:pt x="1270" y="0"/>
                  <a:pt x="1694" y="199"/>
                  <a:pt x="1694" y="399"/>
                </a:cubicBezTo>
                <a:lnTo>
                  <a:pt x="1694" y="2141"/>
                </a:lnTo>
                <a:cubicBezTo>
                  <a:pt x="1694" y="2341"/>
                  <a:pt x="1270" y="2541"/>
                  <a:pt x="847" y="2541"/>
                </a:cubicBezTo>
                <a:cubicBezTo>
                  <a:pt x="423" y="2541"/>
                  <a:pt x="0" y="2341"/>
                  <a:pt x="0" y="2141"/>
                </a:cubicBezTo>
                <a:lnTo>
                  <a:pt x="0" y="399"/>
                </a:lnTo>
              </a:path>
            </a:pathLst>
          </a:cu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ar-SA"/>
          </a:p>
        </p:txBody>
      </p:sp>
      <p:sp>
        <p:nvSpPr>
          <p:cNvPr id="9258" name="Freeform 50"/>
          <p:cNvSpPr>
            <a:spLocks noChangeArrowheads="1"/>
          </p:cNvSpPr>
          <p:nvPr/>
        </p:nvSpPr>
        <p:spPr bwMode="auto">
          <a:xfrm>
            <a:off x="4662488" y="3892550"/>
            <a:ext cx="609600" cy="144463"/>
          </a:xfrm>
          <a:custGeom>
            <a:avLst/>
            <a:gdLst>
              <a:gd name="T0" fmla="*/ 0 w 1695"/>
              <a:gd name="T1" fmla="*/ 0 h 401"/>
              <a:gd name="T2" fmla="*/ 2147483647 w 1695"/>
              <a:gd name="T3" fmla="*/ 2147483647 h 401"/>
              <a:gd name="T4" fmla="*/ 2147483647 w 1695"/>
              <a:gd name="T5" fmla="*/ 0 h 401"/>
              <a:gd name="T6" fmla="*/ 0 60000 65536"/>
              <a:gd name="T7" fmla="*/ 0 60000 65536"/>
              <a:gd name="T8" fmla="*/ 0 60000 65536"/>
              <a:gd name="T9" fmla="*/ 0 w 1695"/>
              <a:gd name="T10" fmla="*/ 0 h 401"/>
              <a:gd name="T11" fmla="*/ 1695 w 1695"/>
              <a:gd name="T12" fmla="*/ 401 h 401"/>
            </a:gdLst>
            <a:ahLst/>
            <a:cxnLst>
              <a:cxn ang="T6">
                <a:pos x="T0" y="T1"/>
              </a:cxn>
              <a:cxn ang="T7">
                <a:pos x="T2" y="T3"/>
              </a:cxn>
              <a:cxn ang="T8">
                <a:pos x="T4" y="T5"/>
              </a:cxn>
            </a:cxnLst>
            <a:rect l="T9" t="T10" r="T11" b="T12"/>
            <a:pathLst>
              <a:path w="1695" h="401">
                <a:moveTo>
                  <a:pt x="0" y="0"/>
                </a:moveTo>
                <a:cubicBezTo>
                  <a:pt x="0" y="200"/>
                  <a:pt x="423" y="400"/>
                  <a:pt x="847" y="400"/>
                </a:cubicBezTo>
                <a:cubicBezTo>
                  <a:pt x="1270" y="400"/>
                  <a:pt x="1694" y="200"/>
                  <a:pt x="1694" y="0"/>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ar-SA"/>
          </a:p>
        </p:txBody>
      </p:sp>
      <p:sp>
        <p:nvSpPr>
          <p:cNvPr id="9259" name="Freeform 60"/>
          <p:cNvSpPr>
            <a:spLocks noChangeArrowheads="1"/>
          </p:cNvSpPr>
          <p:nvPr/>
        </p:nvSpPr>
        <p:spPr bwMode="auto">
          <a:xfrm>
            <a:off x="6759575" y="2960688"/>
            <a:ext cx="528638" cy="455612"/>
          </a:xfrm>
          <a:custGeom>
            <a:avLst/>
            <a:gdLst>
              <a:gd name="T0" fmla="*/ 0 w 1468"/>
              <a:gd name="T1" fmla="*/ 0 h 1266"/>
              <a:gd name="T2" fmla="*/ 2147483647 w 1468"/>
              <a:gd name="T3" fmla="*/ 0 h 1266"/>
              <a:gd name="T4" fmla="*/ 2147483647 w 1468"/>
              <a:gd name="T5" fmla="*/ 2147483647 h 1266"/>
              <a:gd name="T6" fmla="*/ 0 w 1468"/>
              <a:gd name="T7" fmla="*/ 2147483647 h 1266"/>
              <a:gd name="T8" fmla="*/ 0 w 1468"/>
              <a:gd name="T9" fmla="*/ 0 h 1266"/>
              <a:gd name="T10" fmla="*/ 0 w 1468"/>
              <a:gd name="T11" fmla="*/ 0 h 1266"/>
              <a:gd name="T12" fmla="*/ 0 60000 65536"/>
              <a:gd name="T13" fmla="*/ 0 60000 65536"/>
              <a:gd name="T14" fmla="*/ 0 60000 65536"/>
              <a:gd name="T15" fmla="*/ 0 60000 65536"/>
              <a:gd name="T16" fmla="*/ 0 60000 65536"/>
              <a:gd name="T17" fmla="*/ 0 60000 65536"/>
              <a:gd name="T18" fmla="*/ 0 w 1468"/>
              <a:gd name="T19" fmla="*/ 0 h 1266"/>
              <a:gd name="T20" fmla="*/ 1468 w 1468"/>
              <a:gd name="T21" fmla="*/ 1266 h 1266"/>
            </a:gdLst>
            <a:ahLst/>
            <a:cxnLst>
              <a:cxn ang="T12">
                <a:pos x="T0" y="T1"/>
              </a:cxn>
              <a:cxn ang="T13">
                <a:pos x="T2" y="T3"/>
              </a:cxn>
              <a:cxn ang="T14">
                <a:pos x="T4" y="T5"/>
              </a:cxn>
              <a:cxn ang="T15">
                <a:pos x="T6" y="T7"/>
              </a:cxn>
              <a:cxn ang="T16">
                <a:pos x="T8" y="T9"/>
              </a:cxn>
              <a:cxn ang="T17">
                <a:pos x="T10" y="T11"/>
              </a:cxn>
            </a:cxnLst>
            <a:rect l="T18" t="T19" r="T20" b="T21"/>
            <a:pathLst>
              <a:path w="1468" h="1266">
                <a:moveTo>
                  <a:pt x="0" y="0"/>
                </a:moveTo>
                <a:lnTo>
                  <a:pt x="1467" y="0"/>
                </a:lnTo>
                <a:lnTo>
                  <a:pt x="1467" y="1265"/>
                </a:lnTo>
                <a:lnTo>
                  <a:pt x="0" y="1265"/>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60" name="Freeform 61"/>
          <p:cNvSpPr>
            <a:spLocks noChangeArrowheads="1"/>
          </p:cNvSpPr>
          <p:nvPr/>
        </p:nvSpPr>
        <p:spPr bwMode="auto">
          <a:xfrm>
            <a:off x="6640513" y="3438525"/>
            <a:ext cx="762000" cy="152400"/>
          </a:xfrm>
          <a:custGeom>
            <a:avLst/>
            <a:gdLst>
              <a:gd name="T0" fmla="*/ 2147483647 w 2117"/>
              <a:gd name="T1" fmla="*/ 0 h 425"/>
              <a:gd name="T2" fmla="*/ 0 w 2117"/>
              <a:gd name="T3" fmla="*/ 2147483647 h 425"/>
              <a:gd name="T4" fmla="*/ 2147483647 w 2117"/>
              <a:gd name="T5" fmla="*/ 2147483647 h 425"/>
              <a:gd name="T6" fmla="*/ 2147483647 w 2117"/>
              <a:gd name="T7" fmla="*/ 0 h 425"/>
              <a:gd name="T8" fmla="*/ 2147483647 w 2117"/>
              <a:gd name="T9" fmla="*/ 0 h 425"/>
              <a:gd name="T10" fmla="*/ 2147483647 w 2117"/>
              <a:gd name="T11" fmla="*/ 0 h 425"/>
              <a:gd name="T12" fmla="*/ 0 60000 65536"/>
              <a:gd name="T13" fmla="*/ 0 60000 65536"/>
              <a:gd name="T14" fmla="*/ 0 60000 65536"/>
              <a:gd name="T15" fmla="*/ 0 60000 65536"/>
              <a:gd name="T16" fmla="*/ 0 60000 65536"/>
              <a:gd name="T17" fmla="*/ 0 60000 65536"/>
              <a:gd name="T18" fmla="*/ 0 w 2117"/>
              <a:gd name="T19" fmla="*/ 0 h 425"/>
              <a:gd name="T20" fmla="*/ 2117 w 2117"/>
              <a:gd name="T21" fmla="*/ 425 h 425"/>
            </a:gdLst>
            <a:ahLst/>
            <a:cxnLst>
              <a:cxn ang="T12">
                <a:pos x="T0" y="T1"/>
              </a:cxn>
              <a:cxn ang="T13">
                <a:pos x="T2" y="T3"/>
              </a:cxn>
              <a:cxn ang="T14">
                <a:pos x="T4" y="T5"/>
              </a:cxn>
              <a:cxn ang="T15">
                <a:pos x="T6" y="T7"/>
              </a:cxn>
              <a:cxn ang="T16">
                <a:pos x="T8" y="T9"/>
              </a:cxn>
              <a:cxn ang="T17">
                <a:pos x="T10" y="T11"/>
              </a:cxn>
            </a:cxnLst>
            <a:rect l="T18" t="T19" r="T20" b="T21"/>
            <a:pathLst>
              <a:path w="2117" h="425">
                <a:moveTo>
                  <a:pt x="327" y="0"/>
                </a:moveTo>
                <a:lnTo>
                  <a:pt x="0" y="424"/>
                </a:lnTo>
                <a:lnTo>
                  <a:pt x="2116" y="424"/>
                </a:lnTo>
                <a:lnTo>
                  <a:pt x="1796" y="0"/>
                </a:lnTo>
                <a:lnTo>
                  <a:pt x="327" y="0"/>
                </a:lnTo>
              </a:path>
            </a:pathLst>
          </a:custGeom>
          <a:solidFill>
            <a:srgbClr val="C0C0C0"/>
          </a:solidFill>
          <a:ln w="9360">
            <a:solidFill>
              <a:srgbClr val="000000"/>
            </a:solidFill>
            <a:round/>
            <a:headEnd/>
            <a:tailEnd/>
          </a:ln>
        </p:spPr>
        <p:txBody>
          <a:bodyPr wrap="none" anchor="ctr"/>
          <a:lstStyle/>
          <a:p>
            <a:endParaRPr lang="ar-SA"/>
          </a:p>
        </p:txBody>
      </p:sp>
      <p:sp>
        <p:nvSpPr>
          <p:cNvPr id="9262" name="Freeform 63"/>
          <p:cNvSpPr>
            <a:spLocks noChangeArrowheads="1"/>
          </p:cNvSpPr>
          <p:nvPr/>
        </p:nvSpPr>
        <p:spPr bwMode="auto">
          <a:xfrm>
            <a:off x="6788150" y="3008313"/>
            <a:ext cx="471488" cy="357187"/>
          </a:xfrm>
          <a:custGeom>
            <a:avLst/>
            <a:gdLst>
              <a:gd name="T0" fmla="*/ 0 w 1310"/>
              <a:gd name="T1" fmla="*/ 0 h 991"/>
              <a:gd name="T2" fmla="*/ 2147483647 w 1310"/>
              <a:gd name="T3" fmla="*/ 0 h 991"/>
              <a:gd name="T4" fmla="*/ 2147483647 w 1310"/>
              <a:gd name="T5" fmla="*/ 2147483647 h 991"/>
              <a:gd name="T6" fmla="*/ 0 w 1310"/>
              <a:gd name="T7" fmla="*/ 2147483647 h 991"/>
              <a:gd name="T8" fmla="*/ 0 w 1310"/>
              <a:gd name="T9" fmla="*/ 0 h 991"/>
              <a:gd name="T10" fmla="*/ 0 w 1310"/>
              <a:gd name="T11" fmla="*/ 0 h 991"/>
              <a:gd name="T12" fmla="*/ 0 60000 65536"/>
              <a:gd name="T13" fmla="*/ 0 60000 65536"/>
              <a:gd name="T14" fmla="*/ 0 60000 65536"/>
              <a:gd name="T15" fmla="*/ 0 60000 65536"/>
              <a:gd name="T16" fmla="*/ 0 60000 65536"/>
              <a:gd name="T17" fmla="*/ 0 60000 65536"/>
              <a:gd name="T18" fmla="*/ 0 w 1310"/>
              <a:gd name="T19" fmla="*/ 0 h 991"/>
              <a:gd name="T20" fmla="*/ 1310 w 1310"/>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1310" h="991">
                <a:moveTo>
                  <a:pt x="0" y="0"/>
                </a:moveTo>
                <a:lnTo>
                  <a:pt x="1309" y="0"/>
                </a:lnTo>
                <a:lnTo>
                  <a:pt x="1309" y="990"/>
                </a:lnTo>
                <a:lnTo>
                  <a:pt x="0" y="990"/>
                </a:lnTo>
                <a:lnTo>
                  <a:pt x="0" y="0"/>
                </a:lnTo>
              </a:path>
            </a:pathLst>
          </a:custGeom>
          <a:solidFill>
            <a:srgbClr val="C0C0C0"/>
          </a:solidFill>
          <a:ln w="9360">
            <a:solidFill>
              <a:srgbClr val="000000"/>
            </a:solidFill>
            <a:round/>
            <a:headEnd/>
            <a:tailEnd/>
          </a:ln>
        </p:spPr>
        <p:txBody>
          <a:bodyPr wrap="none" anchor="ctr"/>
          <a:lstStyle/>
          <a:p>
            <a:endParaRPr lang="ar-SA"/>
          </a:p>
        </p:txBody>
      </p:sp>
      <p:sp>
        <p:nvSpPr>
          <p:cNvPr id="9263" name="Freeform 64"/>
          <p:cNvSpPr>
            <a:spLocks noChangeArrowheads="1"/>
          </p:cNvSpPr>
          <p:nvPr/>
        </p:nvSpPr>
        <p:spPr bwMode="auto">
          <a:xfrm>
            <a:off x="6743700" y="3454400"/>
            <a:ext cx="558800" cy="17463"/>
          </a:xfrm>
          <a:custGeom>
            <a:avLst/>
            <a:gdLst>
              <a:gd name="T0" fmla="*/ 2147483647 w 1551"/>
              <a:gd name="T1" fmla="*/ 0 h 50"/>
              <a:gd name="T2" fmla="*/ 0 w 1551"/>
              <a:gd name="T3" fmla="*/ 2147483647 h 50"/>
              <a:gd name="T4" fmla="*/ 2147483647 w 1551"/>
              <a:gd name="T5" fmla="*/ 2147483647 h 50"/>
              <a:gd name="T6" fmla="*/ 2147483647 w 1551"/>
              <a:gd name="T7" fmla="*/ 0 h 50"/>
              <a:gd name="T8" fmla="*/ 2147483647 w 1551"/>
              <a:gd name="T9" fmla="*/ 0 h 50"/>
              <a:gd name="T10" fmla="*/ 2147483647 w 1551"/>
              <a:gd name="T11" fmla="*/ 0 h 50"/>
              <a:gd name="T12" fmla="*/ 0 60000 65536"/>
              <a:gd name="T13" fmla="*/ 0 60000 65536"/>
              <a:gd name="T14" fmla="*/ 0 60000 65536"/>
              <a:gd name="T15" fmla="*/ 0 60000 65536"/>
              <a:gd name="T16" fmla="*/ 0 60000 65536"/>
              <a:gd name="T17" fmla="*/ 0 60000 65536"/>
              <a:gd name="T18" fmla="*/ 0 w 1551"/>
              <a:gd name="T19" fmla="*/ 0 h 50"/>
              <a:gd name="T20" fmla="*/ 1551 w 1551"/>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51" h="50">
                <a:moveTo>
                  <a:pt x="40" y="0"/>
                </a:moveTo>
                <a:lnTo>
                  <a:pt x="0" y="49"/>
                </a:lnTo>
                <a:lnTo>
                  <a:pt x="1550" y="49"/>
                </a:lnTo>
                <a:lnTo>
                  <a:pt x="1511" y="0"/>
                </a:lnTo>
                <a:lnTo>
                  <a:pt x="40" y="0"/>
                </a:lnTo>
              </a:path>
            </a:pathLst>
          </a:custGeom>
          <a:solidFill>
            <a:srgbClr val="C0C0C0"/>
          </a:solidFill>
          <a:ln w="9360">
            <a:solidFill>
              <a:srgbClr val="000000"/>
            </a:solidFill>
            <a:round/>
            <a:headEnd/>
            <a:tailEnd/>
          </a:ln>
        </p:spPr>
        <p:txBody>
          <a:bodyPr wrap="none" anchor="ctr"/>
          <a:lstStyle/>
          <a:p>
            <a:endParaRPr lang="ar-SA"/>
          </a:p>
        </p:txBody>
      </p:sp>
      <p:sp>
        <p:nvSpPr>
          <p:cNvPr id="9264" name="Freeform 65"/>
          <p:cNvSpPr>
            <a:spLocks noChangeArrowheads="1"/>
          </p:cNvSpPr>
          <p:nvPr/>
        </p:nvSpPr>
        <p:spPr bwMode="auto">
          <a:xfrm>
            <a:off x="6850063" y="3543300"/>
            <a:ext cx="347662" cy="17463"/>
          </a:xfrm>
          <a:custGeom>
            <a:avLst/>
            <a:gdLst>
              <a:gd name="T0" fmla="*/ 2147483647 w 964"/>
              <a:gd name="T1" fmla="*/ 0 h 50"/>
              <a:gd name="T2" fmla="*/ 0 w 964"/>
              <a:gd name="T3" fmla="*/ 2147483647 h 50"/>
              <a:gd name="T4" fmla="*/ 2147483647 w 964"/>
              <a:gd name="T5" fmla="*/ 2147483647 h 50"/>
              <a:gd name="T6" fmla="*/ 2147483647 w 964"/>
              <a:gd name="T7" fmla="*/ 0 h 50"/>
              <a:gd name="T8" fmla="*/ 2147483647 w 964"/>
              <a:gd name="T9" fmla="*/ 0 h 50"/>
              <a:gd name="T10" fmla="*/ 2147483647 w 964"/>
              <a:gd name="T11" fmla="*/ 0 h 50"/>
              <a:gd name="T12" fmla="*/ 0 60000 65536"/>
              <a:gd name="T13" fmla="*/ 0 60000 65536"/>
              <a:gd name="T14" fmla="*/ 0 60000 65536"/>
              <a:gd name="T15" fmla="*/ 0 60000 65536"/>
              <a:gd name="T16" fmla="*/ 0 60000 65536"/>
              <a:gd name="T17" fmla="*/ 0 60000 65536"/>
              <a:gd name="T18" fmla="*/ 0 w 964"/>
              <a:gd name="T19" fmla="*/ 0 h 50"/>
              <a:gd name="T20" fmla="*/ 964 w 96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964" h="50">
                <a:moveTo>
                  <a:pt x="26" y="0"/>
                </a:moveTo>
                <a:lnTo>
                  <a:pt x="0" y="49"/>
                </a:lnTo>
                <a:lnTo>
                  <a:pt x="963" y="49"/>
                </a:lnTo>
                <a:lnTo>
                  <a:pt x="937" y="0"/>
                </a:lnTo>
                <a:lnTo>
                  <a:pt x="26" y="0"/>
                </a:lnTo>
              </a:path>
            </a:pathLst>
          </a:custGeom>
          <a:solidFill>
            <a:srgbClr val="C0C0C0"/>
          </a:solidFill>
          <a:ln w="9360">
            <a:solidFill>
              <a:srgbClr val="000000"/>
            </a:solidFill>
            <a:round/>
            <a:headEnd/>
            <a:tailEnd/>
          </a:ln>
        </p:spPr>
        <p:txBody>
          <a:bodyPr wrap="none" anchor="ctr"/>
          <a:lstStyle/>
          <a:p>
            <a:endParaRPr lang="ar-SA"/>
          </a:p>
        </p:txBody>
      </p:sp>
      <p:sp>
        <p:nvSpPr>
          <p:cNvPr id="9265" name="Freeform 66"/>
          <p:cNvSpPr>
            <a:spLocks noChangeArrowheads="1"/>
          </p:cNvSpPr>
          <p:nvPr/>
        </p:nvSpPr>
        <p:spPr bwMode="auto">
          <a:xfrm>
            <a:off x="6724650" y="3484563"/>
            <a:ext cx="596900" cy="19050"/>
          </a:xfrm>
          <a:custGeom>
            <a:avLst/>
            <a:gdLst>
              <a:gd name="T0" fmla="*/ 2147483647 w 1656"/>
              <a:gd name="T1" fmla="*/ 0 h 54"/>
              <a:gd name="T2" fmla="*/ 0 w 1656"/>
              <a:gd name="T3" fmla="*/ 2147483647 h 54"/>
              <a:gd name="T4" fmla="*/ 2147483647 w 1656"/>
              <a:gd name="T5" fmla="*/ 2147483647 h 54"/>
              <a:gd name="T6" fmla="*/ 2147483647 w 1656"/>
              <a:gd name="T7" fmla="*/ 0 h 54"/>
              <a:gd name="T8" fmla="*/ 2147483647 w 1656"/>
              <a:gd name="T9" fmla="*/ 0 h 54"/>
              <a:gd name="T10" fmla="*/ 2147483647 w 1656"/>
              <a:gd name="T11" fmla="*/ 0 h 54"/>
              <a:gd name="T12" fmla="*/ 0 60000 65536"/>
              <a:gd name="T13" fmla="*/ 0 60000 65536"/>
              <a:gd name="T14" fmla="*/ 0 60000 65536"/>
              <a:gd name="T15" fmla="*/ 0 60000 65536"/>
              <a:gd name="T16" fmla="*/ 0 60000 65536"/>
              <a:gd name="T17" fmla="*/ 0 60000 65536"/>
              <a:gd name="T18" fmla="*/ 0 w 1656"/>
              <a:gd name="T19" fmla="*/ 0 h 54"/>
              <a:gd name="T20" fmla="*/ 1656 w 1656"/>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656" h="54">
                <a:moveTo>
                  <a:pt x="42" y="0"/>
                </a:moveTo>
                <a:lnTo>
                  <a:pt x="0" y="53"/>
                </a:lnTo>
                <a:lnTo>
                  <a:pt x="1655" y="53"/>
                </a:lnTo>
                <a:lnTo>
                  <a:pt x="1611" y="0"/>
                </a:lnTo>
                <a:lnTo>
                  <a:pt x="42" y="0"/>
                </a:lnTo>
              </a:path>
            </a:pathLst>
          </a:custGeom>
          <a:solidFill>
            <a:srgbClr val="C0C0C0"/>
          </a:solidFill>
          <a:ln w="9360">
            <a:solidFill>
              <a:srgbClr val="000000"/>
            </a:solidFill>
            <a:round/>
            <a:headEnd/>
            <a:tailEnd/>
          </a:ln>
        </p:spPr>
        <p:txBody>
          <a:bodyPr wrap="none" anchor="ctr"/>
          <a:lstStyle/>
          <a:p>
            <a:endParaRPr lang="ar-SA"/>
          </a:p>
        </p:txBody>
      </p:sp>
      <p:sp>
        <p:nvSpPr>
          <p:cNvPr id="9266" name="Freeform 67"/>
          <p:cNvSpPr>
            <a:spLocks noChangeArrowheads="1"/>
          </p:cNvSpPr>
          <p:nvPr/>
        </p:nvSpPr>
        <p:spPr bwMode="auto">
          <a:xfrm>
            <a:off x="6707188" y="3511550"/>
            <a:ext cx="635000" cy="19050"/>
          </a:xfrm>
          <a:custGeom>
            <a:avLst/>
            <a:gdLst>
              <a:gd name="T0" fmla="*/ 2147483647 w 1764"/>
              <a:gd name="T1" fmla="*/ 0 h 54"/>
              <a:gd name="T2" fmla="*/ 0 w 1764"/>
              <a:gd name="T3" fmla="*/ 2147483647 h 54"/>
              <a:gd name="T4" fmla="*/ 2147483647 w 1764"/>
              <a:gd name="T5" fmla="*/ 2147483647 h 54"/>
              <a:gd name="T6" fmla="*/ 2147483647 w 1764"/>
              <a:gd name="T7" fmla="*/ 0 h 54"/>
              <a:gd name="T8" fmla="*/ 2147483647 w 1764"/>
              <a:gd name="T9" fmla="*/ 0 h 54"/>
              <a:gd name="T10" fmla="*/ 2147483647 w 1764"/>
              <a:gd name="T11" fmla="*/ 0 h 54"/>
              <a:gd name="T12" fmla="*/ 0 60000 65536"/>
              <a:gd name="T13" fmla="*/ 0 60000 65536"/>
              <a:gd name="T14" fmla="*/ 0 60000 65536"/>
              <a:gd name="T15" fmla="*/ 0 60000 65536"/>
              <a:gd name="T16" fmla="*/ 0 60000 65536"/>
              <a:gd name="T17" fmla="*/ 0 60000 65536"/>
              <a:gd name="T18" fmla="*/ 0 w 1764"/>
              <a:gd name="T19" fmla="*/ 0 h 54"/>
              <a:gd name="T20" fmla="*/ 1764 w 176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764" h="54">
                <a:moveTo>
                  <a:pt x="43" y="0"/>
                </a:moveTo>
                <a:lnTo>
                  <a:pt x="0" y="53"/>
                </a:lnTo>
                <a:lnTo>
                  <a:pt x="1763" y="53"/>
                </a:lnTo>
                <a:lnTo>
                  <a:pt x="1717" y="0"/>
                </a:lnTo>
                <a:lnTo>
                  <a:pt x="43" y="0"/>
                </a:lnTo>
              </a:path>
            </a:pathLst>
          </a:custGeom>
          <a:solidFill>
            <a:srgbClr val="C0C0C0"/>
          </a:solidFill>
          <a:ln w="9360">
            <a:solidFill>
              <a:srgbClr val="000000"/>
            </a:solidFill>
            <a:round/>
            <a:headEnd/>
            <a:tailEnd/>
          </a:ln>
        </p:spPr>
        <p:txBody>
          <a:bodyPr wrap="none" anchor="ctr"/>
          <a:lstStyle/>
          <a:p>
            <a:endParaRPr lang="ar-SA"/>
          </a:p>
        </p:txBody>
      </p:sp>
      <p:sp>
        <p:nvSpPr>
          <p:cNvPr id="9267" name="Line 68"/>
          <p:cNvSpPr>
            <a:spLocks noChangeShapeType="1"/>
          </p:cNvSpPr>
          <p:nvPr/>
        </p:nvSpPr>
        <p:spPr bwMode="auto">
          <a:xfrm>
            <a:off x="1042988" y="2133600"/>
            <a:ext cx="5545137" cy="0"/>
          </a:xfrm>
          <a:prstGeom prst="line">
            <a:avLst/>
          </a:prstGeom>
          <a:noFill/>
          <a:ln w="9398">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9269" name="Line 69"/>
          <p:cNvSpPr>
            <a:spLocks noChangeShapeType="1"/>
          </p:cNvSpPr>
          <p:nvPr/>
        </p:nvSpPr>
        <p:spPr bwMode="auto">
          <a:xfrm>
            <a:off x="1042988" y="2133600"/>
            <a:ext cx="1587" cy="304800"/>
          </a:xfrm>
          <a:prstGeom prst="line">
            <a:avLst/>
          </a:prstGeom>
          <a:ln>
            <a:prstDash val="sysDash"/>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ar-SA"/>
          </a:p>
        </p:txBody>
      </p:sp>
      <p:sp>
        <p:nvSpPr>
          <p:cNvPr id="2" name="Text Box 70"/>
          <p:cNvSpPr txBox="1">
            <a:spLocks noChangeArrowheads="1"/>
          </p:cNvSpPr>
          <p:nvPr/>
        </p:nvSpPr>
        <p:spPr bwMode="auto">
          <a:xfrm>
            <a:off x="1476375" y="1844675"/>
            <a:ext cx="2305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spcBef>
                <a:spcPts val="1125"/>
              </a:spcBef>
              <a:buClr>
                <a:srgbClr val="FFFFFF"/>
              </a:buClr>
              <a:buSzPct val="100000"/>
              <a:buFont typeface="Arial" pitchFamily="34" charset="0"/>
              <a:buNone/>
            </a:pPr>
            <a:r>
              <a:rPr lang="en-GB" sz="1800">
                <a:latin typeface="Trebuchet MS" pitchFamily="34" charset="0"/>
              </a:rPr>
              <a:t>Windows Update</a:t>
            </a:r>
          </a:p>
        </p:txBody>
      </p:sp>
      <p:sp>
        <p:nvSpPr>
          <p:cNvPr id="54" name="Line 11"/>
          <p:cNvSpPr>
            <a:spLocks noChangeShapeType="1"/>
          </p:cNvSpPr>
          <p:nvPr/>
        </p:nvSpPr>
        <p:spPr bwMode="auto">
          <a:xfrm flipH="1" flipV="1">
            <a:off x="5364161" y="3212976"/>
            <a:ext cx="1326199" cy="9050"/>
          </a:xfrm>
          <a:prstGeom prst="line">
            <a:avLst/>
          </a:prstGeom>
          <a:ln>
            <a:headEnd type="triangle" w="med" len="med"/>
            <a:tailEnd type="triangle" w="med" len="med"/>
          </a:ln>
          <a:extLst/>
        </p:spPr>
        <p:style>
          <a:lnRef idx="1">
            <a:schemeClr val="dk1"/>
          </a:lnRef>
          <a:fillRef idx="0">
            <a:schemeClr val="dk1"/>
          </a:fillRef>
          <a:effectRef idx="0">
            <a:schemeClr val="dk1"/>
          </a:effectRef>
          <a:fontRef idx="minor">
            <a:schemeClr val="tx1"/>
          </a:fontRef>
        </p:style>
        <p:txBody>
          <a:bodyPr/>
          <a:lstStyle/>
          <a:p>
            <a:pPr>
              <a:defRPr/>
            </a:pPr>
            <a:endParaRPr lang="ar-SA"/>
          </a:p>
        </p:txBody>
      </p:sp>
    </p:spTree>
    <p:extLst>
      <p:ext uri="{BB962C8B-B14F-4D97-AF65-F5344CB8AC3E}">
        <p14:creationId xmlns:p14="http://schemas.microsoft.com/office/powerpoint/2010/main" xmlns="" val="74037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562100" y="1881188"/>
            <a:ext cx="5761038" cy="26987"/>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3" name="Line 3"/>
          <p:cNvSpPr>
            <a:spLocks noChangeShapeType="1"/>
          </p:cNvSpPr>
          <p:nvPr/>
        </p:nvSpPr>
        <p:spPr bwMode="auto">
          <a:xfrm>
            <a:off x="2382838" y="3309938"/>
            <a:ext cx="0" cy="646112"/>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4" name="Line 4"/>
          <p:cNvSpPr>
            <a:spLocks noChangeShapeType="1"/>
          </p:cNvSpPr>
          <p:nvPr/>
        </p:nvSpPr>
        <p:spPr bwMode="auto">
          <a:xfrm>
            <a:off x="6229350" y="3309938"/>
            <a:ext cx="0" cy="646112"/>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5" name="Line 5"/>
          <p:cNvSpPr>
            <a:spLocks noChangeShapeType="1"/>
          </p:cNvSpPr>
          <p:nvPr/>
        </p:nvSpPr>
        <p:spPr bwMode="auto">
          <a:xfrm>
            <a:off x="5256213" y="3309938"/>
            <a:ext cx="0" cy="646112"/>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6" name="Line 6"/>
          <p:cNvSpPr>
            <a:spLocks noChangeShapeType="1"/>
          </p:cNvSpPr>
          <p:nvPr/>
        </p:nvSpPr>
        <p:spPr bwMode="auto">
          <a:xfrm>
            <a:off x="4270375" y="3309938"/>
            <a:ext cx="0" cy="646112"/>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7" name="Line 7"/>
          <p:cNvSpPr>
            <a:spLocks noChangeShapeType="1"/>
          </p:cNvSpPr>
          <p:nvPr/>
        </p:nvSpPr>
        <p:spPr bwMode="auto">
          <a:xfrm>
            <a:off x="6921500" y="3309938"/>
            <a:ext cx="9525" cy="1030287"/>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8" name="Line 8"/>
          <p:cNvSpPr>
            <a:spLocks noChangeShapeType="1"/>
          </p:cNvSpPr>
          <p:nvPr/>
        </p:nvSpPr>
        <p:spPr bwMode="auto">
          <a:xfrm flipH="1">
            <a:off x="7637463" y="3319463"/>
            <a:ext cx="20637" cy="1538287"/>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49" name="Line 9"/>
          <p:cNvSpPr>
            <a:spLocks noChangeShapeType="1"/>
          </p:cNvSpPr>
          <p:nvPr/>
        </p:nvSpPr>
        <p:spPr bwMode="auto">
          <a:xfrm flipH="1">
            <a:off x="8294688" y="3309938"/>
            <a:ext cx="9525" cy="884237"/>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sp>
        <p:nvSpPr>
          <p:cNvPr id="10250" name="Line 10"/>
          <p:cNvSpPr>
            <a:spLocks noChangeShapeType="1"/>
          </p:cNvSpPr>
          <p:nvPr/>
        </p:nvSpPr>
        <p:spPr bwMode="auto">
          <a:xfrm>
            <a:off x="7296150" y="2439988"/>
            <a:ext cx="9525" cy="839787"/>
          </a:xfrm>
          <a:prstGeom prst="line">
            <a:avLst/>
          </a:prstGeom>
          <a:noFill/>
          <a:ln w="28575">
            <a:solidFill>
              <a:srgbClr val="000000">
                <a:alpha val="54117"/>
              </a:srgbClr>
            </a:solidFill>
            <a:round/>
            <a:headEnd/>
            <a:tailEnd/>
          </a:ln>
          <a:extLst>
            <a:ext uri="{909E8E84-426E-40DD-AFC4-6F175D3DCCD1}">
              <a14:hiddenFill xmlns:a14="http://schemas.microsoft.com/office/drawing/2010/main" xmlns="">
                <a:noFill/>
              </a14:hiddenFill>
            </a:ext>
          </a:extLst>
        </p:spPr>
        <p:txBody>
          <a:bodyPr anchor="ctr"/>
          <a:lstStyle/>
          <a:p>
            <a:endParaRPr lang="ar-SA"/>
          </a:p>
        </p:txBody>
      </p:sp>
      <p:graphicFrame>
        <p:nvGraphicFramePr>
          <p:cNvPr id="10251" name="Object 11"/>
          <p:cNvGraphicFramePr>
            <a:graphicFrameLocks noChangeAspect="1"/>
          </p:cNvGraphicFramePr>
          <p:nvPr/>
        </p:nvGraphicFramePr>
        <p:xfrm>
          <a:off x="963613" y="1625600"/>
          <a:ext cx="8043862" cy="2441575"/>
        </p:xfrm>
        <a:graphic>
          <a:graphicData uri="http://schemas.openxmlformats.org/presentationml/2006/ole">
            <p:oleObj spid="_x0000_s1246" name="Visio" r:id="rId4" imgW="8136331" imgH="2452116" progId="">
              <p:embed/>
            </p:oleObj>
          </a:graphicData>
        </a:graphic>
      </p:graphicFrame>
      <p:pic>
        <p:nvPicPr>
          <p:cNvPr id="197644" name="Picture 12" descr="PC"/>
          <p:cNvPicPr preferRelativeResize="0">
            <a:picLocks noChangeAspect="1" noChangeArrowheads="1"/>
          </p:cNvPicPr>
          <p:nvPr/>
        </p:nvPicPr>
        <p:blipFill>
          <a:blip r:embed="rId5">
            <a:clrChange>
              <a:clrFrom>
                <a:srgbClr val="08369A"/>
              </a:clrFrom>
              <a:clrTo>
                <a:srgbClr val="08369A">
                  <a:alpha val="0"/>
                </a:srgbClr>
              </a:clrTo>
            </a:clrChange>
            <a:extLst>
              <a:ext uri="{28A0092B-C50C-407E-A947-70E740481C1C}">
                <a14:useLocalDpi xmlns:a14="http://schemas.microsoft.com/office/drawing/2010/main" xmlns="" val="0"/>
              </a:ext>
            </a:extLst>
          </a:blip>
          <a:srcRect/>
          <a:stretch>
            <a:fillRect/>
          </a:stretch>
        </p:blipFill>
        <p:spPr bwMode="auto">
          <a:xfrm>
            <a:off x="5432425" y="3679825"/>
            <a:ext cx="1354138"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3" name="Picture 13" descr="PC"/>
          <p:cNvPicPr preferRelativeResize="0">
            <a:picLocks noChangeAspect="1" noChangeArrowheads="1"/>
          </p:cNvPicPr>
          <p:nvPr/>
        </p:nvPicPr>
        <p:blipFill>
          <a:blip r:embed="rId5">
            <a:clrChange>
              <a:clrFrom>
                <a:srgbClr val="08369A"/>
              </a:clrFrom>
              <a:clrTo>
                <a:srgbClr val="08369A">
                  <a:alpha val="0"/>
                </a:srgbClr>
              </a:clrTo>
            </a:clrChange>
            <a:extLst>
              <a:ext uri="{28A0092B-C50C-407E-A947-70E740481C1C}">
                <a14:useLocalDpi xmlns:a14="http://schemas.microsoft.com/office/drawing/2010/main" xmlns="" val="0"/>
              </a:ext>
            </a:extLst>
          </a:blip>
          <a:srcRect/>
          <a:stretch>
            <a:fillRect/>
          </a:stretch>
        </p:blipFill>
        <p:spPr bwMode="auto">
          <a:xfrm>
            <a:off x="1444625" y="3714750"/>
            <a:ext cx="1905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4" name="Rectangle 50"/>
          <p:cNvSpPr>
            <a:spLocks noGrp="1" noChangeArrowheads="1"/>
          </p:cNvSpPr>
          <p:nvPr>
            <p:ph type="title" sz="quarter"/>
          </p:nvPr>
        </p:nvSpPr>
        <p:spPr>
          <a:xfrm>
            <a:off x="287338" y="98425"/>
            <a:ext cx="6418262" cy="750888"/>
          </a:xfrm>
          <a:noFill/>
        </p:spPr>
        <p:txBody>
          <a:bodyPr>
            <a:spAutoFit/>
          </a:bodyPr>
          <a:lstStyle/>
          <a:p>
            <a:pPr eaLnBrk="1" hangingPunct="1"/>
            <a:r>
              <a:rPr lang="en-US" smtClean="0"/>
              <a:t>WSUS: How it Works</a:t>
            </a:r>
          </a:p>
        </p:txBody>
      </p:sp>
      <p:graphicFrame>
        <p:nvGraphicFramePr>
          <p:cNvPr id="197646" name="Object 14"/>
          <p:cNvGraphicFramePr>
            <a:graphicFrameLocks noGrp="1" noChangeAspect="1"/>
          </p:cNvGraphicFramePr>
          <p:nvPr>
            <p:ph sz="quarter" idx="1"/>
          </p:nvPr>
        </p:nvGraphicFramePr>
        <p:xfrm>
          <a:off x="6654800" y="1144588"/>
          <a:ext cx="1146175" cy="1500187"/>
        </p:xfrm>
        <a:graphic>
          <a:graphicData uri="http://schemas.openxmlformats.org/presentationml/2006/ole">
            <p:oleObj spid="_x0000_s1247" name="Visio" r:id="rId6" imgW="740664" imgH="970280" progId="">
              <p:embed/>
            </p:oleObj>
          </a:graphicData>
        </a:graphic>
      </p:graphicFrame>
      <p:graphicFrame>
        <p:nvGraphicFramePr>
          <p:cNvPr id="10256" name="Object 15"/>
          <p:cNvGraphicFramePr>
            <a:graphicFrameLocks noGrp="1" noChangeAspect="1"/>
          </p:cNvGraphicFramePr>
          <p:nvPr>
            <p:ph sz="quarter" idx="2"/>
          </p:nvPr>
        </p:nvGraphicFramePr>
        <p:xfrm>
          <a:off x="5322888" y="1282700"/>
          <a:ext cx="792162" cy="1225550"/>
        </p:xfrm>
        <a:graphic>
          <a:graphicData uri="http://schemas.openxmlformats.org/presentationml/2006/ole">
            <p:oleObj spid="_x0000_s1248" name="Visio" r:id="rId7" imgW="627583" imgH="970280" progId="">
              <p:embed/>
            </p:oleObj>
          </a:graphicData>
        </a:graphic>
      </p:graphicFrame>
      <p:graphicFrame>
        <p:nvGraphicFramePr>
          <p:cNvPr id="197672" name="Object 40"/>
          <p:cNvGraphicFramePr>
            <a:graphicFrameLocks noGrp="1" noChangeAspect="1"/>
          </p:cNvGraphicFramePr>
          <p:nvPr>
            <p:ph sz="quarter" idx="3"/>
          </p:nvPr>
        </p:nvGraphicFramePr>
        <p:xfrm>
          <a:off x="2468563" y="4740275"/>
          <a:ext cx="630237" cy="630238"/>
        </p:xfrm>
        <a:graphic>
          <a:graphicData uri="http://schemas.openxmlformats.org/presentationml/2006/ole">
            <p:oleObj spid="_x0000_s1249" name="Visio" r:id="rId8" imgW="485851" imgH="485648" progId="">
              <p:embed/>
            </p:oleObj>
          </a:graphicData>
        </a:graphic>
      </p:graphicFrame>
      <p:graphicFrame>
        <p:nvGraphicFramePr>
          <p:cNvPr id="10258" name="Object 16"/>
          <p:cNvGraphicFramePr>
            <a:graphicFrameLocks noGrp="1" noChangeAspect="1"/>
          </p:cNvGraphicFramePr>
          <p:nvPr>
            <p:ph sz="quarter" idx="4"/>
          </p:nvPr>
        </p:nvGraphicFramePr>
        <p:xfrm>
          <a:off x="7959725" y="4121150"/>
          <a:ext cx="596900" cy="785813"/>
        </p:xfrm>
        <a:graphic>
          <a:graphicData uri="http://schemas.openxmlformats.org/presentationml/2006/ole">
            <p:oleObj spid="_x0000_s1250" name="Visio" r:id="rId9" imgW="737311" imgH="970280" progId="">
              <p:embed/>
            </p:oleObj>
          </a:graphicData>
        </a:graphic>
      </p:graphicFrame>
      <p:graphicFrame>
        <p:nvGraphicFramePr>
          <p:cNvPr id="197649" name="Object 17"/>
          <p:cNvGraphicFramePr>
            <a:graphicFrameLocks noChangeAspect="1"/>
          </p:cNvGraphicFramePr>
          <p:nvPr/>
        </p:nvGraphicFramePr>
        <p:xfrm>
          <a:off x="641350" y="3998913"/>
          <a:ext cx="1189038" cy="1660525"/>
        </p:xfrm>
        <a:graphic>
          <a:graphicData uri="http://schemas.openxmlformats.org/presentationml/2006/ole">
            <p:oleObj spid="_x0000_s1251" name="Visio" r:id="rId10" imgW="693725" imgH="968248" progId="">
              <p:embed/>
            </p:oleObj>
          </a:graphicData>
        </a:graphic>
      </p:graphicFrame>
      <p:sp>
        <p:nvSpPr>
          <p:cNvPr id="197650" name="AutoShape 18"/>
          <p:cNvSpPr>
            <a:spLocks noChangeArrowheads="1"/>
          </p:cNvSpPr>
          <p:nvPr/>
        </p:nvSpPr>
        <p:spPr bwMode="auto">
          <a:xfrm flipH="1">
            <a:off x="850900" y="6049963"/>
            <a:ext cx="7364413" cy="481012"/>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a:latin typeface="Segoe Semibold" pitchFamily="34" charset="0"/>
              </a:rPr>
              <a:t>Administrator subscribes to update categories</a:t>
            </a:r>
          </a:p>
        </p:txBody>
      </p:sp>
      <p:grpSp>
        <p:nvGrpSpPr>
          <p:cNvPr id="10261" name="Group 19"/>
          <p:cNvGrpSpPr>
            <a:grpSpLocks/>
          </p:cNvGrpSpPr>
          <p:nvPr/>
        </p:nvGrpSpPr>
        <p:grpSpPr bwMode="auto">
          <a:xfrm>
            <a:off x="1038225" y="1235075"/>
            <a:ext cx="1430338" cy="1412875"/>
            <a:chOff x="3851" y="4914"/>
            <a:chExt cx="439" cy="444"/>
          </a:xfrm>
        </p:grpSpPr>
        <p:pic>
          <p:nvPicPr>
            <p:cNvPr id="10287" name="Picture 20" descr="application server"/>
            <p:cNvPicPr preferRelativeResize="0">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19" y="4914"/>
              <a:ext cx="24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8" name="Picture 21" descr="application server"/>
            <p:cNvPicPr preferRelativeResize="0">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851" y="4914"/>
              <a:ext cx="24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9" name="Picture 22" descr="application server"/>
            <p:cNvPicPr preferRelativeResize="0">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43" y="5010"/>
              <a:ext cx="24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0" name="Picture 23" descr="application server"/>
            <p:cNvPicPr preferRelativeResize="0">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875" y="5010"/>
              <a:ext cx="24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62" name="Picture 24" descr="Globe sm"/>
          <p:cNvPicPr preferRelativeResize="0">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567113" y="1381125"/>
            <a:ext cx="979487" cy="98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57" name="Picture 25" descr="document folder ico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249363" y="971550"/>
            <a:ext cx="10922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58" name="Picture 26" descr="PC"/>
          <p:cNvPicPr preferRelativeResize="0">
            <a:picLocks noChangeAspect="1" noChangeArrowheads="1"/>
          </p:cNvPicPr>
          <p:nvPr/>
        </p:nvPicPr>
        <p:blipFill>
          <a:blip r:embed="rId5">
            <a:clrChange>
              <a:clrFrom>
                <a:srgbClr val="08369A"/>
              </a:clrFrom>
              <a:clrTo>
                <a:srgbClr val="08369A">
                  <a:alpha val="0"/>
                </a:srgbClr>
              </a:clrTo>
            </a:clrChange>
            <a:extLst>
              <a:ext uri="{28A0092B-C50C-407E-A947-70E740481C1C}">
                <a14:useLocalDpi xmlns:a14="http://schemas.microsoft.com/office/drawing/2010/main" xmlns="" val="0"/>
              </a:ext>
            </a:extLst>
          </a:blip>
          <a:srcRect/>
          <a:stretch>
            <a:fillRect/>
          </a:stretch>
        </p:blipFill>
        <p:spPr bwMode="auto">
          <a:xfrm>
            <a:off x="4456113" y="3679825"/>
            <a:ext cx="1354137"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59" name="Picture 27" descr="PC"/>
          <p:cNvPicPr preferRelativeResize="0">
            <a:picLocks noChangeAspect="1" noChangeArrowheads="1"/>
          </p:cNvPicPr>
          <p:nvPr/>
        </p:nvPicPr>
        <p:blipFill>
          <a:blip r:embed="rId5">
            <a:clrChange>
              <a:clrFrom>
                <a:srgbClr val="08369A"/>
              </a:clrFrom>
              <a:clrTo>
                <a:srgbClr val="08369A">
                  <a:alpha val="0"/>
                </a:srgbClr>
              </a:clrTo>
            </a:clrChange>
            <a:extLst>
              <a:ext uri="{28A0092B-C50C-407E-A947-70E740481C1C}">
                <a14:useLocalDpi xmlns:a14="http://schemas.microsoft.com/office/drawing/2010/main" xmlns="" val="0"/>
              </a:ext>
            </a:extLst>
          </a:blip>
          <a:srcRect/>
          <a:stretch>
            <a:fillRect/>
          </a:stretch>
        </p:blipFill>
        <p:spPr bwMode="auto">
          <a:xfrm>
            <a:off x="3479800" y="3679825"/>
            <a:ext cx="1354138"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266" name="Object 28"/>
          <p:cNvGraphicFramePr>
            <a:graphicFrameLocks noChangeAspect="1"/>
          </p:cNvGraphicFramePr>
          <p:nvPr/>
        </p:nvGraphicFramePr>
        <p:xfrm>
          <a:off x="7358063" y="4541838"/>
          <a:ext cx="736600" cy="969962"/>
        </p:xfrm>
        <a:graphic>
          <a:graphicData uri="http://schemas.openxmlformats.org/presentationml/2006/ole">
            <p:oleObj spid="_x0000_s1252" name="Visio" r:id="rId14" imgW="737311" imgH="970280" progId="">
              <p:embed/>
            </p:oleObj>
          </a:graphicData>
        </a:graphic>
      </p:graphicFrame>
      <p:graphicFrame>
        <p:nvGraphicFramePr>
          <p:cNvPr id="10267" name="Object 29"/>
          <p:cNvGraphicFramePr>
            <a:graphicFrameLocks noChangeAspect="1"/>
          </p:cNvGraphicFramePr>
          <p:nvPr/>
        </p:nvGraphicFramePr>
        <p:xfrm>
          <a:off x="6664325" y="3956050"/>
          <a:ext cx="736600" cy="969963"/>
        </p:xfrm>
        <a:graphic>
          <a:graphicData uri="http://schemas.openxmlformats.org/presentationml/2006/ole">
            <p:oleObj spid="_x0000_s1253" name="Visio" r:id="rId15" imgW="737311" imgH="970280" progId="">
              <p:embed/>
            </p:oleObj>
          </a:graphicData>
        </a:graphic>
      </p:graphicFrame>
      <p:graphicFrame>
        <p:nvGraphicFramePr>
          <p:cNvPr id="197662" name="Object 30"/>
          <p:cNvGraphicFramePr>
            <a:graphicFrameLocks noChangeAspect="1"/>
          </p:cNvGraphicFramePr>
          <p:nvPr/>
        </p:nvGraphicFramePr>
        <p:xfrm>
          <a:off x="1131888" y="4324350"/>
          <a:ext cx="806450" cy="631825"/>
        </p:xfrm>
        <a:graphic>
          <a:graphicData uri="http://schemas.openxmlformats.org/presentationml/2006/ole">
            <p:oleObj spid="_x0000_s1254" name="Visio" r:id="rId16" imgW="4646371" imgH="3634232" progId="">
              <p:embed/>
            </p:oleObj>
          </a:graphicData>
        </a:graphic>
      </p:graphicFrame>
      <p:pic>
        <p:nvPicPr>
          <p:cNvPr id="197663" name="Picture 31" descr="XP icon date and time"/>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702550" y="533400"/>
            <a:ext cx="731838"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664" name="Oval 32"/>
          <p:cNvSpPr>
            <a:spLocks noChangeArrowheads="1"/>
          </p:cNvSpPr>
          <p:nvPr/>
        </p:nvSpPr>
        <p:spPr bwMode="auto">
          <a:xfrm>
            <a:off x="4111625" y="4071938"/>
            <a:ext cx="165100" cy="168275"/>
          </a:xfrm>
          <a:prstGeom prst="ellipse">
            <a:avLst/>
          </a:prstGeom>
          <a:gradFill rotWithShape="1">
            <a:gsLst>
              <a:gs pos="0">
                <a:srgbClr val="00CCFF"/>
              </a:gs>
              <a:gs pos="100000">
                <a:srgbClr val="005E76"/>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ar-SA">
              <a:ea typeface="Majalla UI"/>
            </a:endParaRPr>
          </a:p>
        </p:txBody>
      </p:sp>
      <p:sp>
        <p:nvSpPr>
          <p:cNvPr id="197665" name="Oval 33"/>
          <p:cNvSpPr>
            <a:spLocks noChangeArrowheads="1"/>
          </p:cNvSpPr>
          <p:nvPr/>
        </p:nvSpPr>
        <p:spPr bwMode="auto">
          <a:xfrm>
            <a:off x="5187950" y="4089400"/>
            <a:ext cx="165100" cy="168275"/>
          </a:xfrm>
          <a:prstGeom prst="ellipse">
            <a:avLst/>
          </a:prstGeom>
          <a:gradFill rotWithShape="1">
            <a:gsLst>
              <a:gs pos="0">
                <a:srgbClr val="00CCFF"/>
              </a:gs>
              <a:gs pos="100000">
                <a:srgbClr val="005E76"/>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ar-SA">
              <a:ea typeface="Majalla UI"/>
            </a:endParaRPr>
          </a:p>
        </p:txBody>
      </p:sp>
      <p:sp>
        <p:nvSpPr>
          <p:cNvPr id="197666" name="Oval 34"/>
          <p:cNvSpPr>
            <a:spLocks noChangeArrowheads="1"/>
          </p:cNvSpPr>
          <p:nvPr/>
        </p:nvSpPr>
        <p:spPr bwMode="auto">
          <a:xfrm>
            <a:off x="6026150" y="4100513"/>
            <a:ext cx="165100" cy="168275"/>
          </a:xfrm>
          <a:prstGeom prst="ellipse">
            <a:avLst/>
          </a:prstGeom>
          <a:gradFill rotWithShape="1">
            <a:gsLst>
              <a:gs pos="0">
                <a:srgbClr val="00CCFF"/>
              </a:gs>
              <a:gs pos="100000">
                <a:srgbClr val="005E76"/>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ar-SA">
              <a:ea typeface="Majalla UI"/>
            </a:endParaRPr>
          </a:p>
        </p:txBody>
      </p:sp>
      <p:sp>
        <p:nvSpPr>
          <p:cNvPr id="197667" name="AutoShape 35"/>
          <p:cNvSpPr>
            <a:spLocks noChangeArrowheads="1"/>
          </p:cNvSpPr>
          <p:nvPr/>
        </p:nvSpPr>
        <p:spPr bwMode="auto">
          <a:xfrm flipH="1">
            <a:off x="850900" y="6049963"/>
            <a:ext cx="7364413" cy="481012"/>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a:latin typeface="Segoe Semibold" pitchFamily="34" charset="0"/>
              </a:rPr>
              <a:t>Server downloads updates from Microsoft Update</a:t>
            </a:r>
          </a:p>
        </p:txBody>
      </p:sp>
      <p:sp>
        <p:nvSpPr>
          <p:cNvPr id="197668" name="AutoShape 36"/>
          <p:cNvSpPr>
            <a:spLocks noChangeArrowheads="1"/>
          </p:cNvSpPr>
          <p:nvPr/>
        </p:nvSpPr>
        <p:spPr bwMode="auto">
          <a:xfrm flipH="1">
            <a:off x="850900" y="6049963"/>
            <a:ext cx="7364413" cy="481012"/>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a:latin typeface="Segoe Semibold" pitchFamily="34" charset="0"/>
              </a:rPr>
              <a:t>Clients register themselves with the server</a:t>
            </a:r>
          </a:p>
        </p:txBody>
      </p:sp>
      <p:sp>
        <p:nvSpPr>
          <p:cNvPr id="197669" name="AutoShape 37"/>
          <p:cNvSpPr>
            <a:spLocks noChangeArrowheads="1"/>
          </p:cNvSpPr>
          <p:nvPr/>
        </p:nvSpPr>
        <p:spPr bwMode="auto">
          <a:xfrm flipH="1">
            <a:off x="849313" y="6040438"/>
            <a:ext cx="7364412" cy="481012"/>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a:latin typeface="Segoe Semibold" pitchFamily="34" charset="0"/>
              </a:rPr>
              <a:t>Administrator puts clients in different target groups</a:t>
            </a:r>
          </a:p>
        </p:txBody>
      </p:sp>
      <p:sp>
        <p:nvSpPr>
          <p:cNvPr id="197670" name="AutoShape 38"/>
          <p:cNvSpPr>
            <a:spLocks noChangeArrowheads="1"/>
          </p:cNvSpPr>
          <p:nvPr/>
        </p:nvSpPr>
        <p:spPr bwMode="auto">
          <a:xfrm flipH="1">
            <a:off x="831850" y="6034088"/>
            <a:ext cx="7364413" cy="481012"/>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a:latin typeface="Segoe Semibold" pitchFamily="34" charset="0"/>
              </a:rPr>
              <a:t>Administrator approves updates</a:t>
            </a:r>
          </a:p>
        </p:txBody>
      </p:sp>
      <p:sp>
        <p:nvSpPr>
          <p:cNvPr id="197671" name="AutoShape 39"/>
          <p:cNvSpPr>
            <a:spLocks noChangeArrowheads="1"/>
          </p:cNvSpPr>
          <p:nvPr/>
        </p:nvSpPr>
        <p:spPr bwMode="auto">
          <a:xfrm flipH="1">
            <a:off x="869950" y="6054725"/>
            <a:ext cx="7364413" cy="481013"/>
          </a:xfrm>
          <a:prstGeom prst="roundRect">
            <a:avLst>
              <a:gd name="adj" fmla="val 50000"/>
            </a:avLst>
          </a:prstGeom>
          <a:gradFill rotWithShape="1">
            <a:gsLst>
              <a:gs pos="0">
                <a:schemeClr val="hlink">
                  <a:gamma/>
                  <a:shade val="46275"/>
                  <a:invGamma/>
                  <a:alpha val="0"/>
                </a:schemeClr>
              </a:gs>
              <a:gs pos="100000">
                <a:schemeClr val="hlink">
                  <a:alpha val="75000"/>
                </a:schemeClr>
              </a:gs>
            </a:gsLst>
            <a:lin ang="0" scaled="1"/>
          </a:gradFill>
          <a:ln>
            <a:noFill/>
          </a:ln>
          <a:effectLst/>
          <a:extLst/>
        </p:spPr>
        <p:txBody>
          <a:bodyPr>
            <a:spAutoFit/>
          </a:bodyPr>
          <a:lstStyle/>
          <a:p>
            <a:pPr algn="l" eaLnBrk="1" hangingPunct="1">
              <a:defRPr/>
            </a:pPr>
            <a:r>
              <a:rPr lang="en-US" sz="1800" b="1" dirty="0">
                <a:latin typeface="Segoe Semibold" pitchFamily="34" charset="0"/>
              </a:rPr>
              <a:t>Clients install administrator approved updates</a:t>
            </a:r>
          </a:p>
        </p:txBody>
      </p:sp>
      <p:graphicFrame>
        <p:nvGraphicFramePr>
          <p:cNvPr id="197673" name="Object 41"/>
          <p:cNvGraphicFramePr>
            <a:graphicFrameLocks noChangeAspect="1"/>
          </p:cNvGraphicFramePr>
          <p:nvPr/>
        </p:nvGraphicFramePr>
        <p:xfrm>
          <a:off x="1122363" y="4324350"/>
          <a:ext cx="806450" cy="631825"/>
        </p:xfrm>
        <a:graphic>
          <a:graphicData uri="http://schemas.openxmlformats.org/presentationml/2006/ole">
            <p:oleObj spid="_x0000_s1255" name="Visio" r:id="rId18" imgW="4646371" imgH="3634232" progId="">
              <p:embed/>
            </p:oleObj>
          </a:graphicData>
        </a:graphic>
      </p:graphicFrame>
      <p:pic>
        <p:nvPicPr>
          <p:cNvPr id="197674" name="Picture 42" descr="software CD product package"/>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7210425" y="1789113"/>
            <a:ext cx="3794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75" name="Picture 43" descr="software CD product package"/>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7210425" y="1789113"/>
            <a:ext cx="3794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76" name="Picture 44" descr="software CD product package"/>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7210425" y="1789113"/>
            <a:ext cx="3794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2" name="Text Box 45"/>
          <p:cNvSpPr txBox="1">
            <a:spLocks noChangeArrowheads="1"/>
          </p:cNvSpPr>
          <p:nvPr/>
        </p:nvSpPr>
        <p:spPr bwMode="auto">
          <a:xfrm>
            <a:off x="876300" y="2565400"/>
            <a:ext cx="22574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800" b="1">
                <a:latin typeface="Segoe Semibold" pitchFamily="34" charset="0"/>
              </a:rPr>
              <a:t>Microsoft Update</a:t>
            </a:r>
          </a:p>
        </p:txBody>
      </p:sp>
      <p:sp>
        <p:nvSpPr>
          <p:cNvPr id="10283" name="Text Box 46"/>
          <p:cNvSpPr txBox="1">
            <a:spLocks noChangeArrowheads="1"/>
          </p:cNvSpPr>
          <p:nvPr/>
        </p:nvSpPr>
        <p:spPr bwMode="auto">
          <a:xfrm>
            <a:off x="6657975" y="2632075"/>
            <a:ext cx="1695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800" b="1" dirty="0" smtClean="0">
                <a:latin typeface="Segoe Semibold" pitchFamily="34" charset="0"/>
              </a:rPr>
              <a:t>WSUS </a:t>
            </a:r>
            <a:r>
              <a:rPr lang="en-US" sz="1800" b="1" dirty="0">
                <a:latin typeface="Segoe Semibold" pitchFamily="34" charset="0"/>
              </a:rPr>
              <a:t>Server</a:t>
            </a:r>
          </a:p>
        </p:txBody>
      </p:sp>
      <p:sp>
        <p:nvSpPr>
          <p:cNvPr id="10284" name="Text Box 47"/>
          <p:cNvSpPr txBox="1">
            <a:spLocks noChangeArrowheads="1"/>
          </p:cNvSpPr>
          <p:nvPr/>
        </p:nvSpPr>
        <p:spPr bwMode="auto">
          <a:xfrm>
            <a:off x="4352925" y="4632325"/>
            <a:ext cx="19431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800" b="1">
                <a:latin typeface="Segoe Semibold" pitchFamily="34" charset="0"/>
              </a:rPr>
              <a:t>Desktop Clients</a:t>
            </a:r>
            <a:br>
              <a:rPr lang="en-US" sz="1800" b="1">
                <a:latin typeface="Segoe Semibold" pitchFamily="34" charset="0"/>
              </a:rPr>
            </a:br>
            <a:r>
              <a:rPr lang="en-US" sz="1800" b="1">
                <a:latin typeface="Segoe Semibold" pitchFamily="34" charset="0"/>
              </a:rPr>
              <a:t>Target Group 1</a:t>
            </a:r>
          </a:p>
        </p:txBody>
      </p:sp>
      <p:sp>
        <p:nvSpPr>
          <p:cNvPr id="10285" name="Text Box 48"/>
          <p:cNvSpPr txBox="1">
            <a:spLocks noChangeArrowheads="1"/>
          </p:cNvSpPr>
          <p:nvPr/>
        </p:nvSpPr>
        <p:spPr bwMode="auto">
          <a:xfrm>
            <a:off x="6819900" y="5462588"/>
            <a:ext cx="19431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800" b="1">
                <a:latin typeface="Segoe Semibold" pitchFamily="34" charset="0"/>
              </a:rPr>
              <a:t>Server Clients</a:t>
            </a:r>
            <a:br>
              <a:rPr lang="en-US" sz="1800" b="1">
                <a:latin typeface="Segoe Semibold" pitchFamily="34" charset="0"/>
              </a:rPr>
            </a:br>
            <a:r>
              <a:rPr lang="en-US" sz="1800" b="1">
                <a:latin typeface="Segoe Semibold" pitchFamily="34" charset="0"/>
              </a:rPr>
              <a:t>Target Group 2</a:t>
            </a:r>
          </a:p>
        </p:txBody>
      </p:sp>
      <p:sp>
        <p:nvSpPr>
          <p:cNvPr id="10286" name="Text Box 49"/>
          <p:cNvSpPr txBox="1">
            <a:spLocks noChangeArrowheads="1"/>
          </p:cNvSpPr>
          <p:nvPr/>
        </p:nvSpPr>
        <p:spPr bwMode="auto">
          <a:xfrm>
            <a:off x="685800" y="5594350"/>
            <a:ext cx="2898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800" b="1" dirty="0" smtClean="0">
                <a:latin typeface="Segoe Semibold" pitchFamily="34" charset="0"/>
              </a:rPr>
              <a:t>WSUS </a:t>
            </a:r>
            <a:r>
              <a:rPr lang="en-US" sz="1800" b="1" dirty="0">
                <a:latin typeface="Segoe Semibold" pitchFamily="34" charset="0"/>
              </a:rPr>
              <a:t>Administrator</a:t>
            </a:r>
          </a:p>
        </p:txBody>
      </p:sp>
    </p:spTree>
    <p:extLst>
      <p:ext uri="{BB962C8B-B14F-4D97-AF65-F5344CB8AC3E}">
        <p14:creationId xmlns:p14="http://schemas.microsoft.com/office/powerpoint/2010/main" xmlns="" val="2316157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50"/>
                                        </p:tgtEl>
                                        <p:attrNameLst>
                                          <p:attrName>style.visibility</p:attrName>
                                        </p:attrNameLst>
                                      </p:cBhvr>
                                      <p:to>
                                        <p:strVal val="visible"/>
                                      </p:to>
                                    </p:set>
                                    <p:animEffect transition="in" filter="dissolve">
                                      <p:cBhvr>
                                        <p:cTn id="7" dur="1000"/>
                                        <p:tgtEl>
                                          <p:spTgt spid="197650"/>
                                        </p:tgtEl>
                                      </p:cBhvr>
                                    </p:animEffect>
                                  </p:childTnLst>
                                </p:cTn>
                              </p:par>
                            </p:childTnLst>
                          </p:cTn>
                        </p:par>
                        <p:par>
                          <p:cTn id="8" fill="hold" nodeType="afterGroup">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97649"/>
                                        </p:tgtEl>
                                      </p:cBhvr>
                                    </p:animEffect>
                                    <p:animScale>
                                      <p:cBhvr>
                                        <p:cTn id="11" dur="250" autoRev="1" fill="hold"/>
                                        <p:tgtEl>
                                          <p:spTgt spid="197649"/>
                                        </p:tgtEl>
                                      </p:cBhvr>
                                      <p:by x="105000" y="105000"/>
                                    </p:animScale>
                                  </p:childTnLst>
                                </p:cTn>
                              </p:par>
                            </p:childTnLst>
                          </p:cTn>
                        </p:par>
                        <p:par>
                          <p:cTn id="12" fill="hold" nodeType="afterGroup">
                            <p:stCondLst>
                              <p:cond delay="1500"/>
                            </p:stCondLst>
                            <p:childTnLst>
                              <p:par>
                                <p:cTn id="13" presetID="1" presetClass="entr" presetSubtype="0" fill="hold" nodeType="afterEffect">
                                  <p:stCondLst>
                                    <p:cond delay="0"/>
                                  </p:stCondLst>
                                  <p:childTnLst>
                                    <p:set>
                                      <p:cBhvr>
                                        <p:cTn id="14" dur="1" fill="hold">
                                          <p:stCondLst>
                                            <p:cond delay="0"/>
                                          </p:stCondLst>
                                        </p:cTn>
                                        <p:tgtEl>
                                          <p:spTgt spid="197662"/>
                                        </p:tgtEl>
                                        <p:attrNameLst>
                                          <p:attrName>style.visibility</p:attrName>
                                        </p:attrNameLst>
                                      </p:cBhvr>
                                      <p:to>
                                        <p:strVal val="visible"/>
                                      </p:to>
                                    </p:set>
                                  </p:childTnLst>
                                </p:cTn>
                              </p:par>
                            </p:childTnLst>
                          </p:cTn>
                        </p:par>
                        <p:par>
                          <p:cTn id="15" fill="hold" nodeType="afterGroup">
                            <p:stCondLst>
                              <p:cond delay="1500"/>
                            </p:stCondLst>
                            <p:childTnLst>
                              <p:par>
                                <p:cTn id="16" presetID="0" presetClass="path" presetSubtype="0" accel="50000" decel="50000" fill="hold" nodeType="afterEffect">
                                  <p:stCondLst>
                                    <p:cond delay="0"/>
                                  </p:stCondLst>
                                  <p:childTnLst>
                                    <p:animMotion origin="layout" path="M 0.09358 -0.05045 C 0.10764 -0.08356 0.06962 -0.24073 0.16545 -0.24073 L 0.58733 -0.23795 C 0.68733 -0.24212 0.65347 -0.35161 0.65226 -0.3743 " pathEditMode="fixed" rAng="0" ptsTypes="fFff">
                                      <p:cBhvr>
                                        <p:cTn id="17" dur="2000" fill="hold"/>
                                        <p:tgtEl>
                                          <p:spTgt spid="197662"/>
                                        </p:tgtEl>
                                        <p:attrNameLst>
                                          <p:attrName>ppt_x</p:attrName>
                                          <p:attrName>ppt_y</p:attrName>
                                        </p:attrNameLst>
                                      </p:cBhvr>
                                      <p:rCtr x="28490" y="-16204"/>
                                    </p:animMotion>
                                  </p:childTnLst>
                                </p:cTn>
                              </p:par>
                            </p:childTnLst>
                          </p:cTn>
                        </p:par>
                        <p:par>
                          <p:cTn id="18" fill="hold" nodeType="afterGroup">
                            <p:stCondLst>
                              <p:cond delay="3500"/>
                            </p:stCondLst>
                            <p:childTnLst>
                              <p:par>
                                <p:cTn id="19" presetID="1" presetClass="exit" presetSubtype="0" fill="hold" nodeType="afterEffect">
                                  <p:stCondLst>
                                    <p:cond delay="0"/>
                                  </p:stCondLst>
                                  <p:childTnLst>
                                    <p:set>
                                      <p:cBhvr>
                                        <p:cTn id="20" dur="1" fill="hold">
                                          <p:stCondLst>
                                            <p:cond delay="0"/>
                                          </p:stCondLst>
                                        </p:cTn>
                                        <p:tgtEl>
                                          <p:spTgt spid="19766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7650"/>
                                        </p:tgtEl>
                                        <p:attrNameLst>
                                          <p:attrName>style.visibility</p:attrName>
                                        </p:attrNameLst>
                                      </p:cBhvr>
                                      <p:to>
                                        <p:strVal val="hidden"/>
                                      </p:to>
                                    </p:set>
                                  </p:childTnLst>
                                </p:cTn>
                              </p:par>
                            </p:childTnLst>
                          </p:cTn>
                        </p:par>
                        <p:par>
                          <p:cTn id="25" fill="hold" nodeType="afterGroup">
                            <p:stCondLst>
                              <p:cond delay="0"/>
                            </p:stCondLst>
                            <p:childTnLst>
                              <p:par>
                                <p:cTn id="26" presetID="9" presetClass="entr" presetSubtype="0" fill="hold" grpId="0" nodeType="afterEffect">
                                  <p:stCondLst>
                                    <p:cond delay="0"/>
                                  </p:stCondLst>
                                  <p:childTnLst>
                                    <p:set>
                                      <p:cBhvr>
                                        <p:cTn id="27" dur="1" fill="hold">
                                          <p:stCondLst>
                                            <p:cond delay="0"/>
                                          </p:stCondLst>
                                        </p:cTn>
                                        <p:tgtEl>
                                          <p:spTgt spid="197667"/>
                                        </p:tgtEl>
                                        <p:attrNameLst>
                                          <p:attrName>style.visibility</p:attrName>
                                        </p:attrNameLst>
                                      </p:cBhvr>
                                      <p:to>
                                        <p:strVal val="visible"/>
                                      </p:to>
                                    </p:set>
                                    <p:animEffect transition="in" filter="dissolve">
                                      <p:cBhvr>
                                        <p:cTn id="28" dur="1000"/>
                                        <p:tgtEl>
                                          <p:spTgt spid="197667"/>
                                        </p:tgtEl>
                                      </p:cBhvr>
                                    </p:animEffect>
                                  </p:childTnLst>
                                </p:cTn>
                              </p:par>
                            </p:childTnLst>
                          </p:cTn>
                        </p:par>
                        <p:par>
                          <p:cTn id="29" fill="hold" nodeType="afterGroup">
                            <p:stCondLst>
                              <p:cond delay="1000"/>
                            </p:stCondLst>
                            <p:childTnLst>
                              <p:par>
                                <p:cTn id="30" presetID="1" presetClass="entr" presetSubtype="0" fill="hold" nodeType="afterEffect">
                                  <p:stCondLst>
                                    <p:cond delay="0"/>
                                  </p:stCondLst>
                                  <p:childTnLst>
                                    <p:set>
                                      <p:cBhvr>
                                        <p:cTn id="31" dur="1" fill="hold">
                                          <p:stCondLst>
                                            <p:cond delay="0"/>
                                          </p:stCondLst>
                                        </p:cTn>
                                        <p:tgtEl>
                                          <p:spTgt spid="197663"/>
                                        </p:tgtEl>
                                        <p:attrNameLst>
                                          <p:attrName>style.visibility</p:attrName>
                                        </p:attrNameLst>
                                      </p:cBhvr>
                                      <p:to>
                                        <p:strVal val="visible"/>
                                      </p:to>
                                    </p:set>
                                  </p:childTnLst>
                                </p:cTn>
                              </p:par>
                            </p:childTnLst>
                          </p:cTn>
                        </p:par>
                        <p:par>
                          <p:cTn id="32" fill="hold" nodeType="afterGroup">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197646"/>
                                        </p:tgtEl>
                                      </p:cBhvr>
                                    </p:animEffect>
                                    <p:animScale>
                                      <p:cBhvr>
                                        <p:cTn id="35" dur="250" autoRev="1" fill="hold"/>
                                        <p:tgtEl>
                                          <p:spTgt spid="197646"/>
                                        </p:tgtEl>
                                      </p:cBhvr>
                                      <p:by x="105000" y="105000"/>
                                    </p:animScale>
                                  </p:childTnLst>
                                </p:cTn>
                              </p:par>
                            </p:childTnLst>
                          </p:cTn>
                        </p:par>
                        <p:par>
                          <p:cTn id="36" fill="hold" nodeType="afterGroup">
                            <p:stCondLst>
                              <p:cond delay="1500"/>
                            </p:stCondLst>
                            <p:childTnLst>
                              <p:par>
                                <p:cTn id="37" presetID="26" presetClass="emph" presetSubtype="0" fill="hold" nodeType="afterEffect">
                                  <p:stCondLst>
                                    <p:cond delay="500"/>
                                  </p:stCondLst>
                                  <p:childTnLst>
                                    <p:animEffect transition="out" filter="fade">
                                      <p:cBhvr>
                                        <p:cTn id="38" dur="1000" tmFilter="0, 0; .2, .5; .8, .5; 1, 0"/>
                                        <p:tgtEl>
                                          <p:spTgt spid="197663"/>
                                        </p:tgtEl>
                                      </p:cBhvr>
                                    </p:animEffect>
                                    <p:animScale>
                                      <p:cBhvr>
                                        <p:cTn id="39" dur="500" autoRev="1" fill="hold"/>
                                        <p:tgtEl>
                                          <p:spTgt spid="197663"/>
                                        </p:tgtEl>
                                      </p:cBhvr>
                                      <p:by x="105000" y="105000"/>
                                    </p:animScale>
                                  </p:childTnLst>
                                  <p:subTnLst>
                                    <p:set>
                                      <p:cBhvr override="childStyle">
                                        <p:cTn dur="1" fill="hold" display="0" masterRel="sameClick" afterEffect="1">
                                          <p:stCondLst>
                                            <p:cond evt="end" delay="0">
                                              <p:tn val="37"/>
                                            </p:cond>
                                          </p:stCondLst>
                                        </p:cTn>
                                        <p:tgtEl>
                                          <p:spTgt spid="197663"/>
                                        </p:tgtEl>
                                        <p:attrNameLst>
                                          <p:attrName>style.visibility</p:attrName>
                                        </p:attrNameLst>
                                      </p:cBhvr>
                                      <p:to>
                                        <p:strVal val="hidden"/>
                                      </p:to>
                                    </p:set>
                                  </p:subTnLst>
                                </p:cTn>
                              </p:par>
                            </p:childTnLst>
                          </p:cTn>
                        </p:par>
                        <p:par>
                          <p:cTn id="40" fill="hold" nodeType="afterGroup">
                            <p:stCondLst>
                              <p:cond delay="3000"/>
                            </p:stCondLst>
                            <p:childTnLst>
                              <p:par>
                                <p:cTn id="41" presetID="10" presetClass="entr" presetSubtype="0" fill="hold" nodeType="afterEffect">
                                  <p:stCondLst>
                                    <p:cond delay="0"/>
                                  </p:stCondLst>
                                  <p:childTnLst>
                                    <p:set>
                                      <p:cBhvr>
                                        <p:cTn id="42" dur="1" fill="hold">
                                          <p:stCondLst>
                                            <p:cond delay="0"/>
                                          </p:stCondLst>
                                        </p:cTn>
                                        <p:tgtEl>
                                          <p:spTgt spid="197657"/>
                                        </p:tgtEl>
                                        <p:attrNameLst>
                                          <p:attrName>style.visibility</p:attrName>
                                        </p:attrNameLst>
                                      </p:cBhvr>
                                      <p:to>
                                        <p:strVal val="visible"/>
                                      </p:to>
                                    </p:set>
                                    <p:animEffect transition="in" filter="fade">
                                      <p:cBhvr>
                                        <p:cTn id="43" dur="2000"/>
                                        <p:tgtEl>
                                          <p:spTgt spid="197657"/>
                                        </p:tgtEl>
                                      </p:cBhvr>
                                    </p:animEffect>
                                  </p:childTnLst>
                                </p:cTn>
                              </p:par>
                            </p:childTnLst>
                          </p:cTn>
                        </p:par>
                        <p:par>
                          <p:cTn id="44" fill="hold" nodeType="afterGroup">
                            <p:stCondLst>
                              <p:cond delay="5000"/>
                            </p:stCondLst>
                            <p:childTnLst>
                              <p:par>
                                <p:cTn id="45" presetID="44" presetClass="path" presetSubtype="0" accel="50000" decel="50000" fill="hold" nodeType="afterEffect">
                                  <p:stCondLst>
                                    <p:cond delay="0"/>
                                  </p:stCondLst>
                                  <p:childTnLst>
                                    <p:animMotion origin="layout" path="M -4.16667E-6 0.0125 L 0.15903 -0.05116 C 0.19237 -0.06551 0.24219 -0.07268 0.29428 -0.07268 C 0.35348 -0.07268 0.40087 -0.06551 0.43421 -0.05116 L 0.59358 0.0125 " pathEditMode="relative" rAng="0" ptsTypes="FffFF">
                                      <p:cBhvr>
                                        <p:cTn id="46" dur="2000" fill="hold"/>
                                        <p:tgtEl>
                                          <p:spTgt spid="197657"/>
                                        </p:tgtEl>
                                        <p:attrNameLst>
                                          <p:attrName>ppt_x</p:attrName>
                                          <p:attrName>ppt_y</p:attrName>
                                        </p:attrNameLst>
                                      </p:cBhvr>
                                      <p:rCtr x="29670" y="-4259"/>
                                    </p:animMotion>
                                  </p:childTnLst>
                                </p:cTn>
                              </p:par>
                            </p:childTnLst>
                          </p:cTn>
                        </p:par>
                        <p:par>
                          <p:cTn id="47" fill="hold" nodeType="afterGroup">
                            <p:stCondLst>
                              <p:cond delay="7000"/>
                            </p:stCondLst>
                            <p:childTnLst>
                              <p:par>
                                <p:cTn id="48" presetID="1" presetClass="exit" presetSubtype="0" fill="hold" nodeType="afterEffect">
                                  <p:stCondLst>
                                    <p:cond delay="0"/>
                                  </p:stCondLst>
                                  <p:childTnLst>
                                    <p:set>
                                      <p:cBhvr>
                                        <p:cTn id="49" dur="1" fill="hold">
                                          <p:stCondLst>
                                            <p:cond delay="0"/>
                                          </p:stCondLst>
                                        </p:cTn>
                                        <p:tgtEl>
                                          <p:spTgt spid="19765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97667"/>
                                        </p:tgtEl>
                                        <p:attrNameLst>
                                          <p:attrName>style.visibility</p:attrName>
                                        </p:attrNameLst>
                                      </p:cBhvr>
                                      <p:to>
                                        <p:strVal val="hidden"/>
                                      </p:to>
                                    </p:set>
                                  </p:childTnLst>
                                </p:cTn>
                              </p:par>
                            </p:childTnLst>
                          </p:cTn>
                        </p:par>
                        <p:par>
                          <p:cTn id="54" fill="hold" nodeType="afterGroup">
                            <p:stCondLst>
                              <p:cond delay="0"/>
                            </p:stCondLst>
                            <p:childTnLst>
                              <p:par>
                                <p:cTn id="55" presetID="9" presetClass="entr" presetSubtype="0" fill="hold" grpId="0" nodeType="afterEffect">
                                  <p:stCondLst>
                                    <p:cond delay="0"/>
                                  </p:stCondLst>
                                  <p:childTnLst>
                                    <p:set>
                                      <p:cBhvr>
                                        <p:cTn id="56" dur="1" fill="hold">
                                          <p:stCondLst>
                                            <p:cond delay="0"/>
                                          </p:stCondLst>
                                        </p:cTn>
                                        <p:tgtEl>
                                          <p:spTgt spid="197668"/>
                                        </p:tgtEl>
                                        <p:attrNameLst>
                                          <p:attrName>style.visibility</p:attrName>
                                        </p:attrNameLst>
                                      </p:cBhvr>
                                      <p:to>
                                        <p:strVal val="visible"/>
                                      </p:to>
                                    </p:set>
                                    <p:animEffect transition="in" filter="dissolve">
                                      <p:cBhvr>
                                        <p:cTn id="57" dur="1000"/>
                                        <p:tgtEl>
                                          <p:spTgt spid="197668"/>
                                        </p:tgtEl>
                                      </p:cBhvr>
                                    </p:animEffect>
                                  </p:childTnLst>
                                </p:cTn>
                              </p:par>
                              <p:par>
                                <p:cTn id="58" presetID="26" presetClass="emph" presetSubtype="0" fill="hold" nodeType="withEffect">
                                  <p:stCondLst>
                                    <p:cond delay="0"/>
                                  </p:stCondLst>
                                  <p:childTnLst>
                                    <p:animEffect transition="out" filter="fade">
                                      <p:cBhvr>
                                        <p:cTn id="59" dur="1000" tmFilter="0, 0; .2, .5; .8, .5; 1, 0"/>
                                        <p:tgtEl>
                                          <p:spTgt spid="197659"/>
                                        </p:tgtEl>
                                      </p:cBhvr>
                                    </p:animEffect>
                                    <p:animScale>
                                      <p:cBhvr>
                                        <p:cTn id="60" dur="500" autoRev="1" fill="hold"/>
                                        <p:tgtEl>
                                          <p:spTgt spid="197659"/>
                                        </p:tgtEl>
                                      </p:cBhvr>
                                      <p:by x="105000" y="105000"/>
                                    </p:animScale>
                                  </p:childTnLst>
                                </p:cTn>
                              </p:par>
                              <p:par>
                                <p:cTn id="61" presetID="26" presetClass="emph" presetSubtype="0" fill="hold" nodeType="withEffect">
                                  <p:stCondLst>
                                    <p:cond delay="0"/>
                                  </p:stCondLst>
                                  <p:childTnLst>
                                    <p:animEffect transition="out" filter="fade">
                                      <p:cBhvr>
                                        <p:cTn id="62" dur="1000" tmFilter="0, 0; .2, .5; .8, .5; 1, 0"/>
                                        <p:tgtEl>
                                          <p:spTgt spid="197658"/>
                                        </p:tgtEl>
                                      </p:cBhvr>
                                    </p:animEffect>
                                    <p:animScale>
                                      <p:cBhvr>
                                        <p:cTn id="63" dur="500" autoRev="1" fill="hold"/>
                                        <p:tgtEl>
                                          <p:spTgt spid="197658"/>
                                        </p:tgtEl>
                                      </p:cBhvr>
                                      <p:by x="105000" y="105000"/>
                                    </p:animScale>
                                  </p:childTnLst>
                                </p:cTn>
                              </p:par>
                              <p:par>
                                <p:cTn id="64" presetID="26" presetClass="emph" presetSubtype="0" fill="hold" nodeType="withEffect">
                                  <p:stCondLst>
                                    <p:cond delay="0"/>
                                  </p:stCondLst>
                                  <p:childTnLst>
                                    <p:animEffect transition="out" filter="fade">
                                      <p:cBhvr>
                                        <p:cTn id="65" dur="1000" tmFilter="0, 0; .2, .5; .8, .5; 1, 0"/>
                                        <p:tgtEl>
                                          <p:spTgt spid="197644"/>
                                        </p:tgtEl>
                                      </p:cBhvr>
                                    </p:animEffect>
                                    <p:animScale>
                                      <p:cBhvr>
                                        <p:cTn id="66" dur="500" autoRev="1" fill="hold"/>
                                        <p:tgtEl>
                                          <p:spTgt spid="197644"/>
                                        </p:tgtEl>
                                      </p:cBhvr>
                                      <p:by x="105000" y="105000"/>
                                    </p:animScale>
                                  </p:child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97664"/>
                                        </p:tgtEl>
                                        <p:attrNameLst>
                                          <p:attrName>style.visibility</p:attrName>
                                        </p:attrNameLst>
                                      </p:cBhvr>
                                      <p:to>
                                        <p:strVal val="visible"/>
                                      </p:to>
                                    </p:set>
                                  </p:childTnLst>
                                </p:cTn>
                              </p:par>
                              <p:par>
                                <p:cTn id="70" presetID="0" presetClass="path" presetSubtype="0" accel="50000" decel="50000" fill="hold" grpId="1" nodeType="withEffect">
                                  <p:stCondLst>
                                    <p:cond delay="0"/>
                                  </p:stCondLst>
                                  <p:childTnLst>
                                    <p:animMotion origin="layout" path="M -5.55556E-7 3.33333E-6 C -0.00035 -0.02037 -0.01493 -0.12639 0.0434 -0.125 C 0.10382 -0.12778 0.25903 -0.12084 0.30486 -0.12361 C 0.34445 -0.12084 0.29618 -0.27732 0.2934 -0.3 " pathEditMode="relative" rAng="0" ptsTypes="ffff">
                                      <p:cBhvr>
                                        <p:cTn id="71" dur="2000" fill="hold"/>
                                        <p:tgtEl>
                                          <p:spTgt spid="197664"/>
                                        </p:tgtEl>
                                        <p:attrNameLst>
                                          <p:attrName>ppt_x</p:attrName>
                                          <p:attrName>ppt_y</p:attrName>
                                        </p:attrNameLst>
                                      </p:cBhvr>
                                      <p:rCtr x="16476" y="-15000"/>
                                    </p:animMotion>
                                  </p:childTnLst>
                                </p:cTn>
                              </p:par>
                              <p:par>
                                <p:cTn id="72" presetID="1" presetClass="entr" presetSubtype="0" fill="hold" grpId="0" nodeType="withEffect">
                                  <p:stCondLst>
                                    <p:cond delay="0"/>
                                  </p:stCondLst>
                                  <p:childTnLst>
                                    <p:set>
                                      <p:cBhvr>
                                        <p:cTn id="73" dur="1" fill="hold">
                                          <p:stCondLst>
                                            <p:cond delay="0"/>
                                          </p:stCondLst>
                                        </p:cTn>
                                        <p:tgtEl>
                                          <p:spTgt spid="197665"/>
                                        </p:tgtEl>
                                        <p:attrNameLst>
                                          <p:attrName>style.visibility</p:attrName>
                                        </p:attrNameLst>
                                      </p:cBhvr>
                                      <p:to>
                                        <p:strVal val="visible"/>
                                      </p:to>
                                    </p:set>
                                  </p:childTnLst>
                                </p:cTn>
                              </p:par>
                              <p:par>
                                <p:cTn id="74" presetID="0" presetClass="path" presetSubtype="0" accel="50000" decel="50000" fill="hold" grpId="1" nodeType="withEffect">
                                  <p:stCondLst>
                                    <p:cond delay="0"/>
                                  </p:stCondLst>
                                  <p:childTnLst>
                                    <p:animMotion origin="layout" path="M -0.00521 0.01667 C -0.00538 -0.0037 -0.0158 -0.12893 0.02257 -0.12754 C 0.06233 -0.13032 0.16233 -0.12477 0.19236 -0.12754 C 0.21858 -0.12477 0.17847 -0.27986 0.17674 -0.30254 " pathEditMode="relative" rAng="0" ptsTypes="ffff">
                                      <p:cBhvr>
                                        <p:cTn id="75" dur="2000" fill="hold"/>
                                        <p:tgtEl>
                                          <p:spTgt spid="197665"/>
                                        </p:tgtEl>
                                        <p:attrNameLst>
                                          <p:attrName>ppt_x</p:attrName>
                                          <p:attrName>ppt_y</p:attrName>
                                        </p:attrNameLst>
                                      </p:cBhvr>
                                      <p:rCtr x="10660" y="-15972"/>
                                    </p:animMotion>
                                  </p:childTnLst>
                                </p:cTn>
                              </p:par>
                              <p:par>
                                <p:cTn id="76" presetID="1" presetClass="entr" presetSubtype="0" fill="hold" grpId="0" nodeType="withEffect">
                                  <p:stCondLst>
                                    <p:cond delay="0"/>
                                  </p:stCondLst>
                                  <p:childTnLst>
                                    <p:set>
                                      <p:cBhvr>
                                        <p:cTn id="77" dur="1" fill="hold">
                                          <p:stCondLst>
                                            <p:cond delay="0"/>
                                          </p:stCondLst>
                                        </p:cTn>
                                        <p:tgtEl>
                                          <p:spTgt spid="197666"/>
                                        </p:tgtEl>
                                        <p:attrNameLst>
                                          <p:attrName>style.visibility</p:attrName>
                                        </p:attrNameLst>
                                      </p:cBhvr>
                                      <p:to>
                                        <p:strVal val="visible"/>
                                      </p:to>
                                    </p:set>
                                  </p:childTnLst>
                                </p:cTn>
                              </p:par>
                              <p:par>
                                <p:cTn id="78" presetID="0" presetClass="path" presetSubtype="0" accel="50000" decel="50000" fill="hold" grpId="1" nodeType="withEffect">
                                  <p:stCondLst>
                                    <p:cond delay="0"/>
                                  </p:stCondLst>
                                  <p:childTnLst>
                                    <p:animMotion origin="layout" path="M 4.44444E-6 -3.33333E-6 C -0.00035 -0.02037 -0.0191 -0.13055 0.03923 -0.12916 C 0.09965 -0.13194 0.05 -0.12222 0.09583 -0.125 C 0.13541 -0.12222 0.08784 -0.28009 0.08507 -0.30277 " pathEditMode="relative" rAng="0" ptsTypes="ffff">
                                      <p:cBhvr>
                                        <p:cTn id="79" dur="2000" fill="hold"/>
                                        <p:tgtEl>
                                          <p:spTgt spid="197666"/>
                                        </p:tgtEl>
                                        <p:attrNameLst>
                                          <p:attrName>ppt_x</p:attrName>
                                          <p:attrName>ppt_y</p:attrName>
                                        </p:attrNameLst>
                                      </p:cBhvr>
                                      <p:rCtr x="5816" y="-15139"/>
                                    </p:animMotion>
                                  </p:childTnLst>
                                </p:cTn>
                              </p:par>
                            </p:childTnLst>
                          </p:cTn>
                        </p:par>
                        <p:par>
                          <p:cTn id="80" fill="hold" nodeType="afterGroup">
                            <p:stCondLst>
                              <p:cond delay="3000"/>
                            </p:stCondLst>
                            <p:childTnLst>
                              <p:par>
                                <p:cTn id="81" presetID="1" presetClass="exit" presetSubtype="0" fill="hold" grpId="2" nodeType="afterEffect">
                                  <p:stCondLst>
                                    <p:cond delay="0"/>
                                  </p:stCondLst>
                                  <p:childTnLst>
                                    <p:set>
                                      <p:cBhvr>
                                        <p:cTn id="82" dur="1" fill="hold">
                                          <p:stCondLst>
                                            <p:cond delay="0"/>
                                          </p:stCondLst>
                                        </p:cTn>
                                        <p:tgtEl>
                                          <p:spTgt spid="197664"/>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197665"/>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197666"/>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97668"/>
                                        </p:tgtEl>
                                        <p:attrNameLst>
                                          <p:attrName>style.visibility</p:attrName>
                                        </p:attrNameLst>
                                      </p:cBhvr>
                                      <p:to>
                                        <p:strVal val="hidden"/>
                                      </p:to>
                                    </p:set>
                                  </p:childTnLst>
                                </p:cTn>
                              </p:par>
                            </p:childTnLst>
                          </p:cTn>
                        </p:par>
                        <p:par>
                          <p:cTn id="91" fill="hold" nodeType="afterGroup">
                            <p:stCondLst>
                              <p:cond delay="0"/>
                            </p:stCondLst>
                            <p:childTnLst>
                              <p:par>
                                <p:cTn id="92" presetID="9" presetClass="entr" presetSubtype="0" fill="hold" grpId="0" nodeType="afterEffect">
                                  <p:stCondLst>
                                    <p:cond delay="0"/>
                                  </p:stCondLst>
                                  <p:childTnLst>
                                    <p:set>
                                      <p:cBhvr>
                                        <p:cTn id="93" dur="1" fill="hold">
                                          <p:stCondLst>
                                            <p:cond delay="0"/>
                                          </p:stCondLst>
                                        </p:cTn>
                                        <p:tgtEl>
                                          <p:spTgt spid="197669"/>
                                        </p:tgtEl>
                                        <p:attrNameLst>
                                          <p:attrName>style.visibility</p:attrName>
                                        </p:attrNameLst>
                                      </p:cBhvr>
                                      <p:to>
                                        <p:strVal val="visible"/>
                                      </p:to>
                                    </p:set>
                                    <p:animEffect transition="in" filter="dissolve">
                                      <p:cBhvr>
                                        <p:cTn id="94" dur="1000"/>
                                        <p:tgtEl>
                                          <p:spTgt spid="197669"/>
                                        </p:tgtEl>
                                      </p:cBhvr>
                                    </p:animEffect>
                                  </p:childTnLst>
                                </p:cTn>
                              </p:par>
                            </p:childTnLst>
                          </p:cTn>
                        </p:par>
                        <p:par>
                          <p:cTn id="95" fill="hold" nodeType="afterGroup">
                            <p:stCondLst>
                              <p:cond delay="1000"/>
                            </p:stCondLst>
                            <p:childTnLst>
                              <p:par>
                                <p:cTn id="96" presetID="26" presetClass="emph" presetSubtype="0" fill="hold" nodeType="afterEffect">
                                  <p:stCondLst>
                                    <p:cond delay="0"/>
                                  </p:stCondLst>
                                  <p:childTnLst>
                                    <p:animEffect transition="out" filter="fade">
                                      <p:cBhvr>
                                        <p:cTn id="97" dur="1000" tmFilter="0, 0; .2, .5; .8, .5; 1, 0"/>
                                        <p:tgtEl>
                                          <p:spTgt spid="197649"/>
                                        </p:tgtEl>
                                      </p:cBhvr>
                                    </p:animEffect>
                                    <p:animScale>
                                      <p:cBhvr>
                                        <p:cTn id="98" dur="500" autoRev="1" fill="hold"/>
                                        <p:tgtEl>
                                          <p:spTgt spid="197649"/>
                                        </p:tgtEl>
                                      </p:cBhvr>
                                      <p:by x="105000" y="105000"/>
                                    </p:animScale>
                                  </p:childTnLst>
                                </p:cTn>
                              </p:par>
                            </p:childTnLst>
                          </p:cTn>
                        </p:par>
                        <p:par>
                          <p:cTn id="99" fill="hold" nodeType="afterGroup">
                            <p:stCondLst>
                              <p:cond delay="2000"/>
                            </p:stCondLst>
                            <p:childTnLst>
                              <p:par>
                                <p:cTn id="100" presetID="1" presetClass="entr" presetSubtype="0" fill="hold" nodeType="afterEffect">
                                  <p:stCondLst>
                                    <p:cond delay="0"/>
                                  </p:stCondLst>
                                  <p:childTnLst>
                                    <p:set>
                                      <p:cBhvr>
                                        <p:cTn id="101" dur="1" fill="hold">
                                          <p:stCondLst>
                                            <p:cond delay="0"/>
                                          </p:stCondLst>
                                        </p:cTn>
                                        <p:tgtEl>
                                          <p:spTgt spid="197673"/>
                                        </p:tgtEl>
                                        <p:attrNameLst>
                                          <p:attrName>style.visibility</p:attrName>
                                        </p:attrNameLst>
                                      </p:cBhvr>
                                      <p:to>
                                        <p:strVal val="visible"/>
                                      </p:to>
                                    </p:set>
                                  </p:childTnLst>
                                </p:cTn>
                              </p:par>
                            </p:childTnLst>
                          </p:cTn>
                        </p:par>
                        <p:par>
                          <p:cTn id="102" fill="hold" nodeType="afterGroup">
                            <p:stCondLst>
                              <p:cond delay="2000"/>
                            </p:stCondLst>
                            <p:childTnLst>
                              <p:par>
                                <p:cTn id="103" presetID="0" presetClass="path" presetSubtype="0" accel="50000" decel="50000" fill="hold" nodeType="afterEffect">
                                  <p:stCondLst>
                                    <p:cond delay="0"/>
                                  </p:stCondLst>
                                  <p:childTnLst>
                                    <p:animMotion origin="layout" path="M 0.11126 -0.02821 C 0.12532 -0.06132 0.0873 -0.21849 0.18313 -0.21849 L 0.60501 -0.21571 C 0.70501 -0.21988 0.67115 -0.32937 0.66994 -0.35206 " pathEditMode="fixed" rAng="0" ptsTypes="fFff">
                                      <p:cBhvr>
                                        <p:cTn id="104" dur="2000" fill="hold"/>
                                        <p:tgtEl>
                                          <p:spTgt spid="197673"/>
                                        </p:tgtEl>
                                        <p:attrNameLst>
                                          <p:attrName>ppt_x</p:attrName>
                                          <p:attrName>ppt_y</p:attrName>
                                        </p:attrNameLst>
                                      </p:cBhvr>
                                      <p:rCtr x="28490" y="-16204"/>
                                    </p:animMotion>
                                  </p:childTnLst>
                                </p:cTn>
                              </p:par>
                            </p:childTnLst>
                          </p:cTn>
                        </p:par>
                        <p:par>
                          <p:cTn id="105" fill="hold" nodeType="afterGroup">
                            <p:stCondLst>
                              <p:cond delay="4000"/>
                            </p:stCondLst>
                            <p:childTnLst>
                              <p:par>
                                <p:cTn id="106" presetID="1" presetClass="exit" presetSubtype="0" fill="hold" nodeType="afterEffect">
                                  <p:stCondLst>
                                    <p:cond delay="0"/>
                                  </p:stCondLst>
                                  <p:childTnLst>
                                    <p:set>
                                      <p:cBhvr>
                                        <p:cTn id="107" dur="1" fill="hold">
                                          <p:stCondLst>
                                            <p:cond delay="0"/>
                                          </p:stCondLst>
                                        </p:cTn>
                                        <p:tgtEl>
                                          <p:spTgt spid="197673"/>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97669"/>
                                        </p:tgtEl>
                                        <p:attrNameLst>
                                          <p:attrName>style.visibility</p:attrName>
                                        </p:attrNameLst>
                                      </p:cBhvr>
                                      <p:to>
                                        <p:strVal val="hidden"/>
                                      </p:to>
                                    </p:set>
                                  </p:childTnLst>
                                </p:cTn>
                              </p:par>
                            </p:childTnLst>
                          </p:cTn>
                        </p:par>
                        <p:par>
                          <p:cTn id="112" fill="hold" nodeType="afterGroup">
                            <p:stCondLst>
                              <p:cond delay="0"/>
                            </p:stCondLst>
                            <p:childTnLst>
                              <p:par>
                                <p:cTn id="113" presetID="9" presetClass="entr" presetSubtype="0" fill="hold" grpId="0" nodeType="afterEffect">
                                  <p:stCondLst>
                                    <p:cond delay="0"/>
                                  </p:stCondLst>
                                  <p:childTnLst>
                                    <p:set>
                                      <p:cBhvr>
                                        <p:cTn id="114" dur="1" fill="hold">
                                          <p:stCondLst>
                                            <p:cond delay="0"/>
                                          </p:stCondLst>
                                        </p:cTn>
                                        <p:tgtEl>
                                          <p:spTgt spid="197670"/>
                                        </p:tgtEl>
                                        <p:attrNameLst>
                                          <p:attrName>style.visibility</p:attrName>
                                        </p:attrNameLst>
                                      </p:cBhvr>
                                      <p:to>
                                        <p:strVal val="visible"/>
                                      </p:to>
                                    </p:set>
                                    <p:animEffect transition="in" filter="dissolve">
                                      <p:cBhvr>
                                        <p:cTn id="115" dur="1000"/>
                                        <p:tgtEl>
                                          <p:spTgt spid="197670"/>
                                        </p:tgtEl>
                                      </p:cBhvr>
                                    </p:animEffect>
                                  </p:childTnLst>
                                </p:cTn>
                              </p:par>
                            </p:childTnLst>
                          </p:cTn>
                        </p:par>
                        <p:par>
                          <p:cTn id="116" fill="hold" nodeType="afterGroup">
                            <p:stCondLst>
                              <p:cond delay="1000"/>
                            </p:stCondLst>
                            <p:childTnLst>
                              <p:par>
                                <p:cTn id="117" presetID="26" presetClass="emph" presetSubtype="0" fill="hold" nodeType="afterEffect">
                                  <p:stCondLst>
                                    <p:cond delay="0"/>
                                  </p:stCondLst>
                                  <p:childTnLst>
                                    <p:animEffect transition="out" filter="fade">
                                      <p:cBhvr>
                                        <p:cTn id="118" dur="1000" tmFilter="0, 0; .2, .5; .8, .5; 1, 0"/>
                                        <p:tgtEl>
                                          <p:spTgt spid="197649"/>
                                        </p:tgtEl>
                                      </p:cBhvr>
                                    </p:animEffect>
                                    <p:animScale>
                                      <p:cBhvr>
                                        <p:cTn id="119" dur="500" autoRev="1" fill="hold"/>
                                        <p:tgtEl>
                                          <p:spTgt spid="197649"/>
                                        </p:tgtEl>
                                      </p:cBhvr>
                                      <p:by x="105000" y="105000"/>
                                    </p:animScale>
                                  </p:childTnLst>
                                </p:cTn>
                              </p:par>
                            </p:childTnLst>
                          </p:cTn>
                        </p:par>
                        <p:par>
                          <p:cTn id="120" fill="hold" nodeType="afterGroup">
                            <p:stCondLst>
                              <p:cond delay="2000"/>
                            </p:stCondLst>
                            <p:childTnLst>
                              <p:par>
                                <p:cTn id="121" presetID="1" presetClass="entr" presetSubtype="0" fill="hold" nodeType="afterEffect">
                                  <p:stCondLst>
                                    <p:cond delay="0"/>
                                  </p:stCondLst>
                                  <p:childTnLst>
                                    <p:set>
                                      <p:cBhvr>
                                        <p:cTn id="122" dur="1" fill="hold">
                                          <p:stCondLst>
                                            <p:cond delay="0"/>
                                          </p:stCondLst>
                                        </p:cTn>
                                        <p:tgtEl>
                                          <p:spTgt spid="197672"/>
                                        </p:tgtEl>
                                        <p:attrNameLst>
                                          <p:attrName>style.visibility</p:attrName>
                                        </p:attrNameLst>
                                      </p:cBhvr>
                                      <p:to>
                                        <p:strVal val="visible"/>
                                      </p:to>
                                    </p:set>
                                  </p:childTnLst>
                                </p:cTn>
                              </p:par>
                            </p:childTnLst>
                          </p:cTn>
                        </p:par>
                        <p:par>
                          <p:cTn id="123" fill="hold" nodeType="afterGroup">
                            <p:stCondLst>
                              <p:cond delay="2000"/>
                            </p:stCondLst>
                            <p:childTnLst>
                              <p:par>
                                <p:cTn id="124" presetID="0" presetClass="path" presetSubtype="0" accel="50000" decel="50000" fill="hold" nodeType="afterEffect">
                                  <p:stCondLst>
                                    <p:cond delay="0"/>
                                  </p:stCondLst>
                                  <p:childTnLst>
                                    <p:animMotion origin="layout" path="M 0.08108 -0.04676 L 0.09479 -0.22037 L 0.62274 -0.21899 L 0.62153 -0.35093 " pathEditMode="relative" rAng="0" ptsTypes="FAAf">
                                      <p:cBhvr>
                                        <p:cTn id="125" dur="2000" fill="hold"/>
                                        <p:tgtEl>
                                          <p:spTgt spid="197672"/>
                                        </p:tgtEl>
                                        <p:attrNameLst>
                                          <p:attrName>ppt_x</p:attrName>
                                          <p:attrName>ppt_y</p:attrName>
                                        </p:attrNameLst>
                                      </p:cBhvr>
                                      <p:rCtr x="27083" y="-15208"/>
                                    </p:animMotion>
                                  </p:childTnLst>
                                </p:cTn>
                              </p:par>
                            </p:childTnLst>
                          </p:cTn>
                        </p:par>
                        <p:par>
                          <p:cTn id="126" fill="hold" nodeType="afterGroup">
                            <p:stCondLst>
                              <p:cond delay="4000"/>
                            </p:stCondLst>
                            <p:childTnLst>
                              <p:par>
                                <p:cTn id="127" presetID="1" presetClass="exit" presetSubtype="0" fill="hold" nodeType="afterEffect">
                                  <p:stCondLst>
                                    <p:cond delay="0"/>
                                  </p:stCondLst>
                                  <p:childTnLst>
                                    <p:set>
                                      <p:cBhvr>
                                        <p:cTn id="128" dur="1" fill="hold">
                                          <p:stCondLst>
                                            <p:cond delay="0"/>
                                          </p:stCondLst>
                                        </p:cTn>
                                        <p:tgtEl>
                                          <p:spTgt spid="197672"/>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197670"/>
                                        </p:tgtEl>
                                        <p:attrNameLst>
                                          <p:attrName>style.visibility</p:attrName>
                                        </p:attrNameLst>
                                      </p:cBhvr>
                                      <p:to>
                                        <p:strVal val="hidden"/>
                                      </p:to>
                                    </p:set>
                                  </p:childTnLst>
                                </p:cTn>
                              </p:par>
                            </p:childTnLst>
                          </p:cTn>
                        </p:par>
                        <p:par>
                          <p:cTn id="133" fill="hold" nodeType="afterGroup">
                            <p:stCondLst>
                              <p:cond delay="0"/>
                            </p:stCondLst>
                            <p:childTnLst>
                              <p:par>
                                <p:cTn id="134" presetID="9" presetClass="entr" presetSubtype="0" fill="hold" grpId="0" nodeType="afterEffect">
                                  <p:stCondLst>
                                    <p:cond delay="0"/>
                                  </p:stCondLst>
                                  <p:childTnLst>
                                    <p:set>
                                      <p:cBhvr>
                                        <p:cTn id="135" dur="1" fill="hold">
                                          <p:stCondLst>
                                            <p:cond delay="0"/>
                                          </p:stCondLst>
                                        </p:cTn>
                                        <p:tgtEl>
                                          <p:spTgt spid="197671"/>
                                        </p:tgtEl>
                                        <p:attrNameLst>
                                          <p:attrName>style.visibility</p:attrName>
                                        </p:attrNameLst>
                                      </p:cBhvr>
                                      <p:to>
                                        <p:strVal val="visible"/>
                                      </p:to>
                                    </p:set>
                                    <p:animEffect transition="in" filter="dissolve">
                                      <p:cBhvr>
                                        <p:cTn id="136" dur="1000"/>
                                        <p:tgtEl>
                                          <p:spTgt spid="197671"/>
                                        </p:tgtEl>
                                      </p:cBhvr>
                                    </p:animEffect>
                                  </p:childTnLst>
                                </p:cTn>
                              </p:par>
                            </p:childTnLst>
                          </p:cTn>
                        </p:par>
                        <p:par>
                          <p:cTn id="137" fill="hold" nodeType="afterGroup">
                            <p:stCondLst>
                              <p:cond delay="1000"/>
                            </p:stCondLst>
                            <p:childTnLst>
                              <p:par>
                                <p:cTn id="138" presetID="26" presetClass="emph" presetSubtype="0" fill="hold" nodeType="afterEffect">
                                  <p:stCondLst>
                                    <p:cond delay="0"/>
                                  </p:stCondLst>
                                  <p:childTnLst>
                                    <p:animEffect transition="out" filter="fade">
                                      <p:cBhvr>
                                        <p:cTn id="139" dur="500" tmFilter="0, 0; .2, .5; .8, .5; 1, 0"/>
                                        <p:tgtEl>
                                          <p:spTgt spid="197658"/>
                                        </p:tgtEl>
                                      </p:cBhvr>
                                    </p:animEffect>
                                    <p:animScale>
                                      <p:cBhvr>
                                        <p:cTn id="140" dur="250" autoRev="1" fill="hold"/>
                                        <p:tgtEl>
                                          <p:spTgt spid="197658"/>
                                        </p:tgtEl>
                                      </p:cBhvr>
                                      <p:by x="105000" y="105000"/>
                                    </p:animScale>
                                  </p:childTnLst>
                                </p:cTn>
                              </p:par>
                              <p:par>
                                <p:cTn id="141" presetID="26" presetClass="emph" presetSubtype="0" fill="hold" nodeType="withEffect">
                                  <p:stCondLst>
                                    <p:cond delay="0"/>
                                  </p:stCondLst>
                                  <p:childTnLst>
                                    <p:animEffect transition="out" filter="fade">
                                      <p:cBhvr>
                                        <p:cTn id="142" dur="500" tmFilter="0, 0; .2, .5; .8, .5; 1, 0"/>
                                        <p:tgtEl>
                                          <p:spTgt spid="197659"/>
                                        </p:tgtEl>
                                      </p:cBhvr>
                                    </p:animEffect>
                                    <p:animScale>
                                      <p:cBhvr>
                                        <p:cTn id="143" dur="250" autoRev="1" fill="hold"/>
                                        <p:tgtEl>
                                          <p:spTgt spid="197659"/>
                                        </p:tgtEl>
                                      </p:cBhvr>
                                      <p:by x="105000" y="105000"/>
                                    </p:animScale>
                                  </p:childTnLst>
                                </p:cTn>
                              </p:par>
                              <p:par>
                                <p:cTn id="144" presetID="26" presetClass="emph" presetSubtype="0" fill="hold" nodeType="withEffect">
                                  <p:stCondLst>
                                    <p:cond delay="0"/>
                                  </p:stCondLst>
                                  <p:childTnLst>
                                    <p:animEffect transition="out" filter="fade">
                                      <p:cBhvr>
                                        <p:cTn id="145" dur="500" tmFilter="0, 0; .2, .5; .8, .5; 1, 0"/>
                                        <p:tgtEl>
                                          <p:spTgt spid="197644"/>
                                        </p:tgtEl>
                                      </p:cBhvr>
                                    </p:animEffect>
                                    <p:animScale>
                                      <p:cBhvr>
                                        <p:cTn id="146" dur="250" autoRev="1" fill="hold"/>
                                        <p:tgtEl>
                                          <p:spTgt spid="197644"/>
                                        </p:tgtEl>
                                      </p:cBhvr>
                                      <p:by x="105000" y="105000"/>
                                    </p:animScale>
                                  </p:childTnLst>
                                </p:cTn>
                              </p:par>
                            </p:childTnLst>
                          </p:cTn>
                        </p:par>
                        <p:par>
                          <p:cTn id="147" fill="hold" nodeType="afterGroup">
                            <p:stCondLst>
                              <p:cond delay="1500"/>
                            </p:stCondLst>
                            <p:childTnLst>
                              <p:par>
                                <p:cTn id="148" presetID="1" presetClass="entr" presetSubtype="0" fill="hold" nodeType="afterEffect">
                                  <p:stCondLst>
                                    <p:cond delay="0"/>
                                  </p:stCondLst>
                                  <p:childTnLst>
                                    <p:set>
                                      <p:cBhvr>
                                        <p:cTn id="149" dur="1" fill="hold">
                                          <p:stCondLst>
                                            <p:cond delay="0"/>
                                          </p:stCondLst>
                                        </p:cTn>
                                        <p:tgtEl>
                                          <p:spTgt spid="197674"/>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97675"/>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97676"/>
                                        </p:tgtEl>
                                        <p:attrNameLst>
                                          <p:attrName>style.visibility</p:attrName>
                                        </p:attrNameLst>
                                      </p:cBhvr>
                                      <p:to>
                                        <p:strVal val="visible"/>
                                      </p:to>
                                    </p:set>
                                  </p:childTnLst>
                                </p:cTn>
                              </p:par>
                            </p:childTnLst>
                          </p:cTn>
                        </p:par>
                        <p:par>
                          <p:cTn id="154" fill="hold" nodeType="afterGroup">
                            <p:stCondLst>
                              <p:cond delay="1500"/>
                            </p:stCondLst>
                            <p:childTnLst>
                              <p:par>
                                <p:cTn id="155" presetID="0" presetClass="path" presetSubtype="0" accel="50000" decel="50000" fill="hold" nodeType="afterEffect">
                                  <p:stCondLst>
                                    <p:cond delay="0"/>
                                  </p:stCondLst>
                                  <p:childTnLst>
                                    <p:animMotion origin="layout" path="M 4.72222E-6 -5.18519E-6 C 0.02743 0.08101 0.05503 0.16226 4.72222E-6 0.19444 C -0.05504 0.22661 -0.27379 0.17175 -0.33021 0.19305 C -0.38663 0.21435 -0.33872 0.30046 -0.33854 0.32222 " pathEditMode="relative" ptsTypes="aaaA">
                                      <p:cBhvr>
                                        <p:cTn id="156" dur="2000" fill="hold"/>
                                        <p:tgtEl>
                                          <p:spTgt spid="197674"/>
                                        </p:tgtEl>
                                        <p:attrNameLst>
                                          <p:attrName>ppt_x</p:attrName>
                                          <p:attrName>ppt_y</p:attrName>
                                        </p:attrNameLst>
                                      </p:cBhvr>
                                    </p:animMotion>
                                  </p:childTnLst>
                                </p:cTn>
                              </p:par>
                              <p:par>
                                <p:cTn id="157" presetID="0" presetClass="path" presetSubtype="0" accel="50000" decel="50000" fill="hold" nodeType="withEffect">
                                  <p:stCondLst>
                                    <p:cond delay="0"/>
                                  </p:stCondLst>
                                  <p:childTnLst>
                                    <p:animMotion origin="layout" path="M -3.05556E-6 7.40741E-7 C 0.02743 0.08102 0.03507 0.16204 -3.05556E-6 0.19444 C -0.03507 0.22685 -0.17152 0.17245 -0.21024 0.19491 C -0.24896 0.21736 -0.2276 0.30162 -0.23211 0.32963 " pathEditMode="relative" rAng="0" ptsTypes="aaaa">
                                      <p:cBhvr>
                                        <p:cTn id="158" dur="2000" fill="hold"/>
                                        <p:tgtEl>
                                          <p:spTgt spid="197675"/>
                                        </p:tgtEl>
                                        <p:attrNameLst>
                                          <p:attrName>ppt_x</p:attrName>
                                          <p:attrName>ppt_y</p:attrName>
                                        </p:attrNameLst>
                                      </p:cBhvr>
                                      <p:rCtr x="-10694" y="16481"/>
                                    </p:animMotion>
                                  </p:childTnLst>
                                </p:cTn>
                              </p:par>
                              <p:par>
                                <p:cTn id="159" presetID="0" presetClass="path" presetSubtype="0" accel="50000" decel="50000" fill="hold" nodeType="withEffect">
                                  <p:stCondLst>
                                    <p:cond delay="0"/>
                                  </p:stCondLst>
                                  <p:childTnLst>
                                    <p:animMotion origin="layout" path="M -3.05556E-6 7.40741E-7 C 0.02743 0.08102 0.02136 0.16134 -3.05556E-6 0.19444 C -0.02135 0.22755 -0.10555 0.17731 -0.12795 0.19907 C -0.15034 0.22083 -0.13298 0.29907 -0.1342 0.32546 " pathEditMode="relative" rAng="0" ptsTypes="aaaa">
                                      <p:cBhvr>
                                        <p:cTn id="160" dur="2000" fill="hold"/>
                                        <p:tgtEl>
                                          <p:spTgt spid="197676"/>
                                        </p:tgtEl>
                                        <p:attrNameLst>
                                          <p:attrName>ppt_x</p:attrName>
                                          <p:attrName>ppt_y</p:attrName>
                                        </p:attrNameLst>
                                      </p:cBhvr>
                                      <p:rCtr x="-6146" y="16273"/>
                                    </p:animMotion>
                                  </p:childTnLst>
                                </p:cTn>
                              </p:par>
                            </p:childTnLst>
                          </p:cTn>
                        </p:par>
                        <p:par>
                          <p:cTn id="161" fill="hold" nodeType="afterGroup">
                            <p:stCondLst>
                              <p:cond delay="3500"/>
                            </p:stCondLst>
                            <p:childTnLst>
                              <p:par>
                                <p:cTn id="162" presetID="1" presetClass="exit" presetSubtype="0" fill="hold" nodeType="afterEffect">
                                  <p:stCondLst>
                                    <p:cond delay="0"/>
                                  </p:stCondLst>
                                  <p:childTnLst>
                                    <p:set>
                                      <p:cBhvr>
                                        <p:cTn id="163" dur="1" fill="hold">
                                          <p:stCondLst>
                                            <p:cond delay="0"/>
                                          </p:stCondLst>
                                        </p:cTn>
                                        <p:tgtEl>
                                          <p:spTgt spid="197674"/>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197675"/>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197676"/>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197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50" grpId="0" animBg="1"/>
      <p:bldP spid="197650" grpId="1" animBg="1"/>
      <p:bldP spid="197664" grpId="0" animBg="1"/>
      <p:bldP spid="197664" grpId="1" animBg="1"/>
      <p:bldP spid="197664" grpId="2" animBg="1"/>
      <p:bldP spid="197665" grpId="0" animBg="1"/>
      <p:bldP spid="197665" grpId="1" animBg="1"/>
      <p:bldP spid="197665" grpId="2" animBg="1"/>
      <p:bldP spid="197666" grpId="0" animBg="1"/>
      <p:bldP spid="197666" grpId="1" animBg="1"/>
      <p:bldP spid="197666" grpId="2" animBg="1"/>
      <p:bldP spid="197667" grpId="0" animBg="1"/>
      <p:bldP spid="197667" grpId="1" animBg="1"/>
      <p:bldP spid="197668" grpId="0" animBg="1"/>
      <p:bldP spid="197668" grpId="1" animBg="1"/>
      <p:bldP spid="197669" grpId="0" animBg="1"/>
      <p:bldP spid="197669" grpId="1" animBg="1"/>
      <p:bldP spid="197670" grpId="0" animBg="1"/>
      <p:bldP spid="197670" grpId="1" animBg="1"/>
      <p:bldP spid="197671" grpId="0" animBg="1"/>
      <p:bldP spid="1976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مستطيل 14"/>
          <p:cNvSpPr>
            <a:spLocks noChangeArrowheads="1"/>
          </p:cNvSpPr>
          <p:nvPr/>
        </p:nvSpPr>
        <p:spPr bwMode="auto">
          <a:xfrm>
            <a:off x="381000" y="1500188"/>
            <a:ext cx="8077200" cy="474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More updates for Microsoft products</a:t>
            </a:r>
            <a:r>
              <a:rPr lang="en-US" sz="2000" dirty="0">
                <a:latin typeface="Arial" pitchFamily="34" charset="0"/>
                <a:cs typeface="Arial" pitchFamily="34" charset="0"/>
              </a:rPr>
              <a:t> .</a:t>
            </a: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Ability to automatically download updates from Microsoft Update by product and type.</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Additional language support for customers worldwide (18 different languages).</a:t>
            </a: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Maximized bandwidth efficiency through Background Intelligent Transfer Service (BITS</a:t>
            </a:r>
            <a:r>
              <a:rPr kumimoji="1" lang="en-GB" sz="2000" dirty="0" smtClean="0">
                <a:latin typeface="Arial" pitchFamily="34" charset="0"/>
                <a:cs typeface="Arial" pitchFamily="34" charset="0"/>
              </a:rPr>
              <a:t>).</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Ability to target updates to specific computers and computer groups.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Ability to verify that updates are suitable for each computer before installation (this feature runs automatically for critical and security updates).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Flexible deployment options.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Reporting capabilities.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Flexible database options.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Data migration and import/export capabilities.</a:t>
            </a:r>
            <a:endParaRPr lang="en-US" sz="2000" dirty="0">
              <a:latin typeface="Arial" pitchFamily="34" charset="0"/>
              <a:cs typeface="Arial" pitchFamily="34" charset="0"/>
            </a:endParaRP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Extensibility through the application programming interface (API).</a:t>
            </a:r>
          </a:p>
          <a:p>
            <a:pPr marL="381000" indent="-381000" algn="l" rtl="0">
              <a:lnSpc>
                <a:spcPct val="80000"/>
              </a:lnSpc>
              <a:buFont typeface="Wingdings" pitchFamily="2" charset="2"/>
              <a:buBlip>
                <a:blip r:embed="rId2"/>
              </a:buBlip>
            </a:pPr>
            <a:r>
              <a:rPr kumimoji="1" lang="en-GB" sz="2000" dirty="0">
                <a:latin typeface="Arial" pitchFamily="34" charset="0"/>
                <a:cs typeface="Arial" pitchFamily="34" charset="0"/>
              </a:rPr>
              <a:t>Better options for client configuration.</a:t>
            </a:r>
            <a:endParaRPr lang="en-US" sz="2000" dirty="0">
              <a:latin typeface="Arial" pitchFamily="34" charset="0"/>
              <a:cs typeface="Arial" pitchFamily="34" charset="0"/>
            </a:endParaRPr>
          </a:p>
          <a:p>
            <a:pPr marL="800100" lvl="1" indent="-342900" algn="l" rtl="0">
              <a:lnSpc>
                <a:spcPct val="80000"/>
              </a:lnSpc>
              <a:buFontTx/>
              <a:buBlip>
                <a:blip r:embed="rId2"/>
              </a:buBlip>
            </a:pPr>
            <a:endParaRPr lang="en-US" sz="2000" dirty="0">
              <a:latin typeface="Arial" pitchFamily="34" charset="0"/>
              <a:cs typeface="Arial" pitchFamily="34" charset="0"/>
            </a:endParaRPr>
          </a:p>
        </p:txBody>
      </p:sp>
      <p:sp>
        <p:nvSpPr>
          <p:cNvPr id="11267" name="Rectangle 2"/>
          <p:cNvSpPr>
            <a:spLocks noGrp="1" noChangeArrowheads="1"/>
          </p:cNvSpPr>
          <p:nvPr>
            <p:ph type="title"/>
          </p:nvPr>
        </p:nvSpPr>
        <p:spPr>
          <a:xfrm>
            <a:off x="395288" y="620713"/>
            <a:ext cx="8061325" cy="808037"/>
          </a:xfrm>
        </p:spPr>
        <p:txBody>
          <a:bodyPr anchor="ctr"/>
          <a:lstStyle/>
          <a:p>
            <a:r>
              <a:rPr lang="en-US" sz="3200" b="1" dirty="0" smtClean="0">
                <a:solidFill>
                  <a:srgbClr val="FF0000"/>
                </a:solidFill>
                <a:latin typeface="Arial" pitchFamily="34" charset="0"/>
                <a:cs typeface="Arial" pitchFamily="34" charset="0"/>
              </a:rPr>
              <a:t>A</a:t>
            </a:r>
            <a:r>
              <a:rPr lang="de-DE" sz="3200" b="1" dirty="0" smtClean="0">
                <a:solidFill>
                  <a:srgbClr val="FF0000"/>
                </a:solidFill>
                <a:latin typeface="Arial" pitchFamily="34" charset="0"/>
                <a:cs typeface="Arial" pitchFamily="34" charset="0"/>
              </a:rPr>
              <a:t>dvantages of WSUS</a:t>
            </a:r>
            <a:endParaRPr lang="en-US" sz="3200" b="1"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27527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a:xfrm>
            <a:off x="457200" y="704850"/>
            <a:ext cx="5770563" cy="1143000"/>
          </a:xfrm>
        </p:spPr>
        <p:txBody>
          <a:bodyPr/>
          <a:lstStyle/>
          <a:p>
            <a:r>
              <a:rPr lang="en-US" sz="4400" dirty="0" err="1" smtClean="0">
                <a:solidFill>
                  <a:srgbClr val="FF0000"/>
                </a:solidFill>
              </a:rPr>
              <a:t>Wsus</a:t>
            </a:r>
            <a:r>
              <a:rPr lang="en-US" sz="4400" dirty="0" smtClean="0">
                <a:solidFill>
                  <a:srgbClr val="FF0000"/>
                </a:solidFill>
              </a:rPr>
              <a:t> version</a:t>
            </a:r>
            <a:endParaRPr lang="ar-SA" sz="44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751690379"/>
              </p:ext>
            </p:extLst>
          </p:nvPr>
        </p:nvGraphicFramePr>
        <p:xfrm>
          <a:off x="899592" y="2276872"/>
          <a:ext cx="6984776" cy="2629738"/>
        </p:xfrm>
        <a:graphic>
          <a:graphicData uri="http://schemas.openxmlformats.org/drawingml/2006/table">
            <a:tbl>
              <a:tblPr firstRow="1" bandRow="1">
                <a:tableStyleId>{5C22544A-7EE6-4342-B048-85BDC9FD1C3A}</a:tableStyleId>
              </a:tblPr>
              <a:tblGrid>
                <a:gridCol w="2022908"/>
                <a:gridCol w="4961868"/>
              </a:tblGrid>
              <a:tr h="372730">
                <a:tc>
                  <a:txBody>
                    <a:bodyPr/>
                    <a:lstStyle/>
                    <a:p>
                      <a:pPr algn="ctr"/>
                      <a:r>
                        <a:rPr lang="en-US" sz="1800" dirty="0" smtClean="0">
                          <a:solidFill>
                            <a:schemeClr val="tx1"/>
                          </a:solidFill>
                          <a:effectLst>
                            <a:outerShdw blurRad="38100" dist="38100" dir="2700000" algn="tl">
                              <a:srgbClr val="000000">
                                <a:alpha val="43137"/>
                              </a:srgbClr>
                            </a:outerShdw>
                          </a:effectLst>
                        </a:rPr>
                        <a:t>Version</a:t>
                      </a:r>
                      <a:endParaRPr lang="en-US" sz="1800" dirty="0">
                        <a:solidFill>
                          <a:schemeClr val="tx1"/>
                        </a:solidFill>
                        <a:effectLst>
                          <a:outerShdw blurRad="38100" dist="38100" dir="2700000" algn="tl">
                            <a:srgbClr val="000000">
                              <a:alpha val="43137"/>
                            </a:srgbClr>
                          </a:outerShdw>
                        </a:effectLst>
                      </a:endParaRPr>
                    </a:p>
                  </a:txBody>
                  <a:tcPr marL="121883" marR="121883" marT="45711" marB="45711"/>
                </a:tc>
                <a:tc>
                  <a:txBody>
                    <a:bodyPr/>
                    <a:lstStyle/>
                    <a:p>
                      <a:pPr algn="ctr"/>
                      <a:r>
                        <a:rPr lang="en-US" sz="1800" dirty="0" smtClean="0">
                          <a:solidFill>
                            <a:schemeClr val="tx1"/>
                          </a:solidFill>
                          <a:effectLst>
                            <a:outerShdw blurRad="38100" dist="38100" dir="2700000" algn="tl">
                              <a:srgbClr val="000000">
                                <a:alpha val="43137"/>
                              </a:srgbClr>
                            </a:outerShdw>
                          </a:effectLst>
                        </a:rPr>
                        <a:t>Comment</a:t>
                      </a:r>
                      <a:endParaRPr lang="en-US" sz="1800" dirty="0">
                        <a:solidFill>
                          <a:schemeClr val="tx1"/>
                        </a:solidFill>
                        <a:effectLst>
                          <a:outerShdw blurRad="38100" dist="38100" dir="2700000" algn="tl">
                            <a:srgbClr val="000000">
                              <a:alpha val="43137"/>
                            </a:srgbClr>
                          </a:outerShdw>
                        </a:effectLst>
                      </a:endParaRPr>
                    </a:p>
                  </a:txBody>
                  <a:tcPr marL="121883" marR="121883" marT="45711" marB="45711"/>
                </a:tc>
              </a:tr>
              <a:tr h="372730">
                <a:tc>
                  <a:txBody>
                    <a:bodyPr/>
                    <a:lstStyle/>
                    <a:p>
                      <a:pPr algn="l"/>
                      <a:r>
                        <a:rPr lang="en-US" sz="1800" dirty="0" smtClean="0">
                          <a:solidFill>
                            <a:srgbClr val="000066"/>
                          </a:solidFill>
                        </a:rPr>
                        <a:t>SUS 1.0</a:t>
                      </a:r>
                      <a:endParaRPr lang="en-US" sz="1800" dirty="0">
                        <a:solidFill>
                          <a:srgbClr val="000066"/>
                        </a:solidFill>
                      </a:endParaRPr>
                    </a:p>
                  </a:txBody>
                  <a:tcPr marL="121883" marR="121883" marT="45711" marB="45711"/>
                </a:tc>
                <a:tc>
                  <a:txBody>
                    <a:bodyPr/>
                    <a:lstStyle/>
                    <a:p>
                      <a:pPr algn="l"/>
                      <a:r>
                        <a:rPr lang="en-US" sz="1800" dirty="0" smtClean="0">
                          <a:solidFill>
                            <a:srgbClr val="000066"/>
                          </a:solidFill>
                        </a:rPr>
                        <a:t> now old , Don’t use.</a:t>
                      </a:r>
                      <a:endParaRPr lang="en-US" sz="1800" dirty="0">
                        <a:solidFill>
                          <a:srgbClr val="000066"/>
                        </a:solidFill>
                      </a:endParaRPr>
                    </a:p>
                  </a:txBody>
                  <a:tcPr marL="121883" marR="121883" marT="45711" marB="45711"/>
                </a:tc>
              </a:tr>
              <a:tr h="372730">
                <a:tc>
                  <a:txBody>
                    <a:bodyPr/>
                    <a:lstStyle/>
                    <a:p>
                      <a:pPr algn="l"/>
                      <a:r>
                        <a:rPr lang="en-US" sz="1800" dirty="0" smtClean="0">
                          <a:solidFill>
                            <a:srgbClr val="000066"/>
                          </a:solidFill>
                        </a:rPr>
                        <a:t>WSUS2</a:t>
                      </a:r>
                      <a:r>
                        <a:rPr lang="en-US" sz="1800" baseline="0" dirty="0" smtClean="0">
                          <a:solidFill>
                            <a:srgbClr val="000066"/>
                          </a:solidFill>
                        </a:rPr>
                        <a:t> RTM</a:t>
                      </a:r>
                      <a:endParaRPr lang="en-US" sz="1800" dirty="0">
                        <a:solidFill>
                          <a:srgbClr val="000066"/>
                        </a:solidFill>
                      </a:endParaRPr>
                    </a:p>
                  </a:txBody>
                  <a:tcPr marL="121883" marR="121883" marT="45711" marB="45711"/>
                </a:tc>
                <a:tc>
                  <a:txBody>
                    <a:bodyPr/>
                    <a:lstStyle/>
                    <a:p>
                      <a:pPr algn="l"/>
                      <a:r>
                        <a:rPr lang="en-US" sz="1800" dirty="0" smtClean="0">
                          <a:solidFill>
                            <a:srgbClr val="000066"/>
                          </a:solidFill>
                        </a:rPr>
                        <a:t>Updates still flow</a:t>
                      </a:r>
                      <a:endParaRPr lang="en-US" sz="1800" dirty="0">
                        <a:solidFill>
                          <a:srgbClr val="000066"/>
                        </a:solidFill>
                      </a:endParaRPr>
                    </a:p>
                  </a:txBody>
                  <a:tcPr marL="121883" marR="121883" marT="45711" marB="45711"/>
                </a:tc>
              </a:tr>
              <a:tr h="393358">
                <a:tc>
                  <a:txBody>
                    <a:bodyPr/>
                    <a:lstStyle/>
                    <a:p>
                      <a:pPr algn="l"/>
                      <a:r>
                        <a:rPr lang="en-US" sz="1800" dirty="0" smtClean="0">
                          <a:solidFill>
                            <a:srgbClr val="000066"/>
                          </a:solidFill>
                        </a:rPr>
                        <a:t>WSUS2</a:t>
                      </a:r>
                      <a:r>
                        <a:rPr lang="en-US" sz="1800" baseline="0" dirty="0" smtClean="0">
                          <a:solidFill>
                            <a:srgbClr val="000066"/>
                          </a:solidFill>
                        </a:rPr>
                        <a:t> SP1</a:t>
                      </a:r>
                      <a:endParaRPr lang="en-US" sz="1800" dirty="0">
                        <a:solidFill>
                          <a:srgbClr val="000066"/>
                        </a:solidFill>
                      </a:endParaRPr>
                    </a:p>
                  </a:txBody>
                  <a:tcPr marL="121883" marR="121883" marT="45711" marB="45711"/>
                </a:tc>
                <a:tc>
                  <a:txBody>
                    <a:bodyPr/>
                    <a:lstStyle/>
                    <a:p>
                      <a:pPr algn="l"/>
                      <a:r>
                        <a:rPr lang="en-US" sz="1800" baseline="0" dirty="0" smtClean="0">
                          <a:solidFill>
                            <a:srgbClr val="000066"/>
                          </a:solidFill>
                        </a:rPr>
                        <a:t>t</a:t>
                      </a:r>
                      <a:r>
                        <a:rPr lang="en-US" sz="1800" dirty="0" smtClean="0">
                          <a:solidFill>
                            <a:srgbClr val="000066"/>
                          </a:solidFill>
                        </a:rPr>
                        <a:t>wo years</a:t>
                      </a:r>
                      <a:r>
                        <a:rPr lang="en-US" sz="1800" baseline="0" dirty="0" smtClean="0">
                          <a:solidFill>
                            <a:srgbClr val="000066"/>
                          </a:solidFill>
                        </a:rPr>
                        <a:t> after WSUS3 RTM</a:t>
                      </a:r>
                      <a:endParaRPr lang="en-US" sz="1800" dirty="0">
                        <a:solidFill>
                          <a:srgbClr val="000066"/>
                        </a:solidFill>
                      </a:endParaRPr>
                    </a:p>
                  </a:txBody>
                  <a:tcPr marL="121883" marR="121883" marT="45711" marB="45711"/>
                </a:tc>
              </a:tr>
              <a:tr h="372730">
                <a:tc>
                  <a:txBody>
                    <a:bodyPr/>
                    <a:lstStyle/>
                    <a:p>
                      <a:pPr algn="l"/>
                      <a:r>
                        <a:rPr lang="en-US" sz="1800" dirty="0" smtClean="0">
                          <a:solidFill>
                            <a:srgbClr val="000066"/>
                          </a:solidFill>
                        </a:rPr>
                        <a:t>WSUS3 RTM</a:t>
                      </a:r>
                      <a:endParaRPr lang="en-US" sz="1800" dirty="0">
                        <a:solidFill>
                          <a:srgbClr val="000066"/>
                        </a:solidFill>
                      </a:endParaRPr>
                    </a:p>
                  </a:txBody>
                  <a:tcPr marL="121883" marR="121883" marT="45711" marB="45711"/>
                </a:tc>
                <a:tc>
                  <a:txBody>
                    <a:bodyPr/>
                    <a:lstStyle/>
                    <a:p>
                      <a:pPr algn="l"/>
                      <a:r>
                        <a:rPr lang="en-US" sz="1800" dirty="0" smtClean="0">
                          <a:solidFill>
                            <a:srgbClr val="000066"/>
                          </a:solidFill>
                        </a:rPr>
                        <a:t>One year after WSUS3</a:t>
                      </a:r>
                      <a:r>
                        <a:rPr lang="en-US" sz="1800" baseline="0" dirty="0" smtClean="0">
                          <a:solidFill>
                            <a:srgbClr val="000066"/>
                          </a:solidFill>
                        </a:rPr>
                        <a:t> SP1</a:t>
                      </a:r>
                      <a:endParaRPr lang="en-US" sz="1800" dirty="0">
                        <a:solidFill>
                          <a:srgbClr val="000066"/>
                        </a:solidFill>
                      </a:endParaRPr>
                    </a:p>
                  </a:txBody>
                  <a:tcPr marL="121883" marR="121883" marT="45711" marB="45711"/>
                </a:tc>
              </a:tr>
              <a:tr h="372730">
                <a:tc>
                  <a:txBody>
                    <a:bodyPr/>
                    <a:lstStyle/>
                    <a:p>
                      <a:pPr algn="l"/>
                      <a:r>
                        <a:rPr lang="en-US" sz="1800" dirty="0" smtClean="0">
                          <a:solidFill>
                            <a:srgbClr val="000066"/>
                          </a:solidFill>
                        </a:rPr>
                        <a:t>WSUS3</a:t>
                      </a:r>
                      <a:r>
                        <a:rPr lang="en-US" sz="1800" baseline="0" dirty="0" smtClean="0">
                          <a:solidFill>
                            <a:srgbClr val="000066"/>
                          </a:solidFill>
                        </a:rPr>
                        <a:t> SP1</a:t>
                      </a:r>
                      <a:endParaRPr lang="en-US" sz="1800" dirty="0">
                        <a:solidFill>
                          <a:srgbClr val="000066"/>
                        </a:solidFill>
                      </a:endParaRPr>
                    </a:p>
                  </a:txBody>
                  <a:tcPr marL="121883" marR="121883" marT="45711" marB="4571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rgbClr val="000066"/>
                          </a:solidFill>
                        </a:rPr>
                        <a:t>One year after WSUS3</a:t>
                      </a:r>
                      <a:r>
                        <a:rPr lang="en-US" sz="1800" baseline="0" dirty="0" smtClean="0">
                          <a:solidFill>
                            <a:srgbClr val="000066"/>
                          </a:solidFill>
                        </a:rPr>
                        <a:t> SP2</a:t>
                      </a:r>
                      <a:endParaRPr lang="en-US" sz="1800" dirty="0" smtClean="0">
                        <a:solidFill>
                          <a:srgbClr val="000066"/>
                        </a:solidFill>
                      </a:endParaRPr>
                    </a:p>
                  </a:txBody>
                  <a:tcPr marL="121883" marR="121883" marT="45711" marB="45711"/>
                </a:tc>
              </a:tr>
              <a:tr h="372730">
                <a:tc>
                  <a:txBody>
                    <a:bodyPr/>
                    <a:lstStyle/>
                    <a:p>
                      <a:pPr algn="l"/>
                      <a:r>
                        <a:rPr lang="en-US" sz="1800" dirty="0" smtClean="0">
                          <a:solidFill>
                            <a:srgbClr val="000066"/>
                          </a:solidFill>
                        </a:rPr>
                        <a:t>WSUS3</a:t>
                      </a:r>
                      <a:r>
                        <a:rPr lang="en-US" sz="1800" baseline="0" dirty="0" smtClean="0">
                          <a:solidFill>
                            <a:srgbClr val="000066"/>
                          </a:solidFill>
                        </a:rPr>
                        <a:t> SP2</a:t>
                      </a:r>
                      <a:endParaRPr lang="en-US" sz="1800" dirty="0">
                        <a:solidFill>
                          <a:srgbClr val="000066"/>
                        </a:solidFill>
                      </a:endParaRPr>
                    </a:p>
                  </a:txBody>
                  <a:tcPr marL="121883" marR="121883" marT="45711" marB="4571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rgbClr val="000066"/>
                          </a:solidFill>
                        </a:rPr>
                        <a:t>Current Version</a:t>
                      </a:r>
                    </a:p>
                  </a:txBody>
                  <a:tcPr marL="121883" marR="121883" marT="45711" marB="45711"/>
                </a:tc>
              </a:tr>
            </a:tbl>
          </a:graphicData>
        </a:graphic>
      </p:graphicFrame>
    </p:spTree>
    <p:extLst>
      <p:ext uri="{BB962C8B-B14F-4D97-AF65-F5344CB8AC3E}">
        <p14:creationId xmlns:p14="http://schemas.microsoft.com/office/powerpoint/2010/main" xmlns="" val="59164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23528" y="620688"/>
            <a:ext cx="8439150" cy="750888"/>
          </a:xfrm>
        </p:spPr>
        <p:txBody>
          <a:bodyPr>
            <a:normAutofit/>
          </a:bodyPr>
          <a:lstStyle/>
          <a:p>
            <a:pPr fontAlgn="auto">
              <a:spcAft>
                <a:spcPts val="0"/>
              </a:spcAft>
              <a:defRPr/>
            </a:pPr>
            <a:r>
              <a:rPr lang="en-US" sz="4400" dirty="0">
                <a:solidFill>
                  <a:srgbClr val="FF0000"/>
                </a:solidFill>
              </a:rPr>
              <a:t>WSUS: Services</a:t>
            </a:r>
          </a:p>
        </p:txBody>
      </p:sp>
      <p:sp>
        <p:nvSpPr>
          <p:cNvPr id="21507" name="Rectangle 33"/>
          <p:cNvSpPr>
            <a:spLocks noGrp="1" noChangeArrowheads="1"/>
          </p:cNvSpPr>
          <p:nvPr>
            <p:ph idx="1"/>
          </p:nvPr>
        </p:nvSpPr>
        <p:spPr>
          <a:xfrm>
            <a:off x="827584" y="5085184"/>
            <a:ext cx="7739063" cy="1152128"/>
          </a:xfrm>
        </p:spPr>
        <p:txBody>
          <a:bodyPr/>
          <a:lstStyle/>
          <a:p>
            <a:pPr algn="l" rtl="0" eaLnBrk="1" hangingPunct="1"/>
            <a:r>
              <a:rPr lang="en-US" sz="2400" dirty="0" smtClean="0"/>
              <a:t>SUS 1.0 synchronizes with WU</a:t>
            </a:r>
          </a:p>
          <a:p>
            <a:pPr algn="l" rtl="0" eaLnBrk="1" hangingPunct="1"/>
            <a:r>
              <a:rPr lang="en-US" sz="2400" dirty="0" smtClean="0"/>
              <a:t>WSUS synchronizes with MU</a:t>
            </a:r>
          </a:p>
        </p:txBody>
      </p:sp>
      <p:graphicFrame>
        <p:nvGraphicFramePr>
          <p:cNvPr id="186402" name="Group 34"/>
          <p:cNvGraphicFramePr>
            <a:graphicFrameLocks noGrp="1"/>
          </p:cNvGraphicFramePr>
          <p:nvPr>
            <p:extLst>
              <p:ext uri="{D42A27DB-BD31-4B8C-83A1-F6EECF244321}">
                <p14:modId xmlns:p14="http://schemas.microsoft.com/office/powerpoint/2010/main" xmlns="" val="2949501248"/>
              </p:ext>
            </p:extLst>
          </p:nvPr>
        </p:nvGraphicFramePr>
        <p:xfrm>
          <a:off x="611188" y="1593454"/>
          <a:ext cx="7056437" cy="3203699"/>
        </p:xfrm>
        <a:graphic>
          <a:graphicData uri="http://schemas.openxmlformats.org/drawingml/2006/table">
            <a:tbl>
              <a:tblPr/>
              <a:tblGrid>
                <a:gridCol w="4341812"/>
                <a:gridCol w="1317625"/>
                <a:gridCol w="1397000"/>
              </a:tblGrid>
              <a:tr h="751889">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Supported Applications</a:t>
                      </a:r>
                      <a:endParaRPr kumimoji="0" lang="en-US" sz="2000" b="0" i="0" u="none" strike="noStrike" cap="none" normalizeH="0" baseline="0" dirty="0" smtClean="0">
                        <a:ln>
                          <a:noFill/>
                        </a:ln>
                        <a:solidFill>
                          <a:schemeClr val="tx1"/>
                        </a:solidFill>
                        <a:effectLst/>
                        <a:latin typeface="Aria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Windows Update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Microsoft Update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362">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Windows (2000 SP3+, XP+, WS2003)</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362">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Office (XP &amp; 2003)</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endParaRPr kumimoji="0" lang="fr-FR"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362">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SQL Server 2000, MSDE 2000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endParaRPr kumimoji="0" lang="fr-FR"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362">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Exchange 2003</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endParaRPr kumimoji="0" lang="fr-FR"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362">
                <a:tc>
                  <a:txBody>
                    <a:bodyPr/>
                    <a:lstStyle/>
                    <a:p>
                      <a:pPr marL="0" marR="0" lvl="0" indent="0" algn="l"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Additional products over time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endParaRPr kumimoji="0" lang="fr-FR" sz="18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10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5305062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864096"/>
          </a:xfrm>
        </p:spPr>
        <p:txBody>
          <a:bodyPr anchor="ctr">
            <a:noAutofit/>
          </a:bodyPr>
          <a:lstStyle/>
          <a:p>
            <a:r>
              <a:rPr lang="en-US" sz="4000" b="1" dirty="0">
                <a:solidFill>
                  <a:srgbClr val="FF0000"/>
                </a:solidFill>
              </a:rPr>
              <a:t>What Classifications are supported</a:t>
            </a:r>
            <a:r>
              <a:rPr lang="en-US" sz="4000" b="1" dirty="0" smtClean="0">
                <a:solidFill>
                  <a:srgbClr val="FF0000"/>
                </a:solidFill>
              </a:rPr>
              <a:t>?</a:t>
            </a:r>
            <a:endParaRPr lang="ar-SA" sz="4000" dirty="0">
              <a:solidFill>
                <a:srgbClr val="FF0000"/>
              </a:solidFill>
            </a:endParaRPr>
          </a:p>
        </p:txBody>
      </p:sp>
      <p:sp>
        <p:nvSpPr>
          <p:cNvPr id="3" name="عنصر نائب للمحتوى 2"/>
          <p:cNvSpPr>
            <a:spLocks noGrp="1"/>
          </p:cNvSpPr>
          <p:nvPr>
            <p:ph idx="1"/>
          </p:nvPr>
        </p:nvSpPr>
        <p:spPr>
          <a:xfrm>
            <a:off x="457200" y="2204864"/>
            <a:ext cx="8229600" cy="3831704"/>
          </a:xfrm>
        </p:spPr>
        <p:txBody>
          <a:bodyPr>
            <a:normAutofit fontScale="92500" lnSpcReduction="10000"/>
          </a:bodyPr>
          <a:lstStyle/>
          <a:p>
            <a:pPr algn="l" rtl="0"/>
            <a:r>
              <a:rPr lang="en-US" dirty="0" smtClean="0">
                <a:solidFill>
                  <a:srgbClr val="002060"/>
                </a:solidFill>
              </a:rPr>
              <a:t>Critical Updates</a:t>
            </a:r>
          </a:p>
          <a:p>
            <a:pPr algn="l" rtl="0"/>
            <a:r>
              <a:rPr lang="en-US" dirty="0" smtClean="0">
                <a:solidFill>
                  <a:srgbClr val="002060"/>
                </a:solidFill>
              </a:rPr>
              <a:t> </a:t>
            </a:r>
            <a:r>
              <a:rPr lang="en-US" dirty="0">
                <a:solidFill>
                  <a:srgbClr val="002060"/>
                </a:solidFill>
              </a:rPr>
              <a:t>Definition </a:t>
            </a:r>
            <a:r>
              <a:rPr lang="en-US" dirty="0" smtClean="0">
                <a:solidFill>
                  <a:srgbClr val="002060"/>
                </a:solidFill>
              </a:rPr>
              <a:t>Updates</a:t>
            </a:r>
          </a:p>
          <a:p>
            <a:pPr algn="l" rtl="0"/>
            <a:r>
              <a:rPr lang="en-US" dirty="0" smtClean="0">
                <a:solidFill>
                  <a:srgbClr val="002060"/>
                </a:solidFill>
              </a:rPr>
              <a:t>Drivers</a:t>
            </a:r>
          </a:p>
          <a:p>
            <a:pPr algn="l" rtl="0"/>
            <a:r>
              <a:rPr lang="en-US" dirty="0" smtClean="0">
                <a:solidFill>
                  <a:srgbClr val="002060"/>
                </a:solidFill>
              </a:rPr>
              <a:t>Feature Packs</a:t>
            </a:r>
          </a:p>
          <a:p>
            <a:pPr algn="l" rtl="0"/>
            <a:r>
              <a:rPr lang="en-US" dirty="0" smtClean="0">
                <a:solidFill>
                  <a:srgbClr val="002060"/>
                </a:solidFill>
              </a:rPr>
              <a:t> Security Updates</a:t>
            </a:r>
          </a:p>
          <a:p>
            <a:pPr algn="l" rtl="0"/>
            <a:r>
              <a:rPr lang="en-US" dirty="0" smtClean="0">
                <a:solidFill>
                  <a:srgbClr val="002060"/>
                </a:solidFill>
              </a:rPr>
              <a:t> </a:t>
            </a:r>
            <a:r>
              <a:rPr lang="en-US" dirty="0">
                <a:solidFill>
                  <a:srgbClr val="002060"/>
                </a:solidFill>
              </a:rPr>
              <a:t>Service </a:t>
            </a:r>
            <a:r>
              <a:rPr lang="en-US" dirty="0" smtClean="0">
                <a:solidFill>
                  <a:srgbClr val="002060"/>
                </a:solidFill>
              </a:rPr>
              <a:t>Packs</a:t>
            </a:r>
          </a:p>
          <a:p>
            <a:pPr algn="l" rtl="0"/>
            <a:r>
              <a:rPr lang="en-US" dirty="0" smtClean="0">
                <a:solidFill>
                  <a:srgbClr val="002060"/>
                </a:solidFill>
              </a:rPr>
              <a:t>Tools</a:t>
            </a:r>
          </a:p>
          <a:p>
            <a:pPr algn="l" rtl="0"/>
            <a:r>
              <a:rPr lang="en-US" dirty="0" smtClean="0">
                <a:solidFill>
                  <a:srgbClr val="002060"/>
                </a:solidFill>
              </a:rPr>
              <a:t> </a:t>
            </a:r>
            <a:r>
              <a:rPr lang="en-US" dirty="0">
                <a:solidFill>
                  <a:srgbClr val="002060"/>
                </a:solidFill>
              </a:rPr>
              <a:t>Update </a:t>
            </a:r>
            <a:r>
              <a:rPr lang="en-US" dirty="0" smtClean="0">
                <a:solidFill>
                  <a:srgbClr val="002060"/>
                </a:solidFill>
              </a:rPr>
              <a:t>Rollups</a:t>
            </a:r>
          </a:p>
          <a:p>
            <a:pPr algn="l" rtl="0"/>
            <a:r>
              <a:rPr lang="en-US" dirty="0" smtClean="0">
                <a:solidFill>
                  <a:srgbClr val="002060"/>
                </a:solidFill>
              </a:rPr>
              <a:t> </a:t>
            </a:r>
            <a:r>
              <a:rPr lang="en-US" dirty="0">
                <a:solidFill>
                  <a:srgbClr val="002060"/>
                </a:solidFill>
              </a:rPr>
              <a:t>and Updates are available to choose from.</a:t>
            </a:r>
          </a:p>
          <a:p>
            <a:endParaRPr lang="ar-SA" dirty="0">
              <a:solidFill>
                <a:srgbClr val="002060"/>
              </a:solidFill>
            </a:endParaRPr>
          </a:p>
        </p:txBody>
      </p:sp>
    </p:spTree>
    <p:extLst>
      <p:ext uri="{BB962C8B-B14F-4D97-AF65-F5344CB8AC3E}">
        <p14:creationId xmlns:p14="http://schemas.microsoft.com/office/powerpoint/2010/main" xmlns="" val="4231732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1600" y="1412777"/>
            <a:ext cx="7128792" cy="4911824"/>
          </a:xfrm>
        </p:spPr>
      </p:pic>
    </p:spTree>
    <p:extLst>
      <p:ext uri="{BB962C8B-B14F-4D97-AF65-F5344CB8AC3E}">
        <p14:creationId xmlns:p14="http://schemas.microsoft.com/office/powerpoint/2010/main" xmlns="" val="2800361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1488</TotalTime>
  <Words>960</Words>
  <Application>Microsoft Office PowerPoint</Application>
  <PresentationFormat>عرض على الشاشة (3:4)‏</PresentationFormat>
  <Paragraphs>164</Paragraphs>
  <Slides>24</Slides>
  <Notes>8</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24</vt:i4>
      </vt:variant>
    </vt:vector>
  </HeadingPairs>
  <TitlesOfParts>
    <vt:vector size="27" baseType="lpstr">
      <vt:lpstr>تدفق</vt:lpstr>
      <vt:lpstr>Visio</vt:lpstr>
      <vt:lpstr>Image</vt:lpstr>
      <vt:lpstr>WSUS </vt:lpstr>
      <vt:lpstr>الشريحة 2</vt:lpstr>
      <vt:lpstr>The idea of updating clients with WSUS/SUS</vt:lpstr>
      <vt:lpstr>WSUS: How it Works</vt:lpstr>
      <vt:lpstr>Advantages of WSUS</vt:lpstr>
      <vt:lpstr>Wsus version</vt:lpstr>
      <vt:lpstr>WSUS: Services</vt:lpstr>
      <vt:lpstr>What Classifications are supported?</vt:lpstr>
      <vt:lpstr>الشريحة 9</vt:lpstr>
      <vt:lpstr>Supported products for update over WSUS</vt:lpstr>
      <vt:lpstr>Type of WSUS  Deployment </vt:lpstr>
      <vt:lpstr>الشريحة 12</vt:lpstr>
      <vt:lpstr>Simple WSUS deployment</vt:lpstr>
      <vt:lpstr>        A WSUS deployment can consist of multiple connected servers. When you connect multiple WSUS servers, you create at least one upstream WSUS server and at least one downstream WSUS server. This configuration creates a hierarchy of WSUS servers.       You can synchronize a WSUS server to another WSUS server instead of to Microsoft Update. The WSUS server that connects to Microsoft Update is known as the root WSUS server.        The downstream server must always synchronize to an upstream server. If you attempt to synchronize an upstream server to a downstream server, you effectively create a closed loop. This configuration is not supported. </vt:lpstr>
      <vt:lpstr>الشريحة 15</vt:lpstr>
      <vt:lpstr>Replica deployment(centralized administration)</vt:lpstr>
      <vt:lpstr>Autonomous deployment (distributed)</vt:lpstr>
      <vt:lpstr>Disconnected deployment</vt:lpstr>
      <vt:lpstr> Network Load Balancing deployment </vt:lpstr>
      <vt:lpstr> roaming client deployment computers </vt:lpstr>
      <vt:lpstr>الشريحة 21</vt:lpstr>
      <vt:lpstr>WSUS Server software requirements: </vt:lpstr>
      <vt:lpstr>WSUS Admin web interface</vt:lpstr>
      <vt:lpstr>Thank you for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WSUS Windows Update Services</dc:title>
  <dc:creator>noon</dc:creator>
  <cp:lastModifiedBy>Mohammed Ibrahim</cp:lastModifiedBy>
  <cp:revision>60</cp:revision>
  <dcterms:created xsi:type="dcterms:W3CDTF">2013-11-02T11:53:51Z</dcterms:created>
  <dcterms:modified xsi:type="dcterms:W3CDTF">2013-11-06T09:10:51Z</dcterms:modified>
</cp:coreProperties>
</file>