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5"/>
  </p:notesMasterIdLst>
  <p:sldIdLst>
    <p:sldId id="272" r:id="rId2"/>
    <p:sldId id="275" r:id="rId3"/>
    <p:sldId id="277" r:id="rId4"/>
    <p:sldId id="343" r:id="rId5"/>
    <p:sldId id="332" r:id="rId6"/>
    <p:sldId id="333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90" r:id="rId17"/>
    <p:sldId id="291" r:id="rId18"/>
    <p:sldId id="294" r:id="rId19"/>
    <p:sldId id="298" r:id="rId20"/>
    <p:sldId id="301" r:id="rId21"/>
    <p:sldId id="303" r:id="rId22"/>
    <p:sldId id="311" r:id="rId23"/>
    <p:sldId id="312" r:id="rId24"/>
    <p:sldId id="314" r:id="rId25"/>
    <p:sldId id="334" r:id="rId26"/>
    <p:sldId id="335" r:id="rId27"/>
    <p:sldId id="337" r:id="rId28"/>
    <p:sldId id="338" r:id="rId29"/>
    <p:sldId id="339" r:id="rId30"/>
    <p:sldId id="336" r:id="rId31"/>
    <p:sldId id="320" r:id="rId32"/>
    <p:sldId id="321" r:id="rId33"/>
    <p:sldId id="322" r:id="rId34"/>
    <p:sldId id="326" r:id="rId35"/>
    <p:sldId id="328" r:id="rId36"/>
    <p:sldId id="344" r:id="rId37"/>
    <p:sldId id="345" r:id="rId38"/>
    <p:sldId id="346" r:id="rId39"/>
    <p:sldId id="348" r:id="rId40"/>
    <p:sldId id="351" r:id="rId41"/>
    <p:sldId id="352" r:id="rId42"/>
    <p:sldId id="331" r:id="rId43"/>
    <p:sldId id="34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3481" autoAdjust="0"/>
  </p:normalViewPr>
  <p:slideViewPr>
    <p:cSldViewPr>
      <p:cViewPr varScale="1">
        <p:scale>
          <a:sx n="76" d="100"/>
          <a:sy n="76" d="100"/>
        </p:scale>
        <p:origin x="-13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0A057-EDDC-49B0-B372-BA3542C1F311}" type="datetimeFigureOut">
              <a:rPr lang="en-US" smtClean="0"/>
              <a:t>11/20/2013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30F4B5-394F-4630-911B-3E4431B909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237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834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GIS can be used for collecting, analyzing &amp; presenting spatial data. </a:t>
            </a:r>
          </a:p>
          <a:p>
            <a:r>
              <a:rPr lang="en-US" dirty="0" smtClean="0"/>
              <a:t>Planning data can be collected &amp; stored in the GIS database. spatial analysis functions can be performed on the data to create suitable data layers</a:t>
            </a:r>
          </a:p>
          <a:p>
            <a:pPr>
              <a:buFontTx/>
              <a:buChar char="-"/>
            </a:pPr>
            <a:r>
              <a:rPr lang="en-US" dirty="0" smtClean="0"/>
              <a:t>That can be overlaid </a:t>
            </a:r>
            <a:r>
              <a:rPr lang="en-US" dirty="0" smtClean="0">
                <a:solidFill>
                  <a:srgbClr val="00279F"/>
                </a:solidFill>
              </a:rPr>
              <a:t>to combine several map layers into one.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These spatial data layers can then be presented in the forms of maps, reports &amp; charts.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8970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200" dirty="0" smtClean="0">
                <a:latin typeface="Garamond" pitchFamily="18" charset="0"/>
              </a:rPr>
              <a:t>Provide an introduction to GIS, its process, components &amp; advantages.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200" dirty="0" smtClean="0">
                <a:latin typeface="Garamond" pitchFamily="18" charset="0"/>
              </a:rPr>
              <a:t>Understand what GIS can do 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200" dirty="0" smtClean="0">
                <a:latin typeface="Garamond" pitchFamily="18" charset="0"/>
              </a:rPr>
              <a:t>Show potential application GIS in different fields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581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/>
            <a:r>
              <a:rPr lang="ar-IQ" sz="1600" dirty="0" smtClean="0"/>
              <a:t>تعريف بسيط لنظام المعلومات الجغرافية</a:t>
            </a:r>
            <a:r>
              <a:rPr lang="ar-IQ" sz="1600" baseline="0" dirty="0" smtClean="0"/>
              <a:t> هو .....................................</a:t>
            </a:r>
          </a:p>
          <a:p>
            <a:pPr algn="r" rtl="1"/>
            <a:r>
              <a:rPr lang="ar-IQ" sz="1600" dirty="0" smtClean="0"/>
              <a:t>فهو يربط البيانات المكانية والبيانات غير المكانية بالمواقع الجغرافية.</a:t>
            </a:r>
            <a:endParaRPr lang="en-US" sz="1600" dirty="0" smtClean="0"/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728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358C10-0681-43AD-B32A-57A890A6360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3356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07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96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 rtl="1">
              <a:buFont typeface="Arial" pitchFamily="34" charset="0"/>
              <a:buNone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223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1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r" rtl="1"/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0F4B5-394F-4630-911B-3E4431B909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83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GIShistory.pptx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GIS6components.ppt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GISinq.pptx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maps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GISmanages.pptx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DifrenceInMaps.ppt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WhatWeCanDoWithGIS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visualization.pptx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3D.pptx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5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virtual_cities.ppt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OnlineMapping.pptx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BasicTrainingSlidesArabic/GISconcepts.ppt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14400" y="1026612"/>
            <a:ext cx="6689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rtl="1">
              <a:spcBef>
                <a:spcPct val="20000"/>
              </a:spcBef>
            </a:pPr>
            <a:r>
              <a:rPr lang="ar-IQ" sz="4000" b="1" dirty="0" smtClean="0"/>
              <a:t>مقدمة الى نظام </a:t>
            </a:r>
            <a:r>
              <a:rPr lang="ar-IQ" sz="4000" b="1" dirty="0"/>
              <a:t>المعلومات </a:t>
            </a:r>
            <a:r>
              <a:rPr lang="ar-IQ" sz="4000" b="1" dirty="0" smtClean="0"/>
              <a:t>الجغرافي</a:t>
            </a:r>
            <a:r>
              <a:rPr lang="en-US" sz="4000" b="1" dirty="0" smtClean="0"/>
              <a:t> </a:t>
            </a:r>
            <a:r>
              <a:rPr lang="ar-IQ" sz="4000" b="1" dirty="0" smtClean="0"/>
              <a:t> </a:t>
            </a:r>
            <a:r>
              <a:rPr lang="en-US" sz="4000" b="1" dirty="0" smtClean="0">
                <a:solidFill>
                  <a:srgbClr val="FF0000"/>
                </a:solidFill>
              </a:rPr>
              <a:t>GIS</a:t>
            </a:r>
            <a:endParaRPr lang="en-US" sz="40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146" name="Picture 2" descr="http://www.esriindia.com/Images/UC2011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2286000" cy="1705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67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تاريخ نظام المعلومات الجغرافي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1859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47187" y="419045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مكونات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40640" y="1066799"/>
            <a:ext cx="442683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IQ" sz="3200" dirty="0" smtClean="0"/>
              <a:t>ل</a:t>
            </a:r>
            <a:r>
              <a:rPr lang="ar-IQ" sz="3200" dirty="0"/>
              <a:t>ـ</a:t>
            </a:r>
            <a:r>
              <a:rPr lang="ar-IQ" sz="3200" dirty="0" smtClean="0"/>
              <a:t> </a:t>
            </a:r>
            <a:r>
              <a:rPr lang="en-US" sz="3200" dirty="0" smtClean="0"/>
              <a:t> GIS </a:t>
            </a:r>
            <a:r>
              <a:rPr lang="ar-IQ" sz="3200" dirty="0" smtClean="0"/>
              <a:t>خمسة عناصر :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ar-IQ" sz="2400" dirty="0"/>
          </a:p>
          <a:p>
            <a:pPr marL="742950" indent="-285750" algn="r" rtl="1">
              <a:buFont typeface="Wingdings" pitchFamily="2" charset="2"/>
              <a:buChar char="Ø"/>
            </a:pPr>
            <a:r>
              <a:rPr lang="ar-IQ" sz="2800" dirty="0" smtClean="0"/>
              <a:t>الناس </a:t>
            </a:r>
          </a:p>
          <a:p>
            <a:pPr marL="742950" indent="-285750" algn="r" rtl="1">
              <a:buFont typeface="Wingdings" pitchFamily="2" charset="2"/>
              <a:buChar char="Ø"/>
            </a:pPr>
            <a:endParaRPr lang="en-US" sz="2400" dirty="0" smtClean="0"/>
          </a:p>
          <a:p>
            <a:pPr marL="742950" indent="-285750" algn="r" rtl="1">
              <a:buFont typeface="Wingdings" pitchFamily="2" charset="2"/>
              <a:buChar char="Ø"/>
            </a:pPr>
            <a:r>
              <a:rPr lang="ar-IQ" sz="2800" dirty="0" smtClean="0"/>
              <a:t>البيانات </a:t>
            </a:r>
            <a:endParaRPr lang="en-US" sz="2800" dirty="0" smtClean="0"/>
          </a:p>
          <a:p>
            <a:pPr marL="742950" indent="-285750" algn="r" rtl="1">
              <a:buFont typeface="Wingdings" pitchFamily="2" charset="2"/>
              <a:buChar char="Ø"/>
            </a:pPr>
            <a:endParaRPr lang="en-US" sz="2400" dirty="0" smtClean="0"/>
          </a:p>
          <a:p>
            <a:pPr marL="742950" indent="-285750" algn="r" rtl="1">
              <a:buFont typeface="Wingdings" pitchFamily="2" charset="2"/>
              <a:buChar char="Ø"/>
            </a:pPr>
            <a:r>
              <a:rPr lang="ar-IQ" sz="2800" dirty="0" smtClean="0"/>
              <a:t>البرمجيات </a:t>
            </a:r>
            <a:r>
              <a:rPr lang="en-US" sz="2400" dirty="0" err="1" smtClean="0"/>
              <a:t>Arcgis</a:t>
            </a:r>
            <a:r>
              <a:rPr lang="en-US" sz="2400" dirty="0" smtClean="0"/>
              <a:t>/</a:t>
            </a:r>
            <a:r>
              <a:rPr lang="en-US" sz="2400" dirty="0" err="1" smtClean="0"/>
              <a:t>Arcmap</a:t>
            </a:r>
            <a:r>
              <a:rPr lang="en-US" sz="2400" dirty="0" smtClean="0"/>
              <a:t>/</a:t>
            </a:r>
            <a:r>
              <a:rPr lang="en-US" sz="2400" dirty="0" err="1" smtClean="0"/>
              <a:t>Arccatalog</a:t>
            </a:r>
            <a:endParaRPr lang="ar-IQ" sz="2400" dirty="0" smtClean="0"/>
          </a:p>
          <a:p>
            <a:pPr marL="742950" indent="-285750" algn="r" rtl="1">
              <a:buFont typeface="Wingdings" pitchFamily="2" charset="2"/>
              <a:buChar char="Ø"/>
            </a:pPr>
            <a:endParaRPr lang="ar-IQ" sz="2400" dirty="0" smtClean="0"/>
          </a:p>
          <a:p>
            <a:pPr marL="742950" indent="-285750" algn="r" rtl="1">
              <a:buFont typeface="Wingdings" pitchFamily="2" charset="2"/>
              <a:buChar char="Ø"/>
            </a:pPr>
            <a:r>
              <a:rPr lang="ar-IQ" sz="2800" dirty="0" smtClean="0"/>
              <a:t>الادوات </a:t>
            </a:r>
            <a:r>
              <a:rPr lang="en-US" sz="2800" dirty="0" smtClean="0"/>
              <a:t>/</a:t>
            </a:r>
            <a:r>
              <a:rPr lang="ar-IQ" sz="2800" dirty="0" smtClean="0"/>
              <a:t> الاجهزة </a:t>
            </a:r>
          </a:p>
          <a:p>
            <a:pPr marL="742950" indent="-285750" algn="r" rtl="1">
              <a:buFont typeface="Wingdings" pitchFamily="2" charset="2"/>
              <a:buChar char="Ø"/>
            </a:pPr>
            <a:endParaRPr lang="ar-IQ" sz="2400" dirty="0" smtClean="0"/>
          </a:p>
          <a:p>
            <a:pPr marL="742950" indent="-285750" algn="r" rtl="1">
              <a:buFont typeface="Wingdings" pitchFamily="2" charset="2"/>
              <a:buChar char="Ø"/>
            </a:pPr>
            <a:r>
              <a:rPr lang="ar-IQ" sz="2800" dirty="0" smtClean="0"/>
              <a:t>الاجراءات /</a:t>
            </a:r>
            <a:r>
              <a:rPr lang="ar-IQ" sz="2400" dirty="0" smtClean="0"/>
              <a:t>كيفية استرجاع البيانات وتحزينها وادارتها وتحليلها </a:t>
            </a:r>
            <a:endParaRPr lang="ar-IQ" sz="2800" dirty="0" smtClean="0"/>
          </a:p>
        </p:txBody>
      </p:sp>
      <p:pic>
        <p:nvPicPr>
          <p:cNvPr id="6" name="Picture 3" descr="w0008-nn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066" y="1843941"/>
            <a:ext cx="3686613" cy="3444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600" y="5356006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الاجراءات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5139040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/>
              <a:t>الادوات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62880" y="3872071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البيانات</a:t>
            </a:r>
            <a:endParaRPr lang="ar-IQ" dirty="0"/>
          </a:p>
        </p:txBody>
      </p:sp>
      <p:sp>
        <p:nvSpPr>
          <p:cNvPr id="9" name="TextBox 8"/>
          <p:cNvSpPr txBox="1"/>
          <p:nvPr/>
        </p:nvSpPr>
        <p:spPr>
          <a:xfrm>
            <a:off x="3338294" y="2602468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البرمجيات</a:t>
            </a:r>
            <a:endParaRPr lang="ar-IQ" dirty="0"/>
          </a:p>
        </p:txBody>
      </p:sp>
      <p:sp>
        <p:nvSpPr>
          <p:cNvPr id="10" name="TextBox 9"/>
          <p:cNvSpPr txBox="1"/>
          <p:nvPr/>
        </p:nvSpPr>
        <p:spPr>
          <a:xfrm>
            <a:off x="15604" y="2409730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الناس</a:t>
            </a:r>
            <a:endParaRPr lang="ar-IQ" dirty="0"/>
          </a:p>
        </p:txBody>
      </p:sp>
      <p:sp>
        <p:nvSpPr>
          <p:cNvPr id="11" name="TextBox 10"/>
          <p:cNvSpPr txBox="1"/>
          <p:nvPr/>
        </p:nvSpPr>
        <p:spPr>
          <a:xfrm>
            <a:off x="1620352" y="3882323"/>
            <a:ext cx="1204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IQ" dirty="0" smtClean="0"/>
              <a:t>الشبكة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85251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مكونات نظام المعلومات الجغرافي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3598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5334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ما </a:t>
            </a: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يمكن أن 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يقوم به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؟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1921" y="1600200"/>
            <a:ext cx="8401373" cy="4322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en-US" sz="3200" dirty="0" smtClean="0">
                <a:latin typeface="Garamond" pitchFamily="18" charset="0"/>
              </a:rPr>
              <a:t>GIS</a:t>
            </a:r>
            <a:r>
              <a:rPr lang="ar-IQ" sz="3200" dirty="0" smtClean="0">
                <a:latin typeface="Garamond" pitchFamily="18" charset="0"/>
              </a:rPr>
              <a:t> </a:t>
            </a:r>
            <a:r>
              <a:rPr lang="ar-IQ" sz="3200" dirty="0">
                <a:latin typeface="Garamond" pitchFamily="18" charset="0"/>
              </a:rPr>
              <a:t>يسمح لنا ب:</a:t>
            </a:r>
            <a:endParaRPr lang="en-US" sz="3200" dirty="0">
              <a:latin typeface="Garamond" pitchFamily="18" charset="0"/>
            </a:endParaRPr>
          </a:p>
          <a:p>
            <a:pPr algn="r" rtl="1"/>
            <a:endParaRPr lang="ar-IQ" sz="105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رؤية</a:t>
            </a:r>
            <a:endParaRPr lang="en-US" sz="28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1050" dirty="0" smtClean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فهم</a:t>
            </a:r>
            <a:endParaRPr lang="en-US" sz="28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1050" dirty="0" smtClean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استفهام</a:t>
            </a:r>
            <a:endParaRPr lang="en-US" sz="28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1050" dirty="0" smtClean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تفسير </a:t>
            </a:r>
            <a:endParaRPr lang="en-US" sz="28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1050" dirty="0" smtClean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تصور</a:t>
            </a:r>
            <a:r>
              <a:rPr lang="en-GB" sz="2800" dirty="0" smtClean="0"/>
              <a:t> </a:t>
            </a:r>
            <a:r>
              <a:rPr lang="ar-IQ" sz="2800" dirty="0"/>
              <a:t>(التمثيل المرئي</a:t>
            </a:r>
            <a:r>
              <a:rPr lang="ar-IQ" sz="2800" dirty="0" smtClean="0"/>
              <a:t>)</a:t>
            </a:r>
            <a:endParaRPr lang="en-US" sz="2800" dirty="0" smtClean="0"/>
          </a:p>
          <a:p>
            <a:pPr marL="457200" lvl="3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>
                <a:latin typeface="Garamond" pitchFamily="18" charset="0"/>
              </a:rPr>
              <a:t>ل</a:t>
            </a:r>
            <a:r>
              <a:rPr lang="en-US" sz="2800" dirty="0" err="1">
                <a:latin typeface="Garamond" pitchFamily="18" charset="0"/>
              </a:rPr>
              <a:t>لبيانات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ar-IQ" sz="2800" dirty="0">
                <a:latin typeface="Garamond" pitchFamily="18" charset="0"/>
              </a:rPr>
              <a:t>ا</a:t>
            </a:r>
            <a:r>
              <a:rPr lang="en-US" sz="2800" dirty="0" err="1" smtClean="0">
                <a:latin typeface="Garamond" pitchFamily="18" charset="0"/>
              </a:rPr>
              <a:t>لعديد</a:t>
            </a:r>
            <a:r>
              <a:rPr lang="en-US" sz="2800" dirty="0" smtClean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من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الطرق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التي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تكشف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عن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العلاقات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والأنماط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والاتجاهات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على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شكل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خرائط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ar-IQ" sz="2800" dirty="0">
                <a:latin typeface="Garamond" pitchFamily="18" charset="0"/>
              </a:rPr>
              <a:t>، </a:t>
            </a:r>
            <a:r>
              <a:rPr lang="en-US" sz="2800" dirty="0" err="1">
                <a:latin typeface="Garamond" pitchFamily="18" charset="0"/>
              </a:rPr>
              <a:t>تقارير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ar-IQ" sz="2800" dirty="0">
                <a:latin typeface="Garamond" pitchFamily="18" charset="0"/>
              </a:rPr>
              <a:t>، رسوم بيانية</a:t>
            </a:r>
            <a:r>
              <a:rPr lang="en-US" sz="2800" dirty="0">
                <a:latin typeface="Garamond" pitchFamily="18" charset="0"/>
              </a:rPr>
              <a:t>، </a:t>
            </a:r>
            <a:r>
              <a:rPr lang="en-US" sz="2800" dirty="0" err="1">
                <a:latin typeface="Garamond" pitchFamily="18" charset="0"/>
              </a:rPr>
              <a:t>الخ</a:t>
            </a:r>
            <a:r>
              <a:rPr lang="en-US" sz="2800" dirty="0" smtClean="0">
                <a:latin typeface="Garamond" pitchFamily="18" charset="0"/>
              </a:rPr>
              <a:t>.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5" name="Content Placeholder 3" descr="geospatial-example-smal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61459" y="1738314"/>
            <a:ext cx="3810000" cy="2946399"/>
          </a:xfrm>
          <a:prstGeom prst="rect">
            <a:avLst/>
          </a:prstGeom>
        </p:spPr>
      </p:pic>
      <p:pic>
        <p:nvPicPr>
          <p:cNvPr id="6" name="Picture 5" descr="imagesCATLHYS7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827" y="4294188"/>
            <a:ext cx="1114425" cy="7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43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عملية </a:t>
            </a:r>
            <a:r>
              <a:rPr lang="ar-IQ" sz="6000" b="1" dirty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الاستعلام الجغرافي</a:t>
            </a:r>
            <a:endParaRPr lang="ar-IQ" sz="6000" b="1" dirty="0">
              <a:solidFill>
                <a:srgbClr val="FF000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0069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1066800"/>
            <a:ext cx="8763000" cy="6858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Clr>
                <a:srgbClr val="FFFF00"/>
              </a:buClr>
              <a:buSzPct val="200000"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en-US" sz="3000" b="1" dirty="0">
                <a:latin typeface="Garamond" pitchFamily="18" charset="0"/>
              </a:rPr>
              <a:t>GIS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85800" y="1850073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يقدم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810000" y="1922463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يحلل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7543800" y="1850073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يجمع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76200" y="3309303"/>
            <a:ext cx="8991600" cy="938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indent="-457200" algn="ctr">
              <a:lnSpc>
                <a:spcPts val="3600"/>
              </a:lnSpc>
              <a:spcBef>
                <a:spcPct val="0"/>
              </a:spcBef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وظائف التحليل المكاني</a:t>
            </a:r>
            <a:endParaRPr lang="en-US" sz="2600" b="1" dirty="0">
              <a:latin typeface="Garamond" pitchFamily="18" charset="0"/>
            </a:endParaRPr>
          </a:p>
          <a:p>
            <a:pPr indent="-457200" algn="ctr" rtl="1">
              <a:lnSpc>
                <a:spcPts val="3600"/>
              </a:lnSpc>
              <a:spcBef>
                <a:spcPct val="0"/>
              </a:spcBef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400" i="1" dirty="0" smtClean="0">
                <a:latin typeface="Garamond" pitchFamily="18" charset="0"/>
              </a:rPr>
              <a:t>(تراكب ، العزل/الحرم المكاني ، الاستنباط ، الخ)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200400" y="4528503"/>
            <a:ext cx="24384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طبقات البيانات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09600" y="5410200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تقارير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3810000" y="5410200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رسومات بيانية</a:t>
            </a:r>
            <a:endParaRPr lang="en-US" sz="2600" b="1" dirty="0">
              <a:latin typeface="Garamond" pitchFamily="18" charset="0"/>
            </a:endParaRP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579120" y="2364423"/>
            <a:ext cx="7955280" cy="533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19050" tIns="26988" rIns="19050" bIns="26988"/>
          <a:lstStyle/>
          <a:p>
            <a:pPr marL="457200" indent="-457200" algn="ctr" rtl="1">
              <a:lnSpc>
                <a:spcPts val="3600"/>
              </a:lnSpc>
              <a:spcBef>
                <a:spcPct val="0"/>
              </a:spcBef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بيانات مكانية (في قاعدة بيانات </a:t>
            </a:r>
            <a:r>
              <a:rPr lang="en-US" sz="2600" b="1" dirty="0">
                <a:latin typeface="Garamond" pitchFamily="18" charset="0"/>
              </a:rPr>
              <a:t> </a:t>
            </a:r>
            <a:r>
              <a:rPr lang="en-US" sz="2600" b="1" dirty="0" smtClean="0">
                <a:latin typeface="Garamond" pitchFamily="18" charset="0"/>
              </a:rPr>
              <a:t> (GIS</a:t>
            </a:r>
            <a:endParaRPr lang="en-US" sz="2600" b="1" dirty="0">
              <a:latin typeface="Garamond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rot="5400000">
            <a:off x="4159727" y="3201829"/>
            <a:ext cx="457200" cy="1587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 bwMode="auto">
          <a:xfrm rot="5400000">
            <a:off x="4161314" y="4421029"/>
            <a:ext cx="457200" cy="15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17" name="Group 40"/>
          <p:cNvGrpSpPr>
            <a:grpSpLocks/>
          </p:cNvGrpSpPr>
          <p:nvPr/>
        </p:nvGrpSpPr>
        <p:grpSpPr bwMode="auto">
          <a:xfrm>
            <a:off x="1219200" y="5031423"/>
            <a:ext cx="6859588" cy="381000"/>
            <a:chOff x="1479550" y="5657850"/>
            <a:chExt cx="6859588" cy="533400"/>
          </a:xfrm>
        </p:grpSpPr>
        <p:cxnSp>
          <p:nvCxnSpPr>
            <p:cNvPr id="18" name="Straight Connector 17"/>
            <p:cNvCxnSpPr/>
            <p:nvPr/>
          </p:nvCxnSpPr>
          <p:spPr bwMode="auto">
            <a:xfrm>
              <a:off x="1479550" y="5657850"/>
              <a:ext cx="6858000" cy="222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 bwMode="auto">
            <a:xfrm rot="5400000">
              <a:off x="8071644" y="5923756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 bwMode="auto">
            <a:xfrm rot="5400000">
              <a:off x="4414044" y="5923756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 bwMode="auto">
            <a:xfrm rot="5400000">
              <a:off x="1213644" y="5923756"/>
              <a:ext cx="533400" cy="1588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35"/>
          <p:cNvGrpSpPr>
            <a:grpSpLocks/>
          </p:cNvGrpSpPr>
          <p:nvPr/>
        </p:nvGrpSpPr>
        <p:grpSpPr bwMode="auto">
          <a:xfrm>
            <a:off x="1219200" y="1562101"/>
            <a:ext cx="6859587" cy="381000"/>
            <a:chOff x="1479550" y="1390650"/>
            <a:chExt cx="6859588" cy="53340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 rot="5400000">
              <a:off x="8071645" y="1656556"/>
              <a:ext cx="533400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 bwMode="auto">
            <a:xfrm>
              <a:off x="1479550" y="1390650"/>
              <a:ext cx="6858001" cy="2223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 bwMode="auto">
            <a:xfrm rot="5400000">
              <a:off x="4414044" y="1656556"/>
              <a:ext cx="533400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 bwMode="auto">
            <a:xfrm rot="5400000">
              <a:off x="1213644" y="1656556"/>
              <a:ext cx="533400" cy="1587"/>
            </a:xfrm>
            <a:prstGeom prst="straightConnector1">
              <a:avLst/>
            </a:prstGeom>
            <a:ln>
              <a:solidFill>
                <a:srgbClr val="FF0000"/>
              </a:solidFill>
              <a:headEnd type="none" w="med" len="med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7" name="Rectangle 2"/>
          <p:cNvSpPr txBox="1">
            <a:spLocks noChangeArrowheads="1"/>
          </p:cNvSpPr>
          <p:nvPr/>
        </p:nvSpPr>
        <p:spPr bwMode="auto">
          <a:xfrm>
            <a:off x="7620000" y="5562600"/>
            <a:ext cx="12192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lIns="19050" tIns="26988" rIns="19050" bIns="26988"/>
          <a:lstStyle/>
          <a:p>
            <a:pPr marL="457200" indent="-457200" algn="ctr">
              <a:lnSpc>
                <a:spcPts val="3600"/>
              </a:lnSpc>
              <a:spcAft>
                <a:spcPts val="900"/>
              </a:spcAft>
              <a:buClr>
                <a:srgbClr val="FFFF00"/>
              </a:buClr>
              <a:buSzPct val="200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600" b="1" dirty="0" smtClean="0">
                <a:latin typeface="Garamond" pitchFamily="18" charset="0"/>
              </a:rPr>
              <a:t>خرائط</a:t>
            </a:r>
            <a:endParaRPr lang="en-US" sz="26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4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الخرائط التي تعمل ب </a:t>
            </a:r>
            <a:r>
              <a:rPr lang="en-US" sz="48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GIS</a:t>
            </a:r>
            <a:endParaRPr lang="en-US" sz="6000" b="1" dirty="0" smtClean="0">
              <a:solidFill>
                <a:srgbClr val="FF000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0326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572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>
                <a:latin typeface="Garamond" pitchFamily="18" charset="0"/>
              </a:rPr>
              <a:t>ما يمكن أن يقوم به </a:t>
            </a:r>
            <a:r>
              <a:rPr lang="en-US" sz="3600" b="1" dirty="0">
                <a:latin typeface="Garamond" pitchFamily="18" charset="0"/>
              </a:rPr>
              <a:t>GIS</a:t>
            </a:r>
            <a:r>
              <a:rPr lang="ar-IQ" sz="3600" b="1" dirty="0">
                <a:latin typeface="Garamond" pitchFamily="18" charset="0"/>
              </a:rPr>
              <a:t>؟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862785"/>
            <a:ext cx="6061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endParaRPr lang="ar-IQ" sz="2800" dirty="0"/>
          </a:p>
          <a:p>
            <a:pPr marL="457200" lvl="3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800" dirty="0" smtClean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يربط قواعد البيانات والخرائط </a:t>
            </a:r>
            <a:r>
              <a:rPr lang="ar-IQ" sz="2400" dirty="0" smtClean="0"/>
              <a:t>.</a:t>
            </a:r>
            <a:endParaRPr lang="ar-IQ" sz="2400" dirty="0"/>
          </a:p>
        </p:txBody>
      </p:sp>
      <p:pic>
        <p:nvPicPr>
          <p:cNvPr id="7" name="Picture 2" descr="world with databa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88" y="2209800"/>
            <a:ext cx="5073112" cy="3733800"/>
          </a:xfrm>
          <a:prstGeom prst="rect">
            <a:avLst/>
          </a:prstGeom>
          <a:noFill/>
          <a:effectLst>
            <a:outerShdw dist="71842" dir="2700000" algn="ctr" rotWithShape="0">
              <a:srgbClr val="333F7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4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نظام المعلومات الجغرافي </a:t>
            </a: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يدير المعلومات</a:t>
            </a:r>
            <a:endParaRPr lang="en-US" sz="6000" b="1" dirty="0" smtClean="0">
              <a:solidFill>
                <a:srgbClr val="FF0000"/>
              </a:solidFill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8189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0" y="11430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الاختلافات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بين ا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لخرائط الورقية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والخرائط </a:t>
            </a:r>
            <a:r>
              <a:rPr lang="ar-IQ" sz="6000" b="1" dirty="0" smtClean="0">
                <a:latin typeface="Arabic Typesetting" pitchFamily="66" charset="-78"/>
                <a:cs typeface="Arabic Typesetting" pitchFamily="66" charset="-78"/>
                <a:sym typeface="Wingdings 2"/>
              </a:rPr>
              <a:t>الرقمية 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dirty="0" smtClean="0">
                <a:latin typeface="Arabic Typesetting" pitchFamily="66" charset="-78"/>
                <a:cs typeface="Arabic Typesetting" pitchFamily="66" charset="-78"/>
                <a:sym typeface="Wingdings 2"/>
              </a:rPr>
              <a:t>(التي تعمل ب </a:t>
            </a:r>
            <a:r>
              <a:rPr lang="en-US" sz="6000" dirty="0">
                <a:latin typeface="Arabic Typesetting" pitchFamily="66" charset="-78"/>
                <a:cs typeface="Arabic Typesetting" pitchFamily="66" charset="-78"/>
                <a:sym typeface="Wingdings 2"/>
              </a:rPr>
              <a:t>(</a:t>
            </a:r>
            <a:r>
              <a:rPr lang="en-US" sz="6000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GIS</a:t>
            </a:r>
          </a:p>
          <a:p>
            <a:pPr algn="ctr" rtl="1" fontAlgn="auto">
              <a:spcAft>
                <a:spcPts val="0"/>
              </a:spcAft>
              <a:defRPr/>
            </a:pP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7724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853281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أهداف المحاضرة</a:t>
            </a:r>
            <a:endParaRPr lang="en-US" sz="3600" b="1" dirty="0">
              <a:solidFill>
                <a:srgbClr val="FF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085" y="1806570"/>
            <a:ext cx="7924800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فهم تعريف </a:t>
            </a:r>
            <a:r>
              <a:rPr lang="en-US" sz="2800" dirty="0" err="1"/>
              <a:t>نظام</a:t>
            </a:r>
            <a:r>
              <a:rPr lang="en-US" sz="2800" dirty="0"/>
              <a:t> </a:t>
            </a:r>
            <a:r>
              <a:rPr lang="en-US" sz="2800" dirty="0" err="1"/>
              <a:t>المعلومات</a:t>
            </a:r>
            <a:r>
              <a:rPr lang="en-US" sz="2800" dirty="0"/>
              <a:t> </a:t>
            </a:r>
            <a:r>
              <a:rPr lang="en-US" sz="2800" dirty="0" err="1"/>
              <a:t>الجغرافي</a:t>
            </a:r>
            <a:r>
              <a:rPr lang="ar-IQ" sz="2800" dirty="0"/>
              <a:t> </a:t>
            </a:r>
            <a:r>
              <a:rPr lang="ar-IQ" sz="2800" dirty="0" smtClean="0"/>
              <a:t> </a:t>
            </a:r>
            <a:r>
              <a:rPr lang="en-US" sz="2800" dirty="0" smtClean="0"/>
              <a:t>(GIS)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ar-IQ" sz="1500" dirty="0" smtClean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فهم مكونات </a:t>
            </a:r>
            <a:r>
              <a:rPr lang="en-US" sz="2800" dirty="0" smtClean="0"/>
              <a:t>GIS</a:t>
            </a:r>
            <a:endParaRPr lang="ar-IQ" sz="2800" dirty="0" smtClean="0"/>
          </a:p>
          <a:p>
            <a:pPr marL="285750" indent="-285750" algn="r" rtl="1">
              <a:buFont typeface="Arial" pitchFamily="34" charset="0"/>
              <a:buChar char="•"/>
            </a:pPr>
            <a:endParaRPr lang="en-US" sz="1500" dirty="0" smtClean="0"/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فهم ما يمكن أن يقوم به </a:t>
            </a:r>
            <a:r>
              <a:rPr lang="en-US" sz="2800" dirty="0" smtClean="0"/>
              <a:t>GIS</a:t>
            </a:r>
            <a:r>
              <a:rPr lang="ar-IQ" sz="2800" dirty="0" smtClean="0"/>
              <a:t> </a:t>
            </a:r>
          </a:p>
          <a:p>
            <a:pPr marL="285750" indent="-285750" algn="r" rtl="1">
              <a:buFont typeface="Arial" pitchFamily="34" charset="0"/>
              <a:buChar char="•"/>
            </a:pPr>
            <a:endParaRPr lang="en-US" sz="1500" dirty="0" smtClean="0"/>
          </a:p>
          <a:p>
            <a:pPr marL="457200" indent="-457200" algn="r" rtl="1">
              <a:buFont typeface="Arial" pitchFamily="34" charset="0"/>
              <a:buChar char="•"/>
            </a:pPr>
            <a:r>
              <a:rPr lang="ar-IQ" sz="2800" dirty="0" smtClean="0"/>
              <a:t> بعض مجالات تطبيق </a:t>
            </a:r>
            <a:r>
              <a:rPr lang="en-US" sz="2800" dirty="0" smtClean="0"/>
              <a:t>GIS</a:t>
            </a:r>
            <a:endParaRPr lang="ar-IQ" sz="2800" dirty="0"/>
          </a:p>
        </p:txBody>
      </p:sp>
    </p:spTree>
    <p:extLst>
      <p:ext uri="{BB962C8B-B14F-4D97-AF65-F5344CB8AC3E}">
        <p14:creationId xmlns:p14="http://schemas.microsoft.com/office/powerpoint/2010/main" val="413553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ماذا يمكن ان نفعله </a:t>
            </a:r>
            <a:endParaRPr lang="ar-IQ" sz="6000" b="1" dirty="0" smtClean="0">
              <a:latin typeface="Arabic Typesetting" pitchFamily="66" charset="-78"/>
              <a:ea typeface="+mj-ea"/>
              <a:cs typeface="Arabic Typesetting" pitchFamily="66" charset="-78"/>
              <a:sym typeface="Wingdings 2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ب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نظام المعلومات الجغرافي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2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801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التمثيل </a:t>
            </a:r>
            <a:r>
              <a:rPr lang="ar-IQ" sz="6000" b="1" dirty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المرئي </a:t>
            </a:r>
            <a:endParaRPr lang="ar-IQ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3677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15658" y="4572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مزايا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57600" y="1295400"/>
            <a:ext cx="48768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spcBef>
                <a:spcPct val="20000"/>
              </a:spcBef>
            </a:pPr>
            <a:endParaRPr lang="en-US" sz="32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 smtClean="0"/>
              <a:t>العملية المكانية </a:t>
            </a:r>
          </a:p>
          <a:p>
            <a:pPr marL="692150" lvl="3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2400" dirty="0"/>
          </a:p>
          <a:p>
            <a:pPr marL="97790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400" dirty="0" smtClean="0">
                <a:latin typeface="Garamond" pitchFamily="18" charset="0"/>
              </a:rPr>
              <a:t>العزل</a:t>
            </a:r>
          </a:p>
          <a:p>
            <a:pPr marL="692150" lvl="3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2400" dirty="0" smtClean="0">
              <a:latin typeface="Garamond" pitchFamily="18" charset="0"/>
            </a:endParaRPr>
          </a:p>
          <a:p>
            <a:pPr marL="97790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400" dirty="0"/>
              <a:t>تراكب </a:t>
            </a:r>
            <a:r>
              <a:rPr lang="ar-IQ" sz="2400" dirty="0" smtClean="0"/>
              <a:t>الخرائط</a:t>
            </a:r>
          </a:p>
          <a:p>
            <a:pPr marL="97790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Arial" pitchFamily="34" charset="0"/>
              <a:buChar char="•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ar-IQ" sz="24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r>
              <a:rPr lang="ar-IQ" sz="2800" dirty="0"/>
              <a:t>أشكال ثلاثية الابعاد </a:t>
            </a:r>
            <a:r>
              <a:rPr lang="en-US" sz="2800" dirty="0"/>
              <a:t>(</a:t>
            </a:r>
            <a:r>
              <a:rPr lang="en-US" sz="2800" dirty="0" smtClean="0"/>
              <a:t>3D)</a:t>
            </a:r>
            <a:endParaRPr lang="ar-IQ" sz="2800" dirty="0"/>
          </a:p>
          <a:p>
            <a:pPr marL="742950" lvl="3" indent="-285750" algn="r" rtl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Ø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572000" algn="l"/>
                <a:tab pos="5486400" algn="l"/>
                <a:tab pos="6400800" algn="l"/>
              </a:tabLst>
              <a:defRPr/>
            </a:pPr>
            <a:endParaRPr lang="en-US" sz="2400" dirty="0"/>
          </a:p>
        </p:txBody>
      </p:sp>
      <p:pic>
        <p:nvPicPr>
          <p:cNvPr id="53" name="Picture 52" descr="gis_layers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447800"/>
            <a:ext cx="2898913" cy="434577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2554447" y="1447800"/>
            <a:ext cx="18098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زبائن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+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شوارع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+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قطع أراضي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+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الارتفاعات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+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استخدامات الأراضي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=</a:t>
            </a:r>
          </a:p>
          <a:p>
            <a:pPr algn="r" rtl="1"/>
            <a:endParaRPr lang="ar-IQ" sz="500" b="1" dirty="0" smtClean="0">
              <a:solidFill>
                <a:srgbClr val="0033CC"/>
              </a:solidFill>
            </a:endParaRPr>
          </a:p>
          <a:p>
            <a:pPr algn="r" rtl="1"/>
            <a:r>
              <a:rPr lang="ar-IQ" sz="2000" b="1" dirty="0" smtClean="0">
                <a:solidFill>
                  <a:srgbClr val="0033CC"/>
                </a:solidFill>
              </a:rPr>
              <a:t>العالم الحقيقي</a:t>
            </a:r>
            <a:endParaRPr lang="en-US" sz="2000" b="1" dirty="0" smtClean="0">
              <a:solidFill>
                <a:srgbClr val="0033CC"/>
              </a:solidFill>
            </a:endParaRPr>
          </a:p>
          <a:p>
            <a:pPr algn="r" rtl="1"/>
            <a:endParaRPr lang="en-US" sz="2000" b="1" dirty="0" smtClean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5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وظائف ثلاثية الأبعاد </a:t>
            </a:r>
            <a:r>
              <a:rPr lang="en-US" sz="6000" b="1" dirty="0">
                <a:latin typeface="Arabic Typesetting" pitchFamily="66" charset="-78"/>
                <a:ea typeface="+mj-ea"/>
                <a:cs typeface="Arabic Typesetting" pitchFamily="66" charset="-78"/>
              </a:rPr>
              <a:t>(3D)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ل  </a:t>
            </a:r>
            <a:r>
              <a:rPr lang="en-US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GIS</a:t>
            </a:r>
          </a:p>
          <a:p>
            <a:pPr algn="ctr" rtl="1" fontAlgn="auto">
              <a:spcAft>
                <a:spcPts val="0"/>
              </a:spcAft>
              <a:defRPr/>
            </a:pP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3966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499583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مجالات تطبيق </a:t>
            </a:r>
            <a:r>
              <a:rPr lang="en-US" sz="3600" b="1" dirty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52400" y="1199774"/>
            <a:ext cx="8458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التعليم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الموارد الطبيعية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البيئة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الزراعة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الحكومة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الصحة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السلامة العامة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السياحة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النقل </a:t>
            </a:r>
          </a:p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التخطيط </a:t>
            </a:r>
            <a:r>
              <a:rPr lang="ar-IQ" sz="2400" dirty="0" smtClean="0"/>
              <a:t>(التخطيط الحضري/الاقليمي، التخطيط المكاني، التخطيط المجتمعي، </a:t>
            </a:r>
          </a:p>
        </p:txBody>
      </p:sp>
    </p:spTree>
    <p:extLst>
      <p:ext uri="{BB962C8B-B14F-4D97-AF65-F5344CB8AC3E}">
        <p14:creationId xmlns:p14="http://schemas.microsoft.com/office/powerpoint/2010/main" val="96219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676400"/>
            <a:ext cx="6705600" cy="426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752600"/>
            <a:ext cx="1066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600" b="1" dirty="0" smtClean="0"/>
              <a:t>الصحة </a:t>
            </a:r>
          </a:p>
          <a:p>
            <a:pPr algn="r" rtl="1"/>
            <a:endParaRPr lang="ar-IQ" sz="1600" b="1" dirty="0"/>
          </a:p>
          <a:p>
            <a:pPr algn="r" rtl="1"/>
            <a:endParaRPr lang="ar-IQ" sz="1600" b="1" dirty="0" smtClean="0"/>
          </a:p>
          <a:p>
            <a:pPr algn="r" rtl="1"/>
            <a:endParaRPr lang="ar-IQ" sz="1600" b="1" dirty="0" smtClean="0"/>
          </a:p>
          <a:p>
            <a:pPr algn="r" rtl="1"/>
            <a:r>
              <a:rPr lang="ar-IQ" sz="1600" b="1" dirty="0" smtClean="0"/>
              <a:t>سجلات الأراضي</a:t>
            </a:r>
          </a:p>
          <a:p>
            <a:pPr algn="r" rtl="1"/>
            <a:endParaRPr lang="ar-IQ" sz="1600" b="1" dirty="0"/>
          </a:p>
          <a:p>
            <a:pPr algn="r" rtl="1"/>
            <a:endParaRPr lang="ar-IQ" sz="1600" b="1" dirty="0" smtClean="0"/>
          </a:p>
          <a:p>
            <a:pPr algn="r" rtl="1"/>
            <a:endParaRPr lang="ar-IQ" sz="1600" b="1" dirty="0"/>
          </a:p>
          <a:p>
            <a:pPr algn="r" rtl="1"/>
            <a:r>
              <a:rPr lang="ar-IQ" sz="1600" b="1" dirty="0" smtClean="0"/>
              <a:t>تجهيز الماء </a:t>
            </a:r>
          </a:p>
          <a:p>
            <a:pPr algn="r" rtl="1"/>
            <a:endParaRPr lang="ar-IQ" sz="1600" b="1" dirty="0"/>
          </a:p>
          <a:p>
            <a:pPr algn="r" rtl="1"/>
            <a:endParaRPr lang="ar-IQ" sz="1600" b="1" dirty="0" smtClean="0"/>
          </a:p>
          <a:p>
            <a:pPr algn="r" rtl="1"/>
            <a:endParaRPr lang="ar-IQ" sz="1600" b="1" dirty="0"/>
          </a:p>
          <a:p>
            <a:pPr algn="r" rtl="1"/>
            <a:r>
              <a:rPr lang="ar-IQ" sz="1600" b="1" dirty="0" smtClean="0"/>
              <a:t>المرافق العامة</a:t>
            </a:r>
            <a:endParaRPr lang="en-US" sz="1600" b="1" dirty="0"/>
          </a:p>
        </p:txBody>
      </p:sp>
      <p:sp>
        <p:nvSpPr>
          <p:cNvPr id="6" name="TextBox 5"/>
          <p:cNvSpPr txBox="1"/>
          <p:nvPr/>
        </p:nvSpPr>
        <p:spPr>
          <a:xfrm rot="21275202">
            <a:off x="7281313" y="1755911"/>
            <a:ext cx="10668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600" b="1" dirty="0" smtClean="0"/>
              <a:t>الدفاع </a:t>
            </a:r>
          </a:p>
          <a:p>
            <a:pPr algn="r" rtl="1"/>
            <a:endParaRPr lang="ar-IQ" sz="1600" dirty="0"/>
          </a:p>
          <a:p>
            <a:pPr algn="r" rtl="1"/>
            <a:endParaRPr lang="ar-IQ" sz="1600" dirty="0" smtClean="0"/>
          </a:p>
          <a:p>
            <a:pPr algn="r" rtl="1"/>
            <a:endParaRPr lang="ar-IQ" sz="1600" dirty="0"/>
          </a:p>
          <a:p>
            <a:pPr algn="r" rtl="1"/>
            <a:r>
              <a:rPr lang="ar-IQ" sz="1600" b="1" dirty="0" smtClean="0"/>
              <a:t>ادارة الاصول </a:t>
            </a:r>
          </a:p>
          <a:p>
            <a:pPr algn="r" rtl="1"/>
            <a:endParaRPr lang="ar-IQ" sz="1600" dirty="0"/>
          </a:p>
          <a:p>
            <a:pPr algn="r" rtl="1"/>
            <a:endParaRPr lang="ar-IQ" sz="1600" dirty="0" smtClean="0"/>
          </a:p>
          <a:p>
            <a:pPr algn="r" rtl="1"/>
            <a:r>
              <a:rPr lang="ar-IQ" sz="1600" b="1" dirty="0" smtClean="0"/>
              <a:t>ادارة النفايات الصلبة </a:t>
            </a:r>
          </a:p>
          <a:p>
            <a:pPr algn="r" rtl="1"/>
            <a:endParaRPr lang="ar-IQ" sz="1600" dirty="0"/>
          </a:p>
          <a:p>
            <a:pPr algn="r" rtl="1"/>
            <a:endParaRPr lang="ar-IQ" sz="1600" dirty="0" smtClean="0"/>
          </a:p>
          <a:p>
            <a:pPr algn="r" rtl="1"/>
            <a:r>
              <a:rPr lang="ar-IQ" sz="1600" b="1" dirty="0" smtClean="0"/>
              <a:t>تراخيص البناء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133600" y="2590800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600" b="1" dirty="0" smtClean="0"/>
              <a:t>التعليم       تخطيط المدن   الاسكان العام     الطرق والنقل 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676400" y="5799010"/>
            <a:ext cx="5181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IQ" sz="1600" b="1" dirty="0" smtClean="0"/>
              <a:t>الزراعة      الغابات والبيئة          انفاذ القانون           السلامة العامة 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25398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  <a:p>
            <a:pPr>
              <a:spcBef>
                <a:spcPct val="20000"/>
              </a:spcBef>
            </a:pPr>
            <a:r>
              <a:rPr lang="en-US" sz="2800" dirty="0" smtClean="0">
                <a:latin typeface="Garamond" pitchFamily="18" charset="0"/>
              </a:rPr>
              <a:t> </a:t>
            </a: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016696"/>
            <a:ext cx="7195624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61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4299" y="578643"/>
            <a:ext cx="8686800" cy="731838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dirty="0">
                <a:latin typeface="Garamond" pitchFamily="18" charset="0"/>
              </a:rPr>
              <a:t>GIS</a:t>
            </a:r>
            <a:r>
              <a:rPr lang="ar-IQ" sz="3600" b="1" dirty="0">
                <a:latin typeface="Garamond" pitchFamily="18" charset="0"/>
              </a:rPr>
              <a:t> </a:t>
            </a:r>
            <a:r>
              <a:rPr lang="ar-IQ" sz="3600" b="1" dirty="0" smtClean="0">
                <a:latin typeface="Garamond" pitchFamily="18" charset="0"/>
              </a:rPr>
              <a:t>للوصول الى الخدمات العامة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800" dirty="0" smtClean="0"/>
              <a:t>يوفر </a:t>
            </a:r>
            <a:r>
              <a:rPr lang="en-US" sz="2800" dirty="0" smtClean="0"/>
              <a:t>GIS</a:t>
            </a:r>
            <a:r>
              <a:rPr lang="ar-IQ" sz="2800" dirty="0" smtClean="0"/>
              <a:t> </a:t>
            </a:r>
            <a:r>
              <a:rPr lang="ar-SA" sz="2800" dirty="0" smtClean="0"/>
              <a:t>سبل </a:t>
            </a:r>
            <a:r>
              <a:rPr lang="ar-SA" sz="2800" dirty="0"/>
              <a:t>الوصول إلى البيانات الحكومية - الخدمات </a:t>
            </a:r>
            <a:r>
              <a:rPr lang="ar-SA" sz="2800" dirty="0" smtClean="0"/>
              <a:t>العامة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43" name="Rectangle 2"/>
          <p:cNvSpPr>
            <a:spLocks noChangeArrowheads="1"/>
          </p:cNvSpPr>
          <p:nvPr/>
        </p:nvSpPr>
        <p:spPr bwMode="auto">
          <a:xfrm>
            <a:off x="1335334" y="3382121"/>
            <a:ext cx="1989566" cy="2413215"/>
          </a:xfrm>
          <a:prstGeom prst="rect">
            <a:avLst/>
          </a:prstGeom>
          <a:gradFill rotWithShape="0">
            <a:gsLst>
              <a:gs pos="0">
                <a:srgbClr val="C34C88"/>
              </a:gs>
              <a:gs pos="100000">
                <a:srgbClr val="AA0056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JO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>
          <a:xfrm>
            <a:off x="5791200" y="3586857"/>
            <a:ext cx="1773510" cy="2661869"/>
          </a:xfrm>
          <a:prstGeom prst="rect">
            <a:avLst/>
          </a:prstGeom>
        </p:spPr>
        <p:txBody>
          <a:bodyPr wrap="none" lIns="19050" tIns="26988" rIns="19050" bIns="26988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IQ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منازل</a:t>
            </a:r>
          </a:p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مدارس </a:t>
            </a:r>
            <a:endParaRPr lang="ar-IQ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مختبرات </a:t>
            </a:r>
            <a:endParaRPr lang="ar-IQ" sz="2400" b="1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شركات </a:t>
            </a:r>
            <a:endParaRPr lang="ar-IQ" sz="2400" b="1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منظمات </a:t>
            </a:r>
            <a:r>
              <a:rPr lang="ar-SA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غير الحكومية </a:t>
            </a:r>
            <a:endParaRPr lang="ar-IQ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marL="0" indent="0" algn="r" rtl="1">
              <a:spcBef>
                <a:spcPct val="0"/>
              </a:spcBef>
              <a:buClr>
                <a:srgbClr val="FFFF00"/>
              </a:buClr>
              <a:buNone/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مكتبات عامة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6" name="Rectangle 6"/>
          <p:cNvSpPr>
            <a:spLocks noChangeArrowheads="1"/>
          </p:cNvSpPr>
          <p:nvPr/>
        </p:nvSpPr>
        <p:spPr bwMode="auto">
          <a:xfrm>
            <a:off x="4803931" y="2856976"/>
            <a:ext cx="1756246" cy="673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Desktop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GIS</a:t>
            </a:r>
          </a:p>
        </p:txBody>
      </p:sp>
      <p:sp>
        <p:nvSpPr>
          <p:cNvPr id="48" name="Oval 8"/>
          <p:cNvSpPr>
            <a:spLocks noChangeArrowheads="1"/>
          </p:cNvSpPr>
          <p:nvPr/>
        </p:nvSpPr>
        <p:spPr bwMode="auto">
          <a:xfrm>
            <a:off x="1559112" y="3972397"/>
            <a:ext cx="1294203" cy="1257620"/>
          </a:xfrm>
          <a:prstGeom prst="ellipse">
            <a:avLst/>
          </a:prstGeom>
          <a:gradFill rotWithShape="0">
            <a:gsLst>
              <a:gs pos="0">
                <a:srgbClr val="1CAA00"/>
              </a:gs>
              <a:gs pos="100000">
                <a:srgbClr val="199900"/>
              </a:gs>
            </a:gsLst>
            <a:path path="shape">
              <a:fillToRect l="50000" t="50000" r="50000" b="50000"/>
            </a:path>
          </a:gra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JO"/>
          </a:p>
        </p:txBody>
      </p:sp>
      <p:sp>
        <p:nvSpPr>
          <p:cNvPr id="49" name="Rectangle 9"/>
          <p:cNvSpPr>
            <a:spLocks noChangeArrowheads="1"/>
          </p:cNvSpPr>
          <p:nvPr/>
        </p:nvSpPr>
        <p:spPr bwMode="auto">
          <a:xfrm>
            <a:off x="1559112" y="4284621"/>
            <a:ext cx="1287852" cy="63317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GIS</a:t>
            </a:r>
          </a:p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en-US" sz="1400" b="1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Data</a:t>
            </a:r>
          </a:p>
        </p:txBody>
      </p:sp>
      <p:sp>
        <p:nvSpPr>
          <p:cNvPr id="50" name="Rectangle 10"/>
          <p:cNvSpPr>
            <a:spLocks noChangeArrowheads="1"/>
          </p:cNvSpPr>
          <p:nvPr/>
        </p:nvSpPr>
        <p:spPr bwMode="auto">
          <a:xfrm>
            <a:off x="3581399" y="3394600"/>
            <a:ext cx="838201" cy="7483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19050" tIns="26988" rIns="19050" bIns="26988"/>
          <a:lstStyle/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الوصول </a:t>
            </a: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إلى</a:t>
            </a:r>
            <a:endParaRPr lang="ar-IQ" sz="2400" b="1" dirty="0" smtClean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  <a:p>
            <a:pPr algn="ctr">
              <a:tabLst>
                <a:tab pos="457200" algn="l"/>
                <a:tab pos="914400" algn="l"/>
                <a:tab pos="1371600" algn="l"/>
              </a:tabLst>
              <a:defRPr/>
            </a:pPr>
            <a:r>
              <a:rPr lang="ar-SA" sz="2400" b="1" dirty="0" smtClean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ar-SA" sz="2400" b="1" dirty="0">
                <a:solidFill>
                  <a:schemeClr val="accent4">
                    <a:lumMod val="10000"/>
                  </a:schemeClr>
                </a:solidFill>
                <a:latin typeface="Arial" charset="0"/>
              </a:rPr>
              <a:t>الشبكة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28800" y="4267200"/>
            <a:ext cx="800306" cy="707886"/>
          </a:xfrm>
          <a:prstGeom prst="rect">
            <a:avLst/>
          </a:prstGeom>
          <a:solidFill>
            <a:srgbClr val="288428"/>
          </a:solidFill>
        </p:spPr>
        <p:txBody>
          <a:bodyPr wrap="square" rtlCol="0">
            <a:spAutoFit/>
          </a:bodyPr>
          <a:lstStyle/>
          <a:p>
            <a:pPr algn="ctr"/>
            <a:r>
              <a:rPr lang="ar-IQ" sz="2000" b="1" dirty="0" smtClean="0"/>
              <a:t>بيانات </a:t>
            </a:r>
            <a:r>
              <a:rPr lang="en-US" sz="2000" b="1" dirty="0"/>
              <a:t> </a:t>
            </a:r>
            <a:r>
              <a:rPr lang="en-US" sz="2000" b="1" dirty="0" smtClean="0"/>
              <a:t>GIS</a:t>
            </a:r>
            <a:endParaRPr lang="en-US" sz="2000" b="1" dirty="0"/>
          </a:p>
        </p:txBody>
      </p:sp>
      <p:sp>
        <p:nvSpPr>
          <p:cNvPr id="5" name="سهم منحني إلى الأعلى 4"/>
          <p:cNvSpPr/>
          <p:nvPr/>
        </p:nvSpPr>
        <p:spPr>
          <a:xfrm>
            <a:off x="3581399" y="3662730"/>
            <a:ext cx="1752601" cy="958413"/>
          </a:xfrm>
          <a:prstGeom prst="bentUp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1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22098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</p:txBody>
      </p:sp>
      <p:pic>
        <p:nvPicPr>
          <p:cNvPr id="6" name="Рисунок 3" descr="http://kazakhstan.orexca.com/img/map_almaty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7629697" cy="6400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731838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في السياحة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45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03548" y="521341"/>
            <a:ext cx="8686800" cy="731838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في ادارة المرافق العامة</a:t>
            </a:r>
            <a:endParaRPr lang="en-US" sz="3600" b="1" dirty="0">
              <a:solidFill>
                <a:srgbClr val="FF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19800" y="1646238"/>
            <a:ext cx="2226062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800" dirty="0"/>
              <a:t>إدارة </a:t>
            </a:r>
            <a:r>
              <a:rPr lang="ar-IQ" sz="2800" dirty="0" smtClean="0"/>
              <a:t>شبكات الكهرباء </a:t>
            </a:r>
            <a:endParaRPr lang="en-US" sz="24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6460738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464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263" y="6858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ما هو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 ؟</a:t>
            </a:r>
            <a:endParaRPr lang="en-US" sz="3600" b="1" dirty="0">
              <a:solidFill>
                <a:srgbClr val="FF0000"/>
              </a:solidFill>
              <a:latin typeface="Garamond" pitchFamily="18" charset="0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27142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en-US" sz="2800" dirty="0" err="1" smtClean="0"/>
              <a:t>نظام</a:t>
            </a:r>
            <a:r>
              <a:rPr lang="en-US" sz="2800" dirty="0" smtClean="0"/>
              <a:t> </a:t>
            </a:r>
            <a:r>
              <a:rPr lang="en-US" sz="2800" dirty="0" err="1"/>
              <a:t>المعلومات</a:t>
            </a:r>
            <a:r>
              <a:rPr lang="en-US" sz="2800" dirty="0"/>
              <a:t> </a:t>
            </a:r>
            <a:r>
              <a:rPr lang="en-US" sz="2800" dirty="0" err="1" smtClean="0"/>
              <a:t>الجغرافي</a:t>
            </a:r>
            <a:r>
              <a:rPr lang="ar-IQ" sz="2800" dirty="0" smtClean="0"/>
              <a:t> </a:t>
            </a:r>
            <a:r>
              <a:rPr lang="en-US" sz="2800" dirty="0" smtClean="0"/>
              <a:t> </a:t>
            </a:r>
            <a:r>
              <a:rPr lang="en-GB" sz="2800" dirty="0"/>
              <a:t>(GIS)</a:t>
            </a:r>
            <a:r>
              <a:rPr lang="en-US" sz="2800" dirty="0" err="1"/>
              <a:t>هو</a:t>
            </a:r>
            <a:r>
              <a:rPr lang="en-US" sz="2800" dirty="0"/>
              <a:t> </a:t>
            </a:r>
            <a:r>
              <a:rPr lang="ar-SA" sz="2800" dirty="0"/>
              <a:t>مجموعة من </a:t>
            </a:r>
            <a:r>
              <a:rPr lang="ar-IQ" sz="2800" dirty="0"/>
              <a:t>الا</a:t>
            </a:r>
            <a:r>
              <a:rPr lang="ar-SA" sz="2800" dirty="0" err="1"/>
              <a:t>نظمة</a:t>
            </a:r>
            <a:r>
              <a:rPr lang="ar-SA" sz="2800" dirty="0"/>
              <a:t> والبرامج </a:t>
            </a:r>
            <a:r>
              <a:rPr lang="ar-IQ" sz="2800" dirty="0" smtClean="0"/>
              <a:t>المعدة لجمع وتخزين ومعالجة واستعلام وتحليل وادارة وتقديم  البيانات ، ت</a:t>
            </a:r>
            <a:r>
              <a:rPr lang="en-US" sz="2800" dirty="0" err="1" smtClean="0"/>
              <a:t>ستخدم</a:t>
            </a:r>
            <a:r>
              <a:rPr lang="en-US" sz="2800" dirty="0" smtClean="0"/>
              <a:t> </a:t>
            </a:r>
            <a:r>
              <a:rPr lang="en-US" sz="2800" dirty="0" err="1"/>
              <a:t>لرسم</a:t>
            </a:r>
            <a:r>
              <a:rPr lang="en-US" sz="2800" dirty="0"/>
              <a:t> </a:t>
            </a:r>
            <a:r>
              <a:rPr lang="en-US" sz="2800" dirty="0" err="1"/>
              <a:t>الخرائط</a:t>
            </a:r>
            <a:r>
              <a:rPr lang="en-US" sz="2800" dirty="0"/>
              <a:t> </a:t>
            </a:r>
            <a:r>
              <a:rPr lang="en-US" sz="2800" dirty="0" err="1"/>
              <a:t>وتحليل</a:t>
            </a:r>
            <a:r>
              <a:rPr lang="en-US" sz="2800" dirty="0"/>
              <a:t> </a:t>
            </a:r>
            <a:r>
              <a:rPr lang="en-US" sz="2800" dirty="0" err="1"/>
              <a:t>البيانات</a:t>
            </a:r>
            <a:r>
              <a:rPr lang="en-US" sz="2800" dirty="0"/>
              <a:t> </a:t>
            </a:r>
            <a:r>
              <a:rPr lang="en-US" sz="2800" dirty="0" err="1"/>
              <a:t>الجغرافية</a:t>
            </a:r>
            <a:r>
              <a:rPr lang="en-US" dirty="0" smtClean="0"/>
              <a:t>.</a:t>
            </a:r>
            <a:r>
              <a:rPr lang="ar-SA" dirty="0"/>
              <a:t> </a:t>
            </a:r>
            <a:endParaRPr lang="en-US" dirty="0">
              <a:latin typeface="Garamond" pitchFamily="18" charset="0"/>
            </a:endParaRPr>
          </a:p>
        </p:txBody>
      </p:sp>
      <p:pic>
        <p:nvPicPr>
          <p:cNvPr id="9" name="Picture 8" descr="gis_objectland_information_managers_information_database-929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3135868"/>
            <a:ext cx="3596640" cy="3112532"/>
          </a:xfrm>
          <a:prstGeom prst="rect">
            <a:avLst/>
          </a:prstGeom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35868"/>
            <a:ext cx="4053840" cy="2838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4700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1293" y="533400"/>
            <a:ext cx="8686800" cy="6477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في الزراعة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324600" y="1390650"/>
            <a:ext cx="2133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IQ" sz="2400" dirty="0" smtClean="0"/>
              <a:t>ادارة المزارع </a:t>
            </a:r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10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400" dirty="0" smtClean="0"/>
              <a:t>متابعة </a:t>
            </a:r>
            <a:r>
              <a:rPr lang="ar-SA" sz="2400" dirty="0"/>
              <a:t>انتشار الآفات </a:t>
            </a:r>
            <a:endParaRPr lang="ar-IQ" sz="24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10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400" dirty="0" smtClean="0"/>
              <a:t>مراقبة </a:t>
            </a:r>
            <a:r>
              <a:rPr lang="ar-SA" sz="2400" dirty="0"/>
              <a:t>المحاصيل </a:t>
            </a:r>
            <a:endParaRPr lang="ar-IQ" sz="24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10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400" dirty="0" smtClean="0"/>
              <a:t>التنبؤ </a:t>
            </a:r>
            <a:r>
              <a:rPr lang="ar-SA" sz="2400" dirty="0"/>
              <a:t>بالمحاصيل </a:t>
            </a:r>
            <a:endParaRPr lang="ar-IQ" sz="24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1000" dirty="0" smtClean="0"/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ar-SA" sz="2400" dirty="0" smtClean="0"/>
              <a:t>تحليل التربة</a:t>
            </a:r>
            <a:endParaRPr lang="en-GB" sz="2400" dirty="0"/>
          </a:p>
        </p:txBody>
      </p:sp>
      <p:pic>
        <p:nvPicPr>
          <p:cNvPr id="1026" name="Picture 2" descr="http://la.water.usgs.gov/nawqa/graphics/landuse_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2" y="1905000"/>
            <a:ext cx="6734378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3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700881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لرسم الخرائط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6" name="Picture 2" descr="C:\Program Files\My Documents\jpg files\esri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98638"/>
            <a:ext cx="5925359" cy="445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1798638"/>
            <a:ext cx="388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800" dirty="0" smtClean="0"/>
              <a:t>رسم خرائط استخدامات الأراضي</a:t>
            </a:r>
          </a:p>
        </p:txBody>
      </p:sp>
    </p:spTree>
    <p:extLst>
      <p:ext uri="{BB962C8B-B14F-4D97-AF65-F5344CB8AC3E}">
        <p14:creationId xmlns:p14="http://schemas.microsoft.com/office/powerpoint/2010/main" val="340422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8382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لتخطيط البنية التحتية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94672"/>
            <a:ext cx="716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800" dirty="0" smtClean="0"/>
              <a:t>رسم خرائط الطرق</a:t>
            </a:r>
          </a:p>
        </p:txBody>
      </p:sp>
      <p:pic>
        <p:nvPicPr>
          <p:cNvPr id="5" name="Picture 6" descr="E:\marc docs\nrmlatl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00200"/>
            <a:ext cx="5435694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93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496289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لتخطيط البنية التحتية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1570037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800" dirty="0" smtClean="0"/>
              <a:t>التخطيط لشبكات الماء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6306465"/>
              </p:ext>
            </p:extLst>
          </p:nvPr>
        </p:nvGraphicFramePr>
        <p:xfrm>
          <a:off x="0" y="1600200"/>
          <a:ext cx="6109608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" name="Photo Editor Photo" r:id="rId4" imgW="6081287" imgH="4549534" progId="MSPhotoEd.3">
                  <p:embed/>
                </p:oleObj>
              </mc:Choice>
              <mc:Fallback>
                <p:oleObj name="Photo Editor Photo" r:id="rId4" imgW="6081287" imgH="4549534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6109608" cy="457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95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2547" y="472281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GIS</a:t>
            </a: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</a:rPr>
              <a:t> في التعليم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0" y="1570038"/>
            <a:ext cx="2209800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spcBef>
                <a:spcPct val="20000"/>
              </a:spcBef>
              <a:buFont typeface="Arial" pitchFamily="34" charset="0"/>
              <a:buChar char="•"/>
            </a:pPr>
            <a:r>
              <a:rPr lang="ar-IQ" sz="2400" dirty="0" smtClean="0"/>
              <a:t>رسم خرائط عن</a:t>
            </a:r>
            <a:endParaRPr lang="en-US" sz="2400" dirty="0" smtClean="0"/>
          </a:p>
          <a:p>
            <a:pPr algn="r" rtl="1">
              <a:spcBef>
                <a:spcPct val="20000"/>
              </a:spcBef>
            </a:pPr>
            <a:r>
              <a:rPr lang="ar-IQ" sz="2400" dirty="0" smtClean="0"/>
              <a:t> احصائيات </a:t>
            </a:r>
            <a:r>
              <a:rPr lang="ar-IQ" sz="2400" dirty="0"/>
              <a:t>التسجيل في </a:t>
            </a:r>
            <a:r>
              <a:rPr lang="ar-IQ" sz="2400" dirty="0" smtClean="0"/>
              <a:t>المدارس </a:t>
            </a:r>
            <a:endParaRPr lang="ar-IQ" sz="24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1600200"/>
            <a:ext cx="608076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المدن الافتراضية </a:t>
            </a:r>
            <a:endParaRPr lang="ar-IQ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(Virtual Cities)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10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600" y="372960"/>
            <a:ext cx="86868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IQ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نظام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  <a:ea typeface="+mj-ea"/>
                <a:cs typeface="+mj-cs"/>
              </a:rPr>
              <a:t>ArcGIS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5" name="Picture 5" descr="Arcm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9098" y="3657600"/>
            <a:ext cx="3992793" cy="23968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7982" y="1447800"/>
            <a:ext cx="782781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smtClean="0"/>
              <a:t>ArcGIS</a:t>
            </a:r>
            <a:r>
              <a:rPr lang="ar-IQ" sz="2800" dirty="0" smtClean="0"/>
              <a:t>: </a:t>
            </a:r>
            <a:r>
              <a:rPr lang="ar-SA" sz="2800" dirty="0" smtClean="0"/>
              <a:t>مجموعة </a:t>
            </a:r>
            <a:r>
              <a:rPr lang="ar-SA" sz="2800" dirty="0"/>
              <a:t>من برامج معالجة البيانات الجغرافية </a:t>
            </a:r>
            <a:r>
              <a:rPr lang="ar-SA" sz="2800" dirty="0" smtClean="0"/>
              <a:t>المكانية</a:t>
            </a:r>
            <a:endParaRPr lang="en-US" sz="2800" dirty="0" smtClean="0"/>
          </a:p>
          <a:p>
            <a:pPr algn="r" rtl="1">
              <a:spcBef>
                <a:spcPct val="20000"/>
              </a:spcBef>
            </a:pPr>
            <a:endParaRPr lang="en-US" sz="1000" dirty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en-US" sz="2400" dirty="0" smtClean="0">
                <a:latin typeface="Garamond" pitchFamily="18" charset="0"/>
              </a:rPr>
              <a:t>ArcGIS 9                          ArcGIS 10</a:t>
            </a:r>
            <a:endParaRPr lang="en-US" sz="2400" dirty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en-US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صممت من قبل </a:t>
            </a:r>
            <a:r>
              <a:rPr lang="ar-SA" sz="2400" dirty="0"/>
              <a:t> قبل معهد بحوث النظم البيئية (</a:t>
            </a:r>
            <a:r>
              <a:rPr lang="en-GB" sz="2400" dirty="0" err="1"/>
              <a:t>ESRI</a:t>
            </a:r>
            <a:r>
              <a:rPr lang="ar-SA" sz="2400" dirty="0" smtClean="0"/>
              <a:t>)</a:t>
            </a:r>
            <a:endParaRPr lang="en-US" sz="2400" dirty="0" smtClean="0"/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en-US" sz="1000" dirty="0" smtClean="0">
              <a:latin typeface="Garamond" pitchFamily="18" charset="0"/>
            </a:endParaRPr>
          </a:p>
          <a:p>
            <a:pPr lvl="1" algn="r" rtl="1">
              <a:spcBef>
                <a:spcPct val="20000"/>
              </a:spcBef>
            </a:pPr>
            <a:endParaRPr lang="en-US" sz="2400" dirty="0">
              <a:latin typeface="Garamond" pitchFamily="18" charset="0"/>
            </a:endParaRPr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</p:txBody>
      </p:sp>
      <p:pic>
        <p:nvPicPr>
          <p:cNvPr id="6" name="Picture 2" descr="http://www.scaug.org/Content/Pictures/Picture.ashx?PicId=23863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5845"/>
            <a:ext cx="1322614" cy="174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1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-228600" y="322856"/>
            <a:ext cx="86868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نظام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ArcGIS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77982" y="1676400"/>
            <a:ext cx="8229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 smtClean="0">
              <a:latin typeface="Garamond" pitchFamily="18" charset="0"/>
            </a:endParaRPr>
          </a:p>
          <a:p>
            <a:pPr marL="742950" lvl="1" indent="-285750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11338"/>
            <a:ext cx="3921125" cy="3462337"/>
          </a:xfrm>
          <a:prstGeom prst="rect">
            <a:avLst/>
          </a:prstGeom>
          <a:noFill/>
          <a:ln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1600200"/>
            <a:ext cx="3417888" cy="2736850"/>
          </a:xfrm>
          <a:prstGeom prst="rect">
            <a:avLst/>
          </a:prstGeom>
          <a:noFill/>
          <a:ln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3810000"/>
            <a:ext cx="1382713" cy="1785938"/>
          </a:xfrm>
          <a:prstGeom prst="rect">
            <a:avLst/>
          </a:prstGeom>
          <a:noFill/>
          <a:ln/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81000" y="4572000"/>
            <a:ext cx="1143000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0">
                <a:latin typeface="Arial" charset="0"/>
              </a:rPr>
              <a:t>ArcMap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705600" y="1905000"/>
            <a:ext cx="1371600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0">
                <a:latin typeface="Arial" charset="0"/>
              </a:rPr>
              <a:t>ArcCatalog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096000" y="4495800"/>
            <a:ext cx="1524000" cy="395288"/>
          </a:xfrm>
          <a:prstGeom prst="rect">
            <a:avLst/>
          </a:prstGeom>
          <a:solidFill>
            <a:srgbClr val="99CCFF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800" i="0">
                <a:latin typeface="Arial" charset="0"/>
              </a:rPr>
              <a:t>ArcToolbox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609600" y="5346412"/>
            <a:ext cx="3352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/>
            <a:r>
              <a:rPr lang="ar-IQ" sz="1600" b="1" dirty="0" smtClean="0">
                <a:latin typeface="Arial" charset="0"/>
              </a:rPr>
              <a:t>يؤدي وظائف رسم الخرائط والتحرير والتحليل على الخريطة. </a:t>
            </a:r>
            <a:endParaRPr lang="en-US" sz="1600" b="1" dirty="0">
              <a:latin typeface="Arial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7146925" y="2300288"/>
            <a:ext cx="13112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/>
            <a:r>
              <a:rPr lang="ar-IQ" sz="1600" b="1" dirty="0" smtClean="0">
                <a:latin typeface="Arial" charset="0"/>
              </a:rPr>
              <a:t>يدير تصميم قواعد البيانات وحاويات البيانات المكانية، يسجل ويعرض البيانات الوصفية</a:t>
            </a:r>
            <a:r>
              <a:rPr lang="ar-IQ" sz="1600" dirty="0" smtClean="0">
                <a:latin typeface="Arial" charset="0"/>
              </a:rPr>
              <a:t>. </a:t>
            </a:r>
            <a:endParaRPr lang="en-US" sz="1600" dirty="0">
              <a:latin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419850" y="4981287"/>
            <a:ext cx="20732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rtl="1" eaLnBrk="0" hangingPunct="0"/>
            <a:r>
              <a:rPr lang="ar-IQ" sz="1600" b="1" dirty="0" smtClean="0">
                <a:latin typeface="Arial" charset="0"/>
              </a:rPr>
              <a:t>يؤدي تحويل البيانات والمعالجة الجغرافية </a:t>
            </a:r>
            <a:endParaRPr lang="en-US" sz="1600" b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0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41659" y="347908"/>
            <a:ext cx="86868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IQ" sz="3600" b="1" dirty="0">
                <a:latin typeface="Garamond" pitchFamily="18" charset="0"/>
              </a:rPr>
              <a:t>نظام </a:t>
            </a:r>
            <a:r>
              <a:rPr lang="en-US" sz="3600" b="1" dirty="0" smtClean="0">
                <a:latin typeface="Garamond" pitchFamily="18" charset="0"/>
              </a:rPr>
              <a:t>ArcGIS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648200" y="1686838"/>
            <a:ext cx="367838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Garamond" pitchFamily="18" charset="0"/>
              </a:rPr>
              <a:t>ArcMap</a:t>
            </a:r>
            <a:endParaRPr lang="en-US" sz="2800" dirty="0" smtClean="0">
              <a:solidFill>
                <a:srgbClr val="FF0000"/>
              </a:solidFill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يكون البيانات </a:t>
            </a: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يعالج البيانات </a:t>
            </a: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يصور البيانات </a:t>
            </a: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يرسم الخرائط </a:t>
            </a: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1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يجري التحليل المكاني </a:t>
            </a:r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</p:txBody>
      </p:sp>
      <p:pic>
        <p:nvPicPr>
          <p:cNvPr id="7" name="Picture 6" descr="http://www.gis.ucar.edu/images/arcmap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16258"/>
            <a:ext cx="48387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034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600" y="740496"/>
            <a:ext cx="86868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نظام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ArcGIS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029200" y="1676400"/>
            <a:ext cx="340821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Garamond" pitchFamily="18" charset="0"/>
              </a:rPr>
              <a:t>ArcCatalog</a:t>
            </a:r>
            <a:endParaRPr lang="en-US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2400" dirty="0" smtClean="0"/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SA" sz="2400" dirty="0" smtClean="0"/>
              <a:t>نافذة </a:t>
            </a:r>
            <a:r>
              <a:rPr lang="ar-SA" sz="2400" dirty="0"/>
              <a:t>الى قاعدة </a:t>
            </a:r>
            <a:r>
              <a:rPr lang="ar-SA" sz="2400" dirty="0" smtClean="0"/>
              <a:t>البيانات</a:t>
            </a:r>
            <a:endParaRPr lang="ar-IQ" sz="2400" dirty="0" smtClean="0"/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2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يصدر البيانات </a:t>
            </a: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ar-IQ" sz="20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IQ" sz="2400" dirty="0" smtClean="0">
                <a:latin typeface="Garamond" pitchFamily="18" charset="0"/>
              </a:rPr>
              <a:t>يدير البيانات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775918"/>
            <a:ext cx="5278582" cy="439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152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248427" y="1219200"/>
            <a:ext cx="6477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1">
              <a:buFont typeface="Wingdings" pitchFamily="2" charset="2"/>
              <a:buChar char="§"/>
            </a:pPr>
            <a:r>
              <a:rPr lang="ar-IQ" sz="2400" dirty="0" smtClean="0"/>
              <a:t>يربط المعالم الجغرافية (مكانية ) في العالم الحقيقي على الارض مع الاحداث (بيانات - سمات او خصاص – مرتبطة بالمعالم الجغرافية )</a:t>
            </a:r>
            <a:endParaRPr lang="en-US" sz="2400" dirty="0" smtClean="0"/>
          </a:p>
          <a:p>
            <a:pPr algn="r" rtl="1"/>
            <a:endParaRPr lang="ar-IQ" sz="2400" dirty="0" smtClean="0"/>
          </a:p>
          <a:p>
            <a:pPr marL="285750" indent="-285750" algn="r" rtl="1">
              <a:buFont typeface="Wingdings" pitchFamily="2" charset="2"/>
              <a:buChar char="§"/>
            </a:pPr>
            <a:endParaRPr lang="ar-IQ" sz="2400" dirty="0"/>
          </a:p>
          <a:p>
            <a:pPr marL="285750" indent="-285750" algn="just" rtl="1">
              <a:buFont typeface="Wingdings" pitchFamily="2" charset="2"/>
              <a:buChar char="§"/>
            </a:pPr>
            <a:r>
              <a:rPr lang="en-US" sz="2400" dirty="0" err="1" smtClean="0"/>
              <a:t>Gis</a:t>
            </a:r>
            <a:r>
              <a:rPr lang="en-US" sz="2400" dirty="0" smtClean="0"/>
              <a:t> </a:t>
            </a:r>
            <a:r>
              <a:rPr lang="ar-IQ" sz="2400" dirty="0" smtClean="0"/>
              <a:t> يمثل نماذج الاشياء على الارض وتكون بشكل طبقات من الصور والارتفاعات والنقل والعناوين والحدود والمساحات المائية وغيرها .</a:t>
            </a:r>
          </a:p>
          <a:p>
            <a:pPr marL="285750" indent="-285750" algn="r" rtl="1">
              <a:buFont typeface="Wingdings" pitchFamily="2" charset="2"/>
              <a:buChar char="§"/>
            </a:pPr>
            <a:endParaRPr lang="ar-IQ" sz="2400" dirty="0"/>
          </a:p>
          <a:p>
            <a:pPr algn="r"/>
            <a:r>
              <a:rPr lang="ar-IQ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577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600" y="533400"/>
            <a:ext cx="8686800" cy="838200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IQ" sz="3600" b="1" dirty="0">
                <a:solidFill>
                  <a:srgbClr val="FF0000"/>
                </a:solidFill>
                <a:latin typeface="Garamond" pitchFamily="18" charset="0"/>
              </a:rPr>
              <a:t>نظام </a:t>
            </a:r>
            <a:r>
              <a:rPr lang="en-US" sz="3600" b="1" dirty="0" smtClean="0">
                <a:solidFill>
                  <a:srgbClr val="FF0000"/>
                </a:solidFill>
                <a:latin typeface="Garamond" pitchFamily="18" charset="0"/>
              </a:rPr>
              <a:t>ArcGIS</a:t>
            </a:r>
            <a:endParaRPr lang="en-US" sz="3600" b="1" dirty="0">
              <a:solidFill>
                <a:srgbClr val="FF000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293290" y="1578696"/>
            <a:ext cx="2743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r>
              <a:rPr lang="en-US" sz="2800" dirty="0" err="1" smtClean="0">
                <a:solidFill>
                  <a:srgbClr val="FF0000"/>
                </a:solidFill>
                <a:latin typeface="Garamond" pitchFamily="18" charset="0"/>
              </a:rPr>
              <a:t>ArcGlobe</a:t>
            </a:r>
            <a:endParaRPr lang="en-US" sz="2800" dirty="0">
              <a:solidFill>
                <a:srgbClr val="FF0000"/>
              </a:solidFill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r>
              <a:rPr lang="ar-SA" sz="2400" dirty="0"/>
              <a:t>عرض مشاهد ثلاثية الأبعاد </a:t>
            </a:r>
            <a:endParaRPr lang="en-US" sz="2400" dirty="0" smtClean="0"/>
          </a:p>
          <a:p>
            <a:pPr lvl="1" algn="r" rtl="1">
              <a:spcBef>
                <a:spcPct val="20000"/>
              </a:spcBef>
            </a:pPr>
            <a:r>
              <a:rPr lang="en-US" sz="2400" dirty="0" smtClean="0"/>
              <a:t>    </a:t>
            </a:r>
            <a:r>
              <a:rPr lang="ar-IQ" sz="2400" dirty="0" smtClean="0"/>
              <a:t>بشكل </a:t>
            </a:r>
            <a:r>
              <a:rPr lang="ar-IQ" sz="2400" dirty="0"/>
              <a:t>أوسع</a:t>
            </a:r>
            <a:endParaRPr lang="en-US" sz="2400" dirty="0">
              <a:latin typeface="Garamond" pitchFamily="18" charset="0"/>
            </a:endParaRPr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en-US" sz="2400" dirty="0" smtClean="0">
              <a:latin typeface="Garamond" pitchFamily="18" charset="0"/>
            </a:endParaRPr>
          </a:p>
          <a:p>
            <a:pPr marL="742950" lvl="1" indent="-285750" algn="r" rtl="1">
              <a:spcBef>
                <a:spcPct val="20000"/>
              </a:spcBef>
              <a:buFont typeface="Arial" charset="0"/>
              <a:buChar char="–"/>
            </a:pPr>
            <a:endParaRPr lang="en-US" sz="2400" dirty="0">
              <a:latin typeface="Garamond" pitchFamily="18" charset="0"/>
            </a:endParaRPr>
          </a:p>
          <a:p>
            <a:pPr marL="342900" indent="-342900" algn="r" rtl="1">
              <a:spcBef>
                <a:spcPct val="20000"/>
              </a:spcBef>
              <a:buFont typeface="Arial" charset="0"/>
              <a:buChar char="•"/>
            </a:pPr>
            <a:endParaRPr lang="en-US" sz="2800" dirty="0">
              <a:latin typeface="Garamond" pitchFamily="18" charset="0"/>
            </a:endParaRPr>
          </a:p>
        </p:txBody>
      </p:sp>
      <p:pic>
        <p:nvPicPr>
          <p:cNvPr id="1026" name="Picture 2" descr="ArcGlobe 3D visualization interfa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198" y="4123283"/>
            <a:ext cx="2931766" cy="197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648200" cy="403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390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8382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ar-IQ" sz="3600" b="1" dirty="0" smtClean="0">
                <a:latin typeface="Garamond" pitchFamily="18" charset="0"/>
                <a:ea typeface="+mj-ea"/>
                <a:cs typeface="+mj-cs"/>
              </a:rPr>
              <a:t>الادوات</a:t>
            </a:r>
            <a:endParaRPr lang="en-US" sz="3600" b="1" dirty="0">
              <a:latin typeface="Garamond" pitchFamily="18" charset="0"/>
              <a:ea typeface="+mj-ea"/>
              <a:cs typeface="+mj-cs"/>
            </a:endParaRPr>
          </a:p>
        </p:txBody>
      </p:sp>
      <p:pic>
        <p:nvPicPr>
          <p:cNvPr id="5" name="Picture 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1600200"/>
            <a:ext cx="3810000" cy="38703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CFF1D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1600200"/>
            <a:ext cx="3810000" cy="38179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CFF1D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71500" y="6346170"/>
            <a:ext cx="66976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CFF1DC"/>
                    </a:gs>
                  </a:gsLst>
                  <a:lin ang="27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800600" y="5486400"/>
            <a:ext cx="38099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400" b="1" dirty="0" smtClean="0">
                <a:cs typeface="Times New Roman" pitchFamily="18" charset="0"/>
              </a:rPr>
              <a:t>Scanner </a:t>
            </a:r>
            <a:r>
              <a:rPr kumimoji="0" lang="ar-SA" sz="2400" b="1" dirty="0" smtClean="0">
                <a:cs typeface="Times New Roman" pitchFamily="18" charset="0"/>
              </a:rPr>
              <a:t>ماسح </a:t>
            </a:r>
            <a:r>
              <a:rPr kumimoji="0" lang="ar-SA" sz="2400" b="1" dirty="0">
                <a:cs typeface="Times New Roman" pitchFamily="18" charset="0"/>
              </a:rPr>
              <a:t>ضوئي</a:t>
            </a:r>
            <a:r>
              <a:rPr lang="en-US" sz="2400" dirty="0"/>
              <a:t>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838200" y="5486400"/>
            <a:ext cx="3810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kumimoji="0" lang="en-US" sz="2400" b="1" dirty="0" smtClean="0"/>
              <a:t>Digitizer </a:t>
            </a:r>
            <a:r>
              <a:rPr kumimoji="0" lang="ar-SA" sz="2400" b="1" dirty="0" smtClean="0"/>
              <a:t>جهاز </a:t>
            </a:r>
            <a:r>
              <a:rPr kumimoji="0" lang="ar-SA" sz="2400" b="1" dirty="0"/>
              <a:t>التحويل الرقمي</a:t>
            </a:r>
            <a:r>
              <a:rPr kumimoji="0" lang="en-US" sz="24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450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رسم الخرائط على 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الانترنت</a:t>
            </a:r>
            <a:endParaRPr lang="ar-IQ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(Online Mapping)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461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95400" y="1905000"/>
            <a:ext cx="57070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latin typeface="Georgia" pitchFamily="18" charset="0"/>
                <a:ea typeface="Batang" pitchFamily="18" charset="-127"/>
              </a:rPr>
              <a:t>Thank you for listening</a:t>
            </a:r>
            <a:endParaRPr lang="en-US" sz="3600" b="1" dirty="0">
              <a:latin typeface="Georgia" pitchFamily="18" charset="0"/>
              <a:ea typeface="Batang" pitchFamily="18" charset="-127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685800" y="5653414"/>
            <a:ext cx="2209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lackadder ITC" pitchFamily="82" charset="0"/>
              </a:rPr>
              <a:t>Sabhan</a:t>
            </a: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lackadder ITC" pitchFamily="82" charset="0"/>
              </a:rPr>
              <a:t> </a:t>
            </a:r>
            <a:r>
              <a:rPr lang="en-US" sz="3200" b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Blackadder ITC" pitchFamily="82" charset="0"/>
              </a:rPr>
              <a:t>ahmed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27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600" y="944562"/>
            <a:ext cx="8686800" cy="731838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SA" sz="3600" b="1" dirty="0" smtClean="0"/>
              <a:t>ما </a:t>
            </a:r>
            <a:r>
              <a:rPr lang="ar-SA" sz="3600" b="1" dirty="0"/>
              <a:t>هو نظام المعلومات </a:t>
            </a:r>
            <a:r>
              <a:rPr lang="ar-SA" sz="3600" b="1" dirty="0" smtClean="0"/>
              <a:t>الجغرافي</a:t>
            </a:r>
            <a:r>
              <a:rPr lang="en-US" sz="3600" b="1" dirty="0" smtClean="0"/>
              <a:t>(</a:t>
            </a:r>
            <a:r>
              <a:rPr lang="en-US" sz="3600" b="1" dirty="0" smtClean="0">
                <a:solidFill>
                  <a:srgbClr val="FF0000"/>
                </a:solidFill>
              </a:rPr>
              <a:t>GIS</a:t>
            </a:r>
            <a:r>
              <a:rPr lang="en-US" sz="3600" b="1" dirty="0" smtClean="0"/>
              <a:t>) </a:t>
            </a:r>
            <a:r>
              <a:rPr lang="ar-SA" sz="3600" b="1" dirty="0" smtClean="0"/>
              <a:t>؟</a:t>
            </a:r>
            <a:endParaRPr lang="en-US" sz="36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228600" y="19050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</a:rPr>
              <a:t>G</a:t>
            </a:r>
            <a:r>
              <a:rPr lang="en-US" sz="4000" b="1" dirty="0" smtClean="0">
                <a:latin typeface="Garamond" pitchFamily="18" charset="0"/>
              </a:rPr>
              <a:t>eographic 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latin typeface="Garamond" pitchFamily="18" charset="0"/>
              </a:rPr>
              <a:t>+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</a:rPr>
              <a:t>I</a:t>
            </a:r>
            <a:r>
              <a:rPr lang="en-US" sz="4000" b="1" dirty="0" smtClean="0">
                <a:latin typeface="Garamond" pitchFamily="18" charset="0"/>
              </a:rPr>
              <a:t>nformation 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latin typeface="Garamond" pitchFamily="18" charset="0"/>
              </a:rPr>
              <a:t>+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Garamond" pitchFamily="18" charset="0"/>
              </a:rPr>
              <a:t>S</a:t>
            </a:r>
            <a:r>
              <a:rPr lang="en-US" sz="4000" b="1" dirty="0" smtClean="0">
                <a:latin typeface="Garamond" pitchFamily="18" charset="0"/>
              </a:rPr>
              <a:t>ystem</a:t>
            </a:r>
            <a:endParaRPr lang="en-US" sz="4000" b="1" dirty="0">
              <a:latin typeface="Garamond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72095"/>
            <a:ext cx="2122319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124200" y="1981200"/>
            <a:ext cx="3048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ar-IQ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جغرافي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+</a:t>
            </a:r>
          </a:p>
          <a:p>
            <a:pPr algn="ctr">
              <a:spcBef>
                <a:spcPct val="20000"/>
              </a:spcBef>
            </a:pPr>
            <a:r>
              <a:rPr lang="ar-IQ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معلومات</a:t>
            </a: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 </a:t>
            </a:r>
          </a:p>
          <a:p>
            <a:pPr algn="ctr">
              <a:spcBef>
                <a:spcPct val="20000"/>
              </a:spcBef>
            </a:pPr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+</a:t>
            </a:r>
          </a:p>
          <a:p>
            <a:pPr algn="ctr">
              <a:spcBef>
                <a:spcPct val="20000"/>
              </a:spcBef>
            </a:pPr>
            <a:r>
              <a:rPr lang="ar-IQ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itchFamily="18" charset="0"/>
              </a:rPr>
              <a:t>نظام</a:t>
            </a:r>
            <a:endParaRPr lang="en-US" sz="4000" b="1" dirty="0">
              <a:solidFill>
                <a:schemeClr val="tx1">
                  <a:lumMod val="95000"/>
                  <a:lumOff val="5000"/>
                </a:schemeClr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6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28600" y="596279"/>
            <a:ext cx="8686800" cy="731838"/>
          </a:xfrm>
          <a:prstGeom prst="rect">
            <a:avLst/>
          </a:prstGeom>
          <a:noFill/>
          <a:ln/>
        </p:spPr>
        <p:txBody>
          <a:bodyPr/>
          <a:lstStyle/>
          <a:p>
            <a:pPr algn="ctr" rtl="1">
              <a:defRPr/>
            </a:pPr>
            <a:r>
              <a:rPr lang="ar-SA" sz="3600" b="1" dirty="0">
                <a:solidFill>
                  <a:srgbClr val="FF0000"/>
                </a:solidFill>
              </a:rPr>
              <a:t>ما هو نظام المعلومات الجغرافي</a:t>
            </a:r>
            <a:r>
              <a:rPr lang="en-US" sz="3600" b="1" dirty="0">
                <a:solidFill>
                  <a:srgbClr val="FF0000"/>
                </a:solidFill>
              </a:rPr>
              <a:t>(GIS) </a:t>
            </a:r>
            <a:r>
              <a:rPr lang="ar-SA" sz="3600" b="1" dirty="0">
                <a:solidFill>
                  <a:srgbClr val="FF0000"/>
                </a:solidFill>
              </a:rPr>
              <a:t>؟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57200" y="1752600"/>
            <a:ext cx="8077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rtl="1">
              <a:spcBef>
                <a:spcPct val="20000"/>
              </a:spcBef>
            </a:pPr>
            <a:endParaRPr lang="en-US" sz="2800" dirty="0">
              <a:latin typeface="Garamond" pitchFamily="18" charset="0"/>
            </a:endParaRPr>
          </a:p>
        </p:txBody>
      </p:sp>
      <p:pic>
        <p:nvPicPr>
          <p:cNvPr id="4098" name="Picture 2" descr="D:\SS\GIScomput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759041"/>
            <a:ext cx="5791200" cy="370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140912" y="1336468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IQ" sz="2800" dirty="0" smtClean="0"/>
              <a:t>- وهي تقنية رسم الخرائط التي تتيح للمستخدم انشاء وتصور واستكشاف  واستعلام والتفاعل مع مجموعة متنوعة من الخرائط ومصادر البيانات وتحليلها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6776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52400" y="944562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3600" b="1" dirty="0">
                <a:latin typeface="Garamond" pitchFamily="18" charset="0"/>
              </a:rPr>
              <a:t>ما </a:t>
            </a:r>
            <a:r>
              <a:rPr lang="ar-IQ" sz="3600" b="1" dirty="0" smtClean="0">
                <a:latin typeface="Garamond" pitchFamily="18" charset="0"/>
              </a:rPr>
              <a:t>هو </a:t>
            </a:r>
            <a:r>
              <a:rPr lang="en-US" sz="3600" b="1" dirty="0">
                <a:latin typeface="Garamond" pitchFamily="18" charset="0"/>
              </a:rPr>
              <a:t>GIS</a:t>
            </a:r>
            <a:r>
              <a:rPr lang="ar-IQ" sz="3600" b="1" dirty="0">
                <a:latin typeface="Garamond" pitchFamily="18" charset="0"/>
              </a:rPr>
              <a:t> ؟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2179637"/>
            <a:ext cx="5486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وسيلة ل</a:t>
            </a:r>
            <a:r>
              <a:rPr lang="ar-IQ" sz="2800" dirty="0" smtClean="0">
                <a:solidFill>
                  <a:srgbClr val="0033CC"/>
                </a:solidFill>
              </a:rPr>
              <a:t>خزن</a:t>
            </a:r>
            <a:r>
              <a:rPr lang="ar-IQ" sz="2800" dirty="0" smtClean="0"/>
              <a:t> و</a:t>
            </a:r>
            <a:r>
              <a:rPr lang="ar-IQ" sz="2800" dirty="0" smtClean="0">
                <a:solidFill>
                  <a:srgbClr val="0033CC"/>
                </a:solidFill>
              </a:rPr>
              <a:t>استرجاع</a:t>
            </a:r>
            <a:r>
              <a:rPr lang="ar-IQ" sz="2800" dirty="0" smtClean="0"/>
              <a:t> و</a:t>
            </a:r>
            <a:r>
              <a:rPr lang="ar-IQ" sz="2800" dirty="0" smtClean="0">
                <a:solidFill>
                  <a:srgbClr val="0033CC"/>
                </a:solidFill>
              </a:rPr>
              <a:t>فرز</a:t>
            </a:r>
            <a:r>
              <a:rPr lang="ar-IQ" sz="2800" dirty="0" smtClean="0"/>
              <a:t> و</a:t>
            </a:r>
            <a:r>
              <a:rPr lang="ar-IQ" sz="2800" dirty="0" smtClean="0">
                <a:solidFill>
                  <a:srgbClr val="0033CC"/>
                </a:solidFill>
              </a:rPr>
              <a:t>مقارنة</a:t>
            </a:r>
            <a:r>
              <a:rPr lang="ar-IQ" sz="2800" dirty="0" smtClean="0"/>
              <a:t> البيانات المكانية لدعم بعض العمليات التحليلية.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74905" y="3960500"/>
            <a:ext cx="387928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Garamond" pitchFamily="18" charset="0"/>
              </a:rPr>
              <a:t>+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881231" y="1905000"/>
            <a:ext cx="1554914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ar-IQ" sz="2200" b="1" dirty="0" smtClean="0">
                <a:latin typeface="Garamond" pitchFamily="18" charset="0"/>
              </a:rPr>
              <a:t>نظام المعلومات</a:t>
            </a:r>
            <a:endParaRPr lang="en-US" sz="2200" b="1" dirty="0">
              <a:latin typeface="Garamond" pitchFamily="18" charset="0"/>
            </a:endParaRPr>
          </a:p>
        </p:txBody>
      </p:sp>
      <p:graphicFrame>
        <p:nvGraphicFramePr>
          <p:cNvPr id="7" name="Object 7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2173073"/>
              </p:ext>
            </p:extLst>
          </p:nvPr>
        </p:nvGraphicFramePr>
        <p:xfrm>
          <a:off x="739388" y="2396252"/>
          <a:ext cx="1858962" cy="1481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" name="Clip" r:id="rId4" imgW="4005000" imgH="3190680" progId="MS_ClipArt_Gallery.2">
                  <p:embed/>
                </p:oleObj>
              </mc:Choice>
              <mc:Fallback>
                <p:oleObj name="Clip" r:id="rId4" imgW="4005000" imgH="319068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88" y="2396252"/>
                        <a:ext cx="1858962" cy="1481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835945" y="4296078"/>
            <a:ext cx="1659110" cy="428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ar-IQ" sz="2200" b="1" dirty="0" smtClean="0">
                <a:latin typeface="Garamond" pitchFamily="18" charset="0"/>
              </a:rPr>
              <a:t>الموقع الجغرافي</a:t>
            </a:r>
            <a:endParaRPr lang="en-US" sz="2200" b="1" dirty="0">
              <a:latin typeface="Garamond" pitchFamily="18" charset="0"/>
            </a:endParaRPr>
          </a:p>
        </p:txBody>
      </p:sp>
      <p:graphicFrame>
        <p:nvGraphicFramePr>
          <p:cNvPr id="9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8186556"/>
              </p:ext>
            </p:extLst>
          </p:nvPr>
        </p:nvGraphicFramePr>
        <p:xfrm>
          <a:off x="533400" y="4800600"/>
          <a:ext cx="2522537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1" name="Clip" r:id="rId6" imgW="5376600" imgH="2368440" progId="MS_ClipArt_Gallery.2">
                  <p:embed/>
                </p:oleObj>
              </mc:Choice>
              <mc:Fallback>
                <p:oleObj name="Clip" r:id="rId6" imgW="5376600" imgH="23684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800600"/>
                        <a:ext cx="2522537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585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457200"/>
            <a:ext cx="8686800" cy="731838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3600" b="1" dirty="0">
                <a:latin typeface="Garamond" pitchFamily="18" charset="0"/>
              </a:rPr>
              <a:t>ما </a:t>
            </a:r>
            <a:r>
              <a:rPr lang="ar-IQ" sz="3600" b="1" dirty="0" smtClean="0">
                <a:latin typeface="Garamond" pitchFamily="18" charset="0"/>
              </a:rPr>
              <a:t>هو </a:t>
            </a:r>
            <a:r>
              <a:rPr lang="en-US" sz="3600" b="1" dirty="0">
                <a:latin typeface="Garamond" pitchFamily="18" charset="0"/>
              </a:rPr>
              <a:t>GIS</a:t>
            </a:r>
            <a:r>
              <a:rPr lang="ar-IQ" sz="3600" b="1" dirty="0">
                <a:latin typeface="Garamond" pitchFamily="18" charset="0"/>
              </a:rPr>
              <a:t> ؟</a:t>
            </a:r>
            <a:endParaRPr lang="en-US" sz="3600" b="1" dirty="0"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 rtl="1">
              <a:buFont typeface="Arial" pitchFamily="34" charset="0"/>
              <a:buChar char="•"/>
            </a:pPr>
            <a:r>
              <a:rPr lang="ar-IQ" sz="2800" dirty="0" smtClean="0"/>
              <a:t>يربط </a:t>
            </a:r>
            <a:r>
              <a:rPr lang="en-US" sz="2800" dirty="0"/>
              <a:t>GIS </a:t>
            </a:r>
            <a:r>
              <a:rPr lang="ar-IQ" sz="2800" dirty="0"/>
              <a:t>  </a:t>
            </a:r>
            <a:r>
              <a:rPr lang="ar-IQ" sz="2800" dirty="0" smtClean="0"/>
              <a:t>المعالم الجغرافية بجداول بيانات</a:t>
            </a:r>
            <a:endParaRPr lang="ar-IQ" sz="2800" dirty="0"/>
          </a:p>
        </p:txBody>
      </p:sp>
      <p:graphicFrame>
        <p:nvGraphicFramePr>
          <p:cNvPr id="6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850566"/>
              </p:ext>
            </p:extLst>
          </p:nvPr>
        </p:nvGraphicFramePr>
        <p:xfrm>
          <a:off x="533402" y="2819400"/>
          <a:ext cx="3768635" cy="2839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4" name="Photo Editor Photo" r:id="rId3" imgW="6819048" imgH="4963218" progId="MSPhotoEd.3">
                  <p:embed/>
                </p:oleObj>
              </mc:Choice>
              <mc:Fallback>
                <p:oleObj name="Photo Editor Photo" r:id="rId3" imgW="6819048" imgH="496321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2" y="2819400"/>
                        <a:ext cx="3768635" cy="28394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3352800" y="3928113"/>
            <a:ext cx="266659" cy="569452"/>
            <a:chOff x="3694" y="1932"/>
            <a:chExt cx="242" cy="594"/>
          </a:xfrm>
        </p:grpSpPr>
        <p:sp>
          <p:nvSpPr>
            <p:cNvPr id="8" name="Line 38"/>
            <p:cNvSpPr>
              <a:spLocks noChangeShapeType="1"/>
            </p:cNvSpPr>
            <p:nvPr/>
          </p:nvSpPr>
          <p:spPr bwMode="auto">
            <a:xfrm flipH="1" flipV="1">
              <a:off x="3694" y="1932"/>
              <a:ext cx="181" cy="493"/>
            </a:xfrm>
            <a:prstGeom prst="line">
              <a:avLst/>
            </a:prstGeom>
            <a:noFill/>
            <a:ln w="38100">
              <a:solidFill>
                <a:srgbClr val="FFFF1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42"/>
            <p:cNvSpPr>
              <a:spLocks noChangeArrowheads="1"/>
            </p:cNvSpPr>
            <p:nvPr/>
          </p:nvSpPr>
          <p:spPr bwMode="auto">
            <a:xfrm>
              <a:off x="3828" y="2424"/>
              <a:ext cx="108" cy="102"/>
            </a:xfrm>
            <a:prstGeom prst="rect">
              <a:avLst/>
            </a:prstGeom>
            <a:noFill/>
            <a:ln w="28575">
              <a:solidFill>
                <a:srgbClr val="FFFF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10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5150299"/>
              </p:ext>
            </p:extLst>
          </p:nvPr>
        </p:nvGraphicFramePr>
        <p:xfrm>
          <a:off x="4648200" y="2743200"/>
          <a:ext cx="3758476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5" name="Photo Editor Photo" r:id="rId5" imgW="6838095" imgH="4990476" progId="MSPhotoEd.3">
                  <p:embed/>
                </p:oleObj>
              </mc:Choice>
              <mc:Fallback>
                <p:oleObj name="Photo Editor Photo" r:id="rId5" imgW="6838095" imgH="49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743200"/>
                        <a:ext cx="3758476" cy="289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5867400" y="3832171"/>
            <a:ext cx="647644" cy="536973"/>
            <a:chOff x="2655" y="1866"/>
            <a:chExt cx="589" cy="639"/>
          </a:xfrm>
        </p:grpSpPr>
        <p:sp>
          <p:nvSpPr>
            <p:cNvPr id="12" name="Line 24"/>
            <p:cNvSpPr>
              <a:spLocks noChangeShapeType="1"/>
            </p:cNvSpPr>
            <p:nvPr/>
          </p:nvSpPr>
          <p:spPr bwMode="auto">
            <a:xfrm flipV="1">
              <a:off x="2795" y="1866"/>
              <a:ext cx="449" cy="505"/>
            </a:xfrm>
            <a:prstGeom prst="line">
              <a:avLst/>
            </a:prstGeom>
            <a:noFill/>
            <a:ln w="38100">
              <a:solidFill>
                <a:srgbClr val="FFFF17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41"/>
            <p:cNvSpPr>
              <a:spLocks noChangeArrowheads="1"/>
            </p:cNvSpPr>
            <p:nvPr/>
          </p:nvSpPr>
          <p:spPr bwMode="auto">
            <a:xfrm>
              <a:off x="2655" y="2370"/>
              <a:ext cx="156" cy="135"/>
            </a:xfrm>
            <a:prstGeom prst="rect">
              <a:avLst/>
            </a:prstGeom>
            <a:noFill/>
            <a:ln w="28575">
              <a:solidFill>
                <a:srgbClr val="FFFF17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86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pres?slideindex=1&amp;slidetitle="/>
          </p:cNvPr>
          <p:cNvSpPr txBox="1">
            <a:spLocks noChangeArrowheads="1"/>
          </p:cNvSpPr>
          <p:nvPr/>
        </p:nvSpPr>
        <p:spPr>
          <a:xfrm>
            <a:off x="152400" y="1828800"/>
            <a:ext cx="8686800" cy="3352800"/>
          </a:xfrm>
          <a:prstGeom prst="rect">
            <a:avLst/>
          </a:prstGeom>
        </p:spPr>
        <p:txBody>
          <a:bodyPr/>
          <a:lstStyle/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solidFill>
                  <a:srgbClr val="FF0000"/>
                </a:solidFill>
                <a:latin typeface="Arabic Typesetting" pitchFamily="66" charset="-78"/>
                <a:ea typeface="+mj-ea"/>
                <a:cs typeface="Arabic Typesetting" pitchFamily="66" charset="-78"/>
              </a:rPr>
              <a:t>مفاهيم نظام المعلومات الجغرافي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en-US" sz="48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(GIS)</a:t>
            </a: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</a:rPr>
              <a:t> </a:t>
            </a:r>
            <a:endParaRPr lang="en-US" sz="6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endParaRPr lang="en-US" sz="4000" b="1" dirty="0" smtClean="0">
              <a:latin typeface="Arabic Typesetting" pitchFamily="66" charset="-78"/>
              <a:ea typeface="+mj-ea"/>
              <a:cs typeface="Arabic Typesetting" pitchFamily="66" charset="-78"/>
            </a:endParaRPr>
          </a:p>
          <a:p>
            <a:pPr algn="ctr" rtl="1" fontAlgn="auto">
              <a:spcAft>
                <a:spcPts val="0"/>
              </a:spcAft>
              <a:defRPr/>
            </a:pPr>
            <a:r>
              <a:rPr lang="ar-IQ" sz="6000" b="1" dirty="0" smtClean="0">
                <a:latin typeface="Arabic Typesetting" pitchFamily="66" charset="-78"/>
                <a:ea typeface="+mj-ea"/>
                <a:cs typeface="Arabic Typesetting" pitchFamily="66" charset="-78"/>
                <a:sym typeface="Wingdings 2"/>
              </a:rPr>
              <a:t></a:t>
            </a:r>
            <a:endParaRPr lang="en-US" sz="6000" b="1" dirty="0">
              <a:latin typeface="Arabic Typesetting" pitchFamily="66" charset="-78"/>
              <a:ea typeface="+mj-ea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45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جاور">
  <a:themeElements>
    <a:clrScheme name="تجاور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تجاور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1559</TotalTime>
  <Words>829</Words>
  <Application>Microsoft Office PowerPoint</Application>
  <PresentationFormat>عرض على الشاشة (3:4)‏</PresentationFormat>
  <Paragraphs>331</Paragraphs>
  <Slides>43</Slides>
  <Notes>33</Notes>
  <HiddenSlides>3</HiddenSlides>
  <MMClips>0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43</vt:i4>
      </vt:variant>
    </vt:vector>
  </HeadingPairs>
  <TitlesOfParts>
    <vt:vector size="46" baseType="lpstr">
      <vt:lpstr>تجاور</vt:lpstr>
      <vt:lpstr>Clip</vt:lpstr>
      <vt:lpstr>Photo Editor Photo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Zaid Raad</dc:creator>
  <cp:lastModifiedBy>sss</cp:lastModifiedBy>
  <cp:revision>464</cp:revision>
  <dcterms:created xsi:type="dcterms:W3CDTF">2006-08-16T00:00:00Z</dcterms:created>
  <dcterms:modified xsi:type="dcterms:W3CDTF">2013-11-20T10:10:55Z</dcterms:modified>
</cp:coreProperties>
</file>