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60" r:id="rId4"/>
    <p:sldId id="261" r:id="rId5"/>
    <p:sldId id="262"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4" autoAdjust="0"/>
    <p:restoredTop sz="94660"/>
  </p:normalViewPr>
  <p:slideViewPr>
    <p:cSldViewPr snapToGrid="0">
      <p:cViewPr varScale="1">
        <p:scale>
          <a:sx n="45" d="100"/>
          <a:sy n="45" d="100"/>
        </p:scale>
        <p:origin x="7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214966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262078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1833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163271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47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2102878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98780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284841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110144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0CAE5-AE90-420C-B159-4F978DF0911D}"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402556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D0CAE5-AE90-420C-B159-4F978DF0911D}"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22075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D0CAE5-AE90-420C-B159-4F978DF0911D}"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277450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D0CAE5-AE90-420C-B159-4F978DF0911D}"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323530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0CAE5-AE90-420C-B159-4F978DF0911D}"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428356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D0CAE5-AE90-420C-B159-4F978DF0911D}"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83449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0CAE5-AE90-420C-B159-4F978DF0911D}"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604FE-958D-45EC-86DB-19FB65302C45}" type="slidenum">
              <a:rPr lang="en-US" smtClean="0"/>
              <a:t>‹#›</a:t>
            </a:fld>
            <a:endParaRPr lang="en-US"/>
          </a:p>
        </p:txBody>
      </p:sp>
    </p:spTree>
    <p:extLst>
      <p:ext uri="{BB962C8B-B14F-4D97-AF65-F5344CB8AC3E}">
        <p14:creationId xmlns:p14="http://schemas.microsoft.com/office/powerpoint/2010/main" val="348377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D0CAE5-AE90-420C-B159-4F978DF0911D}" type="datetimeFigureOut">
              <a:rPr lang="en-US" smtClean="0"/>
              <a:t>4/27/2023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1E604FE-958D-45EC-86DB-19FB65302C45}" type="slidenum">
              <a:rPr lang="en-US" smtClean="0"/>
              <a:t>‹#›</a:t>
            </a:fld>
            <a:endParaRPr lang="en-US"/>
          </a:p>
        </p:txBody>
      </p:sp>
    </p:spTree>
    <p:extLst>
      <p:ext uri="{BB962C8B-B14F-4D97-AF65-F5344CB8AC3E}">
        <p14:creationId xmlns:p14="http://schemas.microsoft.com/office/powerpoint/2010/main" val="276198027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9DFE-AE56-154A-3110-7CA97D03B937}"/>
              </a:ext>
            </a:extLst>
          </p:cNvPr>
          <p:cNvSpPr>
            <a:spLocks noGrp="1"/>
          </p:cNvSpPr>
          <p:nvPr>
            <p:ph type="ctrTitle"/>
          </p:nvPr>
        </p:nvSpPr>
        <p:spPr>
          <a:xfrm>
            <a:off x="2692398" y="758536"/>
            <a:ext cx="6815669" cy="3927764"/>
          </a:xfrm>
        </p:spPr>
        <p:txBody>
          <a:bodyPr/>
          <a:lstStyle/>
          <a:p>
            <a:pPr algn="ctr"/>
            <a:r>
              <a:rPr lang="ar-IQ" sz="3200" b="1" i="1" dirty="0">
                <a:solidFill>
                  <a:schemeClr val="tx1"/>
                </a:solidFill>
                <a:latin typeface="Times New Roman" panose="02020603050405020304" pitchFamily="18" charset="0"/>
                <a:ea typeface="Calibri" panose="020F0502020204030204" pitchFamily="34" charset="0"/>
                <a:cs typeface="+mn-cs"/>
              </a:rPr>
              <a:t>المادة:</a:t>
            </a:r>
            <a:br>
              <a:rPr lang="ar-IQ" sz="3200" b="1" i="1" dirty="0">
                <a:solidFill>
                  <a:schemeClr val="tx1"/>
                </a:solidFill>
                <a:latin typeface="Times New Roman" panose="02020603050405020304" pitchFamily="18" charset="0"/>
                <a:ea typeface="Calibri" panose="020F0502020204030204" pitchFamily="34" charset="0"/>
                <a:cs typeface="+mn-cs"/>
              </a:rPr>
            </a:br>
            <a:r>
              <a:rPr lang="ar-IQ" sz="3200" b="1" i="1" dirty="0">
                <a:solidFill>
                  <a:schemeClr val="tx1"/>
                </a:solidFill>
                <a:latin typeface="Times New Roman" panose="02020603050405020304" pitchFamily="18" charset="0"/>
                <a:ea typeface="Calibri" panose="020F0502020204030204" pitchFamily="34" charset="0"/>
                <a:cs typeface="+mn-cs"/>
              </a:rPr>
              <a:t>محاسبة المنشآت المالية</a:t>
            </a:r>
            <a:br>
              <a:rPr lang="ar-IQ" sz="3200" b="1" i="1" dirty="0">
                <a:solidFill>
                  <a:schemeClr val="tx1"/>
                </a:solidFill>
                <a:latin typeface="Times New Roman" panose="02020603050405020304" pitchFamily="18" charset="0"/>
                <a:ea typeface="Calibri" panose="020F0502020204030204" pitchFamily="34" charset="0"/>
                <a:cs typeface="+mn-cs"/>
              </a:rPr>
            </a:br>
            <a:br>
              <a:rPr lang="ar-IQ" sz="3200" b="1" i="1" dirty="0">
                <a:solidFill>
                  <a:schemeClr val="tx1"/>
                </a:solidFill>
                <a:latin typeface="Times New Roman" panose="02020603050405020304" pitchFamily="18" charset="0"/>
                <a:ea typeface="Calibri" panose="020F0502020204030204" pitchFamily="34" charset="0"/>
                <a:cs typeface="+mn-cs"/>
              </a:rPr>
            </a:br>
            <a:r>
              <a:rPr lang="ar-IQ" sz="3200" b="1" i="1" dirty="0">
                <a:latin typeface="Times New Roman" panose="02020603050405020304" pitchFamily="18" charset="0"/>
                <a:ea typeface="Calibri" panose="020F0502020204030204" pitchFamily="34" charset="0"/>
                <a:cs typeface="+mn-cs"/>
              </a:rPr>
              <a:t>ال</a:t>
            </a:r>
            <a:r>
              <a:rPr lang="ar-IQ" sz="3200" b="1" i="1" dirty="0">
                <a:effectLst/>
                <a:latin typeface="Times New Roman" panose="02020603050405020304" pitchFamily="18" charset="0"/>
                <a:ea typeface="Calibri" panose="020F0502020204030204" pitchFamily="34" charset="0"/>
                <a:cs typeface="+mn-cs"/>
              </a:rPr>
              <a:t>محاسبة في النشاط المصرفي</a:t>
            </a:r>
            <a:br>
              <a:rPr lang="ar-IQ" sz="3200" b="1" i="1" dirty="0">
                <a:solidFill>
                  <a:srgbClr val="FF0000"/>
                </a:solidFill>
                <a:effectLst/>
                <a:latin typeface="Times New Roman" panose="02020603050405020304" pitchFamily="18" charset="0"/>
                <a:ea typeface="Calibri" panose="020F0502020204030204" pitchFamily="34" charset="0"/>
                <a:cs typeface="+mn-cs"/>
              </a:rPr>
            </a:br>
            <a:r>
              <a:rPr lang="ar-SA" sz="2800" b="1" i="1" dirty="0">
                <a:solidFill>
                  <a:schemeClr val="accent6"/>
                </a:solidFill>
                <a:effectLst/>
                <a:latin typeface="Times New Roman" panose="02020603050405020304" pitchFamily="18" charset="0"/>
                <a:ea typeface="Calibri" panose="020F0502020204030204" pitchFamily="34" charset="0"/>
                <a:cs typeface="+mn-cs"/>
              </a:rPr>
              <a:t> </a:t>
            </a:r>
            <a:r>
              <a:rPr lang="ar-SA" sz="2800" b="1" i="1" dirty="0">
                <a:solidFill>
                  <a:schemeClr val="accent6"/>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n-cs"/>
              </a:rPr>
              <a:t>الحوالات الداخلية</a:t>
            </a:r>
            <a:br>
              <a:rPr lang="ar-IQ" sz="2800" b="1" i="1" dirty="0">
                <a:solidFill>
                  <a:schemeClr val="accent6"/>
                </a:solidFill>
                <a:effectLst/>
                <a:latin typeface="Times New Roman" panose="02020603050405020304" pitchFamily="18" charset="0"/>
                <a:ea typeface="Calibri" panose="020F0502020204030204" pitchFamily="34" charset="0"/>
                <a:cs typeface="+mn-cs"/>
              </a:rPr>
            </a:br>
            <a:r>
              <a:rPr lang="ar-SA" sz="2800" b="1" i="1" dirty="0">
                <a:solidFill>
                  <a:schemeClr val="accent6"/>
                </a:solidFill>
                <a:effectLst/>
                <a:latin typeface="Times New Roman" panose="02020603050405020304" pitchFamily="18" charset="0"/>
                <a:ea typeface="Calibri" panose="020F0502020204030204" pitchFamily="34" charset="0"/>
                <a:cs typeface="+mn-cs"/>
              </a:rPr>
              <a:t> (داخل العراق)</a:t>
            </a:r>
            <a:br>
              <a:rPr lang="ar-IQ" sz="2800" dirty="0">
                <a:solidFill>
                  <a:schemeClr val="accent6"/>
                </a:solidFill>
              </a:rPr>
            </a:br>
            <a:endParaRPr lang="en-US" dirty="0">
              <a:solidFill>
                <a:schemeClr val="accent6"/>
              </a:solidFill>
            </a:endParaRPr>
          </a:p>
        </p:txBody>
      </p:sp>
      <p:sp>
        <p:nvSpPr>
          <p:cNvPr id="3" name="Subtitle 2">
            <a:extLst>
              <a:ext uri="{FF2B5EF4-FFF2-40B4-BE49-F238E27FC236}">
                <a16:creationId xmlns:a16="http://schemas.microsoft.com/office/drawing/2014/main" id="{C031DCB1-60B4-64F1-BCAB-E45270EDF33E}"/>
              </a:ext>
            </a:extLst>
          </p:cNvPr>
          <p:cNvSpPr>
            <a:spLocks noGrp="1"/>
          </p:cNvSpPr>
          <p:nvPr>
            <p:ph type="subTitle" idx="1"/>
          </p:nvPr>
        </p:nvSpPr>
        <p:spPr>
          <a:xfrm>
            <a:off x="1507067" y="4873335"/>
            <a:ext cx="7766936" cy="1080655"/>
          </a:xfrm>
        </p:spPr>
        <p:txBody>
          <a:bodyPr>
            <a:noAutofit/>
          </a:bodyPr>
          <a:lstStyle/>
          <a:p>
            <a:r>
              <a:rPr lang="ar-IQ" sz="1800" dirty="0">
                <a:solidFill>
                  <a:schemeClr val="tx1"/>
                </a:solidFill>
                <a:effectLst>
                  <a:outerShdw blurRad="38100" dist="38100" dir="2700000" algn="tl">
                    <a:srgbClr val="000000">
                      <a:alpha val="43137"/>
                    </a:srgbClr>
                  </a:outerShdw>
                </a:effectLst>
              </a:rPr>
              <a:t>المرحلة الثالثة/ قسم المحاسبة/ الكورس الاول</a:t>
            </a:r>
          </a:p>
          <a:p>
            <a:r>
              <a:rPr lang="ar-IQ" sz="2000" b="1" dirty="0">
                <a:solidFill>
                  <a:srgbClr val="FF0000"/>
                </a:solidFill>
                <a:effectLst>
                  <a:outerShdw blurRad="38100" dist="38100" dir="2700000" algn="tl">
                    <a:srgbClr val="000000">
                      <a:alpha val="43137"/>
                    </a:srgbClr>
                  </a:outerShdw>
                </a:effectLst>
              </a:rPr>
              <a:t>اعداد المدرس: د. شيماء محمد سمير</a:t>
            </a:r>
            <a:endParaRPr lang="en-US" sz="2000" b="1" dirty="0">
              <a:solidFill>
                <a:srgbClr val="FF0000"/>
              </a:solidFill>
              <a:effectLst>
                <a:outerShdw blurRad="38100" dist="38100" dir="2700000" algn="tl">
                  <a:srgbClr val="000000">
                    <a:alpha val="43137"/>
                  </a:srgbClr>
                </a:outerShdw>
              </a:effectLst>
            </a:endParaRPr>
          </a:p>
        </p:txBody>
      </p:sp>
      <p:pic>
        <p:nvPicPr>
          <p:cNvPr id="4" name="Audio 3">
            <a:hlinkClick r:id="" action="ppaction://media"/>
            <a:extLst>
              <a:ext uri="{FF2B5EF4-FFF2-40B4-BE49-F238E27FC236}">
                <a16:creationId xmlns:a16="http://schemas.microsoft.com/office/drawing/2014/main" id="{8EA96C56-CD97-6DCD-628D-2C2F082E26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37018480"/>
      </p:ext>
    </p:extLst>
  </p:cSld>
  <p:clrMapOvr>
    <a:masterClrMapping/>
  </p:clrMapOvr>
  <mc:AlternateContent xmlns:mc="http://schemas.openxmlformats.org/markup-compatibility/2006" xmlns:p14="http://schemas.microsoft.com/office/powerpoint/2010/main">
    <mc:Choice Requires="p14">
      <p:transition spd="slow" p14:dur="2000" advTm="19472"/>
    </mc:Choice>
    <mc:Fallback xmlns="">
      <p:transition spd="slow" advTm="19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9DFE-AE56-154A-3110-7CA97D03B937}"/>
              </a:ext>
            </a:extLst>
          </p:cNvPr>
          <p:cNvSpPr>
            <a:spLocks noGrp="1"/>
          </p:cNvSpPr>
          <p:nvPr>
            <p:ph type="ctrTitle"/>
          </p:nvPr>
        </p:nvSpPr>
        <p:spPr>
          <a:xfrm>
            <a:off x="2692398" y="1615441"/>
            <a:ext cx="6815669" cy="1771224"/>
          </a:xfrm>
        </p:spPr>
        <p:txBody>
          <a:bodyPr/>
          <a:lstStyle/>
          <a:p>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54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6000" b="1" i="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br>
            <a:br>
              <a:rPr lang="en-US" sz="1800" dirty="0">
                <a:effectLst/>
                <a:latin typeface="Times New Roman" panose="02020603050405020304" pitchFamily="18" charset="0"/>
                <a:ea typeface="Calibri" panose="020F0502020204030204" pitchFamily="34" charset="0"/>
                <a:cs typeface="Simplified Arabic" panose="02020603050405020304" pitchFamily="18" charset="-78"/>
              </a:rPr>
            </a:br>
            <a:endParaRPr lang="en-US" dirty="0"/>
          </a:p>
        </p:txBody>
      </p:sp>
      <p:sp>
        <p:nvSpPr>
          <p:cNvPr id="3" name="Subtitle 2">
            <a:extLst>
              <a:ext uri="{FF2B5EF4-FFF2-40B4-BE49-F238E27FC236}">
                <a16:creationId xmlns:a16="http://schemas.microsoft.com/office/drawing/2014/main" id="{C031DCB1-60B4-64F1-BCAB-E45270EDF33E}"/>
              </a:ext>
            </a:extLst>
          </p:cNvPr>
          <p:cNvSpPr>
            <a:spLocks noGrp="1"/>
          </p:cNvSpPr>
          <p:nvPr>
            <p:ph type="subTitle" idx="1"/>
          </p:nvPr>
        </p:nvSpPr>
        <p:spPr>
          <a:xfrm>
            <a:off x="2692398" y="3207175"/>
            <a:ext cx="6815669" cy="1771224"/>
          </a:xfrm>
        </p:spPr>
        <p:txBody>
          <a:bodyPr>
            <a:normAutofit/>
          </a:bodyPr>
          <a:lstStyle/>
          <a:p>
            <a:pPr marL="0" marR="0" indent="414020" algn="justLow" rtl="1">
              <a:spcBef>
                <a:spcPts val="400"/>
              </a:spcBef>
              <a:spcAft>
                <a:spcPts val="400"/>
              </a:spcAft>
            </a:pPr>
            <a:r>
              <a:rPr lang="ar-SA" sz="2000" dirty="0">
                <a:effectLst/>
                <a:latin typeface="Times New Roman" panose="02020603050405020304" pitchFamily="18" charset="0"/>
                <a:ea typeface="Calibri" panose="020F0502020204030204" pitchFamily="34" charset="0"/>
              </a:rPr>
              <a:t>تقسم إلى:</a:t>
            </a:r>
            <a:endParaRPr lang="en-US" sz="2000" dirty="0">
              <a:effectLst/>
              <a:latin typeface="Times New Roman" panose="02020603050405020304" pitchFamily="18" charset="0"/>
              <a:ea typeface="Calibri" panose="020F0502020204030204" pitchFamily="34" charset="0"/>
            </a:endParaRPr>
          </a:p>
          <a:p>
            <a:pPr marL="0" marR="0" algn="justLow" rtl="1">
              <a:spcBef>
                <a:spcPts val="400"/>
              </a:spcBef>
              <a:spcAft>
                <a:spcPts val="400"/>
              </a:spcAft>
            </a:pPr>
            <a:r>
              <a:rPr lang="ar-IQ" sz="2000" b="1" dirty="0">
                <a:effectLst/>
                <a:latin typeface="Times New Roman" panose="02020603050405020304" pitchFamily="18" charset="0"/>
                <a:ea typeface="Calibri" panose="020F0502020204030204" pitchFamily="34" charset="0"/>
              </a:rPr>
              <a:t>أ- الحوالات الداخلية المباعة.</a:t>
            </a:r>
            <a:endParaRPr lang="en-US" sz="2000" b="1" dirty="0">
              <a:effectLst/>
              <a:latin typeface="Times New Roman" panose="02020603050405020304" pitchFamily="18" charset="0"/>
              <a:ea typeface="Calibri" panose="020F0502020204030204" pitchFamily="34" charset="0"/>
            </a:endParaRPr>
          </a:p>
          <a:p>
            <a:pPr marL="0" marR="0" algn="justLow" rtl="1">
              <a:spcBef>
                <a:spcPts val="400"/>
              </a:spcBef>
              <a:spcAft>
                <a:spcPts val="400"/>
              </a:spcAft>
            </a:pPr>
            <a:r>
              <a:rPr lang="ar-IQ" sz="2000" b="1" dirty="0">
                <a:effectLst/>
                <a:latin typeface="Times New Roman" panose="02020603050405020304" pitchFamily="18" charset="0"/>
                <a:ea typeface="Calibri" panose="020F0502020204030204" pitchFamily="34" charset="0"/>
              </a:rPr>
              <a:t>ب- الحوالات الداخلية المبتاعة.</a:t>
            </a:r>
            <a:endParaRPr lang="en-US" sz="2000" b="1" dirty="0">
              <a:effectLst/>
              <a:latin typeface="Times New Roman" panose="02020603050405020304" pitchFamily="18" charset="0"/>
              <a:ea typeface="Calibri" panose="020F0502020204030204" pitchFamily="34" charset="0"/>
            </a:endParaRPr>
          </a:p>
          <a:p>
            <a:pPr marL="0" marR="0" algn="justLow" rtl="1">
              <a:spcBef>
                <a:spcPts val="400"/>
              </a:spcBef>
              <a:spcAft>
                <a:spcPts val="400"/>
              </a:spcAft>
            </a:pPr>
            <a:r>
              <a:rPr lang="ar-IQ" sz="2000" b="1" dirty="0">
                <a:effectLst/>
                <a:latin typeface="Times New Roman" panose="02020603050405020304" pitchFamily="18" charset="0"/>
                <a:ea typeface="Calibri" panose="020F0502020204030204" pitchFamily="34" charset="0"/>
              </a:rPr>
              <a:t>جـ- السفاتج المسحوبة على المصرف (صك مصدق).</a:t>
            </a:r>
            <a:endParaRPr lang="en-US" sz="2000" b="1" dirty="0">
              <a:effectLst/>
              <a:latin typeface="Times New Roman" panose="02020603050405020304" pitchFamily="18" charset="0"/>
              <a:ea typeface="Calibri" panose="020F0502020204030204" pitchFamily="34" charset="0"/>
            </a:endParaRPr>
          </a:p>
          <a:p>
            <a:pPr algn="r"/>
            <a:endParaRPr lang="en-US" dirty="0"/>
          </a:p>
        </p:txBody>
      </p:sp>
      <p:pic>
        <p:nvPicPr>
          <p:cNvPr id="4" name="Audio 3">
            <a:hlinkClick r:id="" action="ppaction://media"/>
            <a:extLst>
              <a:ext uri="{FF2B5EF4-FFF2-40B4-BE49-F238E27FC236}">
                <a16:creationId xmlns:a16="http://schemas.microsoft.com/office/drawing/2014/main" id="{67267DA4-2F0D-9E75-70E2-0E014902F1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55630774"/>
      </p:ext>
    </p:extLst>
  </p:cSld>
  <p:clrMapOvr>
    <a:masterClrMapping/>
  </p:clrMapOvr>
  <mc:AlternateContent xmlns:mc="http://schemas.openxmlformats.org/markup-compatibility/2006" xmlns:p14="http://schemas.microsoft.com/office/powerpoint/2010/main">
    <mc:Choice Requires="p14">
      <p:transition spd="slow" p14:dur="2000" advTm="11793"/>
    </mc:Choice>
    <mc:Fallback xmlns="">
      <p:transition spd="slow" advTm="11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9DFE-AE56-154A-3110-7CA97D03B937}"/>
              </a:ext>
            </a:extLst>
          </p:cNvPr>
          <p:cNvSpPr>
            <a:spLocks noGrp="1"/>
          </p:cNvSpPr>
          <p:nvPr>
            <p:ph type="ctrTitle"/>
          </p:nvPr>
        </p:nvSpPr>
        <p:spPr/>
        <p:txBody>
          <a:bodyPr/>
          <a:lstStyle/>
          <a:p>
            <a:r>
              <a:rPr lang="ar-IQ" sz="40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t>أ- الحوالات الداخلية المباعة:</a:t>
            </a:r>
            <a:br>
              <a:rPr lang="en-US" sz="4000" dirty="0">
                <a:effectLst/>
                <a:latin typeface="Times New Roman" panose="02020603050405020304" pitchFamily="18" charset="0"/>
                <a:ea typeface="Calibri" panose="020F0502020204030204" pitchFamily="34" charset="0"/>
                <a:cs typeface="Simplified Arabic" panose="02020603050405020304" pitchFamily="18" charset="-78"/>
              </a:rPr>
            </a:br>
            <a:endParaRPr lang="en-US" sz="4000" dirty="0"/>
          </a:p>
        </p:txBody>
      </p:sp>
      <p:sp>
        <p:nvSpPr>
          <p:cNvPr id="3" name="Subtitle 2">
            <a:extLst>
              <a:ext uri="{FF2B5EF4-FFF2-40B4-BE49-F238E27FC236}">
                <a16:creationId xmlns:a16="http://schemas.microsoft.com/office/drawing/2014/main" id="{C031DCB1-60B4-64F1-BCAB-E45270EDF33E}"/>
              </a:ext>
            </a:extLst>
          </p:cNvPr>
          <p:cNvSpPr>
            <a:spLocks noGrp="1"/>
          </p:cNvSpPr>
          <p:nvPr>
            <p:ph type="subTitle" idx="1"/>
          </p:nvPr>
        </p:nvSpPr>
        <p:spPr>
          <a:xfrm>
            <a:off x="2692398" y="3386664"/>
            <a:ext cx="6815669" cy="1805096"/>
          </a:xfrm>
        </p:spPr>
        <p:txBody>
          <a:bodyPr>
            <a:normAutofit/>
          </a:bodyPr>
          <a:lstStyle/>
          <a:p>
            <a:pPr marL="0" marR="0" indent="414020" algn="justLow" rtl="1">
              <a:lnSpc>
                <a:spcPct val="150000"/>
              </a:lnSpc>
              <a:spcBef>
                <a:spcPts val="400"/>
              </a:spcBef>
              <a:spcAft>
                <a:spcPts val="400"/>
              </a:spcAft>
            </a:pPr>
            <a:r>
              <a:rPr lang="ar-IQ" sz="1800" dirty="0">
                <a:effectLst/>
                <a:latin typeface="Times New Roman" panose="02020603050405020304" pitchFamily="18" charset="0"/>
                <a:ea typeface="Calibri" panose="020F0502020204030204" pitchFamily="34" charset="0"/>
              </a:rPr>
              <a:t>عب</a:t>
            </a:r>
            <a:r>
              <a:rPr lang="ar-IQ" sz="1800" dirty="0">
                <a:latin typeface="Times New Roman" panose="02020603050405020304" pitchFamily="18" charset="0"/>
                <a:ea typeface="Calibri" panose="020F0502020204030204" pitchFamily="34" charset="0"/>
              </a:rPr>
              <a:t>ا</a:t>
            </a:r>
            <a:r>
              <a:rPr lang="ar-IQ" sz="1800" dirty="0">
                <a:effectLst/>
                <a:latin typeface="Times New Roman" panose="02020603050405020304" pitchFamily="18" charset="0"/>
                <a:ea typeface="Calibri" panose="020F0502020204030204" pitchFamily="34" charset="0"/>
              </a:rPr>
              <a:t>رة عن تحويل مبالغ نقدية من داخل المدينة إلى مدينة أخرى داخل العراق فمثلاً عندما يتقدم أحد الأشخاص بطلب إلى فرع الموصل لتحويل مبلغ نقدي من الموصل إلى بغداد يقوم فرع الموصل بهذه الخدمة مقابل عمولة ومصاريف ويثبت القيد الاتي عند استلام المبلغ:</a:t>
            </a:r>
            <a:endParaRPr lang="en-US" sz="1800" dirty="0">
              <a:effectLst/>
              <a:latin typeface="Times New Roman" panose="02020603050405020304" pitchFamily="18" charset="0"/>
              <a:ea typeface="Calibri" panose="020F0502020204030204" pitchFamily="34" charset="0"/>
            </a:endParaRPr>
          </a:p>
          <a:p>
            <a:pPr algn="r"/>
            <a:endParaRPr lang="en-US" dirty="0"/>
          </a:p>
        </p:txBody>
      </p:sp>
      <p:pic>
        <p:nvPicPr>
          <p:cNvPr id="4" name="Audio 3">
            <a:hlinkClick r:id="" action="ppaction://media"/>
            <a:extLst>
              <a:ext uri="{FF2B5EF4-FFF2-40B4-BE49-F238E27FC236}">
                <a16:creationId xmlns:a16="http://schemas.microsoft.com/office/drawing/2014/main" id="{58BD0400-F3F9-CE1B-EC62-39ED5CC9ED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04605357"/>
      </p:ext>
    </p:extLst>
  </p:cSld>
  <p:clrMapOvr>
    <a:masterClrMapping/>
  </p:clrMapOvr>
  <mc:AlternateContent xmlns:mc="http://schemas.openxmlformats.org/markup-compatibility/2006" xmlns:p14="http://schemas.microsoft.com/office/powerpoint/2010/main">
    <mc:Choice Requires="p14">
      <p:transition spd="slow" p14:dur="2000" advTm="27627"/>
    </mc:Choice>
    <mc:Fallback xmlns="">
      <p:transition spd="slow" advTm="27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9DFE-AE56-154A-3110-7CA97D03B937}"/>
              </a:ext>
            </a:extLst>
          </p:cNvPr>
          <p:cNvSpPr>
            <a:spLocks noGrp="1"/>
          </p:cNvSpPr>
          <p:nvPr>
            <p:ph type="ctrTitle"/>
          </p:nvPr>
        </p:nvSpPr>
        <p:spPr>
          <a:xfrm>
            <a:off x="2683934" y="1871131"/>
            <a:ext cx="6824133" cy="780629"/>
          </a:xfrm>
        </p:spPr>
        <p:txBody>
          <a:bodyPr/>
          <a:lstStyle/>
          <a:p>
            <a:r>
              <a:rPr lang="ar-IQ" sz="40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t>أ- الحوالات الداخلية المباعة:</a:t>
            </a:r>
            <a:endParaRPr lang="en-US" sz="4000" dirty="0"/>
          </a:p>
        </p:txBody>
      </p:sp>
      <p:sp>
        <p:nvSpPr>
          <p:cNvPr id="3" name="Subtitle 2">
            <a:extLst>
              <a:ext uri="{FF2B5EF4-FFF2-40B4-BE49-F238E27FC236}">
                <a16:creationId xmlns:a16="http://schemas.microsoft.com/office/drawing/2014/main" id="{C031DCB1-60B4-64F1-BCAB-E45270EDF33E}"/>
              </a:ext>
            </a:extLst>
          </p:cNvPr>
          <p:cNvSpPr>
            <a:spLocks noGrp="1"/>
          </p:cNvSpPr>
          <p:nvPr>
            <p:ph type="subTitle" idx="1"/>
          </p:nvPr>
        </p:nvSpPr>
        <p:spPr>
          <a:xfrm>
            <a:off x="2519680" y="2651760"/>
            <a:ext cx="6988388" cy="2326639"/>
          </a:xfrm>
        </p:spPr>
        <p:txBody>
          <a:bodyPr>
            <a:normAutofit fontScale="32500" lnSpcReduction="20000"/>
          </a:bodyPr>
          <a:lstStyle/>
          <a:p>
            <a:pPr marL="0" marR="0" indent="414020" algn="justLow" rtl="1">
              <a:spcBef>
                <a:spcPts val="400"/>
              </a:spcBef>
              <a:spcAft>
                <a:spcPts val="400"/>
              </a:spcAft>
            </a:pPr>
            <a:r>
              <a:rPr lang="ar-IQ" sz="1800" dirty="0">
                <a:effectLst/>
                <a:latin typeface="Times New Roman" panose="02020603050405020304" pitchFamily="18" charset="0"/>
                <a:ea typeface="Calibri" panose="020F0502020204030204" pitchFamily="34" charset="0"/>
                <a:cs typeface="Simplified Arabic" panose="02020603050405020304" pitchFamily="18" charset="-78"/>
              </a:rPr>
              <a:t> </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r" rtl="1">
              <a:spcBef>
                <a:spcPts val="400"/>
              </a:spcBef>
              <a:spcAft>
                <a:spcPts val="400"/>
              </a:spcAft>
            </a:pPr>
            <a:r>
              <a:rPr lang="ar-IQ" sz="4400" dirty="0">
                <a:effectLst/>
                <a:latin typeface="Times New Roman" panose="02020603050405020304" pitchFamily="18" charset="0"/>
                <a:ea typeface="Calibri" panose="020F0502020204030204" pitchFamily="34" charset="0"/>
                <a:cs typeface="Simplified Arabic" panose="02020603050405020304" pitchFamily="18" charset="-78"/>
              </a:rPr>
              <a:t>                          ×× من حـ/ النقد في الصندوق</a:t>
            </a:r>
            <a:endParaRPr lang="en-US" sz="44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r" rtl="1">
              <a:spcBef>
                <a:spcPts val="400"/>
              </a:spcBef>
              <a:spcAft>
                <a:spcPts val="400"/>
              </a:spcAft>
            </a:pPr>
            <a:r>
              <a:rPr lang="ar-IQ" sz="4400" dirty="0">
                <a:effectLst/>
                <a:latin typeface="Times New Roman" panose="02020603050405020304" pitchFamily="18" charset="0"/>
                <a:ea typeface="Calibri" panose="020F0502020204030204" pitchFamily="34" charset="0"/>
                <a:cs typeface="Simplified Arabic" panose="02020603050405020304" pitchFamily="18" charset="-78"/>
              </a:rPr>
              <a:t>                           أو من حـ/ الحسابات الجارية الدائنة (الزبون)</a:t>
            </a:r>
            <a:endParaRPr lang="en-US" sz="44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r" rtl="1">
              <a:spcBef>
                <a:spcPts val="400"/>
              </a:spcBef>
              <a:spcAft>
                <a:spcPts val="400"/>
              </a:spcAft>
            </a:pPr>
            <a:r>
              <a:rPr lang="ar-IQ" sz="4400" dirty="0">
                <a:effectLst/>
                <a:latin typeface="Times New Roman" panose="02020603050405020304" pitchFamily="18" charset="0"/>
                <a:ea typeface="Calibri" panose="020F0502020204030204" pitchFamily="34" charset="0"/>
                <a:cs typeface="Simplified Arabic" panose="02020603050405020304" pitchFamily="18" charset="-78"/>
              </a:rPr>
              <a:t>                                 إلى مذكورين</a:t>
            </a:r>
            <a:endParaRPr lang="en-US" sz="44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ctr" rtl="1">
              <a:spcBef>
                <a:spcPts val="400"/>
              </a:spcBef>
              <a:spcAft>
                <a:spcPts val="400"/>
              </a:spcAft>
            </a:pPr>
            <a:r>
              <a:rPr lang="ar-IQ" sz="4400" dirty="0">
                <a:effectLst/>
                <a:latin typeface="Times New Roman" panose="02020603050405020304" pitchFamily="18" charset="0"/>
                <a:ea typeface="Calibri" panose="020F0502020204030204" pitchFamily="34" charset="0"/>
                <a:cs typeface="Simplified Arabic" panose="02020603050405020304" pitchFamily="18" charset="-78"/>
              </a:rPr>
              <a:t>         ×× حـ/ عمولة الحوالات الداخلية</a:t>
            </a:r>
            <a:endParaRPr lang="en-US" sz="44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ctr" rtl="1">
              <a:spcBef>
                <a:spcPts val="400"/>
              </a:spcBef>
              <a:spcAft>
                <a:spcPts val="400"/>
              </a:spcAft>
            </a:pPr>
            <a:r>
              <a:rPr lang="ar-IQ" sz="4400" dirty="0">
                <a:effectLst/>
                <a:latin typeface="Times New Roman" panose="02020603050405020304" pitchFamily="18" charset="0"/>
                <a:ea typeface="Calibri" panose="020F0502020204030204" pitchFamily="34" charset="0"/>
                <a:cs typeface="Simplified Arabic" panose="02020603050405020304" pitchFamily="18" charset="-78"/>
              </a:rPr>
              <a:t>           ×× حـ/ مصاريف اتصال مستردة</a:t>
            </a:r>
            <a:endParaRPr lang="en-US" sz="44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ctr" rtl="1">
              <a:spcBef>
                <a:spcPts val="400"/>
              </a:spcBef>
              <a:spcAft>
                <a:spcPts val="400"/>
              </a:spcAft>
            </a:pPr>
            <a:r>
              <a:rPr lang="ar-IQ" sz="4400" dirty="0">
                <a:effectLst/>
                <a:latin typeface="Times New Roman" panose="02020603050405020304" pitchFamily="18" charset="0"/>
                <a:ea typeface="Calibri" panose="020F0502020204030204" pitchFamily="34" charset="0"/>
                <a:cs typeface="Simplified Arabic" panose="02020603050405020304" pitchFamily="18" charset="-78"/>
              </a:rPr>
              <a:t>             ×× حـ/ الحوالات الداخلية المباعة</a:t>
            </a:r>
            <a:endParaRPr lang="en-US" sz="4400" dirty="0">
              <a:effectLst/>
              <a:latin typeface="Times New Roman" panose="02020603050405020304" pitchFamily="18" charset="0"/>
              <a:ea typeface="Calibri" panose="020F0502020204030204" pitchFamily="34" charset="0"/>
              <a:cs typeface="Simplified Arabic" panose="02020603050405020304" pitchFamily="18" charset="-78"/>
            </a:endParaRPr>
          </a:p>
          <a:p>
            <a:pPr algn="r"/>
            <a:r>
              <a:rPr lang="ar-IQ" dirty="0"/>
              <a:t> </a:t>
            </a:r>
            <a:endParaRPr lang="en-US" dirty="0"/>
          </a:p>
        </p:txBody>
      </p:sp>
      <p:pic>
        <p:nvPicPr>
          <p:cNvPr id="4" name="Audio 3">
            <a:hlinkClick r:id="" action="ppaction://media"/>
            <a:extLst>
              <a:ext uri="{FF2B5EF4-FFF2-40B4-BE49-F238E27FC236}">
                <a16:creationId xmlns:a16="http://schemas.microsoft.com/office/drawing/2014/main" id="{7EB3E320-A517-C0D1-A279-45F091B702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03677829"/>
      </p:ext>
    </p:extLst>
  </p:cSld>
  <p:clrMapOvr>
    <a:masterClrMapping/>
  </p:clrMapOvr>
  <mc:AlternateContent xmlns:mc="http://schemas.openxmlformats.org/markup-compatibility/2006" xmlns:p14="http://schemas.microsoft.com/office/powerpoint/2010/main">
    <mc:Choice Requires="p14">
      <p:transition spd="slow" p14:dur="2000" advTm="43764"/>
    </mc:Choice>
    <mc:Fallback xmlns="">
      <p:transition spd="slow" advTm="437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9DFE-AE56-154A-3110-7CA97D03B937}"/>
              </a:ext>
            </a:extLst>
          </p:cNvPr>
          <p:cNvSpPr>
            <a:spLocks noGrp="1"/>
          </p:cNvSpPr>
          <p:nvPr>
            <p:ph type="ctrTitle"/>
          </p:nvPr>
        </p:nvSpPr>
        <p:spPr>
          <a:xfrm>
            <a:off x="2692399" y="1871131"/>
            <a:ext cx="6815668" cy="882229"/>
          </a:xfrm>
        </p:spPr>
        <p:txBody>
          <a:bodyPr/>
          <a:lstStyle/>
          <a:p>
            <a:r>
              <a:rPr lang="ar-IQ" sz="40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t>أ- الحوالات الداخلية المباعة:</a:t>
            </a:r>
            <a:endParaRPr lang="en-US" sz="4000" dirty="0"/>
          </a:p>
        </p:txBody>
      </p:sp>
      <p:sp>
        <p:nvSpPr>
          <p:cNvPr id="3" name="Subtitle 2">
            <a:extLst>
              <a:ext uri="{FF2B5EF4-FFF2-40B4-BE49-F238E27FC236}">
                <a16:creationId xmlns:a16="http://schemas.microsoft.com/office/drawing/2014/main" id="{C031DCB1-60B4-64F1-BCAB-E45270EDF33E}"/>
              </a:ext>
            </a:extLst>
          </p:cNvPr>
          <p:cNvSpPr>
            <a:spLocks noGrp="1"/>
          </p:cNvSpPr>
          <p:nvPr>
            <p:ph type="subTitle" idx="1"/>
          </p:nvPr>
        </p:nvSpPr>
        <p:spPr>
          <a:xfrm>
            <a:off x="2692399" y="2824480"/>
            <a:ext cx="6815668" cy="2153919"/>
          </a:xfrm>
        </p:spPr>
        <p:txBody>
          <a:bodyPr/>
          <a:lstStyle/>
          <a:p>
            <a:pPr marL="0" marR="0" algn="justLow" rtl="1">
              <a:spcBef>
                <a:spcPts val="400"/>
              </a:spcBef>
              <a:spcAft>
                <a:spcPts val="400"/>
              </a:spcAft>
            </a:pPr>
            <a:r>
              <a:rPr lang="ar-IQ" sz="1800" dirty="0">
                <a:effectLst/>
                <a:latin typeface="Times New Roman" panose="02020603050405020304" pitchFamily="18" charset="0"/>
                <a:ea typeface="Calibri" panose="020F0502020204030204" pitchFamily="34" charset="0"/>
              </a:rPr>
              <a:t>ثم يرسل اشعار دائن بالمبلغ إلى الفرع المسحوب عليه الحوالة (مكان المستفيد) بعد اجراء تسجيل القيد الآتي:</a:t>
            </a:r>
          </a:p>
          <a:p>
            <a:pPr marL="0" marR="0" algn="justLow" rtl="1">
              <a:spcBef>
                <a:spcPts val="400"/>
              </a:spcBef>
              <a:spcAft>
                <a:spcPts val="400"/>
              </a:spcAft>
            </a:pPr>
            <a:endParaRPr lang="en-US" sz="1800" dirty="0">
              <a:effectLst/>
              <a:latin typeface="Times New Roman" panose="02020603050405020304" pitchFamily="18" charset="0"/>
              <a:ea typeface="Calibri" panose="020F0502020204030204" pitchFamily="34" charset="0"/>
            </a:endParaRPr>
          </a:p>
          <a:p>
            <a:pPr marL="0" marR="0" algn="r" rtl="1">
              <a:spcBef>
                <a:spcPts val="400"/>
              </a:spcBef>
              <a:spcAft>
                <a:spcPts val="400"/>
              </a:spcAft>
            </a:pPr>
            <a:r>
              <a:rPr lang="ar-IQ" sz="1800" dirty="0">
                <a:effectLst/>
                <a:latin typeface="Times New Roman" panose="02020603050405020304" pitchFamily="18" charset="0"/>
                <a:ea typeface="Calibri" panose="020F0502020204030204" pitchFamily="34" charset="0"/>
              </a:rPr>
              <a:t>                         ×× من حـ/ الحوالات الداخلية المباعة</a:t>
            </a:r>
            <a:endParaRPr lang="en-US" sz="1800" dirty="0">
              <a:effectLst/>
              <a:latin typeface="Times New Roman" panose="02020603050405020304" pitchFamily="18" charset="0"/>
              <a:ea typeface="Calibri" panose="020F0502020204030204" pitchFamily="34" charset="0"/>
            </a:endParaRPr>
          </a:p>
          <a:p>
            <a:pPr marL="0" marR="0" algn="ctr" rtl="1">
              <a:spcBef>
                <a:spcPts val="400"/>
              </a:spcBef>
              <a:spcAft>
                <a:spcPts val="400"/>
              </a:spcAft>
            </a:pPr>
            <a:r>
              <a:rPr lang="ar-IQ" sz="1800" dirty="0">
                <a:effectLst/>
                <a:latin typeface="Times New Roman" panose="02020603050405020304" pitchFamily="18" charset="0"/>
                <a:ea typeface="Calibri" panose="020F0502020204030204" pitchFamily="34" charset="0"/>
              </a:rPr>
              <a:t>           ×× إلى حـ/ حسابات مدينة متبادلة (فرع بغداد)</a:t>
            </a:r>
            <a:endParaRPr lang="en-US" sz="1800" dirty="0">
              <a:effectLst/>
              <a:latin typeface="Times New Roman" panose="02020603050405020304" pitchFamily="18" charset="0"/>
              <a:ea typeface="Calibri" panose="020F0502020204030204" pitchFamily="34" charset="0"/>
            </a:endParaRPr>
          </a:p>
          <a:p>
            <a:pPr algn="r"/>
            <a:endParaRPr lang="en-US" dirty="0"/>
          </a:p>
        </p:txBody>
      </p:sp>
      <p:pic>
        <p:nvPicPr>
          <p:cNvPr id="4" name="Audio 3">
            <a:hlinkClick r:id="" action="ppaction://media"/>
            <a:extLst>
              <a:ext uri="{FF2B5EF4-FFF2-40B4-BE49-F238E27FC236}">
                <a16:creationId xmlns:a16="http://schemas.microsoft.com/office/drawing/2014/main" id="{4CF571C4-FE11-4B5D-35B6-A7024D324E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66967182"/>
      </p:ext>
    </p:extLst>
  </p:cSld>
  <p:clrMapOvr>
    <a:masterClrMapping/>
  </p:clrMapOvr>
  <mc:AlternateContent xmlns:mc="http://schemas.openxmlformats.org/markup-compatibility/2006" xmlns:p14="http://schemas.microsoft.com/office/powerpoint/2010/main">
    <mc:Choice Requires="p14">
      <p:transition spd="slow" p14:dur="2000" advTm="28845"/>
    </mc:Choice>
    <mc:Fallback xmlns="">
      <p:transition spd="slow" advTm="28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9DFE-AE56-154A-3110-7CA97D03B937}"/>
              </a:ext>
            </a:extLst>
          </p:cNvPr>
          <p:cNvSpPr>
            <a:spLocks noGrp="1"/>
          </p:cNvSpPr>
          <p:nvPr>
            <p:ph type="ctrTitle"/>
          </p:nvPr>
        </p:nvSpPr>
        <p:spPr>
          <a:xfrm>
            <a:off x="2783840" y="1871131"/>
            <a:ext cx="6724227" cy="861909"/>
          </a:xfrm>
        </p:spPr>
        <p:txBody>
          <a:bodyPr/>
          <a:lstStyle/>
          <a:p>
            <a:r>
              <a:rPr lang="ar-IQ" sz="40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t>أ- الحوالات الداخلية المباعة:</a:t>
            </a:r>
            <a:endParaRPr lang="en-US" sz="4000" dirty="0"/>
          </a:p>
        </p:txBody>
      </p:sp>
      <p:sp>
        <p:nvSpPr>
          <p:cNvPr id="3" name="Subtitle 2">
            <a:extLst>
              <a:ext uri="{FF2B5EF4-FFF2-40B4-BE49-F238E27FC236}">
                <a16:creationId xmlns:a16="http://schemas.microsoft.com/office/drawing/2014/main" id="{C031DCB1-60B4-64F1-BCAB-E45270EDF33E}"/>
              </a:ext>
            </a:extLst>
          </p:cNvPr>
          <p:cNvSpPr>
            <a:spLocks noGrp="1"/>
          </p:cNvSpPr>
          <p:nvPr>
            <p:ph type="subTitle" idx="1"/>
          </p:nvPr>
        </p:nvSpPr>
        <p:spPr>
          <a:xfrm>
            <a:off x="2651760" y="2936240"/>
            <a:ext cx="6856307" cy="2042159"/>
          </a:xfrm>
        </p:spPr>
        <p:txBody>
          <a:bodyPr/>
          <a:lstStyle/>
          <a:p>
            <a:pPr marL="0" marR="0" algn="ctr" rtl="1">
              <a:spcBef>
                <a:spcPts val="400"/>
              </a:spcBef>
              <a:spcAft>
                <a:spcPts val="400"/>
              </a:spcAft>
            </a:pPr>
            <a:r>
              <a:rPr lang="ar-IQ" sz="1800" b="1" dirty="0">
                <a:effectLst/>
                <a:latin typeface="Times New Roman" panose="02020603050405020304" pitchFamily="18" charset="0"/>
                <a:ea typeface="Calibri" panose="020F0502020204030204" pitchFamily="34" charset="0"/>
                <a:cs typeface="Simplified Arabic" panose="02020603050405020304" pitchFamily="18" charset="-78"/>
              </a:rPr>
              <a:t>وعند استلام الفرع المرسلة اليه الحوالة والاشعار يسجل القيد الآتي:</a:t>
            </a:r>
          </a:p>
          <a:p>
            <a:pPr marL="0" marR="0" algn="ctr" rtl="1">
              <a:spcBef>
                <a:spcPts val="400"/>
              </a:spcBef>
              <a:spcAft>
                <a:spcPts val="400"/>
              </a:spcAft>
            </a:pP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ctr" rtl="1">
              <a:spcBef>
                <a:spcPts val="400"/>
              </a:spcBef>
              <a:spcAft>
                <a:spcPts val="400"/>
              </a:spcAft>
            </a:pPr>
            <a:r>
              <a:rPr lang="ar-IQ" sz="1800" dirty="0">
                <a:effectLst/>
                <a:latin typeface="Times New Roman" panose="02020603050405020304" pitchFamily="18" charset="0"/>
                <a:ea typeface="Calibri" panose="020F0502020204030204" pitchFamily="34" charset="0"/>
                <a:cs typeface="Simplified Arabic" panose="02020603050405020304" pitchFamily="18" charset="-78"/>
              </a:rPr>
              <a:t>×× من حـ/ حسابات مدينة متبادلة (فرع الموصل)</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ctr" rtl="1">
              <a:spcBef>
                <a:spcPts val="400"/>
              </a:spcBef>
              <a:spcAft>
                <a:spcPts val="400"/>
              </a:spcAft>
            </a:pPr>
            <a:r>
              <a:rPr lang="ar-IQ" sz="1800" dirty="0">
                <a:effectLst/>
                <a:latin typeface="Times New Roman" panose="02020603050405020304" pitchFamily="18" charset="0"/>
                <a:ea typeface="Calibri" panose="020F0502020204030204" pitchFamily="34" charset="0"/>
                <a:cs typeface="Simplified Arabic" panose="02020603050405020304" pitchFamily="18" charset="-78"/>
              </a:rPr>
              <a:t>            ×× إلى حـ/ حوالات الفروع المسحوبة على المصرف</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algn="r"/>
            <a:endParaRPr lang="en-US" dirty="0"/>
          </a:p>
        </p:txBody>
      </p:sp>
      <p:pic>
        <p:nvPicPr>
          <p:cNvPr id="4" name="Audio 3">
            <a:hlinkClick r:id="" action="ppaction://media"/>
            <a:extLst>
              <a:ext uri="{FF2B5EF4-FFF2-40B4-BE49-F238E27FC236}">
                <a16:creationId xmlns:a16="http://schemas.microsoft.com/office/drawing/2014/main" id="{94D37B8C-7326-61C2-B8A6-6C48C7BA0E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36350531"/>
      </p:ext>
    </p:extLst>
  </p:cSld>
  <p:clrMapOvr>
    <a:masterClrMapping/>
  </p:clrMapOvr>
  <mc:AlternateContent xmlns:mc="http://schemas.openxmlformats.org/markup-compatibility/2006" xmlns:p14="http://schemas.microsoft.com/office/powerpoint/2010/main">
    <mc:Choice Requires="p14">
      <p:transition spd="slow" p14:dur="2000" advTm="28499"/>
    </mc:Choice>
    <mc:Fallback xmlns="">
      <p:transition spd="slow" advTm="28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9DFE-AE56-154A-3110-7CA97D03B937}"/>
              </a:ext>
            </a:extLst>
          </p:cNvPr>
          <p:cNvSpPr>
            <a:spLocks noGrp="1"/>
          </p:cNvSpPr>
          <p:nvPr>
            <p:ph type="ctrTitle"/>
          </p:nvPr>
        </p:nvSpPr>
        <p:spPr>
          <a:xfrm>
            <a:off x="2794000" y="1871131"/>
            <a:ext cx="6714067" cy="953349"/>
          </a:xfrm>
        </p:spPr>
        <p:txBody>
          <a:bodyPr/>
          <a:lstStyle/>
          <a:p>
            <a:r>
              <a:rPr lang="ar-IQ" sz="4000" b="1"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t>أ- الحوالات الداخلية المباعة:</a:t>
            </a:r>
            <a:endParaRPr lang="en-US" sz="4000" dirty="0"/>
          </a:p>
        </p:txBody>
      </p:sp>
      <p:sp>
        <p:nvSpPr>
          <p:cNvPr id="3" name="Subtitle 2">
            <a:extLst>
              <a:ext uri="{FF2B5EF4-FFF2-40B4-BE49-F238E27FC236}">
                <a16:creationId xmlns:a16="http://schemas.microsoft.com/office/drawing/2014/main" id="{C031DCB1-60B4-64F1-BCAB-E45270EDF33E}"/>
              </a:ext>
            </a:extLst>
          </p:cNvPr>
          <p:cNvSpPr>
            <a:spLocks noGrp="1"/>
          </p:cNvSpPr>
          <p:nvPr>
            <p:ph type="subTitle" idx="1"/>
          </p:nvPr>
        </p:nvSpPr>
        <p:spPr>
          <a:xfrm>
            <a:off x="2641600" y="2956560"/>
            <a:ext cx="6866467" cy="2021839"/>
          </a:xfrm>
        </p:spPr>
        <p:txBody>
          <a:bodyPr>
            <a:normAutofit fontScale="92500" lnSpcReduction="10000"/>
          </a:bodyPr>
          <a:lstStyle/>
          <a:p>
            <a:pPr marL="0" marR="0" indent="414020" algn="justLow" rtl="1">
              <a:spcBef>
                <a:spcPts val="400"/>
              </a:spcBef>
              <a:spcAft>
                <a:spcPts val="400"/>
              </a:spcAft>
            </a:pPr>
            <a:r>
              <a:rPr lang="ar-IQ" sz="1800" b="1" dirty="0">
                <a:effectLst/>
                <a:latin typeface="Times New Roman" panose="02020603050405020304" pitchFamily="18" charset="0"/>
                <a:ea typeface="Calibri" panose="020F0502020204030204" pitchFamily="34" charset="0"/>
                <a:cs typeface="Simplified Arabic" panose="02020603050405020304" pitchFamily="18" charset="-78"/>
              </a:rPr>
              <a:t>ثم يقوم هذا الفرع (فرع بغداد) باشعار المستفيد بوصول الحوالة لصالحه ويطلب منه مراجعة المصرف لاستلام المبلغ فعند استلام المستفيد للمبلغ يسجل القيد الآتي:</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indent="414020" algn="justLow" rtl="1">
              <a:spcBef>
                <a:spcPts val="400"/>
              </a:spcBef>
              <a:spcAft>
                <a:spcPts val="400"/>
              </a:spcAft>
            </a:pPr>
            <a:r>
              <a:rPr lang="ar-IQ" sz="1800" dirty="0">
                <a:effectLst/>
                <a:latin typeface="Times New Roman" panose="02020603050405020304" pitchFamily="18" charset="0"/>
                <a:ea typeface="Calibri" panose="020F0502020204030204" pitchFamily="34" charset="0"/>
                <a:cs typeface="Simplified Arabic" panose="02020603050405020304" pitchFamily="18" charset="-78"/>
              </a:rPr>
              <a:t> </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justLow" rtl="1">
              <a:spcBef>
                <a:spcPts val="400"/>
              </a:spcBef>
              <a:spcAft>
                <a:spcPts val="400"/>
              </a:spcAft>
            </a:pPr>
            <a:r>
              <a:rPr lang="ar-IQ" sz="1800" dirty="0">
                <a:effectLst/>
                <a:latin typeface="Times New Roman" panose="02020603050405020304" pitchFamily="18" charset="0"/>
                <a:ea typeface="Calibri" panose="020F0502020204030204" pitchFamily="34" charset="0"/>
                <a:cs typeface="Simplified Arabic" panose="02020603050405020304" pitchFamily="18" charset="-78"/>
              </a:rPr>
              <a:t>                      ×× من حـ/ حوالات الفروع المسحوبة على المصرف</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justLow" rtl="1">
              <a:spcBef>
                <a:spcPts val="400"/>
              </a:spcBef>
              <a:spcAft>
                <a:spcPts val="400"/>
              </a:spcAft>
            </a:pPr>
            <a:r>
              <a:rPr lang="ar-IQ" sz="1800" dirty="0">
                <a:effectLst/>
                <a:latin typeface="Times New Roman" panose="02020603050405020304" pitchFamily="18" charset="0"/>
                <a:ea typeface="Calibri" panose="020F0502020204030204" pitchFamily="34" charset="0"/>
                <a:cs typeface="Simplified Arabic" panose="02020603050405020304" pitchFamily="18" charset="-78"/>
              </a:rPr>
              <a:t>                            ×× إلى حـ/ النقد في الصندوق</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marL="0" marR="0" algn="justLow" rtl="1">
              <a:spcBef>
                <a:spcPts val="400"/>
              </a:spcBef>
              <a:spcAft>
                <a:spcPts val="400"/>
              </a:spcAft>
            </a:pPr>
            <a:r>
              <a:rPr lang="ar-IQ" sz="1800" dirty="0">
                <a:effectLst/>
                <a:latin typeface="Times New Roman" panose="02020603050405020304" pitchFamily="18" charset="0"/>
                <a:ea typeface="Calibri" panose="020F0502020204030204" pitchFamily="34" charset="0"/>
                <a:cs typeface="Simplified Arabic" panose="02020603050405020304" pitchFamily="18" charset="-78"/>
              </a:rPr>
              <a:t>                   أو       ×× إلى حـ/ الحسابات الجارية المدينة أو الدائنة (للزبون)</a:t>
            </a:r>
            <a:endParaRPr lang="en-US" sz="1800" dirty="0">
              <a:effectLst/>
              <a:latin typeface="Times New Roman" panose="02020603050405020304" pitchFamily="18" charset="0"/>
              <a:ea typeface="Calibri" panose="020F0502020204030204" pitchFamily="34" charset="0"/>
              <a:cs typeface="Simplified Arabic" panose="02020603050405020304" pitchFamily="18" charset="-78"/>
            </a:endParaRPr>
          </a:p>
          <a:p>
            <a:pPr algn="r"/>
            <a:endParaRPr lang="en-US" dirty="0"/>
          </a:p>
        </p:txBody>
      </p:sp>
      <p:pic>
        <p:nvPicPr>
          <p:cNvPr id="4" name="Audio 3">
            <a:hlinkClick r:id="" action="ppaction://media"/>
            <a:extLst>
              <a:ext uri="{FF2B5EF4-FFF2-40B4-BE49-F238E27FC236}">
                <a16:creationId xmlns:a16="http://schemas.microsoft.com/office/drawing/2014/main" id="{189ED7AD-2471-4DED-2CF9-288FCD17DF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68804732"/>
      </p:ext>
    </p:extLst>
  </p:cSld>
  <p:clrMapOvr>
    <a:masterClrMapping/>
  </p:clrMapOvr>
  <mc:AlternateContent xmlns:mc="http://schemas.openxmlformats.org/markup-compatibility/2006" xmlns:p14="http://schemas.microsoft.com/office/powerpoint/2010/main">
    <mc:Choice Requires="p14">
      <p:transition spd="slow" p14:dur="2000" advTm="56605"/>
    </mc:Choice>
    <mc:Fallback xmlns="">
      <p:transition spd="slow" advTm="566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166</TotalTime>
  <Words>320</Words>
  <Application>Microsoft Office PowerPoint</Application>
  <PresentationFormat>شاشة عريضة</PresentationFormat>
  <Paragraphs>35</Paragraphs>
  <Slides>7</Slides>
  <Notes>0</Notes>
  <HiddenSlides>0</HiddenSlides>
  <MMClips>7</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Arial</vt:lpstr>
      <vt:lpstr>Times New Roman</vt:lpstr>
      <vt:lpstr>Trebuchet MS</vt:lpstr>
      <vt:lpstr>Wingdings 3</vt:lpstr>
      <vt:lpstr>Facet</vt:lpstr>
      <vt:lpstr>المادة: محاسبة المنشآت المالية  المحاسبة في النشاط المصرفي  الحوالات الداخلية  (داخل العراق) </vt:lpstr>
      <vt:lpstr>            </vt:lpstr>
      <vt:lpstr>أ- الحوالات الداخلية المباعة: </vt:lpstr>
      <vt:lpstr>أ- الحوالات الداخلية المباعة:</vt:lpstr>
      <vt:lpstr>أ- الحوالات الداخلية المباعة:</vt:lpstr>
      <vt:lpstr>أ- الحوالات الداخلية المباعة:</vt:lpstr>
      <vt:lpstr>أ- الحوالات الداخلية المباعة: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محاسبة المنشآت المالية المرحلة الثالثة/ قسم المحاسبة</dc:title>
  <dc:creator>Yosif Abd</dc:creator>
  <cp:lastModifiedBy>abd zuhair</cp:lastModifiedBy>
  <cp:revision>26</cp:revision>
  <dcterms:created xsi:type="dcterms:W3CDTF">2022-12-17T15:36:17Z</dcterms:created>
  <dcterms:modified xsi:type="dcterms:W3CDTF">2023-04-27T05:44:18Z</dcterms:modified>
</cp:coreProperties>
</file>