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5" d="100"/>
          <a:sy n="55" d="100"/>
        </p:scale>
        <p:origin x="-730"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96027F-7875-4030-9381-8BD8C4F21935}" type="datetimeFigureOut">
              <a:rPr lang="en-US" dirty="0"/>
              <a:t>10/11/2023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10/11/2023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10/11/2023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54953" y="446809"/>
            <a:ext cx="10212701" cy="2982191"/>
          </a:xfrm>
        </p:spPr>
        <p:txBody>
          <a:bodyPr/>
          <a:lstStyle/>
          <a:p>
            <a:pPr algn="r"/>
            <a:r>
              <a:rPr lang="ar-IQ" sz="2400" dirty="0" smtClean="0"/>
              <a:t>   </a:t>
            </a:r>
            <a:br>
              <a:rPr lang="ar-IQ" sz="2400" dirty="0" smtClean="0"/>
            </a:br>
            <a:r>
              <a:rPr lang="ar-IQ" sz="2400" dirty="0" smtClean="0"/>
              <a:t/>
            </a:r>
            <a:br>
              <a:rPr lang="ar-IQ" sz="2400" dirty="0" smtClean="0"/>
            </a:br>
            <a:r>
              <a:rPr lang="ar-IQ" sz="2400" dirty="0"/>
              <a:t> </a:t>
            </a:r>
            <a:r>
              <a:rPr lang="ar-IQ" sz="2400" dirty="0" smtClean="0"/>
              <a:t> جامعة </a:t>
            </a:r>
            <a:r>
              <a:rPr lang="ar-IQ" sz="2400" dirty="0"/>
              <a:t>الموصل </a:t>
            </a:r>
            <a:br>
              <a:rPr lang="ar-IQ" sz="2400" dirty="0"/>
            </a:br>
            <a:r>
              <a:rPr lang="ar-IQ" sz="2400" dirty="0"/>
              <a:t>كلية الإدارة والاقتصاد</a:t>
            </a:r>
            <a:br>
              <a:rPr lang="ar-IQ" sz="2400" dirty="0"/>
            </a:br>
            <a:r>
              <a:rPr lang="ar-IQ" sz="2400" dirty="0"/>
              <a:t>قسم الإدارة الصناعية</a:t>
            </a:r>
          </a:p>
        </p:txBody>
      </p:sp>
      <p:sp>
        <p:nvSpPr>
          <p:cNvPr id="3" name="عنصر نائب للنص 2"/>
          <p:cNvSpPr>
            <a:spLocks noGrp="1"/>
          </p:cNvSpPr>
          <p:nvPr>
            <p:ph type="body" sz="half" idx="2"/>
          </p:nvPr>
        </p:nvSpPr>
        <p:spPr>
          <a:xfrm>
            <a:off x="862445" y="2150918"/>
            <a:ext cx="9788237" cy="4301836"/>
          </a:xfrm>
        </p:spPr>
        <p:txBody>
          <a:bodyPr>
            <a:normAutofit/>
          </a:bodyPr>
          <a:lstStyle/>
          <a:p>
            <a:pPr algn="ctr"/>
            <a:r>
              <a:rPr lang="ar-IQ" sz="2400" b="1" dirty="0">
                <a:solidFill>
                  <a:schemeClr val="accent1">
                    <a:lumMod val="20000"/>
                    <a:lumOff val="80000"/>
                  </a:schemeClr>
                </a:solidFill>
              </a:rPr>
              <a:t>محاضرات مادة الأساليب الكمية / 2</a:t>
            </a:r>
          </a:p>
          <a:p>
            <a:pPr algn="ctr"/>
            <a:r>
              <a:rPr lang="ar-IQ" sz="2400" b="1" dirty="0">
                <a:solidFill>
                  <a:schemeClr val="accent1">
                    <a:lumMod val="20000"/>
                    <a:lumOff val="80000"/>
                  </a:schemeClr>
                </a:solidFill>
              </a:rPr>
              <a:t>المرحلة الثانية</a:t>
            </a:r>
          </a:p>
          <a:p>
            <a:pPr algn="ctr">
              <a:lnSpc>
                <a:spcPct val="107000"/>
              </a:lnSpc>
              <a:spcAft>
                <a:spcPts val="800"/>
              </a:spcAft>
            </a:pPr>
            <a:r>
              <a:rPr lang="ar-SA"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البرمجة </a:t>
            </a: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الخطية</a:t>
            </a:r>
            <a:endParaRPr lang="en-US" sz="14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ar-SA" b="1" dirty="0">
                <a:solidFill>
                  <a:schemeClr val="bg1"/>
                </a:solidFill>
                <a:latin typeface="Calibri" panose="020F0502020204030204" pitchFamily="34" charset="0"/>
                <a:ea typeface="Calibri" panose="020F0502020204030204" pitchFamily="34" charset="0"/>
                <a:cs typeface="Simplified Arabic" panose="02020603050405020304" pitchFamily="18" charset="-78"/>
              </a:rPr>
              <a:t> </a:t>
            </a:r>
            <a:r>
              <a:rPr lang="ar-IQ" b="1" dirty="0" smtClean="0">
                <a:solidFill>
                  <a:schemeClr val="bg1"/>
                </a:solidFill>
                <a:latin typeface="Calibri" panose="020F0502020204030204" pitchFamily="34" charset="0"/>
                <a:ea typeface="Calibri" panose="020F0502020204030204" pitchFamily="34" charset="0"/>
                <a:cs typeface="Simplified Arabic" panose="02020603050405020304" pitchFamily="18" charset="-78"/>
              </a:rPr>
              <a:t>طريقة </a:t>
            </a:r>
            <a:r>
              <a:rPr lang="ar-IQ" b="1" dirty="0" smtClean="0">
                <a:solidFill>
                  <a:schemeClr val="bg1"/>
                </a:solidFill>
                <a:latin typeface="Simplified Arabic" panose="02020603050405020304" pitchFamily="18" charset="-78"/>
                <a:ea typeface="Calibri" panose="020F0502020204030204" pitchFamily="34" charset="0"/>
                <a:cs typeface="Arial" panose="020B0604020202020204" pitchFamily="34" charset="0"/>
              </a:rPr>
              <a:t>الرسم البياني</a:t>
            </a:r>
            <a:endParaRPr lang="ar-IQ" dirty="0"/>
          </a:p>
          <a:p>
            <a:pPr algn="ctr"/>
            <a:r>
              <a:rPr lang="ar-IQ" sz="2400" b="1" dirty="0">
                <a:solidFill>
                  <a:schemeClr val="accent1">
                    <a:lumMod val="20000"/>
                    <a:lumOff val="80000"/>
                  </a:schemeClr>
                </a:solidFill>
                <a:latin typeface="Arial" panose="020B0604020202020204" pitchFamily="34" charset="0"/>
                <a:cs typeface="DecoType Naskh Extensions" panose="02010400000000000000" pitchFamily="2" charset="-78"/>
              </a:rPr>
              <a:t>اعداد </a:t>
            </a:r>
          </a:p>
          <a:p>
            <a:pPr algn="ctr"/>
            <a:r>
              <a:rPr lang="ar-IQ" sz="2400" b="1" dirty="0" err="1">
                <a:solidFill>
                  <a:schemeClr val="accent1">
                    <a:lumMod val="20000"/>
                    <a:lumOff val="80000"/>
                  </a:schemeClr>
                </a:solidFill>
                <a:latin typeface="Arial" panose="020B0604020202020204" pitchFamily="34" charset="0"/>
                <a:cs typeface="DecoType Naskh Extensions" panose="02010400000000000000" pitchFamily="2" charset="-78"/>
              </a:rPr>
              <a:t>م.م</a:t>
            </a:r>
            <a:r>
              <a:rPr lang="ar-IQ" sz="2400" b="1" dirty="0">
                <a:solidFill>
                  <a:schemeClr val="accent1">
                    <a:lumMod val="20000"/>
                    <a:lumOff val="80000"/>
                  </a:schemeClr>
                </a:solidFill>
                <a:latin typeface="Arial" panose="020B0604020202020204" pitchFamily="34" charset="0"/>
                <a:cs typeface="DecoType Naskh Extensions" panose="02010400000000000000" pitchFamily="2" charset="-78"/>
              </a:rPr>
              <a:t>. الاء عبد الوهاب عبد السلام </a:t>
            </a:r>
          </a:p>
          <a:p>
            <a:r>
              <a:rPr lang="ar-IQ" smtClean="0"/>
              <a:t>                                                                           2022-2023</a:t>
            </a:r>
            <a:endParaRPr lang="ar-IQ" dirty="0"/>
          </a:p>
        </p:txBody>
      </p:sp>
      <p:pic>
        <p:nvPicPr>
          <p:cNvPr id="4" name="Picture 2" descr="uni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4294" y="964766"/>
            <a:ext cx="1304491"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صورة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4726" y="1052783"/>
            <a:ext cx="1683674" cy="1124112"/>
          </a:xfrm>
          <a:prstGeom prst="rect">
            <a:avLst/>
          </a:prstGeom>
          <a:noFill/>
          <a:ln>
            <a:noFill/>
          </a:ln>
        </p:spPr>
      </p:pic>
    </p:spTree>
    <p:extLst>
      <p:ext uri="{BB962C8B-B14F-4D97-AF65-F5344CB8AC3E}">
        <p14:creationId xmlns:p14="http://schemas.microsoft.com/office/powerpoint/2010/main" val="1925717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32609" y="602674"/>
            <a:ext cx="9850581" cy="5283498"/>
          </a:xfrm>
          <a:prstGeom prst="rect">
            <a:avLst/>
          </a:prstGeom>
        </p:spPr>
        <p:txBody>
          <a:bodyPr wrap="square">
            <a:spAutoFit/>
          </a:bodyPr>
          <a:lstStyle/>
          <a:p>
            <a:pPr algn="just" rtl="1">
              <a:lnSpc>
                <a:spcPct val="150000"/>
              </a:lnSpc>
              <a:spcAft>
                <a:spcPts val="800"/>
              </a:spcAft>
              <a:tabLst>
                <a:tab pos="2483485" algn="l"/>
                <a:tab pos="5731510" algn="r"/>
              </a:tabLst>
            </a:pPr>
            <a:r>
              <a:rPr lang="ar-IQ" sz="24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مثال/ </a:t>
            </a:r>
            <a:r>
              <a:rPr lang="ar-IQ" sz="2400" dirty="0">
                <a:latin typeface="Calibri" panose="020F0502020204030204" pitchFamily="34" charset="0"/>
                <a:ea typeface="Calibri" panose="020F0502020204030204" pitchFamily="34" charset="0"/>
                <a:cs typeface="Simplified Arabic" panose="02020603050405020304" pitchFamily="18" charset="-78"/>
              </a:rPr>
              <a:t>أعلنت الشركة العامة للابسة الرجالية عن حاجتها الى عاملين احدهما غير ماهر والثاني عامل ماهر لإنجاز احد اعمالها الإنتاجية الشاغرة واشارة دراسات العمل في الشركة الى ان كلفة العامل الأول ( غير ماهر) هي (5) دنانير في الساعة الواحدة في حين ان كلفة العامل الثاني ( الماهر) (8) دنانير في الساعة فاذا علمت ان الشركة تحتاج (200) ساعة عمل او ادنى من العامل الأول ( غير ماهر) وفي اقل الحدود (400) ساعة عمل من العامل الثاني (الماهر) فما هو عدد ساعات العمل لكل منهما بحيث تحقق الشركة ادنى كلفة ممكنة لإنجاز العمل الإنتاجي الشاغر اذا علمت ان مجموع ما تحتاجه الشركة هو (500) ساعة عمل من كل العاملين. </a:t>
            </a:r>
            <a:endParaRPr lang="ar-IQ" sz="24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50000"/>
              </a:lnSpc>
              <a:spcAft>
                <a:spcPts val="800"/>
              </a:spcAft>
              <a:tabLst>
                <a:tab pos="2483485" algn="l"/>
                <a:tab pos="5731510" algn="r"/>
              </a:tabLst>
            </a:pPr>
            <a:r>
              <a:rPr lang="ar-IQ" sz="2400" dirty="0"/>
              <a:t>المطلوب / 1) صياغة نموذج البرمجة الخطية </a:t>
            </a:r>
            <a:endParaRPr lang="ar-IQ" sz="2400" dirty="0" smtClean="0"/>
          </a:p>
          <a:p>
            <a:pPr algn="just" rtl="1">
              <a:lnSpc>
                <a:spcPct val="150000"/>
              </a:lnSpc>
              <a:spcAft>
                <a:spcPts val="800"/>
              </a:spcAft>
              <a:tabLst>
                <a:tab pos="2483485" algn="l"/>
                <a:tab pos="5731510" algn="r"/>
              </a:tabLst>
            </a:pPr>
            <a:r>
              <a:rPr lang="ar-IQ" sz="2400" dirty="0">
                <a:effectLst/>
                <a:latin typeface="Calibri" panose="020F0502020204030204" pitchFamily="34" charset="0"/>
                <a:ea typeface="Calibri" panose="020F0502020204030204" pitchFamily="34" charset="0"/>
                <a:cs typeface="Arial" panose="020B0604020202020204" pitchFamily="34" charset="0"/>
              </a:rPr>
              <a:t> </a:t>
            </a:r>
            <a:r>
              <a:rPr lang="ar-IQ" sz="2400" dirty="0" smtClean="0">
                <a:effectLst/>
                <a:latin typeface="Calibri" panose="020F0502020204030204" pitchFamily="34" charset="0"/>
                <a:ea typeface="Calibri" panose="020F0502020204030204" pitchFamily="34" charset="0"/>
                <a:cs typeface="Arial" panose="020B0604020202020204" pitchFamily="34" charset="0"/>
              </a:rPr>
              <a:t>            2) حل النموذج بطريقة الرسم البياني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6559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0882" y="436418"/>
            <a:ext cx="9944100" cy="5941306"/>
          </a:xfrm>
          <a:prstGeom prst="rect">
            <a:avLst/>
          </a:prstGeom>
        </p:spPr>
        <p:txBody>
          <a:bodyPr wrap="square">
            <a:spAutoFit/>
          </a:bodyPr>
          <a:lstStyle/>
          <a:p>
            <a:pPr>
              <a:lnSpc>
                <a:spcPct val="107000"/>
              </a:lnSpc>
              <a:spcAft>
                <a:spcPts val="800"/>
              </a:spcAft>
              <a:tabLst>
                <a:tab pos="2483485"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Min f(X) = 5X1 + 8X2</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                   X1 </a:t>
            </a:r>
            <a:r>
              <a:rPr lang="en-US" u="sng" dirty="0">
                <a:latin typeface="Times New Roman" panose="02020603050405020304" pitchFamily="18" charset="0"/>
                <a:ea typeface="Calibri" panose="020F0502020204030204" pitchFamily="34" charset="0"/>
                <a:cs typeface="Arial" panose="020B0604020202020204" pitchFamily="34" charset="0"/>
              </a:rPr>
              <a:t>&lt;</a:t>
            </a:r>
            <a:r>
              <a:rPr lang="en-US" dirty="0">
                <a:latin typeface="Times New Roman" panose="02020603050405020304" pitchFamily="18" charset="0"/>
                <a:ea typeface="Calibri" panose="020F0502020204030204" pitchFamily="34" charset="0"/>
                <a:cs typeface="Arial" panose="020B0604020202020204" pitchFamily="34" charset="0"/>
              </a:rPr>
              <a:t> 200</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                   X2 </a:t>
            </a:r>
            <a:r>
              <a:rPr lang="en-US" u="sng" dirty="0">
                <a:latin typeface="Times New Roman" panose="02020603050405020304" pitchFamily="18" charset="0"/>
                <a:ea typeface="Calibri" panose="020F0502020204030204" pitchFamily="34" charset="0"/>
                <a:cs typeface="Arial" panose="020B0604020202020204" pitchFamily="34" charset="0"/>
              </a:rPr>
              <a:t>&gt;</a:t>
            </a:r>
            <a:r>
              <a:rPr lang="en-US" dirty="0">
                <a:latin typeface="Times New Roman" panose="02020603050405020304" pitchFamily="18" charset="0"/>
                <a:ea typeface="Calibri" panose="020F0502020204030204" pitchFamily="34" charset="0"/>
                <a:cs typeface="Arial" panose="020B0604020202020204" pitchFamily="34" charset="0"/>
              </a:rPr>
              <a:t> 400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                   X1 + X2 = 500</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                   X1 ,X2 </a:t>
            </a:r>
            <a:r>
              <a:rPr lang="en-US" u="sng" dirty="0">
                <a:latin typeface="Times New Roman" panose="02020603050405020304" pitchFamily="18" charset="0"/>
                <a:ea typeface="Calibri" panose="020F0502020204030204" pitchFamily="34" charset="0"/>
                <a:cs typeface="Arial" panose="020B0604020202020204" pitchFamily="34" charset="0"/>
              </a:rPr>
              <a:t>&gt;</a:t>
            </a:r>
            <a:r>
              <a:rPr lang="en-US" dirty="0">
                <a:latin typeface="Times New Roman" panose="02020603050405020304" pitchFamily="18" charset="0"/>
                <a:ea typeface="Calibri" panose="020F0502020204030204" pitchFamily="34" charset="0"/>
                <a:cs typeface="Arial" panose="020B0604020202020204" pitchFamily="34" charset="0"/>
              </a:rPr>
              <a:t> 0</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                   X1 = 200</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                   X2 = 400</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                   X1 + X2 = 500</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smtClean="0">
                <a:latin typeface="Times New Roman" panose="02020603050405020304" pitchFamily="18" charset="0"/>
                <a:ea typeface="Calibri" panose="020F0502020204030204" pitchFamily="34" charset="0"/>
                <a:cs typeface="Arial" panose="020B0604020202020204" pitchFamily="34" charset="0"/>
              </a:rPr>
              <a:t>                   X1 </a:t>
            </a:r>
            <a:r>
              <a:rPr lang="en-US" dirty="0">
                <a:latin typeface="Times New Roman" panose="02020603050405020304" pitchFamily="18" charset="0"/>
                <a:ea typeface="Calibri" panose="020F0502020204030204" pitchFamily="34" charset="0"/>
                <a:cs typeface="Arial" panose="020B0604020202020204" pitchFamily="34" charset="0"/>
              </a:rPr>
              <a:t>= 200        (200,0)</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smtClean="0">
                <a:latin typeface="Times New Roman" panose="02020603050405020304" pitchFamily="18" charset="0"/>
                <a:ea typeface="Calibri" panose="020F0502020204030204" pitchFamily="34" charset="0"/>
                <a:cs typeface="Arial" panose="020B0604020202020204" pitchFamily="34" charset="0"/>
              </a:rPr>
              <a:t>                  X2 </a:t>
            </a:r>
            <a:r>
              <a:rPr lang="en-US" dirty="0">
                <a:latin typeface="Times New Roman" panose="02020603050405020304" pitchFamily="18" charset="0"/>
                <a:ea typeface="Calibri" panose="020F0502020204030204" pitchFamily="34" charset="0"/>
                <a:cs typeface="Arial" panose="020B0604020202020204" pitchFamily="34" charset="0"/>
              </a:rPr>
              <a:t>= 400        (0,400)</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X1 </a:t>
            </a:r>
            <a:r>
              <a:rPr lang="en-US" dirty="0">
                <a:latin typeface="Times New Roman" panose="02020603050405020304" pitchFamily="18" charset="0"/>
                <a:ea typeface="Calibri" panose="020F0502020204030204" pitchFamily="34" charset="0"/>
                <a:cs typeface="Arial" panose="020B0604020202020204" pitchFamily="34" charset="0"/>
              </a:rPr>
              <a:t>+ X2 = 500</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dirty="0" smtClean="0">
                <a:latin typeface="Times New Roman" panose="02020603050405020304" pitchFamily="18" charset="0"/>
                <a:ea typeface="Calibri" panose="020F0502020204030204" pitchFamily="34" charset="0"/>
                <a:cs typeface="Arial" panose="020B0604020202020204" pitchFamily="34" charset="0"/>
              </a:rPr>
              <a:t>                  If </a:t>
            </a:r>
            <a:r>
              <a:rPr lang="en-US" dirty="0">
                <a:latin typeface="Times New Roman" panose="02020603050405020304" pitchFamily="18" charset="0"/>
                <a:ea typeface="Calibri" panose="020F0502020204030204" pitchFamily="34" charset="0"/>
                <a:cs typeface="Arial" panose="020B0604020202020204" pitchFamily="34" charset="0"/>
              </a:rPr>
              <a:t>X1= 0 </a:t>
            </a:r>
          </a:p>
          <a:p>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(0) + X2 = 500   X2= 500     (0,500)</a:t>
            </a:r>
          </a:p>
          <a:p>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If X2 = 0</a:t>
            </a:r>
          </a:p>
          <a:p>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X1 + (0) = 500   X1=500    (500,0)</a:t>
            </a:r>
          </a:p>
          <a:p>
            <a:pPr>
              <a:lnSpc>
                <a:spcPct val="107000"/>
              </a:lnSpc>
              <a:spcAft>
                <a:spcPts val="800"/>
              </a:spcAft>
              <a:tabLst>
                <a:tab pos="2483485" algn="l"/>
                <a:tab pos="5731510" algn="r"/>
              </a:tabLs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0220" y="1039091"/>
            <a:ext cx="3794760" cy="4540827"/>
          </a:xfrm>
          <a:prstGeom prst="rect">
            <a:avLst/>
          </a:prstGeom>
        </p:spPr>
      </p:pic>
    </p:spTree>
    <p:extLst>
      <p:ext uri="{BB962C8B-B14F-4D97-AF65-F5344CB8AC3E}">
        <p14:creationId xmlns:p14="http://schemas.microsoft.com/office/powerpoint/2010/main" val="396667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83327" y="1205345"/>
            <a:ext cx="8447809" cy="4443781"/>
          </a:xfrm>
          <a:prstGeom prst="rect">
            <a:avLst/>
          </a:prstGeom>
        </p:spPr>
        <p:txBody>
          <a:bodyPr wrap="square">
            <a:spAutoFit/>
          </a:bodyPr>
          <a:lstStyle/>
          <a:p>
            <a:pPr algn="just" rtl="1">
              <a:lnSpc>
                <a:spcPct val="107000"/>
              </a:lnSpc>
              <a:spcAft>
                <a:spcPts val="800"/>
              </a:spcAft>
              <a:tabLst>
                <a:tab pos="2483485" algn="l"/>
                <a:tab pos="5731510" algn="r"/>
              </a:tabLst>
            </a:pPr>
            <a:r>
              <a:rPr lang="ar-IQ" sz="2400" dirty="0">
                <a:latin typeface="Calibri" panose="020F0502020204030204" pitchFamily="34" charset="0"/>
                <a:ea typeface="Calibri" panose="020F0502020204030204" pitchFamily="34" charset="0"/>
                <a:cs typeface="Times New Roman" panose="02020603050405020304" pitchFamily="18" charset="0"/>
              </a:rPr>
              <a:t>إيجاد نقاط التقاط في منطقة الحلول الممكنة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tabLst>
                <a:tab pos="2483485" algn="l"/>
                <a:tab pos="5731510" algn="r"/>
              </a:tabLst>
            </a:pPr>
            <a:r>
              <a:rPr lang="ar-IQ" sz="2400" dirty="0">
                <a:latin typeface="Calibri" panose="020F0502020204030204" pitchFamily="34" charset="0"/>
                <a:ea typeface="Calibri" panose="020F0502020204030204" pitchFamily="34" charset="0"/>
                <a:cs typeface="Times New Roman" panose="02020603050405020304" pitchFamily="18" charset="0"/>
              </a:rPr>
              <a:t>نأخذ كل قيدين معا أي الأول مع الثالث لإيجاد نقطة التقاطع (أ)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tabLst>
                <a:tab pos="2483485" algn="l"/>
                <a:tab pos="5731510" algn="r"/>
              </a:tabLst>
            </a:pPr>
            <a:r>
              <a:rPr lang="ar-IQ"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X1 = 200</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X1 + X2 = 500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2483485" algn="l"/>
                <a:tab pos="5731510" algn="r"/>
              </a:tabLst>
            </a:pPr>
            <a:r>
              <a:rPr lang="ar-IQ" sz="2400" dirty="0">
                <a:latin typeface="Calibri" panose="020F0502020204030204" pitchFamily="34" charset="0"/>
                <a:ea typeface="Calibri" panose="020F0502020204030204" pitchFamily="34" charset="0"/>
                <a:cs typeface="Times New Roman" panose="02020603050405020304" pitchFamily="18" charset="0"/>
              </a:rPr>
              <a:t>بما ان </a:t>
            </a:r>
            <a:r>
              <a:rPr lang="en-US" sz="2400" dirty="0">
                <a:latin typeface="Times New Roman" panose="02020603050405020304" pitchFamily="18" charset="0"/>
                <a:ea typeface="Calibri" panose="020F0502020204030204" pitchFamily="34" charset="0"/>
                <a:cs typeface="Arial" panose="020B0604020202020204" pitchFamily="34" charset="0"/>
              </a:rPr>
              <a:t> X1 = 200 </a:t>
            </a:r>
            <a:r>
              <a:rPr lang="ar-IQ" sz="2400" dirty="0">
                <a:latin typeface="Calibri" panose="020F0502020204030204" pitchFamily="34" charset="0"/>
                <a:ea typeface="Calibri" panose="020F0502020204030204" pitchFamily="34" charset="0"/>
                <a:cs typeface="Times New Roman" panose="02020603050405020304" pitchFamily="18" charset="0"/>
              </a:rPr>
              <a:t>نعوض مباشرة في المعادلة الثالثة لإيجاد قيمة </a:t>
            </a:r>
            <a:r>
              <a:rPr lang="en-US" sz="2400" dirty="0">
                <a:latin typeface="Times New Roman" panose="02020603050405020304" pitchFamily="18" charset="0"/>
                <a:ea typeface="Calibri" panose="020F0502020204030204" pitchFamily="34" charset="0"/>
                <a:cs typeface="Arial" panose="020B0604020202020204" pitchFamily="34" charset="0"/>
              </a:rPr>
              <a:t>X2</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200 + X2 = 500</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X2 = 500 – 200</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en-US" sz="2400" dirty="0">
                <a:latin typeface="Times New Roman" panose="02020603050405020304" pitchFamily="18" charset="0"/>
                <a:ea typeface="Calibri" panose="020F0502020204030204" pitchFamily="34" charset="0"/>
              </a:rPr>
              <a:t>X2 = 300                        ( 200 , 300) </a:t>
            </a:r>
            <a:endParaRPr lang="ar-IQ" sz="2400" dirty="0"/>
          </a:p>
        </p:txBody>
      </p:sp>
    </p:spTree>
    <p:extLst>
      <p:ext uri="{BB962C8B-B14F-4D97-AF65-F5344CB8AC3E}">
        <p14:creationId xmlns:p14="http://schemas.microsoft.com/office/powerpoint/2010/main" val="329952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6455" y="1049482"/>
            <a:ext cx="8801100" cy="4509311"/>
          </a:xfrm>
          <a:prstGeom prst="rect">
            <a:avLst/>
          </a:prstGeom>
        </p:spPr>
        <p:txBody>
          <a:bodyPr wrap="square">
            <a:spAutoFit/>
          </a:bodyPr>
          <a:lstStyle/>
          <a:p>
            <a:pPr algn="just" rtl="1">
              <a:lnSpc>
                <a:spcPct val="115000"/>
              </a:lnSpc>
              <a:spcAft>
                <a:spcPts val="800"/>
              </a:spcAft>
              <a:tabLst>
                <a:tab pos="2483485" algn="l"/>
                <a:tab pos="5731510" algn="r"/>
              </a:tabLst>
            </a:pPr>
            <a:r>
              <a:rPr lang="ar-IQ" sz="2400" dirty="0">
                <a:latin typeface="Calibri" panose="020F0502020204030204" pitchFamily="34" charset="0"/>
                <a:ea typeface="Calibri" panose="020F0502020204030204" pitchFamily="34" charset="0"/>
                <a:cs typeface="Simplified Arabic" panose="02020603050405020304" pitchFamily="18" charset="-78"/>
              </a:rPr>
              <a:t>لإيجاد النقطة (ب) نأخذ القيد الثاني مع الثالث </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X2 = 400</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X1 + X2 = 500</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2483485" algn="l"/>
                <a:tab pos="5731510" algn="r"/>
              </a:tabLst>
            </a:pPr>
            <a:r>
              <a:rPr lang="ar-IQ" sz="2400" dirty="0">
                <a:latin typeface="Calibri" panose="020F0502020204030204" pitchFamily="34" charset="0"/>
                <a:ea typeface="Calibri" panose="020F0502020204030204" pitchFamily="34" charset="0"/>
                <a:cs typeface="Times New Roman" panose="02020603050405020304" pitchFamily="18" charset="0"/>
              </a:rPr>
              <a:t>بما ان </a:t>
            </a:r>
            <a:r>
              <a:rPr lang="en-US" sz="2400" dirty="0">
                <a:latin typeface="Times New Roman" panose="02020603050405020304" pitchFamily="18" charset="0"/>
                <a:ea typeface="Calibri" panose="020F0502020204030204" pitchFamily="34" charset="0"/>
                <a:cs typeface="Arial" panose="020B0604020202020204" pitchFamily="34" charset="0"/>
              </a:rPr>
              <a:t> X2 = 400 </a:t>
            </a:r>
            <a:r>
              <a:rPr lang="ar-IQ" sz="2400" dirty="0">
                <a:latin typeface="Calibri" panose="020F0502020204030204" pitchFamily="34" charset="0"/>
                <a:ea typeface="Calibri" panose="020F0502020204030204" pitchFamily="34" charset="0"/>
                <a:cs typeface="Times New Roman" panose="02020603050405020304" pitchFamily="18" charset="0"/>
              </a:rPr>
              <a:t>نعوض مباشرة في المعادلة الثالثة لإيجاد قيمة </a:t>
            </a:r>
            <a:r>
              <a:rPr lang="en-US" sz="2400" dirty="0">
                <a:latin typeface="Times New Roman" panose="02020603050405020304" pitchFamily="18" charset="0"/>
                <a:ea typeface="Calibri" panose="020F0502020204030204" pitchFamily="34" charset="0"/>
                <a:cs typeface="Arial" panose="020B0604020202020204" pitchFamily="34" charset="0"/>
              </a:rPr>
              <a:t>X1</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X1 + 400 = 500</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X1 =100                        (100 , 400)</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800"/>
              </a:spcAft>
              <a:tabLst>
                <a:tab pos="2483485" algn="l"/>
                <a:tab pos="5731510" algn="r"/>
              </a:tabLst>
            </a:pPr>
            <a:r>
              <a:rPr lang="ar-IQ" sz="2400" dirty="0">
                <a:latin typeface="Calibri" panose="020F0502020204030204" pitchFamily="34" charset="0"/>
                <a:ea typeface="Calibri" panose="020F0502020204030204" pitchFamily="34" charset="0"/>
                <a:cs typeface="Simplified Arabic" panose="02020603050405020304" pitchFamily="18" charset="-78"/>
              </a:rPr>
              <a:t>لإيجاد النقطة (ج) نأخذ القيد الاول مع الثاني</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X1 = 200</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483485" algn="l"/>
                <a:tab pos="5731510" algn="r"/>
              </a:tabLst>
            </a:pPr>
            <a:r>
              <a:rPr lang="en-US" sz="2400" dirty="0">
                <a:latin typeface="Times New Roman" panose="02020603050405020304" pitchFamily="18" charset="0"/>
                <a:ea typeface="Calibri" panose="020F0502020204030204" pitchFamily="34" charset="0"/>
                <a:cs typeface="Arial" panose="020B0604020202020204" pitchFamily="34" charset="0"/>
              </a:rPr>
              <a:t>X2 = 400                        ( 200 , 400)</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3171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005948259"/>
              </p:ext>
            </p:extLst>
          </p:nvPr>
        </p:nvGraphicFramePr>
        <p:xfrm>
          <a:off x="2763982" y="716973"/>
          <a:ext cx="6483926" cy="2691244"/>
        </p:xfrm>
        <a:graphic>
          <a:graphicData uri="http://schemas.openxmlformats.org/drawingml/2006/table">
            <a:tbl>
              <a:tblPr firstRow="1" firstCol="1" bandRow="1">
                <a:tableStyleId>{5C22544A-7EE6-4342-B048-85BDC9FD1C3A}</a:tableStyleId>
              </a:tblPr>
              <a:tblGrid>
                <a:gridCol w="2824500"/>
                <a:gridCol w="3659426"/>
              </a:tblGrid>
              <a:tr h="672811">
                <a:tc>
                  <a:txBody>
                    <a:bodyPr/>
                    <a:lstStyle/>
                    <a:p>
                      <a:pPr marL="0" marR="0" algn="ctr" rtl="0">
                        <a:lnSpc>
                          <a:spcPct val="107000"/>
                        </a:lnSpc>
                        <a:spcBef>
                          <a:spcPts val="0"/>
                        </a:spcBef>
                        <a:spcAft>
                          <a:spcPts val="0"/>
                        </a:spcAft>
                        <a:tabLst>
                          <a:tab pos="2483485" algn="l"/>
                          <a:tab pos="4798060" algn="l"/>
                          <a:tab pos="5731510" algn="r"/>
                        </a:tabLst>
                      </a:pPr>
                      <a:r>
                        <a:rPr lang="ar-IQ" sz="1600" b="1" dirty="0">
                          <a:solidFill>
                            <a:schemeClr val="bg1"/>
                          </a:solidFill>
                          <a:effectLst/>
                        </a:rPr>
                        <a:t>النقاط</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tx1">
                        <a:lumMod val="50000"/>
                      </a:schemeClr>
                    </a:solidFill>
                  </a:tcPr>
                </a:tc>
                <a:tc>
                  <a:txBody>
                    <a:bodyPr/>
                    <a:lstStyle/>
                    <a:p>
                      <a:pPr marL="0" marR="0" algn="l" rtl="0">
                        <a:lnSpc>
                          <a:spcPct val="107000"/>
                        </a:lnSpc>
                        <a:spcBef>
                          <a:spcPts val="0"/>
                        </a:spcBef>
                        <a:spcAft>
                          <a:spcPts val="0"/>
                        </a:spcAft>
                        <a:tabLst>
                          <a:tab pos="2483485" algn="l"/>
                          <a:tab pos="5731510" algn="r"/>
                        </a:tabLst>
                      </a:pPr>
                      <a:r>
                        <a:rPr lang="en-US" sz="1400" b="1" dirty="0">
                          <a:solidFill>
                            <a:schemeClr val="bg1"/>
                          </a:solidFill>
                          <a:effectLst/>
                        </a:rPr>
                        <a:t>Min f(X) = 5X1 + 8X2</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40000"/>
                        <a:lumOff val="60000"/>
                      </a:schemeClr>
                    </a:solidFill>
                  </a:tcPr>
                </a:tc>
              </a:tr>
              <a:tr h="672811">
                <a:tc>
                  <a:txBody>
                    <a:bodyPr/>
                    <a:lstStyle/>
                    <a:p>
                      <a:pPr marL="0" marR="0" algn="ctr" rtl="0">
                        <a:lnSpc>
                          <a:spcPct val="107000"/>
                        </a:lnSpc>
                        <a:spcBef>
                          <a:spcPts val="0"/>
                        </a:spcBef>
                        <a:spcAft>
                          <a:spcPts val="0"/>
                        </a:spcAft>
                        <a:tabLst>
                          <a:tab pos="2483485" algn="l"/>
                          <a:tab pos="4798060" algn="l"/>
                          <a:tab pos="5731510" algn="r"/>
                        </a:tabLst>
                      </a:pPr>
                      <a:r>
                        <a:rPr lang="ar-IQ" sz="1600" b="1" dirty="0">
                          <a:solidFill>
                            <a:schemeClr val="bg1"/>
                          </a:solidFill>
                          <a:effectLst/>
                        </a:rPr>
                        <a:t>أ</a:t>
                      </a:r>
                      <a:r>
                        <a:rPr lang="en-US" sz="1600" b="1" dirty="0">
                          <a:solidFill>
                            <a:schemeClr val="bg1"/>
                          </a:solidFill>
                          <a:effectLst/>
                        </a:rPr>
                        <a:t>(</a:t>
                      </a:r>
                      <a:r>
                        <a:rPr lang="ar-IQ" sz="1600" b="1" dirty="0">
                          <a:solidFill>
                            <a:schemeClr val="bg1"/>
                          </a:solidFill>
                          <a:effectLst/>
                        </a:rPr>
                        <a:t>200</a:t>
                      </a:r>
                      <a:r>
                        <a:rPr lang="en-US" sz="1600" b="1" dirty="0">
                          <a:solidFill>
                            <a:schemeClr val="bg1"/>
                          </a:solidFill>
                          <a:effectLst/>
                        </a:rPr>
                        <a:t>,</a:t>
                      </a:r>
                      <a:r>
                        <a:rPr lang="ar-IQ" sz="1600" b="1" dirty="0">
                          <a:solidFill>
                            <a:schemeClr val="bg1"/>
                          </a:solidFill>
                          <a:effectLst/>
                        </a:rPr>
                        <a:t>300</a:t>
                      </a:r>
                      <a:r>
                        <a:rPr lang="en-US" sz="1600" b="1" dirty="0">
                          <a:solidFill>
                            <a:schemeClr val="bg1"/>
                          </a:solidFill>
                          <a:effectLst/>
                        </a:rPr>
                        <a:t>)</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tx1">
                        <a:lumMod val="50000"/>
                      </a:schemeClr>
                    </a:solidFill>
                  </a:tcPr>
                </a:tc>
                <a:tc>
                  <a:txBody>
                    <a:bodyPr/>
                    <a:lstStyle/>
                    <a:p>
                      <a:pPr marL="0" marR="0" algn="l" rtl="0">
                        <a:lnSpc>
                          <a:spcPct val="107000"/>
                        </a:lnSpc>
                        <a:spcBef>
                          <a:spcPts val="0"/>
                        </a:spcBef>
                        <a:spcAft>
                          <a:spcPts val="0"/>
                        </a:spcAft>
                        <a:tabLst>
                          <a:tab pos="2483485" algn="l"/>
                          <a:tab pos="4798060" algn="l"/>
                          <a:tab pos="5731510" algn="r"/>
                        </a:tabLst>
                      </a:pPr>
                      <a:r>
                        <a:rPr lang="en-US" sz="1400" b="1" dirty="0">
                          <a:solidFill>
                            <a:schemeClr val="bg1"/>
                          </a:solidFill>
                          <a:effectLst/>
                        </a:rPr>
                        <a:t>= 5(200) + 8(300) =3400</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40000"/>
                        <a:lumOff val="60000"/>
                      </a:schemeClr>
                    </a:solidFill>
                  </a:tcPr>
                </a:tc>
              </a:tr>
              <a:tr h="672811">
                <a:tc>
                  <a:txBody>
                    <a:bodyPr/>
                    <a:lstStyle/>
                    <a:p>
                      <a:pPr marL="0" marR="0" algn="ctr" rtl="0">
                        <a:lnSpc>
                          <a:spcPct val="107000"/>
                        </a:lnSpc>
                        <a:spcBef>
                          <a:spcPts val="0"/>
                        </a:spcBef>
                        <a:spcAft>
                          <a:spcPts val="0"/>
                        </a:spcAft>
                        <a:tabLst>
                          <a:tab pos="2483485" algn="l"/>
                          <a:tab pos="4798060" algn="l"/>
                          <a:tab pos="5731510" algn="r"/>
                        </a:tabLst>
                      </a:pPr>
                      <a:r>
                        <a:rPr lang="ar-IQ" sz="1600" b="1" dirty="0">
                          <a:solidFill>
                            <a:schemeClr val="bg1"/>
                          </a:solidFill>
                          <a:effectLst/>
                        </a:rPr>
                        <a:t>ب</a:t>
                      </a:r>
                      <a:r>
                        <a:rPr lang="en-US" sz="1600" b="1" dirty="0">
                          <a:solidFill>
                            <a:schemeClr val="bg1"/>
                          </a:solidFill>
                          <a:effectLst/>
                        </a:rPr>
                        <a:t>(1</a:t>
                      </a:r>
                      <a:r>
                        <a:rPr lang="ar-IQ" sz="1600" b="1" dirty="0">
                          <a:solidFill>
                            <a:schemeClr val="bg1"/>
                          </a:solidFill>
                          <a:effectLst/>
                        </a:rPr>
                        <a:t>00</a:t>
                      </a:r>
                      <a:r>
                        <a:rPr lang="en-US" sz="1600" b="1" dirty="0">
                          <a:solidFill>
                            <a:schemeClr val="bg1"/>
                          </a:solidFill>
                          <a:effectLst/>
                        </a:rPr>
                        <a:t>,4</a:t>
                      </a:r>
                      <a:r>
                        <a:rPr lang="ar-IQ" sz="1600" b="1" dirty="0">
                          <a:solidFill>
                            <a:schemeClr val="bg1"/>
                          </a:solidFill>
                          <a:effectLst/>
                        </a:rPr>
                        <a:t>00</a:t>
                      </a:r>
                      <a:r>
                        <a:rPr lang="en-US" sz="1600" b="1" dirty="0">
                          <a:solidFill>
                            <a:schemeClr val="bg1"/>
                          </a:solidFill>
                          <a:effectLst/>
                        </a:rPr>
                        <a:t>)</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tx1">
                        <a:lumMod val="50000"/>
                      </a:schemeClr>
                    </a:solidFill>
                  </a:tcPr>
                </a:tc>
                <a:tc>
                  <a:txBody>
                    <a:bodyPr/>
                    <a:lstStyle/>
                    <a:p>
                      <a:pPr marL="0" marR="0" algn="l" rtl="0">
                        <a:lnSpc>
                          <a:spcPct val="107000"/>
                        </a:lnSpc>
                        <a:spcBef>
                          <a:spcPts val="0"/>
                        </a:spcBef>
                        <a:spcAft>
                          <a:spcPts val="0"/>
                        </a:spcAft>
                        <a:tabLst>
                          <a:tab pos="2483485" algn="l"/>
                          <a:tab pos="4798060" algn="l"/>
                          <a:tab pos="5731510" algn="r"/>
                        </a:tabLst>
                      </a:pPr>
                      <a:r>
                        <a:rPr lang="en-US" sz="1400" b="1" dirty="0">
                          <a:solidFill>
                            <a:schemeClr val="bg1"/>
                          </a:solidFill>
                          <a:effectLst/>
                        </a:rPr>
                        <a:t>= 5(100) + 8(400) =3700</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40000"/>
                        <a:lumOff val="60000"/>
                      </a:schemeClr>
                    </a:solidFill>
                  </a:tcPr>
                </a:tc>
              </a:tr>
              <a:tr h="672811">
                <a:tc>
                  <a:txBody>
                    <a:bodyPr/>
                    <a:lstStyle/>
                    <a:p>
                      <a:pPr marL="0" marR="0" algn="ctr" rtl="0">
                        <a:lnSpc>
                          <a:spcPct val="107000"/>
                        </a:lnSpc>
                        <a:spcBef>
                          <a:spcPts val="0"/>
                        </a:spcBef>
                        <a:spcAft>
                          <a:spcPts val="0"/>
                        </a:spcAft>
                        <a:tabLst>
                          <a:tab pos="2483485" algn="l"/>
                          <a:tab pos="4798060" algn="l"/>
                          <a:tab pos="5731510" algn="r"/>
                        </a:tabLst>
                      </a:pPr>
                      <a:r>
                        <a:rPr lang="ar-IQ" sz="1600" b="1" dirty="0">
                          <a:solidFill>
                            <a:schemeClr val="bg1"/>
                          </a:solidFill>
                          <a:effectLst/>
                        </a:rPr>
                        <a:t>ج</a:t>
                      </a:r>
                      <a:r>
                        <a:rPr lang="en-US" sz="1600" b="1" dirty="0">
                          <a:solidFill>
                            <a:schemeClr val="bg1"/>
                          </a:solidFill>
                          <a:effectLst/>
                        </a:rPr>
                        <a:t>(200,400)</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tx1">
                        <a:lumMod val="50000"/>
                      </a:schemeClr>
                    </a:solidFill>
                  </a:tcPr>
                </a:tc>
                <a:tc>
                  <a:txBody>
                    <a:bodyPr/>
                    <a:lstStyle/>
                    <a:p>
                      <a:pPr marL="0" marR="0" algn="l" rtl="0">
                        <a:lnSpc>
                          <a:spcPct val="107000"/>
                        </a:lnSpc>
                        <a:spcBef>
                          <a:spcPts val="0"/>
                        </a:spcBef>
                        <a:spcAft>
                          <a:spcPts val="0"/>
                        </a:spcAft>
                        <a:tabLst>
                          <a:tab pos="2483485" algn="l"/>
                          <a:tab pos="4798060" algn="l"/>
                          <a:tab pos="5731510" algn="r"/>
                        </a:tabLst>
                      </a:pPr>
                      <a:r>
                        <a:rPr lang="en-US" sz="1400" b="1" dirty="0">
                          <a:solidFill>
                            <a:schemeClr val="bg1"/>
                          </a:solidFill>
                          <a:effectLst/>
                        </a:rPr>
                        <a:t>= 5(200) + 8(400) = 4200</a:t>
                      </a:r>
                      <a:endParaRPr lang="en-US" sz="11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6">
                        <a:lumMod val="40000"/>
                        <a:lumOff val="60000"/>
                      </a:schemeClr>
                    </a:solidFill>
                  </a:tcPr>
                </a:tc>
              </a:tr>
            </a:tbl>
          </a:graphicData>
        </a:graphic>
      </p:graphicFrame>
      <p:sp>
        <p:nvSpPr>
          <p:cNvPr id="3" name="مستطيل 2"/>
          <p:cNvSpPr/>
          <p:nvPr/>
        </p:nvSpPr>
        <p:spPr>
          <a:xfrm>
            <a:off x="2902527" y="3699163"/>
            <a:ext cx="6324600" cy="2142253"/>
          </a:xfrm>
          <a:prstGeom prst="rect">
            <a:avLst/>
          </a:prstGeom>
        </p:spPr>
        <p:txBody>
          <a:bodyPr wrap="square">
            <a:spAutoFit/>
          </a:bodyPr>
          <a:lstStyle/>
          <a:p>
            <a:pPr algn="just" rtl="1">
              <a:lnSpc>
                <a:spcPct val="115000"/>
              </a:lnSpc>
              <a:spcAft>
                <a:spcPts val="800"/>
              </a:spcAft>
              <a:tabLst>
                <a:tab pos="2483485" algn="l"/>
                <a:tab pos="5731510" algn="r"/>
              </a:tabLst>
            </a:pPr>
            <a:r>
              <a:rPr lang="ar-IQ" dirty="0">
                <a:latin typeface="Calibri" panose="020F0502020204030204" pitchFamily="34" charset="0"/>
                <a:ea typeface="Calibri" panose="020F0502020204030204" pitchFamily="34" charset="0"/>
                <a:cs typeface="Simplified Arabic" panose="02020603050405020304" pitchFamily="18" charset="-78"/>
              </a:rPr>
              <a:t>الحل الامثل هو عند النقطة (أ) (3400) لان دالة الهدف من نوع </a:t>
            </a:r>
            <a:r>
              <a:rPr lang="en-US" dirty="0">
                <a:latin typeface="Simplified Arabic" panose="02020603050405020304" pitchFamily="18" charset="-78"/>
                <a:ea typeface="Calibri" panose="020F0502020204030204" pitchFamily="34" charset="0"/>
                <a:cs typeface="Arial" panose="020B0604020202020204" pitchFamily="34" charset="0"/>
              </a:rPr>
              <a:t>Min </a:t>
            </a:r>
            <a:r>
              <a:rPr lang="ar-IQ" dirty="0">
                <a:latin typeface="Simplified Arabic" panose="02020603050405020304" pitchFamily="18" charset="-78"/>
                <a:ea typeface="Calibri" panose="020F0502020204030204" pitchFamily="34" charset="0"/>
              </a:rPr>
              <a:t>أي تحتاج الشركة 200 ساعة عمل للعامل غير الماهر </a:t>
            </a:r>
            <a:r>
              <a:rPr lang="en-US" dirty="0">
                <a:latin typeface="Simplified Arabic" panose="02020603050405020304" pitchFamily="18" charset="-78"/>
                <a:ea typeface="Calibri" panose="020F0502020204030204" pitchFamily="34" charset="0"/>
                <a:cs typeface="Arial" panose="020B0604020202020204" pitchFamily="34" charset="0"/>
              </a:rPr>
              <a:t>X1</a:t>
            </a:r>
            <a:r>
              <a:rPr lang="ar-IQ" dirty="0">
                <a:latin typeface="Calibri" panose="020F0502020204030204" pitchFamily="34" charset="0"/>
                <a:ea typeface="Calibri" panose="020F0502020204030204" pitchFamily="34" charset="0"/>
                <a:cs typeface="Simplified Arabic" panose="02020603050405020304" pitchFamily="18" charset="-78"/>
              </a:rPr>
              <a:t> و300 ساعة عمل للعامل الماهر </a:t>
            </a:r>
            <a:r>
              <a:rPr lang="en-US" dirty="0">
                <a:latin typeface="Simplified Arabic" panose="02020603050405020304" pitchFamily="18" charset="-78"/>
                <a:ea typeface="Calibri" panose="020F0502020204030204" pitchFamily="34" charset="0"/>
                <a:cs typeface="Arial" panose="020B0604020202020204" pitchFamily="34" charset="0"/>
              </a:rPr>
              <a:t>X2</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2483485" algn="l"/>
                <a:tab pos="4798060" algn="l"/>
                <a:tab pos="5731510" algn="r"/>
              </a:tabLst>
            </a:pPr>
            <a:r>
              <a:rPr lang="ar-IQ"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او </a:t>
            </a:r>
            <a:r>
              <a:rPr lang="ar-IQ" dirty="0">
                <a:latin typeface="Calibri" panose="020F0502020204030204" pitchFamily="34" charset="0"/>
                <a:ea typeface="Calibri" panose="020F0502020204030204" pitchFamily="34" charset="0"/>
                <a:cs typeface="Times New Roman" panose="02020603050405020304" pitchFamily="18" charset="0"/>
              </a:rPr>
              <a:t>بما ان دالة الهدف من النوع</a:t>
            </a:r>
            <a:r>
              <a:rPr lang="en-US" dirty="0">
                <a:latin typeface="Times New Roman" panose="02020603050405020304" pitchFamily="18" charset="0"/>
                <a:ea typeface="Calibri" panose="020F0502020204030204" pitchFamily="34" charset="0"/>
                <a:cs typeface="Arial" panose="020B0604020202020204" pitchFamily="34" charset="0"/>
              </a:rPr>
              <a:t> (Min) </a:t>
            </a:r>
            <a:r>
              <a:rPr lang="ar-IQ" dirty="0">
                <a:latin typeface="Calibri" panose="020F0502020204030204" pitchFamily="34" charset="0"/>
                <a:ea typeface="Calibri" panose="020F0502020204030204" pitchFamily="34" charset="0"/>
                <a:cs typeface="Times New Roman" panose="02020603050405020304" pitchFamily="18" charset="0"/>
              </a:rPr>
              <a:t>فان النقطة (</a:t>
            </a:r>
            <a:r>
              <a:rPr lang="en-US" dirty="0">
                <a:latin typeface="Times New Roman" panose="02020603050405020304" pitchFamily="18" charset="0"/>
                <a:ea typeface="Calibri" panose="020F0502020204030204" pitchFamily="34" charset="0"/>
                <a:cs typeface="Arial" panose="020B0604020202020204" pitchFamily="34" charset="0"/>
              </a:rPr>
              <a:t>3400</a:t>
            </a:r>
            <a:r>
              <a:rPr lang="ar-IQ" dirty="0">
                <a:latin typeface="Calibri" panose="020F0502020204030204" pitchFamily="34" charset="0"/>
                <a:ea typeface="Calibri" panose="020F0502020204030204" pitchFamily="34" charset="0"/>
                <a:cs typeface="Times New Roman" panose="02020603050405020304" pitchFamily="18" charset="0"/>
              </a:rPr>
              <a:t>) تحقق الحل الأمثل وتكون قيم المتغيرات </a:t>
            </a:r>
            <a:endParaRPr lang="en-US" sz="1400" dirty="0">
              <a:latin typeface="Calibri" panose="020F0502020204030204" pitchFamily="34" charset="0"/>
              <a:ea typeface="Calibri" panose="020F0502020204030204" pitchFamily="34" charset="0"/>
              <a:cs typeface="Arial" panose="020B0604020202020204" pitchFamily="34" charset="0"/>
            </a:endParaRPr>
          </a:p>
          <a:p>
            <a:pPr rtl="1">
              <a:lnSpc>
                <a:spcPct val="107000"/>
              </a:lnSpc>
              <a:spcAft>
                <a:spcPts val="800"/>
              </a:spcAft>
              <a:tabLst>
                <a:tab pos="2483485" algn="l"/>
                <a:tab pos="4798060" algn="l"/>
                <a:tab pos="5731510" algn="r"/>
              </a:tabLst>
            </a:pPr>
            <a:r>
              <a:rPr lang="en-US" dirty="0">
                <a:latin typeface="Times New Roman" panose="02020603050405020304" pitchFamily="18" charset="0"/>
                <a:ea typeface="Calibri" panose="020F0502020204030204" pitchFamily="34" charset="0"/>
                <a:cs typeface="Arial" panose="020B0604020202020204" pitchFamily="34" charset="0"/>
              </a:rPr>
              <a:t>X1=200       ,      X2= 300     ,   f(X)= 3400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4086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29</TotalTime>
  <Words>460</Words>
  <Application>Microsoft Office PowerPoint</Application>
  <PresentationFormat>مخصص</PresentationFormat>
  <Paragraphs>55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أيون</vt:lpstr>
      <vt:lpstr>       جامعة الموصل  كلية الإدارة والاقتصاد قسم الإدارة الصناعية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Maher</cp:lastModifiedBy>
  <cp:revision>18</cp:revision>
  <dcterms:created xsi:type="dcterms:W3CDTF">2023-03-08T17:51:02Z</dcterms:created>
  <dcterms:modified xsi:type="dcterms:W3CDTF">2023-10-10T22:05:50Z</dcterms:modified>
</cp:coreProperties>
</file>