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81" r:id="rId2"/>
    <p:sldId id="280"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p:scale>
          <a:sx n="62" d="100"/>
          <a:sy n="62" d="100"/>
        </p:scale>
        <p:origin x="-475" y="-3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10/11/2023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10/11/2023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10/11/2023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10/11/2023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ar-SA" smtClean="0"/>
              <a:t>انقر لتحرير نمط العنوان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10/11/2023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10/11/2023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10/11/2023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10/11/2023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10/11/2023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10/11/2023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10/11/2023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10/11/2023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1" eaLnBrk="1" latinLnBrk="0" hangingPunct="1">
        <a:spcBef>
          <a:spcPct val="0"/>
        </a:spcBef>
        <a:buNone/>
        <a:defRPr sz="36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02774" y="609600"/>
            <a:ext cx="10101838" cy="2092036"/>
          </a:xfrm>
        </p:spPr>
        <p:txBody>
          <a:bodyPr>
            <a:normAutofit/>
          </a:bodyPr>
          <a:lstStyle/>
          <a:p>
            <a:pPr algn="r"/>
            <a:r>
              <a:rPr lang="ar-IQ" sz="2400" dirty="0" smtClean="0"/>
              <a:t>    جامعة </a:t>
            </a:r>
            <a:r>
              <a:rPr lang="ar-IQ" sz="2400" dirty="0"/>
              <a:t>الموصل </a:t>
            </a:r>
            <a:br>
              <a:rPr lang="ar-IQ" sz="2400" dirty="0"/>
            </a:br>
            <a:r>
              <a:rPr lang="ar-IQ" sz="2400" dirty="0"/>
              <a:t>كلية الإدارة والاقتصاد</a:t>
            </a:r>
            <a:br>
              <a:rPr lang="ar-IQ" sz="2400" dirty="0"/>
            </a:br>
            <a:r>
              <a:rPr lang="ar-IQ" sz="2400" dirty="0"/>
              <a:t>قسم الإدارة الصناعية</a:t>
            </a:r>
          </a:p>
        </p:txBody>
      </p:sp>
      <p:sp>
        <p:nvSpPr>
          <p:cNvPr id="3" name="عنصر نائب للنص 2"/>
          <p:cNvSpPr>
            <a:spLocks noGrp="1"/>
          </p:cNvSpPr>
          <p:nvPr>
            <p:ph type="body" idx="1"/>
          </p:nvPr>
        </p:nvSpPr>
        <p:spPr>
          <a:xfrm>
            <a:off x="1830675" y="2587336"/>
            <a:ext cx="8915399" cy="3771899"/>
          </a:xfrm>
        </p:spPr>
        <p:txBody>
          <a:bodyPr>
            <a:normAutofit/>
          </a:bodyPr>
          <a:lstStyle/>
          <a:p>
            <a:pPr algn="ctr"/>
            <a:r>
              <a:rPr lang="ar-IQ" b="1" dirty="0">
                <a:solidFill>
                  <a:schemeClr val="accent6">
                    <a:lumMod val="50000"/>
                  </a:schemeClr>
                </a:solidFill>
              </a:rPr>
              <a:t>محاضرات مادة الأساليب الكمية / 2</a:t>
            </a:r>
          </a:p>
          <a:p>
            <a:pPr algn="ctr"/>
            <a:r>
              <a:rPr lang="ar-IQ" b="1" dirty="0">
                <a:solidFill>
                  <a:schemeClr val="accent6">
                    <a:lumMod val="50000"/>
                  </a:schemeClr>
                </a:solidFill>
              </a:rPr>
              <a:t>المرحلة الثانية</a:t>
            </a:r>
          </a:p>
          <a:p>
            <a:pPr algn="ctr"/>
            <a:r>
              <a:rPr lang="ar-IQ" b="1" dirty="0">
                <a:solidFill>
                  <a:schemeClr val="accent6">
                    <a:lumMod val="50000"/>
                  </a:schemeClr>
                </a:solidFill>
              </a:rPr>
              <a:t>2022-2023</a:t>
            </a:r>
          </a:p>
          <a:p>
            <a:pPr algn="ctr">
              <a:lnSpc>
                <a:spcPct val="107000"/>
              </a:lnSpc>
              <a:spcAft>
                <a:spcPts val="800"/>
              </a:spcAft>
            </a:pPr>
            <a:r>
              <a:rPr lang="ar-SA" b="1" dirty="0">
                <a:solidFill>
                  <a:srgbClr val="FF0000"/>
                </a:solidFill>
                <a:latin typeface="Calibri" panose="020F0502020204030204" pitchFamily="34" charset="0"/>
                <a:ea typeface="Calibri" panose="020F0502020204030204" pitchFamily="34" charset="0"/>
                <a:cs typeface="Simplified Arabic" panose="02020603050405020304" pitchFamily="18" charset="-78"/>
              </a:rPr>
              <a:t>البرمجة الخطية</a:t>
            </a:r>
            <a:endParaRPr lang="en-US" sz="1400" dirty="0">
              <a:latin typeface="Calibri" panose="020F0502020204030204" pitchFamily="34" charset="0"/>
              <a:ea typeface="Calibri" panose="020F0502020204030204" pitchFamily="34" charset="0"/>
              <a:cs typeface="Arial" panose="020B0604020202020204" pitchFamily="34" charset="0"/>
            </a:endParaRPr>
          </a:p>
          <a:p>
            <a:pPr algn="ctr">
              <a:lnSpc>
                <a:spcPct val="107000"/>
              </a:lnSpc>
              <a:spcAft>
                <a:spcPts val="800"/>
              </a:spcAft>
            </a:pPr>
            <a:r>
              <a:rPr lang="ar-SA" b="1" dirty="0">
                <a:solidFill>
                  <a:srgbClr val="FF0000"/>
                </a:solidFill>
                <a:latin typeface="Calibri" panose="020F0502020204030204" pitchFamily="34" charset="0"/>
                <a:ea typeface="Calibri" panose="020F0502020204030204" pitchFamily="34" charset="0"/>
                <a:cs typeface="Simplified Arabic" panose="02020603050405020304" pitchFamily="18" charset="-78"/>
              </a:rPr>
              <a:t> </a:t>
            </a:r>
            <a:r>
              <a:rPr lang="en-US" b="1" dirty="0">
                <a:solidFill>
                  <a:srgbClr val="FF0000"/>
                </a:solidFill>
                <a:latin typeface="Simplified Arabic" panose="02020603050405020304" pitchFamily="18" charset="-78"/>
                <a:ea typeface="Calibri" panose="020F0502020204030204" pitchFamily="34" charset="0"/>
                <a:cs typeface="Arial" panose="020B0604020202020204" pitchFamily="34" charset="0"/>
              </a:rPr>
              <a:t>Linear programming</a:t>
            </a:r>
            <a:endParaRPr lang="en-US" sz="1400" dirty="0">
              <a:latin typeface="Calibri" panose="020F0502020204030204" pitchFamily="34" charset="0"/>
              <a:ea typeface="Calibri" panose="020F0502020204030204" pitchFamily="34" charset="0"/>
              <a:cs typeface="Arial" panose="020B0604020202020204" pitchFamily="34" charset="0"/>
            </a:endParaRPr>
          </a:p>
          <a:p>
            <a:pPr algn="ctr"/>
            <a:endParaRPr lang="ar-IQ" dirty="0"/>
          </a:p>
          <a:p>
            <a:pPr algn="ctr"/>
            <a:r>
              <a:rPr lang="ar-IQ" sz="2400" b="1" dirty="0">
                <a:solidFill>
                  <a:schemeClr val="accent6">
                    <a:lumMod val="50000"/>
                  </a:schemeClr>
                </a:solidFill>
                <a:latin typeface="Arial" panose="020B0604020202020204" pitchFamily="34" charset="0"/>
                <a:cs typeface="DecoType Naskh Extensions" panose="02010400000000000000" pitchFamily="2" charset="-78"/>
              </a:rPr>
              <a:t>اعداد </a:t>
            </a:r>
          </a:p>
          <a:p>
            <a:pPr algn="ctr"/>
            <a:r>
              <a:rPr lang="ar-IQ" sz="2400" b="1" dirty="0" err="1">
                <a:solidFill>
                  <a:schemeClr val="accent6">
                    <a:lumMod val="50000"/>
                  </a:schemeClr>
                </a:solidFill>
                <a:latin typeface="Arial" panose="020B0604020202020204" pitchFamily="34" charset="0"/>
                <a:cs typeface="DecoType Naskh Extensions" panose="02010400000000000000" pitchFamily="2" charset="-78"/>
              </a:rPr>
              <a:t>م.م</a:t>
            </a:r>
            <a:r>
              <a:rPr lang="ar-IQ" sz="2400" b="1" dirty="0">
                <a:solidFill>
                  <a:schemeClr val="accent6">
                    <a:lumMod val="50000"/>
                  </a:schemeClr>
                </a:solidFill>
                <a:latin typeface="Arial" panose="020B0604020202020204" pitchFamily="34" charset="0"/>
                <a:cs typeface="DecoType Naskh Extensions" panose="02010400000000000000" pitchFamily="2" charset="-78"/>
              </a:rPr>
              <a:t>. الاء عبد الوهاب عبد السلام </a:t>
            </a:r>
          </a:p>
          <a:p>
            <a:endParaRPr lang="ar-IQ" dirty="0"/>
          </a:p>
        </p:txBody>
      </p:sp>
      <p:pic>
        <p:nvPicPr>
          <p:cNvPr id="4" name="صورة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04336" y="1093562"/>
            <a:ext cx="1683674" cy="1124112"/>
          </a:xfrm>
          <a:prstGeom prst="rect">
            <a:avLst/>
          </a:prstGeom>
          <a:noFill/>
          <a:ln>
            <a:noFill/>
          </a:ln>
        </p:spPr>
      </p:pic>
      <p:pic>
        <p:nvPicPr>
          <p:cNvPr id="5" name="Picture 2" descr="uni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02774" y="1093562"/>
            <a:ext cx="1304491" cy="973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431502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50718" y="819889"/>
            <a:ext cx="11641281" cy="5467907"/>
          </a:xfrm>
          <a:prstGeom prst="rect">
            <a:avLst/>
          </a:prstGeom>
        </p:spPr>
        <p:txBody>
          <a:bodyPr wrap="square">
            <a:spAutoFit/>
          </a:bodyPr>
          <a:lstStyle/>
          <a:p>
            <a:pPr algn="ctr" rtl="1">
              <a:lnSpc>
                <a:spcPct val="107000"/>
              </a:lnSpc>
              <a:spcAft>
                <a:spcPts val="800"/>
              </a:spcAft>
            </a:pPr>
            <a:r>
              <a:rPr lang="ar-SA" sz="3200" b="1" dirty="0" smtClean="0">
                <a:solidFill>
                  <a:srgbClr val="FF0000"/>
                </a:solidFill>
                <a:latin typeface="Calibri" panose="020F0502020204030204" pitchFamily="34" charset="0"/>
                <a:ea typeface="Calibri" panose="020F0502020204030204" pitchFamily="34" charset="0"/>
                <a:cs typeface="Simplified Arabic" panose="02020603050405020304" pitchFamily="18" charset="-78"/>
              </a:rPr>
              <a:t>البرمجة الخطية</a:t>
            </a:r>
            <a:endParaRPr lang="en-US" sz="2400" dirty="0" smtClean="0">
              <a:latin typeface="Calibri" panose="020F0502020204030204" pitchFamily="34" charset="0"/>
              <a:ea typeface="Calibri" panose="020F0502020204030204" pitchFamily="34" charset="0"/>
              <a:cs typeface="Arial" panose="020B0604020202020204" pitchFamily="34" charset="0"/>
            </a:endParaRPr>
          </a:p>
          <a:p>
            <a:pPr algn="ctr" rtl="1">
              <a:lnSpc>
                <a:spcPct val="107000"/>
              </a:lnSpc>
              <a:spcAft>
                <a:spcPts val="800"/>
              </a:spcAft>
            </a:pPr>
            <a:r>
              <a:rPr lang="ar-SA" sz="3200" b="1" dirty="0" smtClean="0">
                <a:solidFill>
                  <a:srgbClr val="FF0000"/>
                </a:solidFill>
                <a:latin typeface="Calibri" panose="020F0502020204030204" pitchFamily="34" charset="0"/>
                <a:ea typeface="Calibri" panose="020F0502020204030204" pitchFamily="34" charset="0"/>
                <a:cs typeface="Simplified Arabic" panose="02020603050405020304" pitchFamily="18" charset="-78"/>
              </a:rPr>
              <a:t> </a:t>
            </a:r>
            <a:r>
              <a:rPr lang="en-US" sz="3200" b="1" dirty="0" smtClean="0">
                <a:solidFill>
                  <a:srgbClr val="FF0000"/>
                </a:solidFill>
                <a:latin typeface="Simplified Arabic" panose="02020603050405020304" pitchFamily="18" charset="-78"/>
                <a:ea typeface="Calibri" panose="020F0502020204030204" pitchFamily="34" charset="0"/>
                <a:cs typeface="Arial" panose="020B0604020202020204" pitchFamily="34" charset="0"/>
              </a:rPr>
              <a:t>Linear programming</a:t>
            </a:r>
            <a:endParaRPr lang="en-US" sz="2400" dirty="0" smtClean="0">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800"/>
              </a:spcAft>
            </a:pPr>
            <a:r>
              <a:rPr lang="ar-IQ" sz="2400" b="1" dirty="0" smtClean="0">
                <a:solidFill>
                  <a:srgbClr val="FF0000"/>
                </a:solidFill>
                <a:latin typeface="Calibri" panose="020F0502020204030204" pitchFamily="34" charset="0"/>
                <a:ea typeface="Calibri" panose="020F0502020204030204" pitchFamily="34" charset="0"/>
                <a:cs typeface="Simplified Arabic" panose="02020603050405020304" pitchFamily="18" charset="-78"/>
              </a:rPr>
              <a:t>البرمجة </a:t>
            </a:r>
            <a:r>
              <a:rPr lang="ar-IQ" sz="2400" b="1" dirty="0">
                <a:solidFill>
                  <a:srgbClr val="FF0000"/>
                </a:solidFill>
                <a:latin typeface="Calibri" panose="020F0502020204030204" pitchFamily="34" charset="0"/>
                <a:ea typeface="Calibri" panose="020F0502020204030204" pitchFamily="34" charset="0"/>
                <a:cs typeface="Simplified Arabic" panose="02020603050405020304" pitchFamily="18" charset="-78"/>
              </a:rPr>
              <a:t>الخطية:</a:t>
            </a:r>
            <a:r>
              <a:rPr lang="ar-IQ" sz="2400" dirty="0">
                <a:solidFill>
                  <a:srgbClr val="FF0000"/>
                </a:solidFill>
                <a:latin typeface="Calibri" panose="020F0502020204030204" pitchFamily="34" charset="0"/>
                <a:ea typeface="Calibri" panose="020F0502020204030204" pitchFamily="34" charset="0"/>
                <a:cs typeface="Simplified Arabic" panose="02020603050405020304" pitchFamily="18" charset="-78"/>
              </a:rPr>
              <a:t> </a:t>
            </a:r>
            <a:r>
              <a:rPr lang="ar-IQ" sz="2400" dirty="0">
                <a:latin typeface="Calibri" panose="020F0502020204030204" pitchFamily="34" charset="0"/>
                <a:ea typeface="Calibri" panose="020F0502020204030204" pitchFamily="34" charset="0"/>
                <a:cs typeface="Simplified Arabic" panose="02020603050405020304" pitchFamily="18" charset="-78"/>
              </a:rPr>
              <a:t>هي أسلوب رياضي يساهم في عملية اتخاذ القرارات الإدارية التي تهدف الى إيجاد الحل الأمثل لكيفية توزيع الموارد (البشرية والمادية) المتاحة بين أفضل الاستخدامات ضمن مجموعة من القيود التي تحد من درجة تحقق هذا الهدف.</a:t>
            </a:r>
            <a:endParaRPr lang="en-US" sz="2400" dirty="0">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800"/>
              </a:spcAft>
            </a:pPr>
            <a:r>
              <a:rPr lang="ar-IQ" sz="2400" b="1" dirty="0">
                <a:solidFill>
                  <a:srgbClr val="FF0000"/>
                </a:solidFill>
                <a:latin typeface="Calibri" panose="020F0502020204030204" pitchFamily="34" charset="0"/>
                <a:ea typeface="Calibri" panose="020F0502020204030204" pitchFamily="34" charset="0"/>
                <a:cs typeface="Simplified Arabic" panose="02020603050405020304" pitchFamily="18" charset="-78"/>
              </a:rPr>
              <a:t>سميت بالبرمجة:</a:t>
            </a:r>
            <a:r>
              <a:rPr lang="ar-IQ" sz="2400" dirty="0">
                <a:solidFill>
                  <a:srgbClr val="FF0000"/>
                </a:solidFill>
                <a:latin typeface="Calibri" panose="020F0502020204030204" pitchFamily="34" charset="0"/>
                <a:ea typeface="Calibri" panose="020F0502020204030204" pitchFamily="34" charset="0"/>
                <a:cs typeface="Simplified Arabic" panose="02020603050405020304" pitchFamily="18" charset="-78"/>
              </a:rPr>
              <a:t> </a:t>
            </a:r>
            <a:r>
              <a:rPr lang="ar-IQ" sz="2400" dirty="0">
                <a:latin typeface="Calibri" panose="020F0502020204030204" pitchFamily="34" charset="0"/>
                <a:ea typeface="Calibri" panose="020F0502020204030204" pitchFamily="34" charset="0"/>
                <a:cs typeface="Simplified Arabic" panose="02020603050405020304" pitchFamily="18" charset="-78"/>
              </a:rPr>
              <a:t>لأنها تبحث عن البرنامج الذي يحقق القيمة العظمى لدالة الهدف.</a:t>
            </a:r>
            <a:endParaRPr lang="en-US" sz="2400" dirty="0">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800"/>
              </a:spcAft>
            </a:pPr>
            <a:r>
              <a:rPr lang="ar-IQ" sz="2400" b="1" dirty="0">
                <a:solidFill>
                  <a:srgbClr val="FF0000"/>
                </a:solidFill>
                <a:latin typeface="Calibri" panose="020F0502020204030204" pitchFamily="34" charset="0"/>
                <a:ea typeface="Calibri" panose="020F0502020204030204" pitchFamily="34" charset="0"/>
                <a:cs typeface="Simplified Arabic" panose="02020603050405020304" pitchFamily="18" charset="-78"/>
              </a:rPr>
              <a:t>سميت بالخطية:</a:t>
            </a:r>
            <a:r>
              <a:rPr lang="ar-IQ" sz="2400" dirty="0">
                <a:solidFill>
                  <a:srgbClr val="FF0000"/>
                </a:solidFill>
                <a:latin typeface="Calibri" panose="020F0502020204030204" pitchFamily="34" charset="0"/>
                <a:ea typeface="Calibri" panose="020F0502020204030204" pitchFamily="34" charset="0"/>
                <a:cs typeface="Simplified Arabic" panose="02020603050405020304" pitchFamily="18" charset="-78"/>
              </a:rPr>
              <a:t> </a:t>
            </a:r>
            <a:r>
              <a:rPr lang="ar-IQ" sz="2400" dirty="0">
                <a:latin typeface="Calibri" panose="020F0502020204030204" pitchFamily="34" charset="0"/>
                <a:ea typeface="Calibri" panose="020F0502020204030204" pitchFamily="34" charset="0"/>
                <a:cs typeface="Simplified Arabic" panose="02020603050405020304" pitchFamily="18" charset="-78"/>
              </a:rPr>
              <a:t>لان العلاقة ما بين المتغيرات علاقة خطية أي ان أي تغير في قيمة أحد المتغيرات سوف يؤدي الى تغيير في دالة الهدف وبنسب ثابتة دوما بحيث (أي زيادة في أي متغير من المتغيرات تقابله زيادة في المتغير الاخر واي نقصان في أحد المتغيرات ايضاً يقابله نقصان في المتغير الاخر).</a:t>
            </a:r>
            <a:endParaRPr lang="en-US" sz="2400" dirty="0">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800"/>
              </a:spcAft>
            </a:pPr>
            <a:r>
              <a:rPr lang="ar-IQ" sz="2400" dirty="0">
                <a:latin typeface="Calibri" panose="020F0502020204030204" pitchFamily="34" charset="0"/>
                <a:ea typeface="Calibri" panose="020F0502020204030204" pitchFamily="34" charset="0"/>
                <a:cs typeface="Simplified Arabic" panose="02020603050405020304" pitchFamily="18" charset="-78"/>
              </a:rPr>
              <a:t>الهدف من صياغة نموذج البرمجة الخطية هو الوصول الى حل النموذج وحل النموذج يعني إيجاد قيم المتغيرات والتي يرمز لها بالرمز (</a:t>
            </a:r>
            <a:r>
              <a:rPr lang="en-US" sz="2400" dirty="0">
                <a:latin typeface="Simplified Arabic" panose="02020603050405020304" pitchFamily="18" charset="-78"/>
                <a:ea typeface="Calibri" panose="020F0502020204030204" pitchFamily="34" charset="0"/>
                <a:cs typeface="Arial" panose="020B0604020202020204" pitchFamily="34" charset="0"/>
              </a:rPr>
              <a:t>X1,X2,X3………</a:t>
            </a:r>
            <a:r>
              <a:rPr lang="en-US" sz="2400" dirty="0" err="1">
                <a:latin typeface="Simplified Arabic" panose="02020603050405020304" pitchFamily="18" charset="-78"/>
                <a:ea typeface="Calibri" panose="020F0502020204030204" pitchFamily="34" charset="0"/>
                <a:cs typeface="Arial" panose="020B0604020202020204" pitchFamily="34" charset="0"/>
              </a:rPr>
              <a:t>Xn</a:t>
            </a:r>
            <a:r>
              <a:rPr lang="ar-IQ" sz="2400" dirty="0">
                <a:latin typeface="Calibri" panose="020F0502020204030204" pitchFamily="34" charset="0"/>
                <a:ea typeface="Calibri" panose="020F0502020204030204" pitchFamily="34" charset="0"/>
                <a:cs typeface="Simplified Arabic" panose="02020603050405020304" pitchFamily="18" charset="-78"/>
              </a:rPr>
              <a:t>) التي تجعل قيمة دالة الهدف اكبر او اصغر ما يمكن.</a:t>
            </a:r>
            <a:endParaRPr lang="en-US" sz="24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7456313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مستطيل 12"/>
          <p:cNvSpPr/>
          <p:nvPr/>
        </p:nvSpPr>
        <p:spPr>
          <a:xfrm>
            <a:off x="924790" y="814661"/>
            <a:ext cx="10879281" cy="5323509"/>
          </a:xfrm>
          <a:prstGeom prst="rect">
            <a:avLst/>
          </a:prstGeom>
        </p:spPr>
        <p:txBody>
          <a:bodyPr wrap="square">
            <a:spAutoFit/>
          </a:bodyPr>
          <a:lstStyle/>
          <a:p>
            <a:pPr algn="just" rtl="1">
              <a:lnSpc>
                <a:spcPct val="115000"/>
              </a:lnSpc>
              <a:spcAft>
                <a:spcPts val="800"/>
              </a:spcAft>
            </a:pPr>
            <a:r>
              <a:rPr lang="ar-IQ" dirty="0">
                <a:latin typeface="Calibri" panose="020F0502020204030204" pitchFamily="34" charset="0"/>
                <a:ea typeface="Calibri" panose="020F0502020204030204" pitchFamily="34" charset="0"/>
                <a:cs typeface="Simplified Arabic" panose="02020603050405020304" pitchFamily="18" charset="-78"/>
              </a:rPr>
              <a:t> </a:t>
            </a:r>
            <a:r>
              <a:rPr lang="ar-IQ" dirty="0" smtClean="0">
                <a:latin typeface="Calibri" panose="020F0502020204030204" pitchFamily="34" charset="0"/>
                <a:ea typeface="Calibri" panose="020F0502020204030204" pitchFamily="34" charset="0"/>
                <a:cs typeface="Simplified Arabic" panose="02020603050405020304" pitchFamily="18" charset="-78"/>
              </a:rPr>
              <a:t> </a:t>
            </a:r>
            <a:r>
              <a:rPr lang="ar-IQ" sz="3200" b="1" dirty="0">
                <a:latin typeface="Calibri" panose="020F0502020204030204" pitchFamily="34" charset="0"/>
                <a:ea typeface="Calibri" panose="020F0502020204030204" pitchFamily="34" charset="0"/>
                <a:cs typeface="Simplified Arabic" panose="02020603050405020304" pitchFamily="18" charset="-78"/>
              </a:rPr>
              <a:t>يتكون نموذج البرمجة الخطية من: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R="0" lvl="0" algn="just" rtl="1">
              <a:lnSpc>
                <a:spcPct val="115000"/>
              </a:lnSpc>
              <a:spcBef>
                <a:spcPts val="0"/>
              </a:spcBef>
              <a:spcAft>
                <a:spcPts val="0"/>
              </a:spcAft>
            </a:pPr>
            <a:r>
              <a:rPr lang="ar-IQ" sz="2800" b="1" dirty="0" smtClean="0">
                <a:solidFill>
                  <a:srgbClr val="FF0000"/>
                </a:solidFill>
                <a:latin typeface="Calibri" panose="020F0502020204030204" pitchFamily="34" charset="0"/>
                <a:ea typeface="Calibri" panose="020F0502020204030204" pitchFamily="34" charset="0"/>
                <a:cs typeface="Simplified Arabic" panose="02020603050405020304" pitchFamily="18" charset="-78"/>
              </a:rPr>
              <a:t>1- دالة </a:t>
            </a:r>
            <a:r>
              <a:rPr lang="ar-IQ" sz="2800" b="1" dirty="0">
                <a:solidFill>
                  <a:srgbClr val="FF0000"/>
                </a:solidFill>
                <a:latin typeface="Calibri" panose="020F0502020204030204" pitchFamily="34" charset="0"/>
                <a:ea typeface="Calibri" panose="020F0502020204030204" pitchFamily="34" charset="0"/>
                <a:cs typeface="Simplified Arabic" panose="02020603050405020304" pitchFamily="18" charset="-78"/>
              </a:rPr>
              <a:t>الهدف (</a:t>
            </a:r>
            <a:r>
              <a:rPr lang="en-US" sz="2800" b="1" dirty="0">
                <a:solidFill>
                  <a:srgbClr val="FF0000"/>
                </a:solidFill>
                <a:latin typeface="Simplified Arabic" panose="02020603050405020304" pitchFamily="18" charset="-78"/>
                <a:ea typeface="Calibri" panose="020F0502020204030204" pitchFamily="34" charset="0"/>
                <a:cs typeface="Arial" panose="020B0604020202020204" pitchFamily="34" charset="0"/>
              </a:rPr>
              <a:t>objective function</a:t>
            </a:r>
            <a:r>
              <a:rPr lang="ar-IQ" sz="2800" b="1" dirty="0">
                <a:solidFill>
                  <a:srgbClr val="FF0000"/>
                </a:solidFill>
                <a:latin typeface="Calibri" panose="020F0502020204030204" pitchFamily="34" charset="0"/>
                <a:ea typeface="Calibri" panose="020F0502020204030204" pitchFamily="34" charset="0"/>
                <a:cs typeface="Simplified Arabic" panose="02020603050405020304" pitchFamily="18" charset="-78"/>
              </a:rPr>
              <a:t>)</a:t>
            </a:r>
            <a:endParaRPr lang="en-US" sz="2000" dirty="0">
              <a:latin typeface="Calibri" panose="020F0502020204030204" pitchFamily="34" charset="0"/>
              <a:ea typeface="Calibri" panose="020F0502020204030204" pitchFamily="34" charset="0"/>
              <a:cs typeface="Arial" panose="020B0604020202020204" pitchFamily="34" charset="0"/>
            </a:endParaRPr>
          </a:p>
          <a:p>
            <a:pPr marL="457200" marR="0" algn="just" rtl="1">
              <a:lnSpc>
                <a:spcPct val="115000"/>
              </a:lnSpc>
              <a:spcBef>
                <a:spcPts val="0"/>
              </a:spcBef>
              <a:spcAft>
                <a:spcPts val="0"/>
              </a:spcAft>
            </a:pPr>
            <a:r>
              <a:rPr lang="ar-IQ" sz="2800" dirty="0">
                <a:latin typeface="Calibri" panose="020F0502020204030204" pitchFamily="34" charset="0"/>
                <a:ea typeface="Calibri" panose="020F0502020204030204" pitchFamily="34" charset="0"/>
                <a:cs typeface="Simplified Arabic" panose="02020603050405020304" pitchFamily="18" charset="-78"/>
              </a:rPr>
              <a:t>تعظيم الأرباح (</a:t>
            </a:r>
            <a:r>
              <a:rPr lang="en-US" sz="2800" dirty="0">
                <a:latin typeface="Simplified Arabic" panose="02020603050405020304" pitchFamily="18" charset="-78"/>
                <a:ea typeface="Calibri" panose="020F0502020204030204" pitchFamily="34" charset="0"/>
                <a:cs typeface="Arial" panose="020B0604020202020204" pitchFamily="34" charset="0"/>
              </a:rPr>
              <a:t>Max profit</a:t>
            </a:r>
            <a:r>
              <a:rPr lang="ar-IQ" sz="2800" dirty="0">
                <a:latin typeface="Calibri" panose="020F0502020204030204" pitchFamily="34" charset="0"/>
                <a:ea typeface="Calibri" panose="020F0502020204030204" pitchFamily="34" charset="0"/>
                <a:cs typeface="Simplified Arabic" panose="02020603050405020304" pitchFamily="18" charset="-78"/>
              </a:rPr>
              <a:t>)</a:t>
            </a:r>
            <a:endParaRPr lang="en-US" sz="2000" dirty="0">
              <a:latin typeface="Calibri" panose="020F0502020204030204" pitchFamily="34" charset="0"/>
              <a:ea typeface="Calibri" panose="020F0502020204030204" pitchFamily="34" charset="0"/>
              <a:cs typeface="Arial" panose="020B0604020202020204" pitchFamily="34" charset="0"/>
            </a:endParaRPr>
          </a:p>
          <a:p>
            <a:pPr marL="457200" marR="0" algn="just" rtl="1">
              <a:lnSpc>
                <a:spcPct val="115000"/>
              </a:lnSpc>
              <a:spcBef>
                <a:spcPts val="0"/>
              </a:spcBef>
              <a:spcAft>
                <a:spcPts val="0"/>
              </a:spcAft>
            </a:pPr>
            <a:r>
              <a:rPr lang="ar-IQ" sz="2800" dirty="0">
                <a:latin typeface="Calibri" panose="020F0502020204030204" pitchFamily="34" charset="0"/>
                <a:ea typeface="Calibri" panose="020F0502020204030204" pitchFamily="34" charset="0"/>
                <a:cs typeface="Simplified Arabic" panose="02020603050405020304" pitchFamily="18" charset="-78"/>
              </a:rPr>
              <a:t>تقليل التكاليف (</a:t>
            </a:r>
            <a:r>
              <a:rPr lang="en-US" sz="2800" dirty="0">
                <a:latin typeface="Simplified Arabic" panose="02020603050405020304" pitchFamily="18" charset="-78"/>
                <a:ea typeface="Calibri" panose="020F0502020204030204" pitchFamily="34" charset="0"/>
                <a:cs typeface="Arial" panose="020B0604020202020204" pitchFamily="34" charset="0"/>
              </a:rPr>
              <a:t>Min costs</a:t>
            </a:r>
            <a:r>
              <a:rPr lang="ar-IQ" sz="2800" dirty="0">
                <a:latin typeface="Calibri" panose="020F0502020204030204" pitchFamily="34" charset="0"/>
                <a:ea typeface="Calibri" panose="020F0502020204030204" pitchFamily="34" charset="0"/>
                <a:cs typeface="Simplified Arabic" panose="02020603050405020304" pitchFamily="18" charset="-78"/>
              </a:rPr>
              <a:t>)</a:t>
            </a:r>
            <a:endParaRPr lang="en-US" sz="2000" dirty="0">
              <a:latin typeface="Calibri" panose="020F0502020204030204" pitchFamily="34" charset="0"/>
              <a:ea typeface="Calibri" panose="020F0502020204030204" pitchFamily="34" charset="0"/>
              <a:cs typeface="Arial" panose="020B0604020202020204" pitchFamily="34" charset="0"/>
            </a:endParaRPr>
          </a:p>
          <a:p>
            <a:pPr marR="0" lvl="0" algn="just" rtl="1">
              <a:lnSpc>
                <a:spcPct val="115000"/>
              </a:lnSpc>
              <a:spcBef>
                <a:spcPts val="0"/>
              </a:spcBef>
              <a:spcAft>
                <a:spcPts val="0"/>
              </a:spcAft>
            </a:pPr>
            <a:r>
              <a:rPr lang="ar-IQ" sz="2800" b="1" dirty="0" smtClean="0">
                <a:solidFill>
                  <a:srgbClr val="FF0000"/>
                </a:solidFill>
                <a:latin typeface="Calibri" panose="020F0502020204030204" pitchFamily="34" charset="0"/>
                <a:ea typeface="Calibri" panose="020F0502020204030204" pitchFamily="34" charset="0"/>
                <a:cs typeface="Simplified Arabic" panose="02020603050405020304" pitchFamily="18" charset="-78"/>
              </a:rPr>
              <a:t>2- متغيرات </a:t>
            </a:r>
            <a:r>
              <a:rPr lang="ar-IQ" sz="2800" b="1" dirty="0">
                <a:solidFill>
                  <a:srgbClr val="FF0000"/>
                </a:solidFill>
                <a:latin typeface="Calibri" panose="020F0502020204030204" pitchFamily="34" charset="0"/>
                <a:ea typeface="Calibri" panose="020F0502020204030204" pitchFamily="34" charset="0"/>
                <a:cs typeface="Simplified Arabic" panose="02020603050405020304" pitchFamily="18" charset="-78"/>
              </a:rPr>
              <a:t>القرار (</a:t>
            </a:r>
            <a:r>
              <a:rPr lang="en-US" sz="2800" b="1" dirty="0">
                <a:solidFill>
                  <a:srgbClr val="FF0000"/>
                </a:solidFill>
                <a:latin typeface="Simplified Arabic" panose="02020603050405020304" pitchFamily="18" charset="-78"/>
                <a:ea typeface="Calibri" panose="020F0502020204030204" pitchFamily="34" charset="0"/>
                <a:cs typeface="Arial" panose="020B0604020202020204" pitchFamily="34" charset="0"/>
              </a:rPr>
              <a:t>decision variables</a:t>
            </a:r>
            <a:r>
              <a:rPr lang="ar-IQ" sz="2800" b="1" dirty="0">
                <a:solidFill>
                  <a:srgbClr val="FF0000"/>
                </a:solidFill>
                <a:latin typeface="Calibri" panose="020F0502020204030204" pitchFamily="34" charset="0"/>
                <a:ea typeface="Calibri" panose="020F0502020204030204" pitchFamily="34" charset="0"/>
                <a:cs typeface="Simplified Arabic" panose="02020603050405020304" pitchFamily="18" charset="-78"/>
              </a:rPr>
              <a:t>)</a:t>
            </a:r>
            <a:endParaRPr lang="en-US" sz="2000" dirty="0">
              <a:latin typeface="Calibri" panose="020F0502020204030204" pitchFamily="34" charset="0"/>
              <a:ea typeface="Calibri" panose="020F0502020204030204" pitchFamily="34" charset="0"/>
              <a:cs typeface="Arial" panose="020B0604020202020204" pitchFamily="34" charset="0"/>
            </a:endParaRPr>
          </a:p>
          <a:p>
            <a:pPr marL="457200" marR="0" algn="just" rtl="1">
              <a:lnSpc>
                <a:spcPct val="115000"/>
              </a:lnSpc>
              <a:spcBef>
                <a:spcPts val="0"/>
              </a:spcBef>
              <a:spcAft>
                <a:spcPts val="0"/>
              </a:spcAft>
            </a:pPr>
            <a:r>
              <a:rPr lang="ar-IQ" sz="2800" dirty="0">
                <a:latin typeface="Calibri" panose="020F0502020204030204" pitchFamily="34" charset="0"/>
                <a:ea typeface="Calibri" panose="020F0502020204030204" pitchFamily="34" charset="0"/>
                <a:cs typeface="Simplified Arabic" panose="02020603050405020304" pitchFamily="18" charset="-78"/>
              </a:rPr>
              <a:t>ويرمز لها بالرمز    </a:t>
            </a:r>
            <a:r>
              <a:rPr lang="en-US" sz="2800" dirty="0">
                <a:latin typeface="Simplified Arabic" panose="02020603050405020304" pitchFamily="18" charset="-78"/>
                <a:ea typeface="Calibri" panose="020F0502020204030204" pitchFamily="34" charset="0"/>
                <a:cs typeface="Arial" panose="020B0604020202020204" pitchFamily="34" charset="0"/>
              </a:rPr>
              <a:t>X1,X2,X3,X4,………..</a:t>
            </a:r>
            <a:r>
              <a:rPr lang="en-US" sz="2800" dirty="0" err="1" smtClean="0">
                <a:latin typeface="Simplified Arabic" panose="02020603050405020304" pitchFamily="18" charset="-78"/>
                <a:ea typeface="Calibri" panose="020F0502020204030204" pitchFamily="34" charset="0"/>
                <a:cs typeface="Arial" panose="020B0604020202020204" pitchFamily="34" charset="0"/>
              </a:rPr>
              <a:t>Xn</a:t>
            </a:r>
            <a:endParaRPr lang="en-US" sz="2000" dirty="0" smtClean="0">
              <a:latin typeface="Calibri" panose="020F0502020204030204" pitchFamily="34" charset="0"/>
              <a:ea typeface="Calibri" panose="020F0502020204030204" pitchFamily="34" charset="0"/>
              <a:cs typeface="Arial" panose="020B0604020202020204" pitchFamily="34" charset="0"/>
            </a:endParaRPr>
          </a:p>
          <a:p>
            <a:pPr marR="0" lvl="0" algn="just" rtl="1">
              <a:lnSpc>
                <a:spcPct val="115000"/>
              </a:lnSpc>
              <a:spcBef>
                <a:spcPts val="0"/>
              </a:spcBef>
              <a:spcAft>
                <a:spcPts val="800"/>
              </a:spcAft>
            </a:pPr>
            <a:r>
              <a:rPr lang="ar-IQ" sz="2800" b="1" dirty="0" smtClean="0">
                <a:solidFill>
                  <a:srgbClr val="FF0000"/>
                </a:solidFill>
                <a:latin typeface="Calibri" panose="020F0502020204030204" pitchFamily="34" charset="0"/>
                <a:ea typeface="Calibri" panose="020F0502020204030204" pitchFamily="34" charset="0"/>
                <a:cs typeface="Simplified Arabic" panose="02020603050405020304" pitchFamily="18" charset="-78"/>
              </a:rPr>
              <a:t>3 -قيود المسالة او قيود المتبايناتٍ (</a:t>
            </a:r>
            <a:r>
              <a:rPr lang="en-US" sz="2800" b="1" dirty="0" smtClean="0">
                <a:solidFill>
                  <a:srgbClr val="FF0000"/>
                </a:solidFill>
                <a:latin typeface="Simplified Arabic" panose="02020603050405020304" pitchFamily="18" charset="-78"/>
                <a:ea typeface="Calibri" panose="020F0502020204030204" pitchFamily="34" charset="0"/>
                <a:cs typeface="Arial" panose="020B0604020202020204" pitchFamily="34" charset="0"/>
              </a:rPr>
              <a:t>constraint problem</a:t>
            </a:r>
            <a:r>
              <a:rPr lang="ar-IQ" sz="2800" b="1" dirty="0" smtClean="0">
                <a:solidFill>
                  <a:srgbClr val="FF0000"/>
                </a:solidFill>
                <a:latin typeface="Calibri" panose="020F0502020204030204" pitchFamily="34" charset="0"/>
                <a:ea typeface="Calibri" panose="020F0502020204030204" pitchFamily="34" charset="0"/>
                <a:cs typeface="Simplified Arabic" panose="02020603050405020304" pitchFamily="18" charset="-78"/>
              </a:rPr>
              <a:t>)</a:t>
            </a:r>
            <a:endParaRPr lang="en-US" sz="2000" dirty="0" smtClean="0">
              <a:latin typeface="Calibri" panose="020F0502020204030204" pitchFamily="34" charset="0"/>
              <a:ea typeface="Calibri" panose="020F0502020204030204" pitchFamily="34" charset="0"/>
              <a:cs typeface="Arial" panose="020B0604020202020204" pitchFamily="34" charset="0"/>
            </a:endParaRPr>
          </a:p>
          <a:p>
            <a:pPr marL="228600" marR="0" algn="just" rtl="1">
              <a:lnSpc>
                <a:spcPct val="115000"/>
              </a:lnSpc>
              <a:spcBef>
                <a:spcPts val="0"/>
              </a:spcBef>
              <a:spcAft>
                <a:spcPts val="800"/>
              </a:spcAft>
            </a:pPr>
            <a:r>
              <a:rPr lang="ar-IQ" sz="2800" dirty="0" smtClean="0">
                <a:latin typeface="Calibri" panose="020F0502020204030204" pitchFamily="34" charset="0"/>
                <a:ea typeface="Calibri" panose="020F0502020204030204" pitchFamily="34" charset="0"/>
                <a:cs typeface="Simplified Arabic" panose="02020603050405020304" pitchFamily="18" charset="-78"/>
              </a:rPr>
              <a:t>هي </a:t>
            </a:r>
            <a:r>
              <a:rPr lang="ar-IQ" sz="2800" dirty="0">
                <a:latin typeface="Calibri" panose="020F0502020204030204" pitchFamily="34" charset="0"/>
                <a:ea typeface="Calibri" panose="020F0502020204030204" pitchFamily="34" charset="0"/>
                <a:cs typeface="Simplified Arabic" panose="02020603050405020304" pitchFamily="18" charset="-78"/>
              </a:rPr>
              <a:t>مجموعة من المحددات التي تحد من درجة تحقيق الهدف مثل (كمية المواد الأولية، طاقة المكائن، عدد ساعات العمل، راس المال، عدد العمال، ......الخ). وهنالك ثلاثة أنواع من متباينات القيود تكون بشكل:</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7242874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905510" y="210672"/>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Low" defTabSz="914400" rtl="1"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anose="020B0604020202020204" pitchFamily="34" charset="0"/>
            </a:endParaRPr>
          </a:p>
        </p:txBody>
      </p:sp>
      <p:cxnSp>
        <p:nvCxnSpPr>
          <p:cNvPr id="3" name="رابط مستقيم 2"/>
          <p:cNvCxnSpPr/>
          <p:nvPr/>
        </p:nvCxnSpPr>
        <p:spPr>
          <a:xfrm flipV="1">
            <a:off x="4791075" y="1456693"/>
            <a:ext cx="123825" cy="47625"/>
          </a:xfrm>
          <a:prstGeom prst="line">
            <a:avLst/>
          </a:prstGeom>
        </p:spPr>
        <p:style>
          <a:lnRef idx="1">
            <a:schemeClr val="dk1"/>
          </a:lnRef>
          <a:fillRef idx="0">
            <a:schemeClr val="dk1"/>
          </a:fillRef>
          <a:effectRef idx="0">
            <a:schemeClr val="dk1"/>
          </a:effectRef>
          <a:fontRef idx="minor">
            <a:schemeClr val="tx1"/>
          </a:fontRef>
        </p:style>
      </p:cxnSp>
      <p:sp>
        <p:nvSpPr>
          <p:cNvPr id="4" name="Rectangle 3"/>
          <p:cNvSpPr>
            <a:spLocks noChangeArrowheads="1"/>
          </p:cNvSpPr>
          <p:nvPr/>
        </p:nvSpPr>
        <p:spPr bwMode="auto">
          <a:xfrm>
            <a:off x="271145" y="667872"/>
            <a:ext cx="11544300"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Low" defTabSz="914400" rtl="1" eaLnBrk="0" fontAlgn="base" latinLnBrk="0" hangingPunct="0">
              <a:lnSpc>
                <a:spcPct val="150000"/>
              </a:lnSpc>
              <a:spcBef>
                <a:spcPct val="0"/>
              </a:spcBef>
              <a:spcAft>
                <a:spcPct val="0"/>
              </a:spcAft>
              <a:buClrTx/>
              <a:buSzTx/>
              <a:buFontTx/>
              <a:buNone/>
              <a:tabLst/>
            </a:pPr>
            <a:endParaRPr kumimoji="0" lang="ar-IQ" sz="2800" b="1" i="0" u="none" strike="noStrike" cap="none" normalizeH="0" baseline="0" dirty="0" smtClean="0">
              <a:ln>
                <a:noFill/>
              </a:ln>
              <a:solidFill>
                <a:srgbClr val="FF0000"/>
              </a:solidFill>
              <a:effectLst/>
              <a:latin typeface="Simplified Arabic" panose="02020603050405020304" pitchFamily="18" charset="-78"/>
              <a:ea typeface="Calibri" panose="020F0502020204030204" pitchFamily="34" charset="0"/>
              <a:cs typeface="Simplified Arabic" panose="02020603050405020304" pitchFamily="18" charset="-78"/>
            </a:endParaRPr>
          </a:p>
          <a:p>
            <a:pPr algn="justLow" defTabSz="914400" rtl="1" eaLnBrk="0" fontAlgn="base" hangingPunct="0">
              <a:lnSpc>
                <a:spcPct val="150000"/>
              </a:lnSpc>
              <a:spcBef>
                <a:spcPct val="0"/>
              </a:spcBef>
              <a:spcAft>
                <a:spcPct val="0"/>
              </a:spcAft>
            </a:pPr>
            <a:r>
              <a:rPr lang="ar-IQ" sz="2800" dirty="0" smtClean="0">
                <a:latin typeface="Simplified Arabic" panose="02020603050405020304" pitchFamily="18" charset="-78"/>
                <a:ea typeface="Calibri" panose="020F0502020204030204" pitchFamily="34" charset="0"/>
                <a:cs typeface="Simplified Arabic" panose="02020603050405020304" pitchFamily="18" charset="-78"/>
              </a:rPr>
              <a:t>أ  - أصغر </a:t>
            </a:r>
            <a:r>
              <a:rPr lang="ar-IQ" sz="2800" dirty="0">
                <a:latin typeface="Simplified Arabic" panose="02020603050405020304" pitchFamily="18" charset="-78"/>
                <a:ea typeface="Calibri" panose="020F0502020204030204" pitchFamily="34" charset="0"/>
                <a:cs typeface="Simplified Arabic" panose="02020603050405020304" pitchFamily="18" charset="-78"/>
              </a:rPr>
              <a:t>من او تساوي </a:t>
            </a:r>
            <a:r>
              <a:rPr lang="en-US" sz="2800" dirty="0">
                <a:latin typeface="Simplified Arabic" panose="02020603050405020304" pitchFamily="18" charset="-78"/>
                <a:ea typeface="Calibri" panose="020F0502020204030204" pitchFamily="34" charset="0"/>
                <a:cs typeface="Simplified Arabic" panose="02020603050405020304" pitchFamily="18" charset="-78"/>
              </a:rPr>
              <a:t>&lt;</a:t>
            </a:r>
            <a:r>
              <a:rPr lang="ar-IQ" sz="2800" dirty="0">
                <a:latin typeface="Simplified Arabic" panose="02020603050405020304" pitchFamily="18" charset="-78"/>
                <a:ea typeface="Calibri" panose="020F0502020204030204" pitchFamily="34" charset="0"/>
                <a:cs typeface="Simplified Arabic" panose="02020603050405020304" pitchFamily="18" charset="-78"/>
              </a:rPr>
              <a:t>          إذا كان الهدف تعظيم الارباح</a:t>
            </a:r>
            <a:endParaRPr lang="ar-IQ" sz="2800" dirty="0">
              <a:latin typeface="Arial" panose="020B0604020202020204" pitchFamily="34" charset="0"/>
              <a:cs typeface="Arial" panose="020B0604020202020204" pitchFamily="34" charset="0"/>
            </a:endParaRPr>
          </a:p>
          <a:p>
            <a:pPr algn="justLow" defTabSz="914400" rtl="1" eaLnBrk="0" fontAlgn="base" hangingPunct="0">
              <a:lnSpc>
                <a:spcPct val="150000"/>
              </a:lnSpc>
              <a:spcBef>
                <a:spcPct val="0"/>
              </a:spcBef>
              <a:spcAft>
                <a:spcPct val="0"/>
              </a:spcAft>
            </a:pPr>
            <a:r>
              <a:rPr lang="ar-IQ" sz="2800" dirty="0" smtClean="0">
                <a:latin typeface="Simplified Arabic" panose="02020603050405020304" pitchFamily="18" charset="-78"/>
                <a:ea typeface="Calibri" panose="020F0502020204030204" pitchFamily="34" charset="0"/>
                <a:cs typeface="Simplified Arabic" panose="02020603050405020304" pitchFamily="18" charset="-78"/>
              </a:rPr>
              <a:t>ب- أكبر </a:t>
            </a:r>
            <a:r>
              <a:rPr lang="ar-IQ" sz="2800" dirty="0">
                <a:latin typeface="Simplified Arabic" panose="02020603050405020304" pitchFamily="18" charset="-78"/>
                <a:ea typeface="Calibri" panose="020F0502020204030204" pitchFamily="34" charset="0"/>
                <a:cs typeface="Simplified Arabic" panose="02020603050405020304" pitchFamily="18" charset="-78"/>
              </a:rPr>
              <a:t>او تساوي </a:t>
            </a:r>
            <a:r>
              <a:rPr lang="en-US" sz="2800" dirty="0">
                <a:latin typeface="Simplified Arabic" panose="02020603050405020304" pitchFamily="18" charset="-78"/>
                <a:ea typeface="Calibri" panose="020F0502020204030204" pitchFamily="34" charset="0"/>
                <a:cs typeface="Simplified Arabic" panose="02020603050405020304" pitchFamily="18" charset="-78"/>
              </a:rPr>
              <a:t>&gt;</a:t>
            </a:r>
            <a:r>
              <a:rPr lang="ar-IQ" sz="2800" dirty="0">
                <a:latin typeface="Simplified Arabic" panose="02020603050405020304" pitchFamily="18" charset="-78"/>
                <a:ea typeface="Calibri" panose="020F0502020204030204" pitchFamily="34" charset="0"/>
                <a:cs typeface="Simplified Arabic" panose="02020603050405020304" pitchFamily="18" charset="-78"/>
              </a:rPr>
              <a:t>                إذا كان الهدف تقليل </a:t>
            </a:r>
            <a:r>
              <a:rPr lang="ar-IQ" sz="2800" dirty="0" smtClean="0">
                <a:latin typeface="Simplified Arabic" panose="02020603050405020304" pitchFamily="18" charset="-78"/>
                <a:ea typeface="Calibri" panose="020F0502020204030204" pitchFamily="34" charset="0"/>
                <a:cs typeface="Simplified Arabic" panose="02020603050405020304" pitchFamily="18" charset="-78"/>
              </a:rPr>
              <a:t>التكاليف</a:t>
            </a:r>
            <a:endParaRPr lang="ar-IQ" sz="2800" dirty="0" smtClean="0"/>
          </a:p>
          <a:p>
            <a:pPr lvl="0" algn="justLow" defTabSz="914400" rtl="1" eaLnBrk="0" fontAlgn="base" hangingPunct="0">
              <a:lnSpc>
                <a:spcPct val="150000"/>
              </a:lnSpc>
              <a:spcBef>
                <a:spcPct val="0"/>
              </a:spcBef>
              <a:spcAft>
                <a:spcPct val="0"/>
              </a:spcAft>
            </a:pPr>
            <a:r>
              <a:rPr kumimoji="0" lang="ar-IQ" sz="2800" b="1" i="0" u="none" strike="noStrike" cap="none" normalizeH="0" baseline="0" dirty="0" smtClean="0">
                <a:ln>
                  <a:noFill/>
                </a:ln>
                <a:solidFill>
                  <a:schemeClr val="tx1">
                    <a:lumMod val="75000"/>
                    <a:lumOff val="25000"/>
                  </a:schemeClr>
                </a:solidFill>
                <a:effectLst/>
                <a:latin typeface="Simplified Arabic" panose="02020603050405020304" pitchFamily="18" charset="-78"/>
                <a:ea typeface="Calibri" panose="020F0502020204030204" pitchFamily="34" charset="0"/>
                <a:cs typeface="Simplified Arabic" panose="02020603050405020304" pitchFamily="18" charset="-78"/>
              </a:rPr>
              <a:t>ت</a:t>
            </a:r>
            <a:r>
              <a:rPr lang="ar-IQ" sz="2800" b="1" dirty="0" smtClean="0">
                <a:solidFill>
                  <a:schemeClr val="tx1">
                    <a:lumMod val="75000"/>
                    <a:lumOff val="25000"/>
                  </a:schemeClr>
                </a:solidFill>
                <a:latin typeface="Simplified Arabic" panose="02020603050405020304" pitchFamily="18" charset="-78"/>
                <a:ea typeface="Calibri" panose="020F0502020204030204" pitchFamily="34" charset="0"/>
                <a:cs typeface="Simplified Arabic" panose="02020603050405020304" pitchFamily="18" charset="-78"/>
              </a:rPr>
              <a:t>-</a:t>
            </a:r>
            <a:r>
              <a:rPr lang="ar-IQ" sz="2800" b="1" dirty="0" smtClean="0">
                <a:solidFill>
                  <a:srgbClr val="FF0000"/>
                </a:solidFill>
                <a:latin typeface="Simplified Arabic" panose="02020603050405020304" pitchFamily="18" charset="-78"/>
                <a:ea typeface="Calibri" panose="020F0502020204030204" pitchFamily="34" charset="0"/>
                <a:cs typeface="Simplified Arabic" panose="02020603050405020304" pitchFamily="18" charset="-78"/>
              </a:rPr>
              <a:t> </a:t>
            </a:r>
            <a:r>
              <a:rPr lang="ar-IQ" sz="2800" dirty="0"/>
              <a:t>حالة المساواة   =           </a:t>
            </a:r>
            <a:endParaRPr lang="en-US" sz="2800" dirty="0"/>
          </a:p>
          <a:p>
            <a:pPr algn="justLow" defTabSz="914400" rtl="1" eaLnBrk="0" fontAlgn="base" hangingPunct="0">
              <a:lnSpc>
                <a:spcPct val="150000"/>
              </a:lnSpc>
              <a:spcBef>
                <a:spcPct val="0"/>
              </a:spcBef>
              <a:spcAft>
                <a:spcPct val="0"/>
              </a:spcAft>
            </a:pPr>
            <a:endParaRPr kumimoji="0" lang="ar-IQ" sz="2800" b="1" i="0" u="none" strike="noStrike" cap="none" normalizeH="0" baseline="0" dirty="0" smtClean="0">
              <a:ln>
                <a:noFill/>
              </a:ln>
              <a:solidFill>
                <a:srgbClr val="FF0000"/>
              </a:solidFill>
              <a:effectLst/>
              <a:latin typeface="Simplified Arabic" panose="02020603050405020304" pitchFamily="18" charset="-78"/>
              <a:ea typeface="Calibri" panose="020F0502020204030204" pitchFamily="34" charset="0"/>
              <a:cs typeface="Simplified Arabic" panose="02020603050405020304" pitchFamily="18" charset="-78"/>
            </a:endParaRPr>
          </a:p>
          <a:p>
            <a:pPr marL="0" marR="0" lvl="0" indent="0" algn="justLow" defTabSz="914400" rtl="1" eaLnBrk="0" fontAlgn="base" latinLnBrk="0" hangingPunct="0">
              <a:lnSpc>
                <a:spcPct val="150000"/>
              </a:lnSpc>
              <a:spcBef>
                <a:spcPct val="0"/>
              </a:spcBef>
              <a:spcAft>
                <a:spcPct val="0"/>
              </a:spcAft>
              <a:buClrTx/>
              <a:buSzTx/>
              <a:buFontTx/>
              <a:buNone/>
              <a:tabLst/>
            </a:pPr>
            <a:r>
              <a:rPr kumimoji="0" lang="ar-IQ" sz="2800" b="1" i="0" u="none" strike="noStrike" cap="none" normalizeH="0" baseline="0" dirty="0" smtClean="0">
                <a:ln>
                  <a:noFill/>
                </a:ln>
                <a:solidFill>
                  <a:srgbClr val="FF0000"/>
                </a:solidFill>
                <a:effectLst/>
                <a:latin typeface="Simplified Arabic" panose="02020603050405020304" pitchFamily="18" charset="-78"/>
                <a:ea typeface="Calibri" panose="020F0502020204030204" pitchFamily="34" charset="0"/>
                <a:cs typeface="Simplified Arabic" panose="02020603050405020304" pitchFamily="18" charset="-78"/>
              </a:rPr>
              <a:t>4- قيد عدم </a:t>
            </a:r>
            <a:r>
              <a:rPr kumimoji="0" lang="ar-IQ" sz="2800" b="1" i="0" u="none" strike="noStrike" cap="none" normalizeH="0" baseline="0" dirty="0" err="1" smtClean="0">
                <a:ln>
                  <a:noFill/>
                </a:ln>
                <a:solidFill>
                  <a:srgbClr val="FF0000"/>
                </a:solidFill>
                <a:effectLst/>
                <a:latin typeface="Simplified Arabic" panose="02020603050405020304" pitchFamily="18" charset="-78"/>
                <a:ea typeface="Calibri" panose="020F0502020204030204" pitchFamily="34" charset="0"/>
                <a:cs typeface="Simplified Arabic" panose="02020603050405020304" pitchFamily="18" charset="-78"/>
              </a:rPr>
              <a:t>السالبية</a:t>
            </a:r>
            <a:r>
              <a:rPr kumimoji="0" lang="ar-IQ" sz="2800" b="1" i="0" u="none" strike="noStrike" cap="none" normalizeH="0" baseline="0" dirty="0" smtClean="0">
                <a:ln>
                  <a:noFill/>
                </a:ln>
                <a:solidFill>
                  <a:srgbClr val="FF0000"/>
                </a:solidFill>
                <a:effectLst/>
                <a:latin typeface="Simplified Arabic" panose="02020603050405020304" pitchFamily="18" charset="-78"/>
                <a:ea typeface="Calibri" panose="020F0502020204030204" pitchFamily="34" charset="0"/>
                <a:cs typeface="Simplified Arabic" panose="02020603050405020304" pitchFamily="18" charset="-78"/>
              </a:rPr>
              <a:t>  ( </a:t>
            </a:r>
            <a:r>
              <a:rPr kumimoji="0" lang="en-US" sz="2800" b="1" i="0" u="none" strike="noStrike" cap="none" normalizeH="0" baseline="0" dirty="0" smtClean="0">
                <a:ln>
                  <a:noFill/>
                </a:ln>
                <a:solidFill>
                  <a:srgbClr val="FF0000"/>
                </a:solidFill>
                <a:effectLst/>
                <a:latin typeface="Simplified Arabic" panose="02020603050405020304" pitchFamily="18" charset="-78"/>
                <a:ea typeface="Calibri" panose="020F0502020204030204" pitchFamily="34" charset="0"/>
                <a:cs typeface="Simplified Arabic" panose="02020603050405020304" pitchFamily="18" charset="-78"/>
              </a:rPr>
              <a:t>Xi &gt; 0</a:t>
            </a:r>
            <a:r>
              <a:rPr kumimoji="0" lang="ar-IQ" sz="2800" b="1" i="0" u="none" strike="noStrike" cap="none" normalizeH="0" baseline="0" dirty="0" smtClean="0">
                <a:ln>
                  <a:noFill/>
                </a:ln>
                <a:solidFill>
                  <a:srgbClr val="FF0000"/>
                </a:solidFill>
                <a:effectLst/>
                <a:latin typeface="Simplified Arabic" panose="02020603050405020304" pitchFamily="18" charset="-78"/>
                <a:ea typeface="Calibri" panose="020F0502020204030204" pitchFamily="34" charset="0"/>
                <a:cs typeface="Simplified Arabic" panose="02020603050405020304" pitchFamily="18" charset="-78"/>
              </a:rPr>
              <a:t> )</a:t>
            </a:r>
            <a:endParaRPr kumimoji="0" lang="en-US" sz="2800" b="0" i="0" u="none" strike="noStrike" cap="none" normalizeH="0" baseline="0" dirty="0" smtClean="0">
              <a:ln>
                <a:noFill/>
              </a:ln>
              <a:solidFill>
                <a:schemeClr val="tx1"/>
              </a:solidFill>
              <a:effectLst/>
            </a:endParaRPr>
          </a:p>
          <a:p>
            <a:pPr marL="0" marR="0" lvl="0" indent="0" algn="justLow" defTabSz="914400" rtl="1" eaLnBrk="0" fontAlgn="base" latinLnBrk="0" hangingPunct="0">
              <a:lnSpc>
                <a:spcPct val="150000"/>
              </a:lnSpc>
              <a:spcBef>
                <a:spcPct val="0"/>
              </a:spcBef>
              <a:spcAft>
                <a:spcPct val="0"/>
              </a:spcAft>
              <a:buClrTx/>
              <a:buSzTx/>
              <a:buFontTx/>
              <a:buNone/>
              <a:tabLst/>
            </a:pPr>
            <a:r>
              <a:rPr kumimoji="0" lang="ar-IQ" sz="280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Simplified Arabic" panose="02020603050405020304" pitchFamily="18" charset="-78"/>
              </a:rPr>
              <a:t>ويعني هذا ان جميع متغيرات القرار في المشكلة حقيقية غير سالبة أي يجب ان تكون القيم موجبة او صفرية.</a:t>
            </a:r>
            <a:endParaRPr kumimoji="0" lang="ar-IQ" sz="2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cxnSp>
        <p:nvCxnSpPr>
          <p:cNvPr id="8" name="رابط مستقيم 7"/>
          <p:cNvCxnSpPr/>
          <p:nvPr/>
        </p:nvCxnSpPr>
        <p:spPr>
          <a:xfrm flipH="1">
            <a:off x="5190490" y="9322435"/>
            <a:ext cx="85725" cy="28575"/>
          </a:xfrm>
          <a:prstGeom prst="line">
            <a:avLst/>
          </a:prstGeom>
        </p:spPr>
        <p:style>
          <a:lnRef idx="1">
            <a:schemeClr val="dk1"/>
          </a:lnRef>
          <a:fillRef idx="0">
            <a:schemeClr val="dk1"/>
          </a:fillRef>
          <a:effectRef idx="0">
            <a:schemeClr val="dk1"/>
          </a:effectRef>
          <a:fontRef idx="minor">
            <a:schemeClr val="tx1"/>
          </a:fontRef>
        </p:style>
      </p:cxnSp>
      <p:cxnSp>
        <p:nvCxnSpPr>
          <p:cNvPr id="9" name="رابط مستقيم 8"/>
          <p:cNvCxnSpPr/>
          <p:nvPr/>
        </p:nvCxnSpPr>
        <p:spPr>
          <a:xfrm>
            <a:off x="4829175" y="9667240"/>
            <a:ext cx="85725" cy="38100"/>
          </a:xfrm>
          <a:prstGeom prst="line">
            <a:avLst/>
          </a:prstGeom>
        </p:spPr>
        <p:style>
          <a:lnRef idx="1">
            <a:schemeClr val="dk1"/>
          </a:lnRef>
          <a:fillRef idx="0">
            <a:schemeClr val="dk1"/>
          </a:fillRef>
          <a:effectRef idx="0">
            <a:schemeClr val="dk1"/>
          </a:effectRef>
          <a:fontRef idx="minor">
            <a:schemeClr val="tx1"/>
          </a:fontRef>
        </p:style>
      </p:cxnSp>
      <p:sp>
        <p:nvSpPr>
          <p:cNvPr id="10" name="Rectangle 6"/>
          <p:cNvSpPr>
            <a:spLocks noChangeArrowheads="1"/>
          </p:cNvSpPr>
          <p:nvPr/>
        </p:nvSpPr>
        <p:spPr bwMode="auto">
          <a:xfrm>
            <a:off x="152400" y="1524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Low" defTabSz="914400" rtl="1"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8007787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40327" y="540327"/>
            <a:ext cx="11128664" cy="4154984"/>
          </a:xfrm>
          <a:prstGeom prst="rect">
            <a:avLst/>
          </a:prstGeom>
        </p:spPr>
        <p:txBody>
          <a:bodyPr wrap="square">
            <a:spAutoFit/>
          </a:bodyPr>
          <a:lstStyle/>
          <a:p>
            <a:pPr algn="just" rtl="1">
              <a:spcAft>
                <a:spcPts val="800"/>
              </a:spcAft>
            </a:pPr>
            <a:r>
              <a:rPr lang="ar-IQ" sz="2800" b="1" dirty="0">
                <a:solidFill>
                  <a:srgbClr val="FF0000"/>
                </a:solidFill>
                <a:latin typeface="Calibri" panose="020F0502020204030204" pitchFamily="34" charset="0"/>
                <a:ea typeface="Calibri" panose="020F0502020204030204" pitchFamily="34" charset="0"/>
                <a:cs typeface="Simplified Arabic" panose="02020603050405020304" pitchFamily="18" charset="-78"/>
              </a:rPr>
              <a:t>مثال1// </a:t>
            </a:r>
            <a:r>
              <a:rPr lang="ar-IQ" sz="2800" dirty="0">
                <a:latin typeface="Calibri" panose="020F0502020204030204" pitchFamily="34" charset="0"/>
                <a:ea typeface="Calibri" panose="020F0502020204030204" pitchFamily="34" charset="0"/>
                <a:cs typeface="Simplified Arabic" panose="02020603050405020304" pitchFamily="18" charset="-78"/>
              </a:rPr>
              <a:t>معمل يقوم بإنتاج نوعين من المواد( </a:t>
            </a:r>
            <a:r>
              <a:rPr lang="en-US" sz="2800" dirty="0">
                <a:latin typeface="Simplified Arabic" panose="02020603050405020304" pitchFamily="18" charset="-78"/>
                <a:ea typeface="Calibri" panose="020F0502020204030204" pitchFamily="34" charset="0"/>
                <a:cs typeface="Arial" panose="020B0604020202020204" pitchFamily="34" charset="0"/>
              </a:rPr>
              <a:t>X1,X2</a:t>
            </a:r>
            <a:r>
              <a:rPr lang="ar-IQ" sz="2800" dirty="0">
                <a:latin typeface="Calibri" panose="020F0502020204030204" pitchFamily="34" charset="0"/>
                <a:ea typeface="Calibri" panose="020F0502020204030204" pitchFamily="34" charset="0"/>
                <a:cs typeface="Simplified Arabic" panose="02020603050405020304" pitchFamily="18" charset="-78"/>
              </a:rPr>
              <a:t>) وان لدى المعمل 40 ساعة عمل أسبوعيا علما ان انتاج المادة الواحدة يتطلب المرور بماكنتين (</a:t>
            </a:r>
            <a:r>
              <a:rPr lang="en-US" sz="2800" dirty="0">
                <a:latin typeface="Simplified Arabic" panose="02020603050405020304" pitchFamily="18" charset="-78"/>
                <a:ea typeface="Calibri" panose="020F0502020204030204" pitchFamily="34" charset="0"/>
                <a:cs typeface="Arial" panose="020B0604020202020204" pitchFamily="34" charset="0"/>
              </a:rPr>
              <a:t>I,II</a:t>
            </a:r>
            <a:r>
              <a:rPr lang="ar-IQ" sz="2800" dirty="0">
                <a:latin typeface="Calibri" panose="020F0502020204030204" pitchFamily="34" charset="0"/>
                <a:ea typeface="Calibri" panose="020F0502020204030204" pitchFamily="34" charset="0"/>
                <a:cs typeface="Simplified Arabic" panose="02020603050405020304" pitchFamily="18" charset="-78"/>
              </a:rPr>
              <a:t>)، علما ان المادة </a:t>
            </a:r>
            <a:r>
              <a:rPr lang="en-US" sz="2800" dirty="0">
                <a:latin typeface="Simplified Arabic" panose="02020603050405020304" pitchFamily="18" charset="-78"/>
                <a:ea typeface="Calibri" panose="020F0502020204030204" pitchFamily="34" charset="0"/>
                <a:cs typeface="Arial" panose="020B0604020202020204" pitchFamily="34" charset="0"/>
              </a:rPr>
              <a:t>X1 </a:t>
            </a:r>
            <a:r>
              <a:rPr lang="ar-IQ" sz="2800" dirty="0">
                <a:latin typeface="Simplified Arabic" panose="02020603050405020304" pitchFamily="18" charset="-78"/>
                <a:ea typeface="Calibri" panose="020F0502020204030204" pitchFamily="34" charset="0"/>
                <a:cs typeface="Arial" panose="020B0604020202020204" pitchFamily="34" charset="0"/>
              </a:rPr>
              <a:t>تستغرق0.6 للمرور على الماكنة (</a:t>
            </a:r>
            <a:r>
              <a:rPr lang="en-US" sz="2800" dirty="0">
                <a:latin typeface="Simplified Arabic" panose="02020603050405020304" pitchFamily="18" charset="-78"/>
                <a:ea typeface="Calibri" panose="020F0502020204030204" pitchFamily="34" charset="0"/>
                <a:cs typeface="Arial" panose="020B0604020202020204" pitchFamily="34" charset="0"/>
              </a:rPr>
              <a:t>I</a:t>
            </a:r>
            <a:r>
              <a:rPr lang="ar-IQ" sz="2800" dirty="0">
                <a:latin typeface="Calibri" panose="020F0502020204030204" pitchFamily="34" charset="0"/>
                <a:ea typeface="Calibri" panose="020F0502020204030204" pitchFamily="34" charset="0"/>
                <a:cs typeface="Simplified Arabic" panose="02020603050405020304" pitchFamily="18" charset="-78"/>
              </a:rPr>
              <a:t>) و 0.2 من الزمن للمرور على الماكنة </a:t>
            </a:r>
            <a:r>
              <a:rPr lang="en-US" sz="2800" dirty="0">
                <a:latin typeface="Simplified Arabic" panose="02020603050405020304" pitchFamily="18" charset="-78"/>
                <a:ea typeface="Calibri" panose="020F0502020204030204" pitchFamily="34" charset="0"/>
                <a:cs typeface="Arial" panose="020B0604020202020204" pitchFamily="34" charset="0"/>
              </a:rPr>
              <a:t>(II)</a:t>
            </a:r>
            <a:r>
              <a:rPr lang="ar-IQ" sz="2800" dirty="0">
                <a:latin typeface="Calibri" panose="020F0502020204030204" pitchFamily="34" charset="0"/>
                <a:ea typeface="Calibri" panose="020F0502020204030204" pitchFamily="34" charset="0"/>
                <a:cs typeface="Simplified Arabic" panose="02020603050405020304" pitchFamily="18" charset="-78"/>
              </a:rPr>
              <a:t> والربح المتحقق بالنسبة للمادة </a:t>
            </a:r>
            <a:r>
              <a:rPr lang="en-US" sz="2800" dirty="0">
                <a:latin typeface="Simplified Arabic" panose="02020603050405020304" pitchFamily="18" charset="-78"/>
                <a:ea typeface="Calibri" panose="020F0502020204030204" pitchFamily="34" charset="0"/>
                <a:cs typeface="Arial" panose="020B0604020202020204" pitchFamily="34" charset="0"/>
              </a:rPr>
              <a:t>X1</a:t>
            </a:r>
            <a:r>
              <a:rPr lang="ar-IQ" sz="2800" dirty="0">
                <a:latin typeface="Calibri" panose="020F0502020204030204" pitchFamily="34" charset="0"/>
                <a:ea typeface="Calibri" panose="020F0502020204030204" pitchFamily="34" charset="0"/>
                <a:cs typeface="Simplified Arabic" panose="02020603050405020304" pitchFamily="18" charset="-78"/>
              </a:rPr>
              <a:t> هو 10 دنانير كذلك الحال بالنسبة للمادة </a:t>
            </a:r>
            <a:r>
              <a:rPr lang="en-US" sz="2800" dirty="0">
                <a:latin typeface="Simplified Arabic" panose="02020603050405020304" pitchFamily="18" charset="-78"/>
                <a:ea typeface="Calibri" panose="020F0502020204030204" pitchFamily="34" charset="0"/>
                <a:cs typeface="Arial" panose="020B0604020202020204" pitchFamily="34" charset="0"/>
              </a:rPr>
              <a:t>X2</a:t>
            </a:r>
            <a:r>
              <a:rPr lang="ar-IQ" sz="2800" dirty="0">
                <a:latin typeface="Calibri" panose="020F0502020204030204" pitchFamily="34" charset="0"/>
                <a:ea typeface="Calibri" panose="020F0502020204030204" pitchFamily="34" charset="0"/>
                <a:cs typeface="Simplified Arabic" panose="02020603050405020304" pitchFamily="18" charset="-78"/>
              </a:rPr>
              <a:t> فان الزمن المستغرق من انتاج المادة عند مرورها على الماكنة </a:t>
            </a:r>
            <a:r>
              <a:rPr lang="en-US" sz="2800" dirty="0">
                <a:latin typeface="Simplified Arabic" panose="02020603050405020304" pitchFamily="18" charset="-78"/>
                <a:ea typeface="Calibri" panose="020F0502020204030204" pitchFamily="34" charset="0"/>
                <a:cs typeface="Arial" panose="020B0604020202020204" pitchFamily="34" charset="0"/>
              </a:rPr>
              <a:t>I</a:t>
            </a:r>
            <a:r>
              <a:rPr lang="ar-IQ" sz="2800" dirty="0">
                <a:latin typeface="Calibri" panose="020F0502020204030204" pitchFamily="34" charset="0"/>
                <a:ea typeface="Calibri" panose="020F0502020204030204" pitchFamily="34" charset="0"/>
                <a:cs typeface="Simplified Arabic" panose="02020603050405020304" pitchFamily="18" charset="-78"/>
              </a:rPr>
              <a:t> هو 0.3 والزمن المستغرق عند مرورها على الماكنة </a:t>
            </a:r>
            <a:r>
              <a:rPr lang="en-US" sz="2800" dirty="0">
                <a:latin typeface="Simplified Arabic" panose="02020603050405020304" pitchFamily="18" charset="-78"/>
                <a:ea typeface="Calibri" panose="020F0502020204030204" pitchFamily="34" charset="0"/>
                <a:cs typeface="Arial" panose="020B0604020202020204" pitchFamily="34" charset="0"/>
              </a:rPr>
              <a:t>II)</a:t>
            </a:r>
            <a:r>
              <a:rPr lang="ar-IQ" sz="2800" dirty="0">
                <a:latin typeface="Calibri" panose="020F0502020204030204" pitchFamily="34" charset="0"/>
                <a:ea typeface="Calibri" panose="020F0502020204030204" pitchFamily="34" charset="0"/>
                <a:cs typeface="Simplified Arabic" panose="02020603050405020304" pitchFamily="18" charset="-78"/>
              </a:rPr>
              <a:t>) هو 0.4 والربح المتحقق من انتاج المادة </a:t>
            </a:r>
            <a:r>
              <a:rPr lang="en-US" sz="2800" dirty="0">
                <a:latin typeface="Simplified Arabic" panose="02020603050405020304" pitchFamily="18" charset="-78"/>
                <a:ea typeface="Calibri" panose="020F0502020204030204" pitchFamily="34" charset="0"/>
                <a:cs typeface="Arial" panose="020B0604020202020204" pitchFamily="34" charset="0"/>
              </a:rPr>
              <a:t>X2</a:t>
            </a:r>
            <a:r>
              <a:rPr lang="ar-IQ" sz="2800" dirty="0">
                <a:latin typeface="Calibri" panose="020F0502020204030204" pitchFamily="34" charset="0"/>
                <a:ea typeface="Calibri" panose="020F0502020204030204" pitchFamily="34" charset="0"/>
                <a:cs typeface="Simplified Arabic" panose="02020603050405020304" pitchFamily="18" charset="-78"/>
              </a:rPr>
              <a:t> هو 12 دينار على ان يكون الوقت الكلي اكبر من 40 ساعة أسبوعيا.</a:t>
            </a:r>
            <a:endParaRPr lang="en-US" sz="2000" dirty="0">
              <a:latin typeface="Calibri" panose="020F0502020204030204" pitchFamily="34" charset="0"/>
              <a:ea typeface="Calibri" panose="020F0502020204030204" pitchFamily="34" charset="0"/>
              <a:cs typeface="Arial" panose="020B0604020202020204" pitchFamily="34" charset="0"/>
            </a:endParaRPr>
          </a:p>
          <a:p>
            <a:pPr algn="just" rtl="1">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المطلوب// اكتب نموذج البرمجة الخطية</a:t>
            </a:r>
            <a:r>
              <a:rPr lang="ar-IQ" sz="2800" dirty="0" smtClean="0">
                <a:latin typeface="Calibri" panose="020F0502020204030204" pitchFamily="34" charset="0"/>
                <a:ea typeface="Calibri" panose="020F0502020204030204" pitchFamily="34" charset="0"/>
                <a:cs typeface="Simplified Arabic" panose="02020603050405020304" pitchFamily="18" charset="-78"/>
              </a:rPr>
              <a:t>؟</a:t>
            </a:r>
          </a:p>
          <a:p>
            <a:pPr algn="just" rtl="1">
              <a:spcAft>
                <a:spcPts val="800"/>
              </a:spcAft>
            </a:pPr>
            <a:r>
              <a:rPr lang="ar-IQ" sz="2800" dirty="0" smtClean="0">
                <a:effectLst/>
                <a:latin typeface="Calibri" panose="020F0502020204030204" pitchFamily="34" charset="0"/>
                <a:ea typeface="Calibri" panose="020F0502020204030204" pitchFamily="34" charset="0"/>
                <a:cs typeface="Simplified Arabic" panose="02020603050405020304" pitchFamily="18" charset="-78"/>
              </a:rPr>
              <a:t>الحل:</a:t>
            </a:r>
          </a:p>
          <a:p>
            <a:pPr algn="just" rtl="1">
              <a:spcAft>
                <a:spcPts val="800"/>
              </a:spcAft>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3" name="جدول 2"/>
          <p:cNvGraphicFramePr>
            <a:graphicFrameLocks noGrp="1"/>
          </p:cNvGraphicFramePr>
          <p:nvPr>
            <p:extLst>
              <p:ext uri="{D42A27DB-BD31-4B8C-83A1-F6EECF244321}">
                <p14:modId xmlns:p14="http://schemas.microsoft.com/office/powerpoint/2010/main" val="4289079980"/>
              </p:ext>
            </p:extLst>
          </p:nvPr>
        </p:nvGraphicFramePr>
        <p:xfrm>
          <a:off x="3304309" y="3969324"/>
          <a:ext cx="5320147" cy="1735284"/>
        </p:xfrm>
        <a:graphic>
          <a:graphicData uri="http://schemas.openxmlformats.org/drawingml/2006/table">
            <a:tbl>
              <a:tblPr rtl="1" firstRow="1" firstCol="1" bandRow="1">
                <a:tableStyleId>{5C22544A-7EE6-4342-B048-85BDC9FD1C3A}</a:tableStyleId>
              </a:tblPr>
              <a:tblGrid>
                <a:gridCol w="1203681"/>
                <a:gridCol w="1191314"/>
                <a:gridCol w="1216048"/>
                <a:gridCol w="1709104"/>
              </a:tblGrid>
              <a:tr h="511917">
                <a:tc>
                  <a:txBody>
                    <a:bodyPr/>
                    <a:lstStyle/>
                    <a:p>
                      <a:pPr marL="0" marR="0" algn="ctr" rtl="1">
                        <a:lnSpc>
                          <a:spcPct val="150000"/>
                        </a:lnSpc>
                        <a:spcBef>
                          <a:spcPts val="0"/>
                        </a:spcBef>
                        <a:spcAft>
                          <a:spcPts val="0"/>
                        </a:spcAft>
                      </a:pPr>
                      <a:r>
                        <a:rPr lang="ar-IQ" sz="1100" b="1" dirty="0">
                          <a:solidFill>
                            <a:schemeClr val="tx1"/>
                          </a:solidFill>
                          <a:effectLst/>
                        </a:rPr>
                        <a:t>ساعات العمل</a:t>
                      </a:r>
                      <a:endParaRPr lang="en-US" sz="11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chemeClr val="accent2">
                        <a:lumMod val="60000"/>
                        <a:lumOff val="40000"/>
                      </a:schemeClr>
                    </a:solidFill>
                  </a:tcPr>
                </a:tc>
                <a:tc>
                  <a:txBody>
                    <a:bodyPr/>
                    <a:lstStyle/>
                    <a:p>
                      <a:pPr marL="0" marR="0" algn="ctr" rtl="1">
                        <a:lnSpc>
                          <a:spcPct val="150000"/>
                        </a:lnSpc>
                        <a:spcBef>
                          <a:spcPts val="0"/>
                        </a:spcBef>
                        <a:spcAft>
                          <a:spcPts val="0"/>
                        </a:spcAft>
                      </a:pPr>
                      <a:r>
                        <a:rPr lang="en-US" sz="1100" b="1" dirty="0">
                          <a:solidFill>
                            <a:schemeClr val="tx1"/>
                          </a:solidFill>
                          <a:effectLst/>
                        </a:rPr>
                        <a:t>X2</a:t>
                      </a:r>
                      <a:endParaRPr lang="en-US" sz="11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chemeClr val="bg1">
                        <a:lumMod val="65000"/>
                      </a:schemeClr>
                    </a:solidFill>
                  </a:tcPr>
                </a:tc>
                <a:tc>
                  <a:txBody>
                    <a:bodyPr/>
                    <a:lstStyle/>
                    <a:p>
                      <a:pPr marL="0" marR="0" algn="ctr" rtl="1">
                        <a:lnSpc>
                          <a:spcPct val="150000"/>
                        </a:lnSpc>
                        <a:spcBef>
                          <a:spcPts val="0"/>
                        </a:spcBef>
                        <a:spcAft>
                          <a:spcPts val="0"/>
                        </a:spcAft>
                      </a:pPr>
                      <a:r>
                        <a:rPr lang="en-US" sz="1100" b="1" dirty="0">
                          <a:solidFill>
                            <a:schemeClr val="tx1"/>
                          </a:solidFill>
                          <a:effectLst/>
                        </a:rPr>
                        <a:t>X1</a:t>
                      </a:r>
                      <a:endParaRPr lang="en-US" sz="11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chemeClr val="accent6">
                        <a:lumMod val="75000"/>
                      </a:schemeClr>
                    </a:solidFill>
                  </a:tcPr>
                </a:tc>
                <a:tc>
                  <a:txBody>
                    <a:bodyPr/>
                    <a:lstStyle/>
                    <a:p>
                      <a:pPr marL="0" marR="0" algn="ctr" rtl="1">
                        <a:lnSpc>
                          <a:spcPct val="150000"/>
                        </a:lnSpc>
                        <a:spcBef>
                          <a:spcPts val="0"/>
                        </a:spcBef>
                        <a:spcAft>
                          <a:spcPts val="0"/>
                        </a:spcAft>
                      </a:pPr>
                      <a:r>
                        <a:rPr lang="ar-IQ"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chemeClr val="accent1">
                        <a:lumMod val="40000"/>
                        <a:lumOff val="60000"/>
                      </a:schemeClr>
                    </a:solidFill>
                  </a:tcPr>
                </a:tc>
              </a:tr>
              <a:tr h="407789">
                <a:tc>
                  <a:txBody>
                    <a:bodyPr/>
                    <a:lstStyle/>
                    <a:p>
                      <a:pPr marL="0" marR="0" algn="ctr" rtl="0">
                        <a:lnSpc>
                          <a:spcPct val="150000"/>
                        </a:lnSpc>
                        <a:spcBef>
                          <a:spcPts val="0"/>
                        </a:spcBef>
                        <a:spcAft>
                          <a:spcPts val="0"/>
                        </a:spcAft>
                      </a:pPr>
                      <a:r>
                        <a:rPr lang="en-US" sz="1100" b="1" dirty="0">
                          <a:solidFill>
                            <a:schemeClr val="tx1"/>
                          </a:solidFill>
                          <a:effectLst/>
                        </a:rPr>
                        <a:t>40</a:t>
                      </a:r>
                      <a:endParaRPr lang="en-US" sz="11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chemeClr val="accent2">
                        <a:lumMod val="60000"/>
                        <a:lumOff val="40000"/>
                      </a:schemeClr>
                    </a:solidFill>
                  </a:tcPr>
                </a:tc>
                <a:tc>
                  <a:txBody>
                    <a:bodyPr/>
                    <a:lstStyle/>
                    <a:p>
                      <a:pPr marL="0" marR="0" algn="ctr" rtl="1">
                        <a:lnSpc>
                          <a:spcPct val="150000"/>
                        </a:lnSpc>
                        <a:spcBef>
                          <a:spcPts val="0"/>
                        </a:spcBef>
                        <a:spcAft>
                          <a:spcPts val="0"/>
                        </a:spcAft>
                      </a:pPr>
                      <a:r>
                        <a:rPr lang="ar-IQ" sz="1100" b="1" dirty="0">
                          <a:solidFill>
                            <a:schemeClr val="tx1"/>
                          </a:solidFill>
                          <a:effectLst/>
                        </a:rPr>
                        <a:t>0.3</a:t>
                      </a:r>
                      <a:endParaRPr lang="en-US" sz="11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chemeClr val="bg1">
                        <a:lumMod val="65000"/>
                      </a:schemeClr>
                    </a:solidFill>
                  </a:tcPr>
                </a:tc>
                <a:tc>
                  <a:txBody>
                    <a:bodyPr/>
                    <a:lstStyle/>
                    <a:p>
                      <a:pPr marL="0" marR="0" algn="ctr" rtl="0">
                        <a:lnSpc>
                          <a:spcPct val="150000"/>
                        </a:lnSpc>
                        <a:spcBef>
                          <a:spcPts val="0"/>
                        </a:spcBef>
                        <a:spcAft>
                          <a:spcPts val="0"/>
                        </a:spcAft>
                      </a:pPr>
                      <a:r>
                        <a:rPr lang="en-US" sz="1100" b="1" dirty="0">
                          <a:solidFill>
                            <a:schemeClr val="tx1"/>
                          </a:solidFill>
                          <a:effectLst/>
                        </a:rPr>
                        <a:t>0.6</a:t>
                      </a:r>
                      <a:endParaRPr lang="en-US" sz="11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chemeClr val="accent6">
                        <a:lumMod val="75000"/>
                      </a:schemeClr>
                    </a:solidFill>
                  </a:tcPr>
                </a:tc>
                <a:tc>
                  <a:txBody>
                    <a:bodyPr/>
                    <a:lstStyle/>
                    <a:p>
                      <a:pPr marL="0" marR="0" algn="ctr" rtl="1">
                        <a:lnSpc>
                          <a:spcPct val="150000"/>
                        </a:lnSpc>
                        <a:spcBef>
                          <a:spcPts val="0"/>
                        </a:spcBef>
                        <a:spcAft>
                          <a:spcPts val="0"/>
                        </a:spcAft>
                      </a:pPr>
                      <a:r>
                        <a:rPr lang="en-US" sz="1100" b="1" dirty="0">
                          <a:solidFill>
                            <a:schemeClr val="tx1"/>
                          </a:solidFill>
                          <a:effectLst/>
                        </a:rPr>
                        <a:t>I</a:t>
                      </a:r>
                      <a:endParaRPr lang="en-US" sz="11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chemeClr val="accent1">
                        <a:lumMod val="40000"/>
                        <a:lumOff val="60000"/>
                      </a:schemeClr>
                    </a:solidFill>
                  </a:tcPr>
                </a:tc>
              </a:tr>
              <a:tr h="407789">
                <a:tc>
                  <a:txBody>
                    <a:bodyPr/>
                    <a:lstStyle/>
                    <a:p>
                      <a:pPr marL="0" marR="0" algn="ctr" rtl="1">
                        <a:lnSpc>
                          <a:spcPct val="150000"/>
                        </a:lnSpc>
                        <a:spcBef>
                          <a:spcPts val="0"/>
                        </a:spcBef>
                        <a:spcAft>
                          <a:spcPts val="0"/>
                        </a:spcAft>
                      </a:pPr>
                      <a:r>
                        <a:rPr lang="ar-IQ" sz="1100" b="1" dirty="0">
                          <a:solidFill>
                            <a:schemeClr val="tx1"/>
                          </a:solidFill>
                          <a:effectLst/>
                        </a:rPr>
                        <a:t>40</a:t>
                      </a:r>
                      <a:endParaRPr lang="en-US" sz="11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chemeClr val="accent2">
                        <a:lumMod val="60000"/>
                        <a:lumOff val="40000"/>
                      </a:schemeClr>
                    </a:solidFill>
                  </a:tcPr>
                </a:tc>
                <a:tc>
                  <a:txBody>
                    <a:bodyPr/>
                    <a:lstStyle/>
                    <a:p>
                      <a:pPr marL="0" marR="0" algn="ctr" rtl="1">
                        <a:lnSpc>
                          <a:spcPct val="150000"/>
                        </a:lnSpc>
                        <a:spcBef>
                          <a:spcPts val="0"/>
                        </a:spcBef>
                        <a:spcAft>
                          <a:spcPts val="0"/>
                        </a:spcAft>
                      </a:pPr>
                      <a:r>
                        <a:rPr lang="ar-IQ" sz="1100" b="1" dirty="0">
                          <a:solidFill>
                            <a:schemeClr val="tx1"/>
                          </a:solidFill>
                          <a:effectLst/>
                        </a:rPr>
                        <a:t>0.4</a:t>
                      </a:r>
                      <a:endParaRPr lang="en-US" sz="11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chemeClr val="bg1">
                        <a:lumMod val="65000"/>
                      </a:schemeClr>
                    </a:solidFill>
                  </a:tcPr>
                </a:tc>
                <a:tc>
                  <a:txBody>
                    <a:bodyPr/>
                    <a:lstStyle/>
                    <a:p>
                      <a:pPr marL="0" marR="0" algn="ctr" rtl="0">
                        <a:lnSpc>
                          <a:spcPct val="150000"/>
                        </a:lnSpc>
                        <a:spcBef>
                          <a:spcPts val="0"/>
                        </a:spcBef>
                        <a:spcAft>
                          <a:spcPts val="0"/>
                        </a:spcAft>
                      </a:pPr>
                      <a:r>
                        <a:rPr lang="en-US" sz="1100" b="1" dirty="0">
                          <a:solidFill>
                            <a:schemeClr val="tx1"/>
                          </a:solidFill>
                          <a:effectLst/>
                        </a:rPr>
                        <a:t>0.2</a:t>
                      </a:r>
                      <a:endParaRPr lang="en-US" sz="11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chemeClr val="accent6">
                        <a:lumMod val="75000"/>
                      </a:schemeClr>
                    </a:solidFill>
                  </a:tcPr>
                </a:tc>
                <a:tc>
                  <a:txBody>
                    <a:bodyPr/>
                    <a:lstStyle/>
                    <a:p>
                      <a:pPr marL="0" marR="0" algn="ctr" rtl="1">
                        <a:lnSpc>
                          <a:spcPct val="150000"/>
                        </a:lnSpc>
                        <a:spcBef>
                          <a:spcPts val="0"/>
                        </a:spcBef>
                        <a:spcAft>
                          <a:spcPts val="0"/>
                        </a:spcAft>
                      </a:pPr>
                      <a:r>
                        <a:rPr lang="en-US" sz="1100" b="1" dirty="0">
                          <a:solidFill>
                            <a:schemeClr val="tx1"/>
                          </a:solidFill>
                          <a:effectLst/>
                        </a:rPr>
                        <a:t>II</a:t>
                      </a:r>
                      <a:endParaRPr lang="en-US" sz="11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chemeClr val="accent1">
                        <a:lumMod val="40000"/>
                        <a:lumOff val="60000"/>
                      </a:schemeClr>
                    </a:solidFill>
                  </a:tcPr>
                </a:tc>
              </a:tr>
              <a:tr h="407789">
                <a:tc>
                  <a:txBody>
                    <a:bodyPr/>
                    <a:lstStyle/>
                    <a:p>
                      <a:pPr marL="0" marR="0" algn="ctr" rtl="1">
                        <a:lnSpc>
                          <a:spcPct val="150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chemeClr val="bg2">
                        <a:lumMod val="50000"/>
                      </a:schemeClr>
                    </a:solidFill>
                  </a:tcPr>
                </a:tc>
                <a:tc>
                  <a:txBody>
                    <a:bodyPr/>
                    <a:lstStyle/>
                    <a:p>
                      <a:pPr marL="0" marR="0" algn="ctr" rtl="1">
                        <a:lnSpc>
                          <a:spcPct val="150000"/>
                        </a:lnSpc>
                        <a:spcBef>
                          <a:spcPts val="0"/>
                        </a:spcBef>
                        <a:spcAft>
                          <a:spcPts val="0"/>
                        </a:spcAft>
                      </a:pPr>
                      <a:r>
                        <a:rPr lang="en-US" sz="1100" b="1" dirty="0">
                          <a:solidFill>
                            <a:schemeClr val="tx1"/>
                          </a:solidFill>
                          <a:effectLst/>
                        </a:rPr>
                        <a:t>12</a:t>
                      </a:r>
                      <a:endParaRPr lang="en-US" sz="11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chemeClr val="bg2">
                        <a:lumMod val="50000"/>
                      </a:schemeClr>
                    </a:solidFill>
                  </a:tcPr>
                </a:tc>
                <a:tc>
                  <a:txBody>
                    <a:bodyPr/>
                    <a:lstStyle/>
                    <a:p>
                      <a:pPr marL="0" marR="0" algn="ctr" rtl="0">
                        <a:lnSpc>
                          <a:spcPct val="150000"/>
                        </a:lnSpc>
                        <a:spcBef>
                          <a:spcPts val="0"/>
                        </a:spcBef>
                        <a:spcAft>
                          <a:spcPts val="0"/>
                        </a:spcAft>
                      </a:pPr>
                      <a:r>
                        <a:rPr lang="en-US" sz="1100" b="1" dirty="0">
                          <a:solidFill>
                            <a:schemeClr val="tx1"/>
                          </a:solidFill>
                          <a:effectLst/>
                        </a:rPr>
                        <a:t>10</a:t>
                      </a:r>
                      <a:endParaRPr lang="en-US" sz="11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chemeClr val="bg2">
                        <a:lumMod val="50000"/>
                      </a:schemeClr>
                    </a:solidFill>
                  </a:tcPr>
                </a:tc>
                <a:tc>
                  <a:txBody>
                    <a:bodyPr/>
                    <a:lstStyle/>
                    <a:p>
                      <a:pPr marL="0" marR="0" algn="ctr" rtl="1">
                        <a:lnSpc>
                          <a:spcPct val="150000"/>
                        </a:lnSpc>
                        <a:spcBef>
                          <a:spcPts val="0"/>
                        </a:spcBef>
                        <a:spcAft>
                          <a:spcPts val="0"/>
                        </a:spcAft>
                        <a:tabLst>
                          <a:tab pos="196215" algn="l"/>
                          <a:tab pos="345440" algn="ctr"/>
                        </a:tabLst>
                      </a:pPr>
                      <a:r>
                        <a:rPr lang="ar-IQ" sz="1100" b="1" dirty="0">
                          <a:solidFill>
                            <a:schemeClr val="tx1"/>
                          </a:solidFill>
                          <a:effectLst/>
                        </a:rPr>
                        <a:t>الربح</a:t>
                      </a:r>
                      <a:endParaRPr lang="en-US" sz="11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chemeClr val="bg2">
                        <a:lumMod val="50000"/>
                      </a:schemeClr>
                    </a:solidFill>
                  </a:tcPr>
                </a:tc>
              </a:tr>
            </a:tbl>
          </a:graphicData>
        </a:graphic>
      </p:graphicFrame>
    </p:spTree>
    <p:extLst>
      <p:ext uri="{BB962C8B-B14F-4D97-AF65-F5344CB8AC3E}">
        <p14:creationId xmlns:p14="http://schemas.microsoft.com/office/powerpoint/2010/main" val="36897562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65218" y="2432574"/>
            <a:ext cx="8208818" cy="2382191"/>
          </a:xfrm>
          <a:prstGeom prst="rect">
            <a:avLst/>
          </a:prstGeom>
        </p:spPr>
        <p:txBody>
          <a:bodyPr wrap="square">
            <a:spAutoFit/>
          </a:bodyPr>
          <a:lstStyle/>
          <a:p>
            <a:pPr marL="228600" rtl="1">
              <a:lnSpc>
                <a:spcPct val="115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دالة </a:t>
            </a:r>
            <a:r>
              <a:rPr lang="ar-IQ" sz="2800" dirty="0" smtClean="0">
                <a:latin typeface="Calibri" panose="020F0502020204030204" pitchFamily="34" charset="0"/>
                <a:ea typeface="Calibri" panose="020F0502020204030204" pitchFamily="34" charset="0"/>
                <a:cs typeface="Simplified Arabic" panose="02020603050405020304" pitchFamily="18" charset="-78"/>
              </a:rPr>
              <a:t>الهدف                </a:t>
            </a:r>
            <a:r>
              <a:rPr lang="en-US" sz="2800" dirty="0">
                <a:latin typeface="Simplified Arabic" panose="02020603050405020304" pitchFamily="18" charset="-78"/>
                <a:ea typeface="Calibri" panose="020F0502020204030204" pitchFamily="34" charset="0"/>
                <a:cs typeface="Arial" panose="020B0604020202020204" pitchFamily="34" charset="0"/>
              </a:rPr>
              <a:t>Max f(x) = 10X1+ 12X2 </a:t>
            </a:r>
            <a:r>
              <a:rPr lang="ar-IQ" sz="2800" dirty="0">
                <a:latin typeface="Simplified Arabic" panose="02020603050405020304" pitchFamily="18" charset="-78"/>
                <a:ea typeface="Calibri" panose="020F0502020204030204" pitchFamily="34" charset="0"/>
                <a:cs typeface="Arial" panose="020B0604020202020204" pitchFamily="34" charset="0"/>
              </a:rPr>
              <a:t>	</a:t>
            </a:r>
            <a:endParaRPr lang="en-US" sz="2000" dirty="0" smtClean="0">
              <a:latin typeface="Calibri" panose="020F0502020204030204" pitchFamily="34" charset="0"/>
              <a:ea typeface="Calibri" panose="020F0502020204030204" pitchFamily="34" charset="0"/>
              <a:cs typeface="Arial" panose="020B0604020202020204" pitchFamily="34" charset="0"/>
            </a:endParaRPr>
          </a:p>
          <a:p>
            <a:pPr marL="228600" rtl="1">
              <a:lnSpc>
                <a:spcPct val="115000"/>
              </a:lnSpc>
              <a:spcAft>
                <a:spcPts val="800"/>
              </a:spcAft>
            </a:pPr>
            <a:r>
              <a:rPr lang="ar-IQ" sz="2800" dirty="0" smtClean="0">
                <a:latin typeface="Calibri" panose="020F0502020204030204" pitchFamily="34" charset="0"/>
                <a:ea typeface="Calibri" panose="020F0502020204030204" pitchFamily="34" charset="0"/>
                <a:cs typeface="Simplified Arabic" panose="02020603050405020304" pitchFamily="18" charset="-78"/>
              </a:rPr>
              <a:t>القيد الأول للماكنة </a:t>
            </a:r>
            <a:r>
              <a:rPr lang="en-US" sz="2800" dirty="0" smtClean="0">
                <a:latin typeface="Simplified Arabic" panose="02020603050405020304" pitchFamily="18" charset="-78"/>
                <a:ea typeface="Calibri" panose="020F0502020204030204" pitchFamily="34" charset="0"/>
                <a:cs typeface="Arial" panose="020B0604020202020204" pitchFamily="34" charset="0"/>
              </a:rPr>
              <a:t>I</a:t>
            </a:r>
            <a:r>
              <a:rPr lang="ar-IQ" sz="2800" dirty="0" smtClean="0">
                <a:latin typeface="Calibri" panose="020F0502020204030204" pitchFamily="34" charset="0"/>
                <a:ea typeface="Calibri" panose="020F0502020204030204" pitchFamily="34" charset="0"/>
                <a:cs typeface="Simplified Arabic" panose="02020603050405020304" pitchFamily="18" charset="-78"/>
              </a:rPr>
              <a:t>              </a:t>
            </a:r>
            <a:r>
              <a:rPr lang="en-US" sz="2800" dirty="0" smtClean="0">
                <a:latin typeface="Simplified Arabic" panose="02020603050405020304" pitchFamily="18" charset="-78"/>
                <a:ea typeface="Calibri" panose="020F0502020204030204" pitchFamily="34" charset="0"/>
                <a:cs typeface="Arial" panose="020B0604020202020204" pitchFamily="34" charset="0"/>
              </a:rPr>
              <a:t>S.to 0.6X1+0.3X2 </a:t>
            </a:r>
            <a:r>
              <a:rPr lang="en-US" sz="2800" u="sng" dirty="0" smtClean="0">
                <a:latin typeface="Simplified Arabic" panose="02020603050405020304" pitchFamily="18" charset="-78"/>
                <a:ea typeface="Calibri" panose="020F0502020204030204" pitchFamily="34" charset="0"/>
                <a:cs typeface="Arial" panose="020B0604020202020204" pitchFamily="34" charset="0"/>
              </a:rPr>
              <a:t>&lt;</a:t>
            </a:r>
            <a:r>
              <a:rPr lang="en-US" sz="2800" dirty="0" smtClean="0">
                <a:latin typeface="Simplified Arabic" panose="02020603050405020304" pitchFamily="18" charset="-78"/>
                <a:ea typeface="Calibri" panose="020F0502020204030204" pitchFamily="34" charset="0"/>
                <a:cs typeface="Arial" panose="020B0604020202020204" pitchFamily="34" charset="0"/>
              </a:rPr>
              <a:t> 40</a:t>
            </a:r>
            <a:endParaRPr lang="en-US" sz="2000" dirty="0" smtClean="0">
              <a:latin typeface="Calibri" panose="020F0502020204030204" pitchFamily="34" charset="0"/>
              <a:ea typeface="Calibri" panose="020F0502020204030204" pitchFamily="34" charset="0"/>
              <a:cs typeface="Arial" panose="020B0604020202020204" pitchFamily="34" charset="0"/>
            </a:endParaRPr>
          </a:p>
          <a:p>
            <a:pPr marL="228600" marR="0" rtl="1">
              <a:lnSpc>
                <a:spcPct val="115000"/>
              </a:lnSpc>
              <a:spcBef>
                <a:spcPts val="0"/>
              </a:spcBef>
              <a:spcAft>
                <a:spcPts val="800"/>
              </a:spcAft>
              <a:tabLst>
                <a:tab pos="2483485" algn="l"/>
                <a:tab pos="5731510" algn="r"/>
              </a:tabLst>
            </a:pPr>
            <a:r>
              <a:rPr lang="ar-IQ" sz="2800" dirty="0">
                <a:latin typeface="Calibri" panose="020F0502020204030204" pitchFamily="34" charset="0"/>
                <a:ea typeface="Calibri" panose="020F0502020204030204" pitchFamily="34" charset="0"/>
                <a:cs typeface="Simplified Arabic" panose="02020603050405020304" pitchFamily="18" charset="-78"/>
              </a:rPr>
              <a:t>	</a:t>
            </a:r>
            <a:r>
              <a:rPr lang="ar-IQ" sz="2800" dirty="0" smtClean="0">
                <a:latin typeface="Calibri" panose="020F0502020204030204" pitchFamily="34" charset="0"/>
                <a:ea typeface="Calibri" panose="020F0502020204030204" pitchFamily="34" charset="0"/>
                <a:cs typeface="Simplified Arabic" panose="02020603050405020304" pitchFamily="18" charset="-78"/>
              </a:rPr>
              <a:t> القيد </a:t>
            </a:r>
            <a:r>
              <a:rPr lang="ar-IQ" sz="2800" dirty="0">
                <a:latin typeface="Calibri" panose="020F0502020204030204" pitchFamily="34" charset="0"/>
                <a:ea typeface="Calibri" panose="020F0502020204030204" pitchFamily="34" charset="0"/>
                <a:cs typeface="Simplified Arabic" panose="02020603050405020304" pitchFamily="18" charset="-78"/>
              </a:rPr>
              <a:t>الثاني للماكنة </a:t>
            </a:r>
            <a:r>
              <a:rPr lang="en-US" sz="2800" dirty="0" smtClean="0">
                <a:latin typeface="Calibri" panose="020F0502020204030204" pitchFamily="34" charset="0"/>
                <a:ea typeface="Calibri" panose="020F0502020204030204" pitchFamily="34" charset="0"/>
                <a:cs typeface="Simplified Arabic" panose="02020603050405020304" pitchFamily="18" charset="-78"/>
              </a:rPr>
              <a:t>          </a:t>
            </a:r>
            <a:r>
              <a:rPr lang="en-US" sz="2800" dirty="0" smtClean="0">
                <a:latin typeface="Simplified Arabic" panose="02020603050405020304" pitchFamily="18" charset="-78"/>
                <a:ea typeface="Calibri" panose="020F0502020204030204" pitchFamily="34" charset="0"/>
                <a:cs typeface="Arial" panose="020B0604020202020204" pitchFamily="34" charset="0"/>
              </a:rPr>
              <a:t>II</a:t>
            </a:r>
            <a:r>
              <a:rPr lang="ar-IQ" sz="2800" dirty="0" smtClean="0">
                <a:latin typeface="Calibri" panose="020F0502020204030204" pitchFamily="34" charset="0"/>
                <a:ea typeface="Calibri" panose="020F0502020204030204" pitchFamily="34" charset="0"/>
                <a:cs typeface="Simplified Arabic" panose="02020603050405020304" pitchFamily="18" charset="-78"/>
              </a:rPr>
              <a:t>     </a:t>
            </a:r>
            <a:r>
              <a:rPr lang="ar-IQ" sz="2800" dirty="0">
                <a:latin typeface="Calibri" panose="020F0502020204030204" pitchFamily="34" charset="0"/>
                <a:ea typeface="Calibri" panose="020F0502020204030204" pitchFamily="34" charset="0"/>
                <a:cs typeface="Simplified Arabic" panose="02020603050405020304" pitchFamily="18" charset="-78"/>
              </a:rPr>
              <a:t>40  </a:t>
            </a:r>
            <a:r>
              <a:rPr lang="en-US" sz="2800" dirty="0">
                <a:latin typeface="Simplified Arabic" panose="02020603050405020304" pitchFamily="18" charset="-78"/>
                <a:ea typeface="Calibri" panose="020F0502020204030204" pitchFamily="34" charset="0"/>
                <a:cs typeface="Arial" panose="020B0604020202020204" pitchFamily="34" charset="0"/>
              </a:rPr>
              <a:t>     0.2X1+ 0.4X2 </a:t>
            </a:r>
            <a:r>
              <a:rPr lang="en-US" sz="2800" u="sng" dirty="0" smtClean="0">
                <a:latin typeface="Simplified Arabic" panose="02020603050405020304" pitchFamily="18" charset="-78"/>
                <a:ea typeface="Calibri" panose="020F0502020204030204" pitchFamily="34" charset="0"/>
                <a:cs typeface="Arial" panose="020B0604020202020204" pitchFamily="34" charset="0"/>
              </a:rPr>
              <a:t>&lt;</a:t>
            </a:r>
            <a:endParaRPr lang="en-US" sz="2000" dirty="0" smtClean="0">
              <a:latin typeface="Calibri" panose="020F0502020204030204" pitchFamily="34" charset="0"/>
              <a:ea typeface="Calibri" panose="020F0502020204030204" pitchFamily="34" charset="0"/>
              <a:cs typeface="Arial" panose="020B0604020202020204" pitchFamily="34" charset="0"/>
            </a:endParaRPr>
          </a:p>
          <a:p>
            <a:pPr marL="228600">
              <a:lnSpc>
                <a:spcPct val="115000"/>
              </a:lnSpc>
              <a:spcAft>
                <a:spcPts val="800"/>
              </a:spcAft>
              <a:tabLst>
                <a:tab pos="2483485" algn="l"/>
                <a:tab pos="5731510" algn="r"/>
              </a:tabLst>
            </a:pPr>
            <a:r>
              <a:rPr lang="en-US" sz="2800" dirty="0" smtClean="0">
                <a:latin typeface="Simplified Arabic" panose="02020603050405020304" pitchFamily="18" charset="-78"/>
                <a:ea typeface="Calibri" panose="020F0502020204030204" pitchFamily="34" charset="0"/>
                <a:cs typeface="Arial" panose="020B0604020202020204" pitchFamily="34" charset="0"/>
              </a:rPr>
              <a:t>    X1,X2 </a:t>
            </a:r>
            <a:r>
              <a:rPr lang="en-US" sz="2800" u="sng" dirty="0" smtClean="0">
                <a:latin typeface="Simplified Arabic" panose="02020603050405020304" pitchFamily="18" charset="-78"/>
                <a:ea typeface="Calibri" panose="020F0502020204030204" pitchFamily="34" charset="0"/>
                <a:cs typeface="Arial" panose="020B0604020202020204" pitchFamily="34" charset="0"/>
              </a:rPr>
              <a:t>&gt;</a:t>
            </a:r>
            <a:r>
              <a:rPr lang="en-US" sz="2800" dirty="0" smtClean="0">
                <a:latin typeface="Simplified Arabic" panose="02020603050405020304" pitchFamily="18" charset="-78"/>
                <a:ea typeface="Calibri" panose="020F0502020204030204" pitchFamily="34" charset="0"/>
                <a:cs typeface="Arial" panose="020B0604020202020204" pitchFamily="34" charset="0"/>
              </a:rPr>
              <a:t> 0 </a:t>
            </a:r>
            <a:r>
              <a:rPr lang="ar-IQ" sz="2800" dirty="0" smtClean="0">
                <a:latin typeface="Simplified Arabic" panose="02020603050405020304" pitchFamily="18" charset="-78"/>
                <a:ea typeface="Calibri" panose="020F0502020204030204" pitchFamily="34" charset="0"/>
                <a:cs typeface="Arial" panose="020B0604020202020204" pitchFamily="34" charset="0"/>
              </a:rPr>
              <a:t>                </a:t>
            </a:r>
            <a:r>
              <a:rPr lang="en-US" sz="2800" dirty="0" smtClean="0">
                <a:latin typeface="Simplified Arabic" panose="02020603050405020304" pitchFamily="18" charset="-78"/>
                <a:ea typeface="Calibri" panose="020F0502020204030204" pitchFamily="34" charset="0"/>
                <a:cs typeface="Arial" panose="020B0604020202020204" pitchFamily="34" charset="0"/>
              </a:rPr>
              <a:t>              </a:t>
            </a:r>
            <a:r>
              <a:rPr lang="ar-IQ" sz="2800" dirty="0" smtClean="0">
                <a:latin typeface="Simplified Arabic" panose="02020603050405020304" pitchFamily="18" charset="-78"/>
                <a:ea typeface="Calibri" panose="020F0502020204030204" pitchFamily="34" charset="0"/>
                <a:cs typeface="Arial" panose="020B0604020202020204" pitchFamily="34" charset="0"/>
              </a:rPr>
              <a:t>قيد عدم </a:t>
            </a:r>
            <a:r>
              <a:rPr lang="ar-IQ" sz="2800" dirty="0" err="1" smtClean="0">
                <a:latin typeface="Simplified Arabic" panose="02020603050405020304" pitchFamily="18" charset="-78"/>
                <a:ea typeface="Calibri" panose="020F0502020204030204" pitchFamily="34" charset="0"/>
                <a:cs typeface="Arial" panose="020B0604020202020204" pitchFamily="34" charset="0"/>
              </a:rPr>
              <a:t>السالبية</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4533138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662546" y="1586029"/>
            <a:ext cx="9112826" cy="3762568"/>
          </a:xfrm>
          <a:prstGeom prst="rect">
            <a:avLst/>
          </a:prstGeom>
        </p:spPr>
        <p:txBody>
          <a:bodyPr wrap="square">
            <a:spAutoFit/>
          </a:bodyPr>
          <a:lstStyle/>
          <a:p>
            <a:pPr marL="228600" marR="0" algn="ctr" rtl="1">
              <a:lnSpc>
                <a:spcPct val="150000"/>
              </a:lnSpc>
              <a:spcBef>
                <a:spcPts val="0"/>
              </a:spcBef>
              <a:spcAft>
                <a:spcPts val="800"/>
              </a:spcAft>
              <a:tabLst>
                <a:tab pos="2483485" algn="l"/>
                <a:tab pos="5731510" algn="r"/>
              </a:tabLst>
            </a:pPr>
            <a:r>
              <a:rPr lang="ar-IQ" sz="3200" b="1" dirty="0">
                <a:solidFill>
                  <a:srgbClr val="FF0000"/>
                </a:solidFill>
                <a:latin typeface="Calibri" panose="020F0502020204030204" pitchFamily="34" charset="0"/>
                <a:ea typeface="Calibri" panose="020F0502020204030204" pitchFamily="34" charset="0"/>
                <a:cs typeface="Simplified Arabic" panose="02020603050405020304" pitchFamily="18" charset="-78"/>
              </a:rPr>
              <a:t>طرق حل نماذج البرمجة </a:t>
            </a:r>
            <a:r>
              <a:rPr lang="ar-IQ" sz="3200" b="1" dirty="0" smtClean="0">
                <a:solidFill>
                  <a:srgbClr val="FF0000"/>
                </a:solidFill>
                <a:latin typeface="Calibri" panose="020F0502020204030204" pitchFamily="34" charset="0"/>
                <a:ea typeface="Calibri" panose="020F0502020204030204" pitchFamily="34" charset="0"/>
                <a:cs typeface="Simplified Arabic" panose="02020603050405020304" pitchFamily="18" charset="-78"/>
              </a:rPr>
              <a:t>الخطية</a:t>
            </a:r>
          </a:p>
          <a:p>
            <a:pPr marL="228600" marR="0" algn="ctr" rtl="1">
              <a:lnSpc>
                <a:spcPct val="150000"/>
              </a:lnSpc>
              <a:spcBef>
                <a:spcPts val="0"/>
              </a:spcBef>
              <a:spcAft>
                <a:spcPts val="800"/>
              </a:spcAft>
              <a:tabLst>
                <a:tab pos="2483485" algn="l"/>
                <a:tab pos="5731510" algn="r"/>
              </a:tabLst>
            </a:pPr>
            <a:r>
              <a:rPr lang="ar-IQ" sz="3200" b="1" dirty="0" smtClean="0">
                <a:solidFill>
                  <a:srgbClr val="FF0000"/>
                </a:solidFill>
                <a:latin typeface="Calibri" panose="020F0502020204030204" pitchFamily="34" charset="0"/>
                <a:ea typeface="Calibri" panose="020F0502020204030204" pitchFamily="34" charset="0"/>
                <a:cs typeface="Simplified Arabic" panose="02020603050405020304" pitchFamily="18" charset="-78"/>
              </a:rPr>
              <a:t> </a:t>
            </a:r>
            <a:r>
              <a:rPr lang="en-US" sz="3200" b="1" dirty="0">
                <a:solidFill>
                  <a:srgbClr val="FF0000"/>
                </a:solidFill>
                <a:latin typeface="Simplified Arabic" panose="02020603050405020304" pitchFamily="18" charset="-78"/>
                <a:ea typeface="Calibri" panose="020F0502020204030204" pitchFamily="34" charset="0"/>
                <a:cs typeface="Arial" panose="020B0604020202020204" pitchFamily="34" charset="0"/>
              </a:rPr>
              <a:t>Method of solution LP models</a:t>
            </a:r>
            <a:endParaRPr lang="en-US" sz="2000" dirty="0">
              <a:latin typeface="Calibri" panose="020F0502020204030204" pitchFamily="34" charset="0"/>
              <a:ea typeface="Calibri" panose="020F0502020204030204" pitchFamily="34" charset="0"/>
              <a:cs typeface="Arial" panose="020B0604020202020204" pitchFamily="34" charset="0"/>
            </a:endParaRPr>
          </a:p>
          <a:p>
            <a:pPr algn="r" rtl="1">
              <a:lnSpc>
                <a:spcPct val="150000"/>
              </a:lnSpc>
              <a:spcAft>
                <a:spcPts val="800"/>
              </a:spcAft>
              <a:tabLst>
                <a:tab pos="2483485" algn="l"/>
                <a:tab pos="5731510" algn="r"/>
              </a:tabLst>
            </a:pPr>
            <a:r>
              <a:rPr lang="ar-IQ" sz="2800" dirty="0">
                <a:latin typeface="Calibri" panose="020F0502020204030204" pitchFamily="34" charset="0"/>
                <a:ea typeface="Calibri" panose="020F0502020204030204" pitchFamily="34" charset="0"/>
                <a:cs typeface="Simplified Arabic" panose="02020603050405020304" pitchFamily="18" charset="-78"/>
              </a:rPr>
              <a:t>هناك طريقتان اساسيتان لحل نماذج البرمجة الخطية هما:</a:t>
            </a:r>
            <a:endParaRPr lang="en-US" sz="20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50000"/>
              </a:lnSpc>
              <a:spcBef>
                <a:spcPts val="0"/>
              </a:spcBef>
              <a:spcAft>
                <a:spcPts val="0"/>
              </a:spcAft>
              <a:buFont typeface="+mj-lt"/>
              <a:buAutoNum type="arabicPeriod"/>
              <a:tabLst>
                <a:tab pos="2483485" algn="l"/>
                <a:tab pos="5731510" algn="r"/>
              </a:tabLst>
            </a:pPr>
            <a:r>
              <a:rPr lang="ar-IQ" sz="2800" b="1" dirty="0">
                <a:latin typeface="Calibri" panose="020F0502020204030204" pitchFamily="34" charset="0"/>
                <a:ea typeface="Calibri" panose="020F0502020204030204" pitchFamily="34" charset="0"/>
                <a:cs typeface="Simplified Arabic" panose="02020603050405020304" pitchFamily="18" charset="-78"/>
              </a:rPr>
              <a:t>الطريقة البيانية </a:t>
            </a:r>
            <a:r>
              <a:rPr lang="en-US" sz="2800" b="1" dirty="0">
                <a:latin typeface="Simplified Arabic" panose="02020603050405020304" pitchFamily="18" charset="-78"/>
                <a:ea typeface="Calibri" panose="020F0502020204030204" pitchFamily="34" charset="0"/>
                <a:cs typeface="Arial" panose="020B0604020202020204" pitchFamily="34" charset="0"/>
              </a:rPr>
              <a:t>Graphical method </a:t>
            </a:r>
            <a:endParaRPr lang="en-US" sz="20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50000"/>
              </a:lnSpc>
              <a:spcBef>
                <a:spcPts val="0"/>
              </a:spcBef>
              <a:spcAft>
                <a:spcPts val="800"/>
              </a:spcAft>
              <a:buFont typeface="+mj-lt"/>
              <a:buAutoNum type="arabicPeriod"/>
              <a:tabLst>
                <a:tab pos="2483485" algn="l"/>
                <a:tab pos="5731510" algn="r"/>
              </a:tabLst>
            </a:pPr>
            <a:r>
              <a:rPr lang="ar-IQ" sz="2800" b="1" dirty="0">
                <a:latin typeface="Calibri" panose="020F0502020204030204" pitchFamily="34" charset="0"/>
                <a:ea typeface="Calibri" panose="020F0502020204030204" pitchFamily="34" charset="0"/>
                <a:cs typeface="Simplified Arabic" panose="02020603050405020304" pitchFamily="18" charset="-78"/>
              </a:rPr>
              <a:t>طريقة </a:t>
            </a:r>
            <a:r>
              <a:rPr lang="ar-IQ" sz="2800" b="1" dirty="0" err="1">
                <a:latin typeface="Calibri" panose="020F0502020204030204" pitchFamily="34" charset="0"/>
                <a:ea typeface="Calibri" panose="020F0502020204030204" pitchFamily="34" charset="0"/>
                <a:cs typeface="Simplified Arabic" panose="02020603050405020304" pitchFamily="18" charset="-78"/>
              </a:rPr>
              <a:t>السمبلكس</a:t>
            </a:r>
            <a:r>
              <a:rPr lang="ar-IQ" sz="2800" b="1" dirty="0">
                <a:latin typeface="Calibri" panose="020F0502020204030204" pitchFamily="34" charset="0"/>
                <a:ea typeface="Calibri" panose="020F0502020204030204" pitchFamily="34" charset="0"/>
                <a:cs typeface="Simplified Arabic" panose="02020603050405020304" pitchFamily="18" charset="-78"/>
              </a:rPr>
              <a:t> </a:t>
            </a:r>
            <a:r>
              <a:rPr lang="en-US" sz="2800" b="1" dirty="0">
                <a:latin typeface="Simplified Arabic" panose="02020603050405020304" pitchFamily="18" charset="-78"/>
                <a:ea typeface="Calibri" panose="020F0502020204030204" pitchFamily="34" charset="0"/>
                <a:cs typeface="Arial" panose="020B0604020202020204" pitchFamily="34" charset="0"/>
              </a:rPr>
              <a:t>Simplex method </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62060134"/>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167</TotalTime>
  <Words>490</Words>
  <Application>Microsoft Office PowerPoint</Application>
  <PresentationFormat>مخصص</PresentationFormat>
  <Paragraphs>58</Paragraphs>
  <Slides>7</Slides>
  <Notes>0</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Wisp</vt:lpstr>
      <vt:lpstr>    جامعة الموصل  كلية الإدارة والاقتصاد قسم الإدارة الصناعية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Windows User</dc:creator>
  <cp:lastModifiedBy>Maher</cp:lastModifiedBy>
  <cp:revision>51</cp:revision>
  <dcterms:created xsi:type="dcterms:W3CDTF">2023-03-06T17:13:04Z</dcterms:created>
  <dcterms:modified xsi:type="dcterms:W3CDTF">2023-10-10T21:32:44Z</dcterms:modified>
</cp:coreProperties>
</file>