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62" d="100"/>
          <a:sy n="62" d="100"/>
        </p:scale>
        <p:origin x="-475" y="-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10/11/2023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89212" y="290945"/>
            <a:ext cx="8934306" cy="3435695"/>
          </a:xfrm>
        </p:spPr>
        <p:txBody>
          <a:bodyPr>
            <a:normAutofit/>
          </a:bodyPr>
          <a:lstStyle/>
          <a:p>
            <a:pPr algn="r"/>
            <a:r>
              <a:rPr lang="ar-IQ" sz="2400" dirty="0" smtClean="0"/>
              <a:t>        الموصل </a:t>
            </a:r>
            <a:r>
              <a:rPr lang="ar-IQ" sz="2400" dirty="0"/>
              <a:t/>
            </a:r>
            <a:br>
              <a:rPr lang="ar-IQ" sz="2400" dirty="0"/>
            </a:br>
            <a:r>
              <a:rPr lang="ar-IQ" sz="2400" dirty="0"/>
              <a:t>كلية الإدارة والاقتصاد</a:t>
            </a:r>
            <a:br>
              <a:rPr lang="ar-IQ" sz="2400" dirty="0"/>
            </a:br>
            <a:r>
              <a:rPr lang="ar-IQ" sz="2400" dirty="0"/>
              <a:t>قسم الإدارة الصناعية</a:t>
            </a:r>
          </a:p>
        </p:txBody>
      </p:sp>
      <p:sp>
        <p:nvSpPr>
          <p:cNvPr id="3" name="عنصر نائب للنص 2"/>
          <p:cNvSpPr>
            <a:spLocks noGrp="1"/>
          </p:cNvSpPr>
          <p:nvPr>
            <p:ph type="body" idx="1"/>
          </p:nvPr>
        </p:nvSpPr>
        <p:spPr>
          <a:xfrm>
            <a:off x="1298864" y="2867891"/>
            <a:ext cx="9518073" cy="3813464"/>
          </a:xfrm>
        </p:spPr>
        <p:txBody>
          <a:bodyPr>
            <a:normAutofit/>
          </a:bodyPr>
          <a:lstStyle/>
          <a:p>
            <a:pPr algn="ctr"/>
            <a:r>
              <a:rPr lang="ar-IQ" b="1" dirty="0">
                <a:solidFill>
                  <a:schemeClr val="accent6">
                    <a:lumMod val="50000"/>
                  </a:schemeClr>
                </a:solidFill>
              </a:rPr>
              <a:t>محاضرات مادة الأساليب الكمية / 2</a:t>
            </a:r>
          </a:p>
          <a:p>
            <a:pPr algn="ctr"/>
            <a:r>
              <a:rPr lang="ar-IQ" b="1" dirty="0">
                <a:solidFill>
                  <a:schemeClr val="accent6">
                    <a:lumMod val="50000"/>
                  </a:schemeClr>
                </a:solidFill>
              </a:rPr>
              <a:t>المرحلة الثانية</a:t>
            </a:r>
          </a:p>
          <a:p>
            <a:pPr algn="ctr"/>
            <a:r>
              <a:rPr lang="ar-IQ" b="1" dirty="0" err="1" smtClean="0">
                <a:solidFill>
                  <a:srgbClr val="FF0000"/>
                </a:solidFill>
              </a:rPr>
              <a:t>السمبلكس</a:t>
            </a:r>
            <a:endParaRPr lang="ar-IQ" b="1" dirty="0" smtClean="0">
              <a:solidFill>
                <a:srgbClr val="FF0000"/>
              </a:solidFill>
            </a:endParaRPr>
          </a:p>
          <a:p>
            <a:pPr algn="ctr"/>
            <a:r>
              <a:rPr lang="en-US" b="1" dirty="0" smtClean="0">
                <a:solidFill>
                  <a:srgbClr val="FF0000"/>
                </a:solidFill>
                <a:latin typeface="Simplified Arabic" panose="02020603050405020304" pitchFamily="18" charset="-78"/>
                <a:ea typeface="Calibri" panose="020F0502020204030204" pitchFamily="34" charset="0"/>
                <a:cs typeface="Arial" panose="020B0604020202020204" pitchFamily="34" charset="0"/>
              </a:rPr>
              <a:t>Simplex</a:t>
            </a:r>
            <a:endParaRPr lang="ar-IQ" dirty="0"/>
          </a:p>
          <a:p>
            <a:pPr algn="ctr"/>
            <a:r>
              <a:rPr lang="ar-IQ" sz="2400" b="1" dirty="0">
                <a:solidFill>
                  <a:schemeClr val="accent6">
                    <a:lumMod val="50000"/>
                  </a:schemeClr>
                </a:solidFill>
                <a:latin typeface="Arial" panose="020B0604020202020204" pitchFamily="34" charset="0"/>
                <a:cs typeface="DecoType Naskh Extensions" panose="02010400000000000000" pitchFamily="2" charset="-78"/>
              </a:rPr>
              <a:t>اعداد </a:t>
            </a:r>
          </a:p>
          <a:p>
            <a:pPr algn="ctr"/>
            <a:r>
              <a:rPr lang="ar-IQ" sz="2400" b="1" dirty="0" err="1">
                <a:solidFill>
                  <a:schemeClr val="accent6">
                    <a:lumMod val="50000"/>
                  </a:schemeClr>
                </a:solidFill>
                <a:latin typeface="Arial" panose="020B0604020202020204" pitchFamily="34" charset="0"/>
                <a:cs typeface="DecoType Naskh Extensions" panose="02010400000000000000" pitchFamily="2" charset="-78"/>
              </a:rPr>
              <a:t>م.م</a:t>
            </a:r>
            <a:r>
              <a:rPr lang="ar-IQ" sz="2400" b="1" dirty="0">
                <a:solidFill>
                  <a:schemeClr val="accent6">
                    <a:lumMod val="50000"/>
                  </a:schemeClr>
                </a:solidFill>
                <a:latin typeface="Arial" panose="020B0604020202020204" pitchFamily="34" charset="0"/>
                <a:cs typeface="DecoType Naskh Extensions" panose="02010400000000000000" pitchFamily="2" charset="-78"/>
              </a:rPr>
              <a:t>. الاء عبد الوهاب عبد </a:t>
            </a:r>
            <a:r>
              <a:rPr lang="ar-IQ" sz="2400" b="1" dirty="0" smtClean="0">
                <a:solidFill>
                  <a:schemeClr val="accent6">
                    <a:lumMod val="50000"/>
                  </a:schemeClr>
                </a:solidFill>
                <a:latin typeface="Arial" panose="020B0604020202020204" pitchFamily="34" charset="0"/>
                <a:cs typeface="DecoType Naskh Extensions" panose="02010400000000000000" pitchFamily="2" charset="-78"/>
              </a:rPr>
              <a:t>السلام </a:t>
            </a:r>
          </a:p>
          <a:p>
            <a:pPr algn="ctr"/>
            <a:r>
              <a:rPr lang="ar-IQ" smtClean="0"/>
              <a:t>2022 -2023 </a:t>
            </a:r>
            <a:endParaRPr lang="ar-IQ" dirty="0"/>
          </a:p>
        </p:txBody>
      </p:sp>
      <p:pic>
        <p:nvPicPr>
          <p:cNvPr id="1026" name="Picture 2" descr="uni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6966" y="1522223"/>
            <a:ext cx="1304491"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صورة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8245" y="1446736"/>
            <a:ext cx="1683674" cy="1124112"/>
          </a:xfrm>
          <a:prstGeom prst="rect">
            <a:avLst/>
          </a:prstGeom>
          <a:noFill/>
          <a:ln>
            <a:noFill/>
          </a:ln>
        </p:spPr>
      </p:pic>
    </p:spTree>
    <p:extLst>
      <p:ext uri="{BB962C8B-B14F-4D97-AF65-F5344CB8AC3E}">
        <p14:creationId xmlns:p14="http://schemas.microsoft.com/office/powerpoint/2010/main" val="1067631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75409" y="498764"/>
            <a:ext cx="10920845" cy="6582315"/>
          </a:xfrm>
          <a:prstGeom prst="rect">
            <a:avLst/>
          </a:prstGeom>
        </p:spPr>
        <p:txBody>
          <a:bodyPr wrap="square">
            <a:spAutoFit/>
          </a:bodyPr>
          <a:lstStyle/>
          <a:p>
            <a:pPr algn="ctr" rtl="1">
              <a:lnSpc>
                <a:spcPct val="115000"/>
              </a:lnSpc>
              <a:spcAft>
                <a:spcPts val="800"/>
              </a:spcAft>
            </a:pPr>
            <a:r>
              <a:rPr lang="ar-IQ" sz="28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الطريقة الثانية في حل نموذج البرمجة الخطية</a:t>
            </a:r>
          </a:p>
          <a:p>
            <a:pPr algn="ctr" rtl="1">
              <a:lnSpc>
                <a:spcPct val="115000"/>
              </a:lnSpc>
              <a:spcAft>
                <a:spcPts val="800"/>
              </a:spcAft>
            </a:pPr>
            <a:r>
              <a:rPr lang="ar-IQ" sz="3200" b="1" dirty="0" err="1"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السمبلكس</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800"/>
              </a:spcAft>
            </a:pPr>
            <a:r>
              <a:rPr lang="en-US" sz="3200" b="1" dirty="0">
                <a:solidFill>
                  <a:srgbClr val="FF0000"/>
                </a:solidFill>
                <a:latin typeface="Simplified Arabic" panose="02020603050405020304" pitchFamily="18" charset="-78"/>
                <a:ea typeface="Calibri" panose="020F0502020204030204" pitchFamily="34" charset="0"/>
                <a:cs typeface="Arial" panose="020B0604020202020204" pitchFamily="34" charset="0"/>
              </a:rPr>
              <a:t>Simplex</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spcAft>
                <a:spcPts val="800"/>
              </a:spcAft>
            </a:pPr>
            <a:r>
              <a:rPr lang="ar-IQ" sz="24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الطريقة الثانية: طريقة </a:t>
            </a:r>
            <a:r>
              <a:rPr lang="ar-IQ" sz="2400" b="1" dirty="0" err="1"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السمبلكس</a:t>
            </a:r>
            <a:r>
              <a:rPr lang="ar-IQ" sz="24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r>
              <a:rPr lang="en-US" sz="2400" b="1" dirty="0" smtClean="0">
                <a:solidFill>
                  <a:srgbClr val="FF0000"/>
                </a:solidFill>
                <a:latin typeface="Simplified Arabic" panose="02020603050405020304" pitchFamily="18" charset="-78"/>
                <a:ea typeface="Calibri" panose="020F0502020204030204" pitchFamily="34" charset="0"/>
                <a:cs typeface="Arial" panose="020B0604020202020204" pitchFamily="34" charset="0"/>
              </a:rPr>
              <a:t>Method Simplex </a:t>
            </a:r>
            <a:endParaRPr lang="en-US" sz="2400" dirty="0" smtClean="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400" dirty="0" smtClean="0">
                <a:latin typeface="Calibri" panose="020F0502020204030204" pitchFamily="34" charset="0"/>
                <a:ea typeface="Calibri" panose="020F0502020204030204" pitchFamily="34" charset="0"/>
                <a:cs typeface="Simplified Arabic" panose="02020603050405020304" pitchFamily="18" charset="-78"/>
              </a:rPr>
              <a:t>وهي </a:t>
            </a:r>
            <a:r>
              <a:rPr lang="ar-IQ" sz="2400" dirty="0">
                <a:latin typeface="Calibri" panose="020F0502020204030204" pitchFamily="34" charset="0"/>
                <a:ea typeface="Calibri" panose="020F0502020204030204" pitchFamily="34" charset="0"/>
                <a:cs typeface="Simplified Arabic" panose="02020603050405020304" pitchFamily="18" charset="-78"/>
              </a:rPr>
              <a:t>طريقة عامة من أشهر وأسهل الطرق التي من الممكن استخدامها في حل نماذج البرمجة الخطية مهما كان عدد المتغيرات بعكس طريقة الرسم البياني التي تقوم بحل نماذج البرمجة الخطية ذات متغيرين فقط ولكنها تعتبر طريقة خاصة لحل مسائل ذات القيود الأقل او يساوي او اكبر فقط وعندما تكون عناصر الطرف الأيمن موجبة فقط</a:t>
            </a:r>
            <a:r>
              <a:rPr lang="ar-IQ" sz="2400" dirty="0" smtClean="0">
                <a:latin typeface="Calibri" panose="020F0502020204030204" pitchFamily="34" charset="0"/>
                <a:ea typeface="Calibri" panose="020F0502020204030204" pitchFamily="34" charset="0"/>
                <a:cs typeface="Simplified Arabic" panose="02020603050405020304" pitchFamily="18" charset="-78"/>
              </a:rPr>
              <a:t>.</a:t>
            </a:r>
          </a:p>
          <a:p>
            <a:pPr algn="r" rtl="1"/>
            <a:r>
              <a:rPr lang="ar-IQ"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خطوات الحل بطريقة </a:t>
            </a:r>
            <a:r>
              <a:rPr lang="ar-IQ" sz="2400" b="1" dirty="0" err="1">
                <a:solidFill>
                  <a:srgbClr val="FF0000"/>
                </a:solidFill>
                <a:latin typeface="Calibri" panose="020F0502020204030204" pitchFamily="34" charset="0"/>
                <a:ea typeface="Calibri" panose="020F0502020204030204" pitchFamily="34" charset="0"/>
                <a:cs typeface="Simplified Arabic" panose="02020603050405020304" pitchFamily="18" charset="-78"/>
              </a:rPr>
              <a:t>السمبلكس</a:t>
            </a:r>
            <a:r>
              <a:rPr lang="ar-IQ"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a:t>
            </a:r>
            <a:endParaRPr lang="en-US"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endParaRPr>
          </a:p>
          <a:p>
            <a:pPr algn="r" rtl="1"/>
            <a:r>
              <a:rPr lang="ar-IQ"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r>
              <a:rPr lang="ar-IQ" sz="20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لتطبيق طريقة </a:t>
            </a:r>
            <a:r>
              <a:rPr lang="ar-IQ" sz="2000" b="1" dirty="0" err="1">
                <a:solidFill>
                  <a:srgbClr val="FF0000"/>
                </a:solidFill>
                <a:latin typeface="Calibri" panose="020F0502020204030204" pitchFamily="34" charset="0"/>
                <a:ea typeface="Calibri" panose="020F0502020204030204" pitchFamily="34" charset="0"/>
                <a:cs typeface="Simplified Arabic" panose="02020603050405020304" pitchFamily="18" charset="-78"/>
              </a:rPr>
              <a:t>السمبلكس</a:t>
            </a:r>
            <a:r>
              <a:rPr lang="ar-IQ" sz="20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يجب اتباع الخطوات التالية:</a:t>
            </a:r>
            <a:endParaRPr lang="en-US" sz="2000" b="1" dirty="0">
              <a:solidFill>
                <a:srgbClr val="FF0000"/>
              </a:solidFill>
              <a:latin typeface="Calibri" panose="020F0502020204030204" pitchFamily="34" charset="0"/>
              <a:ea typeface="Calibri" panose="020F0502020204030204" pitchFamily="34" charset="0"/>
              <a:cs typeface="Simplified Arabic" panose="02020603050405020304" pitchFamily="18" charset="-78"/>
            </a:endParaRPr>
          </a:p>
          <a:p>
            <a:pPr lvl="0" algn="r" rtl="1"/>
            <a:r>
              <a:rPr lang="ar-IQ" sz="2400" dirty="0" smtClean="0">
                <a:latin typeface="Calibri" panose="020F0502020204030204" pitchFamily="34" charset="0"/>
                <a:ea typeface="Calibri" panose="020F0502020204030204" pitchFamily="34" charset="0"/>
                <a:cs typeface="Simplified Arabic" panose="02020603050405020304" pitchFamily="18" charset="-78"/>
              </a:rPr>
              <a:t>1- تحويل </a:t>
            </a:r>
            <a:r>
              <a:rPr lang="ar-IQ" sz="2400" dirty="0">
                <a:latin typeface="Calibri" panose="020F0502020204030204" pitchFamily="34" charset="0"/>
                <a:ea typeface="Calibri" panose="020F0502020204030204" pitchFamily="34" charset="0"/>
                <a:cs typeface="Simplified Arabic" panose="02020603050405020304" pitchFamily="18" charset="-78"/>
              </a:rPr>
              <a:t>نموذج البرمجة الخطية الى الصيغة القياسية أي تحويل جميع القيود الى حالة المساواة واضافة المتغير الوهمي </a:t>
            </a:r>
            <a:r>
              <a:rPr lang="en-US" sz="2400" dirty="0">
                <a:latin typeface="Calibri" panose="020F0502020204030204" pitchFamily="34" charset="0"/>
                <a:ea typeface="Calibri" panose="020F0502020204030204" pitchFamily="34" charset="0"/>
                <a:cs typeface="Simplified Arabic" panose="02020603050405020304" pitchFamily="18" charset="-78"/>
              </a:rPr>
              <a:t>Si</a:t>
            </a:r>
            <a:r>
              <a:rPr lang="ar-IQ" sz="2400" dirty="0">
                <a:latin typeface="Calibri" panose="020F0502020204030204" pitchFamily="34" charset="0"/>
                <a:ea typeface="Calibri" panose="020F0502020204030204" pitchFamily="34" charset="0"/>
                <a:cs typeface="Simplified Arabic" panose="02020603050405020304" pitchFamily="18" charset="-78"/>
              </a:rPr>
              <a:t> لكل قيد.</a:t>
            </a:r>
            <a:endParaRPr lang="en-US" sz="2400" dirty="0">
              <a:latin typeface="Calibri" panose="020F0502020204030204" pitchFamily="34" charset="0"/>
              <a:ea typeface="Calibri" panose="020F0502020204030204" pitchFamily="34" charset="0"/>
              <a:cs typeface="Simplified Arabic" panose="02020603050405020304" pitchFamily="18" charset="-78"/>
            </a:endParaRPr>
          </a:p>
          <a:p>
            <a:pPr lvl="0" algn="r" rtl="1"/>
            <a:r>
              <a:rPr lang="ar-IQ" sz="2400" dirty="0" smtClean="0">
                <a:latin typeface="Calibri" panose="020F0502020204030204" pitchFamily="34" charset="0"/>
                <a:ea typeface="Calibri" panose="020F0502020204030204" pitchFamily="34" charset="0"/>
                <a:cs typeface="Simplified Arabic" panose="02020603050405020304" pitchFamily="18" charset="-78"/>
              </a:rPr>
              <a:t>2- تكوين </a:t>
            </a:r>
            <a:r>
              <a:rPr lang="ar-IQ" sz="2400" dirty="0">
                <a:latin typeface="Calibri" panose="020F0502020204030204" pitchFamily="34" charset="0"/>
                <a:ea typeface="Calibri" panose="020F0502020204030204" pitchFamily="34" charset="0"/>
                <a:cs typeface="Simplified Arabic" panose="02020603050405020304" pitchFamily="18" charset="-78"/>
              </a:rPr>
              <a:t>جدول الحل الأساسي الابتدائي المقبول بالاعتماد على جميع معاملات المتغيرات </a:t>
            </a:r>
            <a:r>
              <a:rPr lang="en-US" sz="2400" dirty="0">
                <a:latin typeface="Calibri" panose="020F0502020204030204" pitchFamily="34" charset="0"/>
                <a:ea typeface="Calibri" panose="020F0502020204030204" pitchFamily="34" charset="0"/>
                <a:cs typeface="Simplified Arabic" panose="02020603050405020304" pitchFamily="18" charset="-78"/>
              </a:rPr>
              <a:t>Si</a:t>
            </a:r>
            <a:r>
              <a:rPr lang="ar-IQ" sz="2400" dirty="0">
                <a:latin typeface="Calibri" panose="020F0502020204030204" pitchFamily="34" charset="0"/>
                <a:ea typeface="Calibri" panose="020F0502020204030204" pitchFamily="34" charset="0"/>
                <a:cs typeface="Simplified Arabic" panose="02020603050405020304" pitchFamily="18" charset="-78"/>
              </a:rPr>
              <a:t>’</a:t>
            </a:r>
            <a:r>
              <a:rPr lang="en-US" sz="2400" dirty="0">
                <a:latin typeface="Calibri" panose="020F0502020204030204" pitchFamily="34" charset="0"/>
                <a:ea typeface="Calibri" panose="020F0502020204030204" pitchFamily="34" charset="0"/>
                <a:cs typeface="Simplified Arabic" panose="02020603050405020304" pitchFamily="18" charset="-78"/>
              </a:rPr>
              <a:t>Xi</a:t>
            </a:r>
            <a:r>
              <a:rPr lang="ar-IQ" sz="2400" dirty="0">
                <a:latin typeface="Calibri" panose="020F0502020204030204" pitchFamily="34" charset="0"/>
                <a:ea typeface="Calibri" panose="020F0502020204030204" pitchFamily="34" charset="0"/>
                <a:cs typeface="Simplified Arabic" panose="02020603050405020304" pitchFamily="18" charset="-78"/>
              </a:rPr>
              <a:t> في دالة الهدف والقيود حيث يسمى هذا الجدول بجدول </a:t>
            </a:r>
            <a:r>
              <a:rPr lang="ar-IQ" sz="2400" dirty="0" err="1">
                <a:latin typeface="Calibri" panose="020F0502020204030204" pitchFamily="34" charset="0"/>
                <a:ea typeface="Calibri" panose="020F0502020204030204" pitchFamily="34" charset="0"/>
                <a:cs typeface="Simplified Arabic" panose="02020603050405020304" pitchFamily="18" charset="-78"/>
              </a:rPr>
              <a:t>السمبلكس</a:t>
            </a:r>
            <a:r>
              <a:rPr lang="ar-IQ" sz="2400" dirty="0">
                <a:latin typeface="Calibri" panose="020F0502020204030204" pitchFamily="34" charset="0"/>
                <a:ea typeface="Calibri" panose="020F0502020204030204" pitchFamily="34" charset="0"/>
                <a:cs typeface="Simplified Arabic" panose="02020603050405020304" pitchFamily="18" charset="-78"/>
              </a:rPr>
              <a:t>.</a:t>
            </a:r>
            <a:endParaRPr lang="en-US" sz="2400" dirty="0">
              <a:latin typeface="Calibri" panose="020F0502020204030204" pitchFamily="34" charset="0"/>
              <a:ea typeface="Calibri" panose="020F0502020204030204" pitchFamily="34" charset="0"/>
              <a:cs typeface="Simplified Arabic" panose="02020603050405020304" pitchFamily="18" charset="-78"/>
            </a:endParaRPr>
          </a:p>
          <a:p>
            <a:pPr lvl="0" algn="r" rtl="1"/>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44601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36418" y="207818"/>
            <a:ext cx="11450781" cy="7379969"/>
          </a:xfrm>
          <a:prstGeom prst="rect">
            <a:avLst/>
          </a:prstGeom>
        </p:spPr>
        <p:txBody>
          <a:bodyPr wrap="square">
            <a:spAutoFit/>
          </a:bodyPr>
          <a:lstStyle/>
          <a:p>
            <a:pPr marR="0" lvl="0" algn="just" rtl="1">
              <a:lnSpc>
                <a:spcPct val="115000"/>
              </a:lnSpc>
              <a:spcBef>
                <a:spcPts val="0"/>
              </a:spcBef>
              <a:spcAft>
                <a:spcPts val="800"/>
              </a:spcAft>
            </a:pPr>
            <a:r>
              <a:rPr lang="ar-IQ" dirty="0" smtClean="0">
                <a:latin typeface="Calibri" panose="020F0502020204030204" pitchFamily="34" charset="0"/>
                <a:ea typeface="Calibri" panose="020F0502020204030204" pitchFamily="34" charset="0"/>
                <a:cs typeface="Simplified Arabic" panose="02020603050405020304" pitchFamily="18" charset="-78"/>
              </a:rPr>
              <a:t>3</a:t>
            </a:r>
            <a:r>
              <a:rPr lang="ar-IQ" sz="2400" dirty="0" smtClean="0">
                <a:latin typeface="Calibri" panose="020F0502020204030204" pitchFamily="34" charset="0"/>
                <a:ea typeface="Calibri" panose="020F0502020204030204" pitchFamily="34" charset="0"/>
                <a:cs typeface="Simplified Arabic" panose="02020603050405020304" pitchFamily="18" charset="-78"/>
              </a:rPr>
              <a:t>- تحديد </a:t>
            </a:r>
            <a:r>
              <a:rPr lang="ar-IQ" sz="2400" dirty="0">
                <a:latin typeface="Calibri" panose="020F0502020204030204" pitchFamily="34" charset="0"/>
                <a:ea typeface="Calibri" panose="020F0502020204030204" pitchFamily="34" charset="0"/>
                <a:cs typeface="Simplified Arabic" panose="02020603050405020304" pitchFamily="18" charset="-78"/>
              </a:rPr>
              <a:t>المتغير الداخل </a:t>
            </a:r>
            <a:r>
              <a:rPr lang="en-US" sz="2400" dirty="0">
                <a:latin typeface="Simplified Arabic" panose="02020603050405020304" pitchFamily="18" charset="-78"/>
                <a:ea typeface="Calibri" panose="020F0502020204030204" pitchFamily="34" charset="0"/>
                <a:cs typeface="Arial" panose="020B0604020202020204" pitchFamily="34" charset="0"/>
              </a:rPr>
              <a:t>Entering Variable</a:t>
            </a:r>
            <a:r>
              <a:rPr lang="ar-IQ" sz="2400" dirty="0">
                <a:latin typeface="Calibri" panose="020F0502020204030204" pitchFamily="34" charset="0"/>
                <a:ea typeface="Calibri" panose="020F0502020204030204" pitchFamily="34" charset="0"/>
                <a:cs typeface="Simplified Arabic" panose="02020603050405020304" pitchFamily="18" charset="-78"/>
              </a:rPr>
              <a:t> وذلك من خلال النظر الى الصف معاملات دالة الهدف </a:t>
            </a:r>
            <a:r>
              <a:rPr lang="en-US" sz="2400" dirty="0" err="1">
                <a:latin typeface="Simplified Arabic" panose="02020603050405020304" pitchFamily="18" charset="-78"/>
                <a:ea typeface="Calibri" panose="020F0502020204030204" pitchFamily="34" charset="0"/>
                <a:cs typeface="Arial" panose="020B0604020202020204" pitchFamily="34" charset="0"/>
              </a:rPr>
              <a:t>fx</a:t>
            </a:r>
            <a:r>
              <a:rPr lang="ar-IQ" sz="2400" dirty="0">
                <a:latin typeface="Calibri" panose="020F0502020204030204" pitchFamily="34" charset="0"/>
                <a:ea typeface="Calibri" panose="020F0502020204030204" pitchFamily="34" charset="0"/>
                <a:cs typeface="Simplified Arabic" panose="02020603050405020304" pitchFamily="18" charset="-78"/>
              </a:rPr>
              <a:t> واختيار اكبر معامل بالسالب { اكبر قيمة بإشارة السالب } اذا كانت دالة الهدف </a:t>
            </a:r>
            <a:r>
              <a:rPr lang="en-US" sz="2400" dirty="0">
                <a:latin typeface="Simplified Arabic" panose="02020603050405020304" pitchFamily="18" charset="-78"/>
                <a:ea typeface="Calibri" panose="020F0502020204030204" pitchFamily="34" charset="0"/>
                <a:cs typeface="Arial" panose="020B0604020202020204" pitchFamily="34" charset="0"/>
              </a:rPr>
              <a:t>Max</a:t>
            </a:r>
            <a:r>
              <a:rPr lang="ar-IQ" sz="2400" dirty="0">
                <a:latin typeface="Calibri" panose="020F0502020204030204" pitchFamily="34" charset="0"/>
                <a:ea typeface="Calibri" panose="020F0502020204030204" pitchFamily="34" charset="0"/>
                <a:cs typeface="Simplified Arabic" panose="02020603050405020304" pitchFamily="18" charset="-78"/>
              </a:rPr>
              <a:t> . واكبر قيمة بالموجب اذا كانت دالة الهدف </a:t>
            </a:r>
            <a:r>
              <a:rPr lang="en-US" sz="2400" dirty="0">
                <a:latin typeface="Simplified Arabic" panose="02020603050405020304" pitchFamily="18" charset="-78"/>
                <a:ea typeface="Calibri" panose="020F0502020204030204" pitchFamily="34" charset="0"/>
                <a:cs typeface="Arial" panose="020B0604020202020204" pitchFamily="34" charset="0"/>
              </a:rPr>
              <a:t>Min</a:t>
            </a:r>
            <a:r>
              <a:rPr lang="ar-IQ" sz="2400" dirty="0" smtClean="0">
                <a:latin typeface="Calibri" panose="020F0502020204030204" pitchFamily="34" charset="0"/>
                <a:ea typeface="Calibri" panose="020F0502020204030204" pitchFamily="34" charset="0"/>
                <a:cs typeface="Simplified Arabic" panose="02020603050405020304" pitchFamily="18" charset="-78"/>
              </a:rPr>
              <a:t>.</a:t>
            </a:r>
          </a:p>
          <a:p>
            <a:pPr lvl="0" algn="just" rtl="1"/>
            <a:r>
              <a:rPr lang="ar-IQ" sz="2400" dirty="0" smtClean="0"/>
              <a:t>4- </a:t>
            </a:r>
            <a:r>
              <a:rPr lang="ar-IQ" sz="2400" dirty="0">
                <a:latin typeface="Calibri" panose="020F0502020204030204" pitchFamily="34" charset="0"/>
                <a:ea typeface="Calibri" panose="020F0502020204030204" pitchFamily="34" charset="0"/>
                <a:cs typeface="Simplified Arabic" panose="02020603050405020304" pitchFamily="18" charset="-78"/>
              </a:rPr>
              <a:t>تحديد المتغير الخارج </a:t>
            </a:r>
            <a:r>
              <a:rPr lang="en-US" sz="2400" dirty="0">
                <a:latin typeface="Calibri" panose="020F0502020204030204" pitchFamily="34" charset="0"/>
                <a:ea typeface="Calibri" panose="020F0502020204030204" pitchFamily="34" charset="0"/>
                <a:cs typeface="Simplified Arabic" panose="02020603050405020304" pitchFamily="18" charset="-78"/>
              </a:rPr>
              <a:t>Leaving Variable</a:t>
            </a:r>
            <a:r>
              <a:rPr lang="ar-IQ" sz="2400" dirty="0">
                <a:latin typeface="Calibri" panose="020F0502020204030204" pitchFamily="34" charset="0"/>
                <a:ea typeface="Calibri" panose="020F0502020204030204" pitchFamily="34" charset="0"/>
                <a:cs typeface="Simplified Arabic" panose="02020603050405020304" pitchFamily="18" charset="-78"/>
              </a:rPr>
              <a:t> وذلك من خلال قسمة الموجود في الجهة اليمنى من الجدول {الثابت} على قيم المتغير الداخل واختيار المتغير الذي يقابل اقل قيمة موجبة ليكون هو المتغير الخارج ليحل المتغير الداخل محل المتغير الخارج في الجدول الجديد.</a:t>
            </a:r>
            <a:endParaRPr lang="en-US" sz="2400" dirty="0">
              <a:latin typeface="Calibri" panose="020F0502020204030204" pitchFamily="34" charset="0"/>
              <a:ea typeface="Calibri" panose="020F0502020204030204" pitchFamily="34" charset="0"/>
              <a:cs typeface="Simplified Arabic" panose="02020603050405020304" pitchFamily="18" charset="-78"/>
            </a:endParaRPr>
          </a:p>
          <a:p>
            <a:pPr lvl="0" algn="just" rtl="1"/>
            <a:r>
              <a:rPr lang="ar-IQ" sz="2400" dirty="0">
                <a:latin typeface="Calibri" panose="020F0502020204030204" pitchFamily="34" charset="0"/>
                <a:ea typeface="Calibri" panose="020F0502020204030204" pitchFamily="34" charset="0"/>
                <a:cs typeface="Simplified Arabic" panose="02020603050405020304" pitchFamily="18" charset="-78"/>
              </a:rPr>
              <a:t>5- تحديد عنصر المحور وهو عنصر التقاطع بين المتغير الداخل والمتغير الخارج.</a:t>
            </a:r>
            <a:endParaRPr lang="en-US" sz="2400" dirty="0">
              <a:latin typeface="Calibri" panose="020F0502020204030204" pitchFamily="34" charset="0"/>
              <a:ea typeface="Calibri" panose="020F0502020204030204" pitchFamily="34" charset="0"/>
              <a:cs typeface="Simplified Arabic" panose="02020603050405020304" pitchFamily="18" charset="-78"/>
            </a:endParaRPr>
          </a:p>
          <a:p>
            <a:pPr lvl="0" algn="just" rtl="1"/>
            <a:r>
              <a:rPr lang="ar-IQ" sz="2400" dirty="0">
                <a:latin typeface="Calibri" panose="020F0502020204030204" pitchFamily="34" charset="0"/>
                <a:ea typeface="Calibri" panose="020F0502020204030204" pitchFamily="34" charset="0"/>
                <a:cs typeface="Simplified Arabic" panose="02020603050405020304" pitchFamily="18" charset="-78"/>
              </a:rPr>
              <a:t>6- استخراج قيم عناصر المتغير الداخل وذلك بقسمة عناصر المتغير الخارج على عنصر التقاطع بين المتغير الداخل والمتغير الخارج {عنصر المحور} ويسمى صف عناصر المتغير الداخل ب {معادلة المحور}.</a:t>
            </a:r>
            <a:endParaRPr lang="en-US" sz="2400" dirty="0">
              <a:latin typeface="Calibri" panose="020F0502020204030204" pitchFamily="34" charset="0"/>
              <a:ea typeface="Calibri" panose="020F0502020204030204" pitchFamily="34" charset="0"/>
              <a:cs typeface="Simplified Arabic" panose="02020603050405020304" pitchFamily="18" charset="-78"/>
            </a:endParaRPr>
          </a:p>
          <a:p>
            <a:pPr lvl="0" algn="just" rtl="1"/>
            <a:r>
              <a:rPr lang="ar-IQ" sz="2400" dirty="0">
                <a:latin typeface="Calibri" panose="020F0502020204030204" pitchFamily="34" charset="0"/>
                <a:ea typeface="Calibri" panose="020F0502020204030204" pitchFamily="34" charset="0"/>
                <a:cs typeface="Simplified Arabic" panose="02020603050405020304" pitchFamily="18" charset="-78"/>
              </a:rPr>
              <a:t>7- </a:t>
            </a:r>
            <a:r>
              <a:rPr lang="ar-IQ" sz="2400" dirty="0" err="1">
                <a:latin typeface="Calibri" panose="020F0502020204030204" pitchFamily="34" charset="0"/>
                <a:ea typeface="Calibri" panose="020F0502020204030204" pitchFamily="34" charset="0"/>
                <a:cs typeface="Simplified Arabic" panose="02020603050405020304" pitchFamily="18" charset="-78"/>
              </a:rPr>
              <a:t>لايجاد</a:t>
            </a:r>
            <a:r>
              <a:rPr lang="ar-IQ" sz="2400" dirty="0">
                <a:latin typeface="Calibri" panose="020F0502020204030204" pitchFamily="34" charset="0"/>
                <a:ea typeface="Calibri" panose="020F0502020204030204" pitchFamily="34" charset="0"/>
                <a:cs typeface="Simplified Arabic" panose="02020603050405020304" pitchFamily="18" charset="-78"/>
              </a:rPr>
              <a:t> عناصر بقية الصفوف تطبق المعادلة التالية:</a:t>
            </a:r>
            <a:endParaRPr lang="en-US" sz="2400" dirty="0">
              <a:latin typeface="Calibri" panose="020F0502020204030204" pitchFamily="34" charset="0"/>
              <a:ea typeface="Calibri" panose="020F0502020204030204" pitchFamily="34" charset="0"/>
              <a:cs typeface="Simplified Arabic" panose="02020603050405020304" pitchFamily="18" charset="-78"/>
            </a:endParaRPr>
          </a:p>
          <a:p>
            <a:pPr algn="just" rtl="1"/>
            <a:r>
              <a:rPr lang="ar-IQ" sz="2400" dirty="0">
                <a:latin typeface="Calibri" panose="020F0502020204030204" pitchFamily="34" charset="0"/>
                <a:ea typeface="Calibri" panose="020F0502020204030204" pitchFamily="34" charset="0"/>
                <a:cs typeface="Simplified Arabic" panose="02020603050405020304" pitchFamily="18" charset="-78"/>
              </a:rPr>
              <a:t>عناصر الصف الجديد= عناصر الصف القديم – {عنصر التقاطع * معادلة المحور}</a:t>
            </a:r>
          </a:p>
          <a:p>
            <a:pPr algn="just" rtl="1"/>
            <a:r>
              <a:rPr lang="ar-IQ" sz="2400" dirty="0" smtClean="0">
                <a:latin typeface="Calibri" panose="020F0502020204030204" pitchFamily="34" charset="0"/>
                <a:ea typeface="Calibri" panose="020F0502020204030204" pitchFamily="34" charset="0"/>
                <a:cs typeface="Simplified Arabic" panose="02020603050405020304" pitchFamily="18" charset="-78"/>
              </a:rPr>
              <a:t>8- يتم </a:t>
            </a:r>
            <a:r>
              <a:rPr lang="ar-IQ" sz="2400" dirty="0">
                <a:latin typeface="Calibri" panose="020F0502020204030204" pitchFamily="34" charset="0"/>
                <a:ea typeface="Calibri" panose="020F0502020204030204" pitchFamily="34" charset="0"/>
                <a:cs typeface="Simplified Arabic" panose="02020603050405020304" pitchFamily="18" charset="-78"/>
              </a:rPr>
              <a:t>الوصول الى الحل الأمثل { في حالة كانت دالة الهدف </a:t>
            </a:r>
            <a:r>
              <a:rPr lang="en-US" sz="2400" dirty="0">
                <a:latin typeface="Calibri" panose="020F0502020204030204" pitchFamily="34" charset="0"/>
                <a:ea typeface="Calibri" panose="020F0502020204030204" pitchFamily="34" charset="0"/>
                <a:cs typeface="Simplified Arabic" panose="02020603050405020304" pitchFamily="18" charset="-78"/>
              </a:rPr>
              <a:t>Max</a:t>
            </a:r>
            <a:r>
              <a:rPr lang="ar-IQ" sz="2400" dirty="0">
                <a:latin typeface="Calibri" panose="020F0502020204030204" pitchFamily="34" charset="0"/>
                <a:ea typeface="Calibri" panose="020F0502020204030204" pitchFamily="34" charset="0"/>
                <a:cs typeface="Simplified Arabic" panose="02020603050405020304" pitchFamily="18" charset="-78"/>
              </a:rPr>
              <a:t> } عندما تكون جميع معاملات دالة الهدف في الجدول الجديد أكبر او يساوي صفر، فاذا كانت قيمة واحدة على الأقل في دالة الهدف قيمة سالبة فهذا يعني عدم الوصول الى الحل الأمثل . يتم الوصول الى الحل الأمثل { في حالة كانت دالة الهدف </a:t>
            </a:r>
            <a:r>
              <a:rPr lang="en-US" sz="2400" dirty="0">
                <a:latin typeface="Calibri" panose="020F0502020204030204" pitchFamily="34" charset="0"/>
                <a:ea typeface="Calibri" panose="020F0502020204030204" pitchFamily="34" charset="0"/>
                <a:cs typeface="Simplified Arabic" panose="02020603050405020304" pitchFamily="18" charset="-78"/>
              </a:rPr>
              <a:t>Min</a:t>
            </a:r>
            <a:r>
              <a:rPr lang="ar-IQ" sz="2400" dirty="0">
                <a:latin typeface="Calibri" panose="020F0502020204030204" pitchFamily="34" charset="0"/>
                <a:ea typeface="Calibri" panose="020F0502020204030204" pitchFamily="34" charset="0"/>
                <a:cs typeface="Simplified Arabic" panose="02020603050405020304" pitchFamily="18" charset="-78"/>
              </a:rPr>
              <a:t> } عندما تكون جميع معاملات دالة الهدف في الجدول الجديد سالبة او يساوي صفر، فاذا كانت قيمة واحدة على الأقل في دالة الهدف قيمة موجبة فهذا يعني عدم الوصول الى الحل الأمثل.</a:t>
            </a:r>
            <a:endParaRPr lang="en-US" sz="2400" dirty="0">
              <a:latin typeface="Calibri" panose="020F0502020204030204" pitchFamily="34" charset="0"/>
              <a:ea typeface="Calibri" panose="020F0502020204030204" pitchFamily="34" charset="0"/>
              <a:cs typeface="Simplified Arabic" panose="02020603050405020304" pitchFamily="18" charset="-78"/>
            </a:endParaRPr>
          </a:p>
          <a:p>
            <a:pPr algn="just" rtl="1"/>
            <a:r>
              <a:rPr lang="ar-IQ" sz="2400" dirty="0" smtClean="0">
                <a:latin typeface="Calibri" panose="020F0502020204030204" pitchFamily="34" charset="0"/>
                <a:ea typeface="Calibri" panose="020F0502020204030204" pitchFamily="34" charset="0"/>
                <a:cs typeface="Simplified Arabic" panose="02020603050405020304" pitchFamily="18" charset="-78"/>
              </a:rPr>
              <a:t>9- يتم </a:t>
            </a:r>
            <a:r>
              <a:rPr lang="ar-IQ" sz="2400" dirty="0">
                <a:latin typeface="Calibri" panose="020F0502020204030204" pitchFamily="34" charset="0"/>
                <a:ea typeface="Calibri" panose="020F0502020204030204" pitchFamily="34" charset="0"/>
                <a:cs typeface="Simplified Arabic" panose="02020603050405020304" pitchFamily="18" charset="-78"/>
              </a:rPr>
              <a:t>تكرار جميع الخطوات السابقة الى ان نصل الى جدول الحل الأمثل.</a:t>
            </a:r>
            <a:endParaRPr lang="en-US" sz="2400" dirty="0">
              <a:latin typeface="Calibri" panose="020F0502020204030204" pitchFamily="34" charset="0"/>
              <a:ea typeface="Calibri" panose="020F0502020204030204" pitchFamily="34" charset="0"/>
              <a:cs typeface="Simplified Arabic" panose="02020603050405020304" pitchFamily="18" charset="-78"/>
            </a:endParaRPr>
          </a:p>
          <a:p>
            <a:pPr algn="just" rtl="1"/>
            <a:endParaRPr lang="ar-IQ" dirty="0">
              <a:latin typeface="Calibri" panose="020F0502020204030204" pitchFamily="34" charset="0"/>
              <a:ea typeface="Calibri" panose="020F0502020204030204" pitchFamily="34" charset="0"/>
              <a:cs typeface="Simplified Arabic" panose="02020603050405020304" pitchFamily="18" charset="-78"/>
            </a:endParaRPr>
          </a:p>
          <a:p>
            <a:pPr algn="just" rtl="1"/>
            <a:endParaRPr lang="en-US" sz="1400" dirty="0"/>
          </a:p>
          <a:p>
            <a:pPr marL="342900" marR="0" lvl="0" indent="-342900" algn="just" rtl="1">
              <a:lnSpc>
                <a:spcPct val="115000"/>
              </a:lnSpc>
              <a:spcBef>
                <a:spcPts val="0"/>
              </a:spcBef>
              <a:spcAft>
                <a:spcPts val="800"/>
              </a:spcAft>
              <a:buFont typeface="+mj-lt"/>
              <a:buAutoNum type="arabicPeriod"/>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7048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18409" y="1111828"/>
            <a:ext cx="8821882" cy="3745128"/>
          </a:xfrm>
          <a:prstGeom prst="rect">
            <a:avLst/>
          </a:prstGeom>
        </p:spPr>
        <p:txBody>
          <a:bodyPr wrap="square">
            <a:spAutoFit/>
          </a:bodyPr>
          <a:lstStyle/>
          <a:p>
            <a:pPr algn="just" rtl="1">
              <a:lnSpc>
                <a:spcPct val="115000"/>
              </a:lnSpc>
              <a:spcAft>
                <a:spcPts val="800"/>
              </a:spcAft>
            </a:pPr>
            <a:endParaRPr lang="ar-IQ" sz="3200" b="1" u="sng"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15000"/>
              </a:lnSpc>
              <a:spcAft>
                <a:spcPts val="800"/>
              </a:spcAft>
            </a:pPr>
            <a:r>
              <a:rPr lang="ar-IQ" sz="3200" b="1" u="sng"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ملاحظات</a:t>
            </a:r>
            <a:r>
              <a:rPr lang="ar-IQ" sz="3200" b="1" u="sng"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8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تهمل القسمة على القيمة السالبة والصفر.</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8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اذا كان عنصر التقاطع يساوي صفر فان عناصر الصف القديم تطابق عناصر الصف الجديد تماما.</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8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اذا كان عنصر المحور يساوي واحد فان عنصر الصف للمتغير الخارج تطابق عناصر الصف للمتغير الداخل.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36623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96191" y="176645"/>
            <a:ext cx="10993582" cy="7540847"/>
          </a:xfrm>
          <a:prstGeom prst="rect">
            <a:avLst/>
          </a:prstGeom>
        </p:spPr>
        <p:txBody>
          <a:bodyPr wrap="square">
            <a:spAutoFit/>
          </a:bodyPr>
          <a:lstStyle/>
          <a:p>
            <a:pPr algn="just" rtl="1">
              <a:lnSpc>
                <a:spcPct val="115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مثال 1// اوجد الحل الأمثل لمسألة البرمجة الخطية التالية باستخدام طريقة </a:t>
            </a:r>
            <a:r>
              <a:rPr lang="ar-IQ" sz="2400" dirty="0" err="1">
                <a:latin typeface="Calibri" panose="020F0502020204030204" pitchFamily="34" charset="0"/>
                <a:ea typeface="Calibri" panose="020F0502020204030204" pitchFamily="34" charset="0"/>
                <a:cs typeface="Simplified Arabic" panose="02020603050405020304" pitchFamily="18" charset="-78"/>
              </a:rPr>
              <a:t>السمبلكس</a:t>
            </a:r>
            <a:r>
              <a:rPr lang="ar-IQ" sz="2400" dirty="0">
                <a:latin typeface="Calibri" panose="020F0502020204030204" pitchFamily="34" charset="0"/>
                <a:ea typeface="Calibri" panose="020F0502020204030204" pitchFamily="34" charset="0"/>
                <a:cs typeface="Simplified Arabic" panose="02020603050405020304" pitchFamily="18" charset="-78"/>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
              <a:lnSpc>
                <a:spcPct val="107000"/>
              </a:lnSpc>
              <a:spcBef>
                <a:spcPts val="0"/>
              </a:spcBef>
              <a:spcAft>
                <a:spcPts val="800"/>
              </a:spcAft>
            </a:pPr>
            <a:r>
              <a:rPr lang="en-US" sz="2400" dirty="0">
                <a:latin typeface="Simplified Arabic" panose="02020603050405020304" pitchFamily="18" charset="-78"/>
                <a:ea typeface="Calibri" panose="020F0502020204030204" pitchFamily="34" charset="0"/>
                <a:cs typeface="Arial" panose="020B0604020202020204" pitchFamily="34" charset="0"/>
              </a:rPr>
              <a:t>Max = 30X1+ 18X2</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
              <a:lnSpc>
                <a:spcPct val="107000"/>
              </a:lnSpc>
              <a:spcBef>
                <a:spcPts val="0"/>
              </a:spcBef>
              <a:spcAft>
                <a:spcPts val="800"/>
              </a:spcAft>
            </a:pPr>
            <a:r>
              <a:rPr lang="en-US" sz="2400" dirty="0">
                <a:latin typeface="Simplified Arabic" panose="02020603050405020304" pitchFamily="18" charset="-78"/>
                <a:ea typeface="Calibri" panose="020F0502020204030204" pitchFamily="34" charset="0"/>
                <a:cs typeface="Arial" panose="020B0604020202020204" pitchFamily="34" charset="0"/>
              </a:rPr>
              <a:t>  s.to   X1+2X2 </a:t>
            </a:r>
            <a:r>
              <a:rPr lang="en-US" sz="2400" u="sng" dirty="0">
                <a:latin typeface="Simplified Arabic" panose="02020603050405020304" pitchFamily="18" charset="-78"/>
                <a:ea typeface="Calibri" panose="020F0502020204030204" pitchFamily="34" charset="0"/>
                <a:cs typeface="Arial" panose="020B0604020202020204" pitchFamily="34" charset="0"/>
              </a:rPr>
              <a:t>&lt;</a:t>
            </a:r>
            <a:r>
              <a:rPr lang="en-US" sz="2400" dirty="0">
                <a:latin typeface="Simplified Arabic" panose="02020603050405020304" pitchFamily="18" charset="-78"/>
                <a:ea typeface="Calibri" panose="020F0502020204030204" pitchFamily="34" charset="0"/>
                <a:cs typeface="Arial" panose="020B0604020202020204" pitchFamily="34" charset="0"/>
              </a:rPr>
              <a:t> 200</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
              <a:lnSpc>
                <a:spcPct val="107000"/>
              </a:lnSpc>
              <a:spcBef>
                <a:spcPts val="0"/>
              </a:spcBef>
              <a:spcAft>
                <a:spcPts val="800"/>
              </a:spcAft>
            </a:pPr>
            <a:r>
              <a:rPr lang="en-US" sz="2400" dirty="0">
                <a:latin typeface="Simplified Arabic" panose="02020603050405020304" pitchFamily="18" charset="-78"/>
                <a:ea typeface="Calibri" panose="020F0502020204030204" pitchFamily="34" charset="0"/>
                <a:cs typeface="Arial" panose="020B0604020202020204" pitchFamily="34" charset="0"/>
              </a:rPr>
              <a:t>         3X1+2X2 </a:t>
            </a:r>
            <a:r>
              <a:rPr lang="en-US" sz="2400" u="sng" dirty="0">
                <a:latin typeface="Simplified Arabic" panose="02020603050405020304" pitchFamily="18" charset="-78"/>
                <a:ea typeface="Calibri" panose="020F0502020204030204" pitchFamily="34" charset="0"/>
                <a:cs typeface="Arial" panose="020B0604020202020204" pitchFamily="34" charset="0"/>
              </a:rPr>
              <a:t>&lt;</a:t>
            </a:r>
            <a:r>
              <a:rPr lang="en-US" sz="2400" dirty="0">
                <a:latin typeface="Simplified Arabic" panose="02020603050405020304" pitchFamily="18" charset="-78"/>
                <a:ea typeface="Calibri" panose="020F0502020204030204" pitchFamily="34" charset="0"/>
                <a:cs typeface="Arial" panose="020B0604020202020204" pitchFamily="34" charset="0"/>
              </a:rPr>
              <a:t> 300</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
              <a:lnSpc>
                <a:spcPct val="107000"/>
              </a:lnSpc>
              <a:spcBef>
                <a:spcPts val="0"/>
              </a:spcBef>
              <a:spcAft>
                <a:spcPts val="800"/>
              </a:spcAft>
            </a:pPr>
            <a:r>
              <a:rPr lang="en-US" sz="2400" dirty="0">
                <a:latin typeface="Simplified Arabic" panose="02020603050405020304" pitchFamily="18" charset="-78"/>
                <a:ea typeface="Calibri" panose="020F0502020204030204" pitchFamily="34" charset="0"/>
                <a:cs typeface="Arial" panose="020B0604020202020204" pitchFamily="34" charset="0"/>
              </a:rPr>
              <a:t>         X1 </a:t>
            </a:r>
            <a:r>
              <a:rPr lang="en-US" sz="2400" u="sng" dirty="0">
                <a:latin typeface="Simplified Arabic" panose="02020603050405020304" pitchFamily="18" charset="-78"/>
                <a:ea typeface="Calibri" panose="020F0502020204030204" pitchFamily="34" charset="0"/>
                <a:cs typeface="Arial" panose="020B0604020202020204" pitchFamily="34" charset="0"/>
              </a:rPr>
              <a:t>&lt;</a:t>
            </a:r>
            <a:r>
              <a:rPr lang="en-US" sz="2400" dirty="0">
                <a:latin typeface="Simplified Arabic" panose="02020603050405020304" pitchFamily="18" charset="-78"/>
                <a:ea typeface="Calibri" panose="020F0502020204030204" pitchFamily="34" charset="0"/>
                <a:cs typeface="Arial" panose="020B0604020202020204" pitchFamily="34" charset="0"/>
              </a:rPr>
              <a:t> 150</a:t>
            </a:r>
            <a:endParaRPr lang="en-US" sz="2400" dirty="0">
              <a:latin typeface="Calibri" panose="020F0502020204030204" pitchFamily="34" charset="0"/>
              <a:ea typeface="Calibri" panose="020F0502020204030204" pitchFamily="34" charset="0"/>
              <a:cs typeface="Arial" panose="020B0604020202020204" pitchFamily="34" charset="0"/>
            </a:endParaRPr>
          </a:p>
          <a:p>
            <a:pPr marR="0" algn="r" rtl="1">
              <a:lnSpc>
                <a:spcPct val="115000"/>
              </a:lnSpc>
              <a:spcBef>
                <a:spcPts val="0"/>
              </a:spcBef>
              <a:spcAft>
                <a:spcPts val="800"/>
              </a:spcAft>
            </a:pPr>
            <a:r>
              <a:rPr lang="en-US" dirty="0">
                <a:latin typeface="Simplified Arabic" panose="02020603050405020304" pitchFamily="18" charset="-78"/>
                <a:ea typeface="Calibri" panose="020F0502020204030204" pitchFamily="34" charset="0"/>
                <a:cs typeface="Arial" panose="020B0604020202020204" pitchFamily="34" charset="0"/>
              </a:rPr>
              <a:t>         X1,X2 </a:t>
            </a:r>
            <a:r>
              <a:rPr lang="en-US" u="sng" dirty="0">
                <a:latin typeface="Simplified Arabic" panose="02020603050405020304" pitchFamily="18" charset="-78"/>
                <a:ea typeface="Calibri" panose="020F0502020204030204" pitchFamily="34" charset="0"/>
                <a:cs typeface="Arial" panose="020B0604020202020204" pitchFamily="34" charset="0"/>
              </a:rPr>
              <a:t>&gt;</a:t>
            </a:r>
            <a:r>
              <a:rPr lang="en-US" dirty="0" smtClean="0">
                <a:latin typeface="Simplified Arabic" panose="02020603050405020304" pitchFamily="18" charset="-78"/>
                <a:ea typeface="Calibri" panose="020F0502020204030204" pitchFamily="34" charset="0"/>
                <a:cs typeface="Arial" panose="020B0604020202020204" pitchFamily="34" charset="0"/>
              </a:rPr>
              <a:t>0</a:t>
            </a:r>
            <a:endParaRPr lang="en-US" dirty="0">
              <a:latin typeface="Calibri" panose="020F0502020204030204" pitchFamily="34" charset="0"/>
              <a:ea typeface="Calibri" panose="020F0502020204030204" pitchFamily="34" charset="0"/>
              <a:cs typeface="Simplified Arabic" panose="02020603050405020304" pitchFamily="18" charset="-78"/>
            </a:endParaRPr>
          </a:p>
          <a:p>
            <a:pPr marL="228600" algn="r"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اولاً: نقوم بتحويل القيود الى المساواة بإضافة المتغير الوهمي </a:t>
            </a:r>
            <a:r>
              <a:rPr lang="en-US" sz="2400" dirty="0">
                <a:latin typeface="Calibri" panose="020F0502020204030204" pitchFamily="34" charset="0"/>
                <a:ea typeface="Calibri" panose="020F0502020204030204" pitchFamily="34" charset="0"/>
                <a:cs typeface="Simplified Arabic" panose="02020603050405020304" pitchFamily="18" charset="-78"/>
              </a:rPr>
              <a:t>Si</a:t>
            </a:r>
            <a:r>
              <a:rPr lang="ar-IQ" sz="2400" dirty="0">
                <a:latin typeface="Calibri" panose="020F0502020204030204" pitchFamily="34" charset="0"/>
                <a:ea typeface="Calibri" panose="020F0502020204030204" pitchFamily="34" charset="0"/>
                <a:cs typeface="Simplified Arabic" panose="02020603050405020304" pitchFamily="18" charset="-78"/>
              </a:rPr>
              <a:t> لكل قيد أي تحويل النموذج الى الصيغة القياسية. كما نقوم بمساوة دالة الهدف ب صفر وتحويل الإشارة الى السالب</a:t>
            </a:r>
            <a:endParaRPr lang="en-US" sz="2400" dirty="0">
              <a:latin typeface="Simplified Arabic" panose="02020603050405020304" pitchFamily="18" charset="-78"/>
              <a:ea typeface="Calibri" panose="020F0502020204030204" pitchFamily="34" charset="0"/>
              <a:cs typeface="Arial" panose="020B0604020202020204" pitchFamily="34" charset="0"/>
            </a:endParaRPr>
          </a:p>
          <a:p>
            <a:pPr marL="228600" algn="just">
              <a:lnSpc>
                <a:spcPct val="107000"/>
              </a:lnSpc>
              <a:spcAft>
                <a:spcPts val="800"/>
              </a:spcAft>
            </a:pPr>
            <a:r>
              <a:rPr lang="en-US" sz="2400" dirty="0">
                <a:latin typeface="Simplified Arabic" panose="02020603050405020304" pitchFamily="18" charset="-78"/>
                <a:ea typeface="Calibri" panose="020F0502020204030204" pitchFamily="34" charset="0"/>
                <a:cs typeface="Arial" panose="020B0604020202020204" pitchFamily="34" charset="0"/>
              </a:rPr>
              <a:t>Max </a:t>
            </a:r>
            <a:r>
              <a:rPr lang="en-US" sz="2400" dirty="0" err="1">
                <a:latin typeface="Simplified Arabic" panose="02020603050405020304" pitchFamily="18" charset="-78"/>
                <a:ea typeface="Calibri" panose="020F0502020204030204" pitchFamily="34" charset="0"/>
                <a:cs typeface="Arial" panose="020B0604020202020204" pitchFamily="34" charset="0"/>
              </a:rPr>
              <a:t>fx</a:t>
            </a:r>
            <a:r>
              <a:rPr lang="en-US" sz="2400" dirty="0">
                <a:latin typeface="Simplified Arabic" panose="02020603050405020304" pitchFamily="18" charset="-78"/>
                <a:ea typeface="Calibri" panose="020F0502020204030204" pitchFamily="34" charset="0"/>
                <a:cs typeface="Arial" panose="020B0604020202020204" pitchFamily="34" charset="0"/>
              </a:rPr>
              <a:t> = 30X1+ 18X2+0S1+0S2+0S3</a:t>
            </a:r>
          </a:p>
          <a:p>
            <a:pPr marL="228600" algn="just">
              <a:lnSpc>
                <a:spcPct val="107000"/>
              </a:lnSpc>
              <a:spcAft>
                <a:spcPts val="800"/>
              </a:spcAft>
            </a:pPr>
            <a:r>
              <a:rPr lang="en-US" sz="2400" dirty="0">
                <a:latin typeface="Simplified Arabic" panose="02020603050405020304" pitchFamily="18" charset="-78"/>
                <a:ea typeface="Calibri" panose="020F0502020204030204" pitchFamily="34" charset="0"/>
                <a:cs typeface="Arial" panose="020B0604020202020204" pitchFamily="34" charset="0"/>
              </a:rPr>
              <a:t>s.to    X1+2X2 +S1= 200</a:t>
            </a:r>
          </a:p>
          <a:p>
            <a:pPr marL="228600" algn="just">
              <a:lnSpc>
                <a:spcPct val="107000"/>
              </a:lnSpc>
              <a:spcAft>
                <a:spcPts val="800"/>
              </a:spcAft>
            </a:pPr>
            <a:r>
              <a:rPr lang="en-US" sz="2400" dirty="0">
                <a:latin typeface="Simplified Arabic" panose="02020603050405020304" pitchFamily="18" charset="-78"/>
                <a:ea typeface="Calibri" panose="020F0502020204030204" pitchFamily="34" charset="0"/>
                <a:cs typeface="Arial" panose="020B0604020202020204" pitchFamily="34" charset="0"/>
              </a:rPr>
              <a:t>         3X1+2X2 +S2 = 300</a:t>
            </a:r>
          </a:p>
          <a:p>
            <a:pPr marL="228600" algn="just">
              <a:lnSpc>
                <a:spcPct val="107000"/>
              </a:lnSpc>
              <a:spcAft>
                <a:spcPts val="800"/>
              </a:spcAft>
            </a:pPr>
            <a:r>
              <a:rPr lang="en-US" sz="2400" dirty="0">
                <a:latin typeface="Simplified Arabic" panose="02020603050405020304" pitchFamily="18" charset="-78"/>
                <a:ea typeface="Calibri" panose="020F0502020204030204" pitchFamily="34" charset="0"/>
                <a:cs typeface="Arial" panose="020B0604020202020204" pitchFamily="34" charset="0"/>
              </a:rPr>
              <a:t>         X1 +S3 = 150</a:t>
            </a:r>
          </a:p>
          <a:p>
            <a:pPr marL="228600" algn="just">
              <a:lnSpc>
                <a:spcPct val="107000"/>
              </a:lnSpc>
              <a:spcAft>
                <a:spcPts val="800"/>
              </a:spcAft>
            </a:pPr>
            <a:r>
              <a:rPr lang="en-US" sz="2400" dirty="0">
                <a:latin typeface="Simplified Arabic" panose="02020603050405020304" pitchFamily="18" charset="-78"/>
                <a:ea typeface="Calibri" panose="020F0502020204030204" pitchFamily="34" charset="0"/>
                <a:cs typeface="Arial" panose="020B0604020202020204" pitchFamily="34" charset="0"/>
              </a:rPr>
              <a:t>         X1,X2,S1,S2,S3</a:t>
            </a:r>
            <a:r>
              <a:rPr lang="en-US" sz="2400" u="sng" dirty="0">
                <a:latin typeface="Simplified Arabic" panose="02020603050405020304" pitchFamily="18" charset="-78"/>
                <a:ea typeface="Calibri" panose="020F0502020204030204" pitchFamily="34" charset="0"/>
                <a:cs typeface="Arial" panose="020B0604020202020204" pitchFamily="34" charset="0"/>
              </a:rPr>
              <a:t>&gt;</a:t>
            </a:r>
            <a:r>
              <a:rPr lang="en-US" sz="2400" dirty="0">
                <a:latin typeface="Simplified Arabic" panose="02020603050405020304" pitchFamily="18" charset="-78"/>
                <a:ea typeface="Calibri" panose="020F0502020204030204" pitchFamily="34" charset="0"/>
                <a:cs typeface="Arial" panose="020B0604020202020204" pitchFamily="34" charset="0"/>
              </a:rPr>
              <a:t>0</a:t>
            </a:r>
          </a:p>
          <a:p>
            <a:pPr marL="228600" algn="just">
              <a:lnSpc>
                <a:spcPct val="107000"/>
              </a:lnSpc>
              <a:spcAft>
                <a:spcPts val="800"/>
              </a:spcAft>
            </a:pPr>
            <a:r>
              <a:rPr lang="en-US" sz="2400" dirty="0" smtClean="0">
                <a:latin typeface="Simplified Arabic" panose="02020603050405020304" pitchFamily="18" charset="-78"/>
                <a:ea typeface="Calibri" panose="020F0502020204030204" pitchFamily="34" charset="0"/>
                <a:cs typeface="Arial" panose="020B0604020202020204" pitchFamily="34" charset="0"/>
              </a:rPr>
              <a:t>        -</a:t>
            </a:r>
            <a:r>
              <a:rPr lang="en-US" sz="2400" dirty="0">
                <a:latin typeface="Simplified Arabic" panose="02020603050405020304" pitchFamily="18" charset="-78"/>
                <a:ea typeface="Calibri" panose="020F0502020204030204" pitchFamily="34" charset="0"/>
                <a:cs typeface="Arial" panose="020B0604020202020204" pitchFamily="34" charset="0"/>
              </a:rPr>
              <a:t>30X1-18X2+0S1+0S2+0S3=0</a:t>
            </a:r>
          </a:p>
          <a:p>
            <a:pPr marL="228600" marR="0" algn="just">
              <a:lnSpc>
                <a:spcPct val="107000"/>
              </a:lnSpc>
              <a:spcBef>
                <a:spcPts val="0"/>
              </a:spcBef>
              <a:spcAft>
                <a:spcPts val="800"/>
              </a:spcAft>
            </a:pPr>
            <a:endParaRPr lang="en-US" dirty="0" smtClean="0">
              <a:latin typeface="Simplified Arabic" panose="02020603050405020304" pitchFamily="18" charset="-78"/>
              <a:ea typeface="Calibri" panose="020F0502020204030204" pitchFamily="34" charset="0"/>
              <a:cs typeface="Arial" panose="020B0604020202020204" pitchFamily="34" charset="0"/>
            </a:endParaRPr>
          </a:p>
          <a:p>
            <a:pPr marL="228600" marR="0" algn="just">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98063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02673" y="467592"/>
            <a:ext cx="10952018" cy="4612609"/>
          </a:xfrm>
          <a:prstGeom prst="rect">
            <a:avLst/>
          </a:prstGeom>
        </p:spPr>
        <p:txBody>
          <a:bodyPr wrap="square">
            <a:spAutoFit/>
          </a:bodyPr>
          <a:lstStyle/>
          <a:p>
            <a:pPr algn="just" rtl="1">
              <a:lnSpc>
                <a:spcPct val="107000"/>
              </a:lnSpc>
              <a:spcAft>
                <a:spcPts val="800"/>
              </a:spcAft>
            </a:pPr>
            <a:r>
              <a:rPr lang="ar-IQ" b="1" dirty="0">
                <a:latin typeface="Calibri" panose="020F0502020204030204" pitchFamily="34" charset="0"/>
                <a:ea typeface="Calibri" panose="020F0502020204030204" pitchFamily="34" charset="0"/>
                <a:cs typeface="Simplified Arabic" panose="02020603050405020304" pitchFamily="18" charset="-78"/>
              </a:rPr>
              <a:t>ثانياً </a:t>
            </a:r>
            <a:r>
              <a:rPr lang="ar-IQ" dirty="0">
                <a:latin typeface="Calibri" panose="020F0502020204030204" pitchFamily="34" charset="0"/>
                <a:ea typeface="Calibri" panose="020F0502020204030204" pitchFamily="34" charset="0"/>
                <a:cs typeface="Simplified Arabic" panose="02020603050405020304" pitchFamily="18" charset="-78"/>
              </a:rPr>
              <a:t>نقوم بتحويل قيم النموذج الى جدول الحل الأساسي الابتدائي والذي سيضم المتغيرات الأساسية وغير الأساسية بالإضافة الى معاملات المتغيرات في دالة الهدف.</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Symbol" panose="05050102010706020507" pitchFamily="18" charset="2"/>
              <a:buChar char=""/>
            </a:pPr>
            <a:r>
              <a:rPr lang="ar-IQ" dirty="0">
                <a:latin typeface="Calibri" panose="020F0502020204030204" pitchFamily="34" charset="0"/>
                <a:ea typeface="Calibri" panose="020F0502020204030204" pitchFamily="34" charset="0"/>
                <a:cs typeface="Simplified Arabic" panose="02020603050405020304" pitchFamily="18" charset="-78"/>
              </a:rPr>
              <a:t>القيم التي تقابل المتغير </a:t>
            </a:r>
            <a:r>
              <a:rPr lang="en-US" dirty="0">
                <a:latin typeface="Simplified Arabic" panose="02020603050405020304" pitchFamily="18" charset="-78"/>
                <a:ea typeface="Calibri" panose="020F0502020204030204" pitchFamily="34" charset="0"/>
                <a:cs typeface="Arial" panose="020B0604020202020204" pitchFamily="34" charset="0"/>
              </a:rPr>
              <a:t>S1</a:t>
            </a:r>
            <a:r>
              <a:rPr lang="ar-IQ" dirty="0">
                <a:latin typeface="Calibri" panose="020F0502020204030204" pitchFamily="34" charset="0"/>
                <a:ea typeface="Calibri" panose="020F0502020204030204" pitchFamily="34" charset="0"/>
                <a:cs typeface="Simplified Arabic" panose="02020603050405020304" pitchFamily="18" charset="-78"/>
              </a:rPr>
              <a:t> في الجدول هي معاملات القيد الأول.</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Symbol" panose="05050102010706020507" pitchFamily="18" charset="2"/>
              <a:buChar char=""/>
            </a:pPr>
            <a:r>
              <a:rPr lang="ar-IQ" dirty="0">
                <a:latin typeface="Calibri" panose="020F0502020204030204" pitchFamily="34" charset="0"/>
                <a:ea typeface="Calibri" panose="020F0502020204030204" pitchFamily="34" charset="0"/>
                <a:cs typeface="Simplified Arabic" panose="02020603050405020304" pitchFamily="18" charset="-78"/>
              </a:rPr>
              <a:t>القيم التي تقابل المتغير </a:t>
            </a:r>
            <a:r>
              <a:rPr lang="en-US" dirty="0">
                <a:latin typeface="Simplified Arabic" panose="02020603050405020304" pitchFamily="18" charset="-78"/>
                <a:ea typeface="Calibri" panose="020F0502020204030204" pitchFamily="34" charset="0"/>
                <a:cs typeface="Arial" panose="020B0604020202020204" pitchFamily="34" charset="0"/>
              </a:rPr>
              <a:t>S2</a:t>
            </a:r>
            <a:r>
              <a:rPr lang="ar-IQ" dirty="0">
                <a:latin typeface="Calibri" panose="020F0502020204030204" pitchFamily="34" charset="0"/>
                <a:ea typeface="Calibri" panose="020F0502020204030204" pitchFamily="34" charset="0"/>
                <a:cs typeface="Simplified Arabic" panose="02020603050405020304" pitchFamily="18" charset="-78"/>
              </a:rPr>
              <a:t> في الجدول هي معاملات القيد الثاني.</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Symbol" panose="05050102010706020507" pitchFamily="18" charset="2"/>
              <a:buChar char=""/>
            </a:pPr>
            <a:r>
              <a:rPr lang="ar-IQ" dirty="0">
                <a:latin typeface="Calibri" panose="020F0502020204030204" pitchFamily="34" charset="0"/>
                <a:ea typeface="Calibri" panose="020F0502020204030204" pitchFamily="34" charset="0"/>
                <a:cs typeface="Simplified Arabic" panose="02020603050405020304" pitchFamily="18" charset="-78"/>
              </a:rPr>
              <a:t>القيم التي تقابل المتغير </a:t>
            </a:r>
            <a:r>
              <a:rPr lang="en-US" dirty="0">
                <a:latin typeface="Simplified Arabic" panose="02020603050405020304" pitchFamily="18" charset="-78"/>
                <a:ea typeface="Calibri" panose="020F0502020204030204" pitchFamily="34" charset="0"/>
                <a:cs typeface="Arial" panose="020B0604020202020204" pitchFamily="34" charset="0"/>
              </a:rPr>
              <a:t>S3</a:t>
            </a:r>
            <a:r>
              <a:rPr lang="ar-IQ" dirty="0">
                <a:latin typeface="Calibri" panose="020F0502020204030204" pitchFamily="34" charset="0"/>
                <a:ea typeface="Calibri" panose="020F0502020204030204" pitchFamily="34" charset="0"/>
                <a:cs typeface="Simplified Arabic" panose="02020603050405020304" pitchFamily="18" charset="-78"/>
              </a:rPr>
              <a:t> في الجدول هي معاملات القيد الثالث.</a:t>
            </a:r>
            <a:endParaRPr lang="en-US" sz="1400" dirty="0">
              <a:latin typeface="Calibri" panose="020F0502020204030204" pitchFamily="34" charset="0"/>
              <a:ea typeface="Calibri" panose="020F0502020204030204" pitchFamily="34" charset="0"/>
              <a:cs typeface="Arial" panose="020B0604020202020204" pitchFamily="34" charset="0"/>
            </a:endParaRPr>
          </a:p>
          <a:p>
            <a:pPr marL="685800" marR="0" algn="ctr" rtl="1">
              <a:lnSpc>
                <a:spcPct val="107000"/>
              </a:lnSpc>
              <a:spcBef>
                <a:spcPts val="0"/>
              </a:spcBef>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جدول الحل الأساسي المقبول </a:t>
            </a:r>
            <a:r>
              <a:rPr lang="ar-IQ" dirty="0" smtClean="0">
                <a:latin typeface="Calibri" panose="020F0502020204030204" pitchFamily="34" charset="0"/>
                <a:ea typeface="Calibri" panose="020F0502020204030204" pitchFamily="34" charset="0"/>
                <a:cs typeface="Simplified Arabic" panose="02020603050405020304" pitchFamily="18" charset="-78"/>
              </a:rPr>
              <a:t>الأول</a:t>
            </a:r>
          </a:p>
          <a:p>
            <a:pPr marL="685800" marR="0" algn="ctr" rtl="1">
              <a:lnSpc>
                <a:spcPct val="107000"/>
              </a:lnSpc>
              <a:spcBef>
                <a:spcPts val="0"/>
              </a:spcBef>
              <a:spcAft>
                <a:spcPts val="800"/>
              </a:spcAft>
            </a:pPr>
            <a:endParaRPr lang="ar-IQ" sz="1400" dirty="0">
              <a:effectLst/>
              <a:latin typeface="Calibri" panose="020F0502020204030204" pitchFamily="34" charset="0"/>
              <a:ea typeface="Calibri" panose="020F0502020204030204" pitchFamily="34" charset="0"/>
              <a:cs typeface="Simplified Arabic" panose="02020603050405020304" pitchFamily="18" charset="-78"/>
            </a:endParaRPr>
          </a:p>
          <a:p>
            <a:pPr marL="685800" marR="0" algn="ctr" rtl="1">
              <a:lnSpc>
                <a:spcPct val="107000"/>
              </a:lnSpc>
              <a:spcBef>
                <a:spcPts val="0"/>
              </a:spcBef>
              <a:spcAft>
                <a:spcPts val="800"/>
              </a:spcAft>
            </a:pPr>
            <a:endParaRPr lang="ar-IQ" sz="1400" dirty="0" smtClean="0">
              <a:latin typeface="Calibri" panose="020F0502020204030204" pitchFamily="34" charset="0"/>
              <a:ea typeface="Calibri" panose="020F0502020204030204" pitchFamily="34" charset="0"/>
              <a:cs typeface="Simplified Arabic" panose="02020603050405020304" pitchFamily="18" charset="-78"/>
            </a:endParaRPr>
          </a:p>
          <a:p>
            <a:pPr marL="685800" marR="0" algn="ctr" rtl="1">
              <a:lnSpc>
                <a:spcPct val="107000"/>
              </a:lnSpc>
              <a:spcBef>
                <a:spcPts val="0"/>
              </a:spcBef>
              <a:spcAft>
                <a:spcPts val="800"/>
              </a:spcAft>
            </a:pPr>
            <a:endParaRPr lang="ar-IQ" sz="1400" dirty="0">
              <a:effectLst/>
              <a:latin typeface="Calibri" panose="020F0502020204030204" pitchFamily="34" charset="0"/>
              <a:ea typeface="Calibri" panose="020F0502020204030204" pitchFamily="34" charset="0"/>
              <a:cs typeface="Simplified Arabic" panose="02020603050405020304" pitchFamily="18" charset="-78"/>
            </a:endParaRPr>
          </a:p>
          <a:p>
            <a:pPr marL="685800" marR="0" algn="ctr" rtl="1">
              <a:lnSpc>
                <a:spcPct val="107000"/>
              </a:lnSpc>
              <a:spcBef>
                <a:spcPts val="0"/>
              </a:spcBef>
              <a:spcAft>
                <a:spcPts val="800"/>
              </a:spcAft>
            </a:pPr>
            <a:endParaRPr lang="ar-IQ" sz="1400" dirty="0" smtClean="0">
              <a:latin typeface="Calibri" panose="020F0502020204030204" pitchFamily="34" charset="0"/>
              <a:ea typeface="Calibri" panose="020F0502020204030204" pitchFamily="34" charset="0"/>
              <a:cs typeface="Simplified Arabic" panose="02020603050405020304" pitchFamily="18" charset="-78"/>
            </a:endParaRPr>
          </a:p>
          <a:p>
            <a:pPr marL="685800" marR="0" algn="ctr" rtl="1">
              <a:lnSpc>
                <a:spcPct val="107000"/>
              </a:lnSpc>
              <a:spcBef>
                <a:spcPts val="0"/>
              </a:spcBef>
              <a:spcAft>
                <a:spcPts val="800"/>
              </a:spcAft>
            </a:pPr>
            <a:endParaRPr lang="ar-IQ" sz="1400" dirty="0">
              <a:effectLst/>
              <a:latin typeface="Calibri" panose="020F0502020204030204" pitchFamily="34" charset="0"/>
              <a:ea typeface="Calibri" panose="020F0502020204030204" pitchFamily="34" charset="0"/>
              <a:cs typeface="Simplified Arabic" panose="02020603050405020304" pitchFamily="18" charset="-78"/>
            </a:endParaRPr>
          </a:p>
          <a:p>
            <a:pPr marL="685800" marR="0" algn="ctr" rtl="1">
              <a:lnSpc>
                <a:spcPct val="107000"/>
              </a:lnSpc>
              <a:spcBef>
                <a:spcPts val="0"/>
              </a:spcBef>
              <a:spcAft>
                <a:spcPts val="800"/>
              </a:spcAft>
            </a:pPr>
            <a:endParaRPr lang="ar-IQ" sz="1400" dirty="0" smtClean="0">
              <a:latin typeface="Calibri" panose="020F0502020204030204" pitchFamily="34" charset="0"/>
              <a:ea typeface="Calibri" panose="020F0502020204030204" pitchFamily="34" charset="0"/>
              <a:cs typeface="Simplified Arabic" panose="02020603050405020304" pitchFamily="18" charset="-78"/>
            </a:endParaRPr>
          </a:p>
          <a:p>
            <a:pPr marL="685800" marR="0" algn="ctr" rtl="1">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جدول 4"/>
          <p:cNvGraphicFramePr>
            <a:graphicFrameLocks noGrp="1"/>
          </p:cNvGraphicFramePr>
          <p:nvPr>
            <p:extLst>
              <p:ext uri="{D42A27DB-BD31-4B8C-83A1-F6EECF244321}">
                <p14:modId xmlns:p14="http://schemas.microsoft.com/office/powerpoint/2010/main" val="3446048375"/>
              </p:ext>
            </p:extLst>
          </p:nvPr>
        </p:nvGraphicFramePr>
        <p:xfrm>
          <a:off x="3023755" y="2961411"/>
          <a:ext cx="6296890" cy="2337953"/>
        </p:xfrm>
        <a:graphic>
          <a:graphicData uri="http://schemas.openxmlformats.org/drawingml/2006/table">
            <a:tbl>
              <a:tblPr rtl="1" firstRow="1" firstCol="1" bandRow="1">
                <a:tableStyleId>{5C22544A-7EE6-4342-B048-85BDC9FD1C3A}</a:tableStyleId>
              </a:tblPr>
              <a:tblGrid>
                <a:gridCol w="694553"/>
                <a:gridCol w="842501"/>
                <a:gridCol w="843958"/>
                <a:gridCol w="843958"/>
                <a:gridCol w="843958"/>
                <a:gridCol w="843958"/>
                <a:gridCol w="1384004"/>
              </a:tblGrid>
              <a:tr h="779317">
                <a:tc>
                  <a:txBody>
                    <a:bodyPr/>
                    <a:lstStyle/>
                    <a:p>
                      <a:pPr marL="0" marR="0" algn="ctr" rtl="1">
                        <a:lnSpc>
                          <a:spcPct val="107000"/>
                        </a:lnSpc>
                        <a:spcBef>
                          <a:spcPts val="0"/>
                        </a:spcBef>
                        <a:spcAft>
                          <a:spcPts val="0"/>
                        </a:spcAft>
                      </a:pPr>
                      <a:r>
                        <a:rPr lang="ar-IQ" sz="1400" dirty="0">
                          <a:effectLst/>
                        </a:rPr>
                        <a:t>الثوابت</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S3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S2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S1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X2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dirty="0">
                          <a:effectLst/>
                        </a:rPr>
                        <a:t>X1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60000"/>
                        <a:lumOff val="40000"/>
                      </a:schemeClr>
                    </a:solidFill>
                  </a:tcPr>
                </a:tc>
                <a:tc>
                  <a:txBody>
                    <a:bodyPr/>
                    <a:lstStyle/>
                    <a:p>
                      <a:pPr marL="0" marR="0" algn="ctr" rtl="1">
                        <a:lnSpc>
                          <a:spcPct val="107000"/>
                        </a:lnSpc>
                        <a:spcBef>
                          <a:spcPts val="0"/>
                        </a:spcBef>
                        <a:spcAft>
                          <a:spcPts val="0"/>
                        </a:spcAft>
                      </a:pPr>
                      <a:r>
                        <a:rPr lang="ar-IQ" sz="1400">
                          <a:effectLst/>
                        </a:rPr>
                        <a:t>المتغيرات الاساسية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89659">
                <a:tc>
                  <a:txBody>
                    <a:bodyPr/>
                    <a:lstStyle/>
                    <a:p>
                      <a:pPr marL="0" marR="0" algn="ctr" rtl="0">
                        <a:lnSpc>
                          <a:spcPct val="107000"/>
                        </a:lnSpc>
                        <a:spcBef>
                          <a:spcPts val="0"/>
                        </a:spcBef>
                        <a:spcAft>
                          <a:spcPts val="0"/>
                        </a:spcAft>
                      </a:pPr>
                      <a:r>
                        <a:rPr lang="en-US" sz="1400">
                          <a:effectLst/>
                        </a:rPr>
                        <a:t>200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dirty="0">
                          <a:effectLst/>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60000"/>
                        <a:lumOff val="40000"/>
                      </a:schemeClr>
                    </a:solidFill>
                  </a:tcPr>
                </a:tc>
                <a:tc>
                  <a:txBody>
                    <a:bodyPr/>
                    <a:lstStyle/>
                    <a:p>
                      <a:pPr marL="0" marR="0" algn="ctr" rtl="1">
                        <a:lnSpc>
                          <a:spcPct val="107000"/>
                        </a:lnSpc>
                        <a:spcBef>
                          <a:spcPts val="0"/>
                        </a:spcBef>
                        <a:spcAft>
                          <a:spcPts val="0"/>
                        </a:spcAft>
                      </a:pPr>
                      <a:r>
                        <a:rPr lang="en-US" sz="1400">
                          <a:effectLst/>
                        </a:rPr>
                        <a:t>S1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89659">
                <a:tc>
                  <a:txBody>
                    <a:bodyPr/>
                    <a:lstStyle/>
                    <a:p>
                      <a:pPr marL="0" marR="0" algn="ctr" rtl="1">
                        <a:lnSpc>
                          <a:spcPct val="107000"/>
                        </a:lnSpc>
                        <a:spcBef>
                          <a:spcPts val="0"/>
                        </a:spcBef>
                        <a:spcAft>
                          <a:spcPts val="0"/>
                        </a:spcAft>
                      </a:pPr>
                      <a:r>
                        <a:rPr lang="en-US" sz="1400">
                          <a:effectLst/>
                        </a:rPr>
                        <a:t>300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92D050"/>
                    </a:solidFill>
                  </a:tcPr>
                </a:tc>
                <a:tc>
                  <a:txBody>
                    <a:bodyPr/>
                    <a:lstStyle/>
                    <a:p>
                      <a:pPr marL="0" marR="0" algn="ctr" rtl="0">
                        <a:lnSpc>
                          <a:spcPct val="107000"/>
                        </a:lnSpc>
                        <a:spcBef>
                          <a:spcPts val="0"/>
                        </a:spcBef>
                        <a:spcAft>
                          <a:spcPts val="0"/>
                        </a:spcAft>
                      </a:pPr>
                      <a:r>
                        <a:rPr lang="en-US"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92D050"/>
                    </a:solidFill>
                  </a:tcPr>
                </a:tc>
                <a:tc>
                  <a:txBody>
                    <a:bodyPr/>
                    <a:lstStyle/>
                    <a:p>
                      <a:pPr marL="0" marR="0" algn="ctr" rtl="0">
                        <a:lnSpc>
                          <a:spcPct val="107000"/>
                        </a:lnSpc>
                        <a:spcBef>
                          <a:spcPts val="0"/>
                        </a:spcBef>
                        <a:spcAft>
                          <a:spcPts val="0"/>
                        </a:spcAft>
                      </a:pPr>
                      <a:r>
                        <a:rPr lang="en-US" sz="14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92D050"/>
                    </a:solidFill>
                  </a:tcPr>
                </a:tc>
                <a:tc>
                  <a:txBody>
                    <a:bodyPr/>
                    <a:lstStyle/>
                    <a:p>
                      <a:pPr marL="0" marR="0" algn="ctr" rtl="0">
                        <a:lnSpc>
                          <a:spcPct val="107000"/>
                        </a:lnSpc>
                        <a:spcBef>
                          <a:spcPts val="0"/>
                        </a:spcBef>
                        <a:spcAft>
                          <a:spcPts val="0"/>
                        </a:spcAft>
                      </a:pPr>
                      <a:r>
                        <a:rPr lang="en-US" sz="1400" dirty="0">
                          <a:effectLst/>
                        </a:rPr>
                        <a:t>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92D050"/>
                    </a:solidFill>
                  </a:tcPr>
                </a:tc>
                <a:tc>
                  <a:txBody>
                    <a:bodyPr/>
                    <a:lstStyle/>
                    <a:p>
                      <a:pPr marL="0" marR="0" algn="ctr" rtl="0">
                        <a:lnSpc>
                          <a:spcPct val="107000"/>
                        </a:lnSpc>
                        <a:spcBef>
                          <a:spcPts val="0"/>
                        </a:spcBef>
                        <a:spcAft>
                          <a:spcPts val="0"/>
                        </a:spcAft>
                      </a:pPr>
                      <a:r>
                        <a:rPr lang="en-US" sz="14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92D050"/>
                    </a:solidFill>
                  </a:tcPr>
                </a:tc>
                <a:tc>
                  <a:txBody>
                    <a:bodyPr/>
                    <a:lstStyle/>
                    <a:p>
                      <a:pPr marL="0" marR="0" algn="ctr" rtl="0">
                        <a:lnSpc>
                          <a:spcPct val="107000"/>
                        </a:lnSpc>
                        <a:spcBef>
                          <a:spcPts val="0"/>
                        </a:spcBef>
                        <a:spcAft>
                          <a:spcPts val="0"/>
                        </a:spcAft>
                      </a:pPr>
                      <a:r>
                        <a:rPr lang="en-US" sz="1400" dirty="0">
                          <a:effectLst/>
                        </a:rPr>
                        <a:t>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FF00"/>
                    </a:solidFill>
                  </a:tcPr>
                </a:tc>
                <a:tc>
                  <a:txBody>
                    <a:bodyPr/>
                    <a:lstStyle/>
                    <a:p>
                      <a:pPr marL="0" marR="0" algn="ctr" rtl="1">
                        <a:lnSpc>
                          <a:spcPct val="107000"/>
                        </a:lnSpc>
                        <a:spcBef>
                          <a:spcPts val="0"/>
                        </a:spcBef>
                        <a:spcAft>
                          <a:spcPts val="0"/>
                        </a:spcAft>
                      </a:pPr>
                      <a:r>
                        <a:rPr lang="en-US" sz="1400" dirty="0">
                          <a:effectLst/>
                        </a:rPr>
                        <a:t>S2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92D050"/>
                    </a:solidFill>
                  </a:tcPr>
                </a:tc>
              </a:tr>
              <a:tr h="389659">
                <a:tc>
                  <a:txBody>
                    <a:bodyPr/>
                    <a:lstStyle/>
                    <a:p>
                      <a:pPr marL="0" marR="0" algn="ctr" rtl="0">
                        <a:lnSpc>
                          <a:spcPct val="107000"/>
                        </a:lnSpc>
                        <a:spcBef>
                          <a:spcPts val="0"/>
                        </a:spcBef>
                        <a:spcAft>
                          <a:spcPts val="0"/>
                        </a:spcAft>
                      </a:pPr>
                      <a:r>
                        <a:rPr lang="en-US" sz="1400">
                          <a:effectLst/>
                        </a:rPr>
                        <a:t>150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dirty="0">
                          <a:effectLst/>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60000"/>
                        <a:lumOff val="40000"/>
                      </a:schemeClr>
                    </a:solidFill>
                  </a:tcPr>
                </a:tc>
                <a:tc>
                  <a:txBody>
                    <a:bodyPr/>
                    <a:lstStyle/>
                    <a:p>
                      <a:pPr marL="0" marR="0" algn="ctr" rtl="1">
                        <a:lnSpc>
                          <a:spcPct val="107000"/>
                        </a:lnSpc>
                        <a:spcBef>
                          <a:spcPts val="0"/>
                        </a:spcBef>
                        <a:spcAft>
                          <a:spcPts val="0"/>
                        </a:spcAft>
                      </a:pPr>
                      <a:r>
                        <a:rPr lang="en-US" sz="1400">
                          <a:effectLst/>
                        </a:rPr>
                        <a:t>S3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89659">
                <a:tc>
                  <a:txBody>
                    <a:bodyPr/>
                    <a:lstStyle/>
                    <a:p>
                      <a:pPr marL="0" marR="0" algn="ctr" rtl="0">
                        <a:lnSpc>
                          <a:spcPct val="107000"/>
                        </a:lnSpc>
                        <a:spcBef>
                          <a:spcPts val="0"/>
                        </a:spcBef>
                        <a:spcAft>
                          <a:spcPts val="0"/>
                        </a:spcAft>
                      </a:pPr>
                      <a:r>
                        <a:rPr lang="en-US"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dirty="0">
                          <a:effectLst/>
                        </a:rPr>
                        <a:t>-30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60000"/>
                        <a:lumOff val="40000"/>
                      </a:schemeClr>
                    </a:solidFill>
                  </a:tcPr>
                </a:tc>
                <a:tc>
                  <a:txBody>
                    <a:bodyPr/>
                    <a:lstStyle/>
                    <a:p>
                      <a:pPr marL="0" marR="0" algn="ctr" rtl="1">
                        <a:lnSpc>
                          <a:spcPct val="107000"/>
                        </a:lnSpc>
                        <a:spcBef>
                          <a:spcPts val="0"/>
                        </a:spcBef>
                        <a:spcAft>
                          <a:spcPts val="0"/>
                        </a:spcAft>
                      </a:pPr>
                      <a:r>
                        <a:rPr lang="en-US" sz="1400" dirty="0">
                          <a:effectLst/>
                        </a:rPr>
                        <a:t>FX</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650417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29938" y="1610591"/>
            <a:ext cx="10837717" cy="3509807"/>
          </a:xfrm>
          <a:prstGeom prst="rect">
            <a:avLst/>
          </a:prstGeom>
          <a:noFill/>
        </p:spPr>
        <p:txBody>
          <a:bodyPr wrap="square">
            <a:spAutoFit/>
          </a:bodyPr>
          <a:lstStyle/>
          <a:p>
            <a:pPr algn="r" rtl="1">
              <a:lnSpc>
                <a:spcPct val="107000"/>
              </a:lnSpc>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ثالثا:</a:t>
            </a:r>
            <a:r>
              <a:rPr lang="ar-IQ" sz="2400" dirty="0">
                <a:latin typeface="Calibri" panose="020F0502020204030204" pitchFamily="34" charset="0"/>
                <a:ea typeface="Calibri" panose="020F0502020204030204" pitchFamily="34" charset="0"/>
                <a:cs typeface="Simplified Arabic" panose="02020603050405020304" pitchFamily="18" charset="-78"/>
              </a:rPr>
              <a:t> نقوم باختيار </a:t>
            </a:r>
            <a:r>
              <a:rPr lang="ar-IQ" sz="2400" b="1" dirty="0">
                <a:latin typeface="Calibri" panose="020F0502020204030204" pitchFamily="34" charset="0"/>
                <a:ea typeface="Calibri" panose="020F0502020204030204" pitchFamily="34" charset="0"/>
                <a:cs typeface="Simplified Arabic" panose="02020603050405020304" pitchFamily="18" charset="-78"/>
              </a:rPr>
              <a:t>المتغير الداخل</a:t>
            </a:r>
            <a:r>
              <a:rPr lang="ar-IQ" sz="2400" dirty="0">
                <a:latin typeface="Calibri" panose="020F0502020204030204" pitchFamily="34" charset="0"/>
                <a:ea typeface="Calibri" panose="020F0502020204030204" pitchFamily="34" charset="0"/>
                <a:cs typeface="Simplified Arabic" panose="02020603050405020304" pitchFamily="18" charset="-78"/>
              </a:rPr>
              <a:t> وهو المتغير الذي يقابل أكبر قيمة بإشارة سالبة في صف </a:t>
            </a:r>
            <a:r>
              <a:rPr lang="en-US" sz="2400" dirty="0" err="1">
                <a:latin typeface="Simplified Arabic" panose="02020603050405020304" pitchFamily="18" charset="-78"/>
                <a:ea typeface="Calibri" panose="020F0502020204030204" pitchFamily="34" charset="0"/>
                <a:cs typeface="Arial" panose="020B0604020202020204" pitchFamily="34" charset="0"/>
              </a:rPr>
              <a:t>fx</a:t>
            </a:r>
            <a:r>
              <a:rPr lang="ar-IQ" sz="2400" dirty="0">
                <a:latin typeface="Calibri" panose="020F0502020204030204" pitchFamily="34" charset="0"/>
                <a:ea typeface="Calibri" panose="020F0502020204030204" pitchFamily="34" charset="0"/>
                <a:cs typeface="Simplified Arabic" panose="02020603050405020304" pitchFamily="18" charset="-78"/>
              </a:rPr>
              <a:t> دالة الهدف ومن خلال الجدول نلاحظ ان المتغير </a:t>
            </a:r>
            <a:r>
              <a:rPr lang="en-US" sz="2400" dirty="0">
                <a:latin typeface="Simplified Arabic" panose="02020603050405020304" pitchFamily="18" charset="-78"/>
                <a:ea typeface="Calibri" panose="020F0502020204030204" pitchFamily="34" charset="0"/>
                <a:cs typeface="Arial" panose="020B0604020202020204" pitchFamily="34" charset="0"/>
              </a:rPr>
              <a:t>X1</a:t>
            </a:r>
            <a:r>
              <a:rPr lang="ar-IQ" sz="2400" dirty="0">
                <a:latin typeface="Calibri" panose="020F0502020204030204" pitchFamily="34" charset="0"/>
                <a:ea typeface="Calibri" panose="020F0502020204030204" pitchFamily="34" charset="0"/>
                <a:cs typeface="Simplified Arabic" panose="02020603050405020304" pitchFamily="18" charset="-78"/>
              </a:rPr>
              <a:t> هو المتغير الداخل.</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رابعاً:</a:t>
            </a:r>
            <a:r>
              <a:rPr lang="ar-IQ" sz="2400" dirty="0">
                <a:latin typeface="Calibri" panose="020F0502020204030204" pitchFamily="34" charset="0"/>
                <a:ea typeface="Calibri" panose="020F0502020204030204" pitchFamily="34" charset="0"/>
                <a:cs typeface="Simplified Arabic" panose="02020603050405020304" pitchFamily="18" charset="-78"/>
              </a:rPr>
              <a:t> نقوم باختيار </a:t>
            </a:r>
            <a:r>
              <a:rPr lang="ar-IQ" sz="2400" b="1" dirty="0">
                <a:latin typeface="Calibri" panose="020F0502020204030204" pitchFamily="34" charset="0"/>
                <a:ea typeface="Calibri" panose="020F0502020204030204" pitchFamily="34" charset="0"/>
                <a:cs typeface="Simplified Arabic" panose="02020603050405020304" pitchFamily="18" charset="-78"/>
              </a:rPr>
              <a:t>المتغير الخارج</a:t>
            </a:r>
            <a:r>
              <a:rPr lang="ar-IQ" sz="2400" dirty="0">
                <a:latin typeface="Calibri" panose="020F0502020204030204" pitchFamily="34" charset="0"/>
                <a:ea typeface="Calibri" panose="020F0502020204030204" pitchFamily="34" charset="0"/>
                <a:cs typeface="Simplified Arabic" panose="02020603050405020304" pitchFamily="18" charset="-78"/>
              </a:rPr>
              <a:t> وهو متغير الذي يمثل اقل قيمة موجبة في عمود الثوابت بعد قسمته على عناصر المتغير الداخل </a:t>
            </a:r>
            <a:r>
              <a:rPr lang="en-US" sz="2400" dirty="0">
                <a:latin typeface="Simplified Arabic" panose="02020603050405020304" pitchFamily="18" charset="-78"/>
                <a:ea typeface="Calibri" panose="020F0502020204030204" pitchFamily="34" charset="0"/>
                <a:cs typeface="Arial" panose="020B0604020202020204" pitchFamily="34" charset="0"/>
              </a:rPr>
              <a:t>X1</a:t>
            </a:r>
            <a:r>
              <a:rPr lang="ar-IQ" sz="2400" dirty="0">
                <a:latin typeface="Calibri" panose="020F0502020204030204" pitchFamily="34" charset="0"/>
                <a:ea typeface="Calibri" panose="020F0502020204030204" pitchFamily="34" charset="0"/>
                <a:cs typeface="Simplified Arabic" panose="02020603050405020304" pitchFamily="18" charset="-78"/>
              </a:rPr>
              <a:t> وكما يلي:</a:t>
            </a:r>
            <a:endParaRPr lang="en-US" sz="2400" dirty="0">
              <a:latin typeface="Calibri" panose="020F0502020204030204" pitchFamily="34" charset="0"/>
              <a:ea typeface="Calibri" panose="020F0502020204030204" pitchFamily="34" charset="0"/>
              <a:cs typeface="Arial" panose="020B0604020202020204" pitchFamily="34" charset="0"/>
            </a:endParaRPr>
          </a:p>
          <a:p>
            <a:pPr rtl="1"/>
            <a:r>
              <a:rPr lang="ar-IQ" sz="2400" dirty="0"/>
              <a:t> </a:t>
            </a:r>
            <a:endParaRPr lang="en-US" sz="2400" dirty="0"/>
          </a:p>
          <a:p>
            <a:r>
              <a:rPr lang="ar-IQ" sz="2400" dirty="0" smtClean="0"/>
              <a:t>}                </a:t>
            </a:r>
            <a:r>
              <a:rPr lang="en-US" sz="2400" dirty="0" smtClean="0"/>
              <a:t>S1=200</a:t>
            </a:r>
            <a:r>
              <a:rPr lang="ar-IQ" sz="2400" dirty="0"/>
              <a:t>/</a:t>
            </a:r>
            <a:r>
              <a:rPr lang="en-US" sz="2400" dirty="0"/>
              <a:t>1=200</a:t>
            </a:r>
            <a:r>
              <a:rPr lang="ar-IQ" sz="2400" dirty="0"/>
              <a:t>{</a:t>
            </a:r>
            <a:r>
              <a:rPr lang="en-US" sz="2400" dirty="0"/>
              <a:t> , </a:t>
            </a:r>
            <a:r>
              <a:rPr lang="ar-IQ" sz="2400" dirty="0"/>
              <a:t>}</a:t>
            </a:r>
            <a:r>
              <a:rPr lang="en-US" sz="2400" dirty="0"/>
              <a:t>S2=300</a:t>
            </a:r>
            <a:r>
              <a:rPr lang="ar-IQ" sz="2400" dirty="0"/>
              <a:t>/</a:t>
            </a:r>
            <a:r>
              <a:rPr lang="en-US" sz="2400" dirty="0"/>
              <a:t>3=100</a:t>
            </a:r>
            <a:r>
              <a:rPr lang="ar-IQ" sz="2400" dirty="0"/>
              <a:t>{</a:t>
            </a:r>
            <a:r>
              <a:rPr lang="en-US" sz="2400" dirty="0"/>
              <a:t> , </a:t>
            </a:r>
            <a:r>
              <a:rPr lang="ar-IQ" sz="2400" dirty="0"/>
              <a:t>}</a:t>
            </a:r>
            <a:r>
              <a:rPr lang="en-US" sz="2400" dirty="0"/>
              <a:t>S3=150</a:t>
            </a:r>
            <a:r>
              <a:rPr lang="ar-IQ" sz="2400" dirty="0"/>
              <a:t>/</a:t>
            </a:r>
            <a:r>
              <a:rPr lang="en-US" sz="2400" dirty="0"/>
              <a:t>1=150</a:t>
            </a:r>
            <a:r>
              <a:rPr lang="ar-IQ" sz="2400" dirty="0"/>
              <a:t>{ </a:t>
            </a:r>
            <a:endParaRPr lang="en-US" sz="2400" dirty="0"/>
          </a:p>
          <a:p>
            <a:pPr marL="228600" marR="0" algn="r" rtl="1">
              <a:lnSpc>
                <a:spcPct val="107000"/>
              </a:lnSpc>
              <a:spcBef>
                <a:spcPts val="0"/>
              </a:spcBef>
              <a:spcAft>
                <a:spcPts val="800"/>
              </a:spcAft>
            </a:pPr>
            <a:endParaRPr lang="ar-IQ" sz="2400" dirty="0" smtClean="0">
              <a:ea typeface="Calibri" panose="020F0502020204030204" pitchFamily="34" charset="0"/>
              <a:cs typeface="Simplified Arabic" panose="02020603050405020304" pitchFamily="18" charset="-78"/>
            </a:endParaRPr>
          </a:p>
          <a:p>
            <a:pPr marL="228600" marR="0" algn="r" rtl="1">
              <a:lnSpc>
                <a:spcPct val="107000"/>
              </a:lnSpc>
              <a:spcBef>
                <a:spcPts val="0"/>
              </a:spcBef>
              <a:spcAft>
                <a:spcPts val="800"/>
              </a:spcAft>
            </a:pPr>
            <a:r>
              <a:rPr lang="ar-IQ" sz="2400" dirty="0" smtClean="0">
                <a:ea typeface="Calibri" panose="020F0502020204030204" pitchFamily="34" charset="0"/>
                <a:cs typeface="Simplified Arabic" panose="02020603050405020304" pitchFamily="18" charset="-78"/>
              </a:rPr>
              <a:t>- </a:t>
            </a:r>
            <a:r>
              <a:rPr lang="ar-IQ" sz="2400" dirty="0" smtClean="0">
                <a:latin typeface="Calibri" panose="020F0502020204030204" pitchFamily="34" charset="0"/>
                <a:ea typeface="Calibri" panose="020F0502020204030204" pitchFamily="34" charset="0"/>
                <a:cs typeface="Simplified Arabic" panose="02020603050405020304" pitchFamily="18" charset="-78"/>
              </a:rPr>
              <a:t>من </a:t>
            </a:r>
            <a:r>
              <a:rPr lang="ar-IQ" sz="2400" dirty="0">
                <a:latin typeface="Calibri" panose="020F0502020204030204" pitchFamily="34" charset="0"/>
                <a:ea typeface="Calibri" panose="020F0502020204030204" pitchFamily="34" charset="0"/>
                <a:cs typeface="Simplified Arabic" panose="02020603050405020304" pitchFamily="18" charset="-78"/>
              </a:rPr>
              <a:t>خلال حاصل القسمة نلاحظ ان المتغير </a:t>
            </a:r>
            <a:r>
              <a:rPr lang="en-US" sz="2400" dirty="0">
                <a:latin typeface="Simplified Arabic" panose="02020603050405020304" pitchFamily="18" charset="-78"/>
                <a:ea typeface="Calibri" panose="020F0502020204030204" pitchFamily="34" charset="0"/>
              </a:rPr>
              <a:t>S2</a:t>
            </a:r>
            <a:r>
              <a:rPr lang="ar-IQ" sz="2400" dirty="0">
                <a:latin typeface="Simplified Arabic" panose="02020603050405020304" pitchFamily="18" charset="-78"/>
                <a:ea typeface="Calibri" panose="020F0502020204030204" pitchFamily="34" charset="0"/>
              </a:rPr>
              <a:t> </a:t>
            </a:r>
            <a:r>
              <a:rPr lang="ar-IQ" sz="2400" dirty="0">
                <a:latin typeface="Calibri" panose="020F0502020204030204" pitchFamily="34" charset="0"/>
                <a:ea typeface="Calibri" panose="020F0502020204030204" pitchFamily="34" charset="0"/>
                <a:cs typeface="Simplified Arabic" panose="02020603050405020304" pitchFamily="18" charset="-78"/>
              </a:rPr>
              <a:t>هو المتغير الخارج لأنه اقل قيمة موجبة وتساوي 100 </a:t>
            </a:r>
          </a:p>
        </p:txBody>
      </p:sp>
    </p:spTree>
    <p:extLst>
      <p:ext uri="{BB962C8B-B14F-4D97-AF65-F5344CB8AC3E}">
        <p14:creationId xmlns:p14="http://schemas.microsoft.com/office/powerpoint/2010/main" val="901777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00100" y="801037"/>
            <a:ext cx="10598727" cy="5359929"/>
          </a:xfrm>
          <a:prstGeom prst="rect">
            <a:avLst/>
          </a:prstGeom>
        </p:spPr>
        <p:txBody>
          <a:bodyPr wrap="square">
            <a:spAutoFit/>
          </a:bodyPr>
          <a:lstStyle/>
          <a:p>
            <a:pPr algn="just" rtl="1">
              <a:lnSpc>
                <a:spcPct val="107000"/>
              </a:lnSpc>
              <a:spcAft>
                <a:spcPts val="800"/>
              </a:spcAft>
            </a:pPr>
            <a:endParaRPr lang="ar-IQ"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r>
              <a:rPr lang="ar-IQ" sz="2400" dirty="0"/>
              <a:t>- لا يجاد عناصر الصف الجديد نلاحظ الاتي</a:t>
            </a:r>
            <a:r>
              <a:rPr lang="ar-IQ" sz="2400" dirty="0" smtClean="0"/>
              <a:t>:</a:t>
            </a:r>
            <a:endParaRPr lang="ar-IQ" sz="2400"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r>
              <a:rPr lang="ar-IQ" sz="2400" dirty="0" smtClean="0">
                <a:latin typeface="Calibri" panose="020F0502020204030204" pitchFamily="34" charset="0"/>
                <a:ea typeface="Calibri" panose="020F0502020204030204" pitchFamily="34" charset="0"/>
                <a:cs typeface="Simplified Arabic" panose="02020603050405020304" pitchFamily="18" charset="-78"/>
              </a:rPr>
              <a:t>عناصر </a:t>
            </a:r>
            <a:r>
              <a:rPr lang="ar-IQ" sz="2400" dirty="0">
                <a:latin typeface="Calibri" panose="020F0502020204030204" pitchFamily="34" charset="0"/>
                <a:ea typeface="Calibri" panose="020F0502020204030204" pitchFamily="34" charset="0"/>
                <a:cs typeface="Simplified Arabic" panose="02020603050405020304" pitchFamily="18" charset="-78"/>
              </a:rPr>
              <a:t>الصف الجديد= عناصر الصف القديم-عناصر التقاطع</a:t>
            </a:r>
            <a:r>
              <a:rPr lang="en-US" sz="2400" dirty="0">
                <a:latin typeface="Simplified Arabic" panose="02020603050405020304" pitchFamily="18" charset="-78"/>
                <a:ea typeface="Calibri" panose="020F0502020204030204" pitchFamily="34" charset="0"/>
                <a:cs typeface="Arial" panose="020B0604020202020204" pitchFamily="34" charset="0"/>
              </a:rPr>
              <a:t>*</a:t>
            </a:r>
            <a:r>
              <a:rPr lang="ar-IQ" sz="2400" dirty="0">
                <a:latin typeface="Calibri" panose="020F0502020204030204" pitchFamily="34" charset="0"/>
                <a:ea typeface="Calibri" panose="020F0502020204030204" pitchFamily="34" charset="0"/>
                <a:cs typeface="Simplified Arabic" panose="02020603050405020304" pitchFamily="18" charset="-78"/>
              </a:rPr>
              <a:t> معادلة </a:t>
            </a:r>
            <a:r>
              <a:rPr lang="ar-IQ" sz="2400" dirty="0" smtClean="0">
                <a:latin typeface="Calibri" panose="020F0502020204030204" pitchFamily="34" charset="0"/>
                <a:ea typeface="Calibri" panose="020F0502020204030204" pitchFamily="34" charset="0"/>
                <a:cs typeface="Simplified Arabic" panose="02020603050405020304" pitchFamily="18" charset="-78"/>
              </a:rPr>
              <a:t>المحور</a:t>
            </a:r>
          </a:p>
          <a:p>
            <a:pPr algn="just" rtl="1">
              <a:lnSpc>
                <a:spcPct val="107000"/>
              </a:lnSpc>
              <a:spcAft>
                <a:spcPts val="800"/>
              </a:spcAft>
            </a:pP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Simplified Arabic" panose="02020603050405020304" pitchFamily="18" charset="-78"/>
                <a:ea typeface="Calibri" panose="020F0502020204030204" pitchFamily="34" charset="0"/>
                <a:cs typeface="Arial" panose="020B0604020202020204" pitchFamily="34" charset="0"/>
              </a:rPr>
              <a:t>S1</a:t>
            </a:r>
            <a:r>
              <a:rPr lang="ar-IQ" sz="2400" dirty="0">
                <a:latin typeface="Simplified Arabic" panose="02020603050405020304" pitchFamily="18" charset="-78"/>
                <a:ea typeface="Calibri" panose="020F0502020204030204" pitchFamily="34" charset="0"/>
                <a:cs typeface="Arial" panose="020B0604020202020204" pitchFamily="34" charset="0"/>
              </a:rPr>
              <a:t> عناصر صف </a:t>
            </a:r>
            <a:r>
              <a:rPr lang="en-US" sz="2400" dirty="0">
                <a:latin typeface="Simplified Arabic" panose="02020603050405020304" pitchFamily="18" charset="-78"/>
                <a:ea typeface="Calibri" panose="020F0502020204030204" pitchFamily="34" charset="0"/>
                <a:cs typeface="Arial" panose="020B0604020202020204" pitchFamily="34" charset="0"/>
              </a:rPr>
              <a:t>               S3</a:t>
            </a:r>
            <a:r>
              <a:rPr lang="ar-IQ" sz="2400" dirty="0">
                <a:latin typeface="Simplified Arabic" panose="02020603050405020304" pitchFamily="18" charset="-78"/>
                <a:ea typeface="Calibri" panose="020F0502020204030204" pitchFamily="34" charset="0"/>
                <a:cs typeface="Arial" panose="020B0604020202020204" pitchFamily="34" charset="0"/>
              </a:rPr>
              <a:t>عناصر صف </a:t>
            </a:r>
            <a:r>
              <a:rPr lang="en-US" sz="2400" dirty="0">
                <a:latin typeface="Simplified Arabic" panose="02020603050405020304" pitchFamily="18" charset="-78"/>
                <a:ea typeface="Calibri" panose="020F0502020204030204" pitchFamily="34" charset="0"/>
                <a:cs typeface="Arial" panose="020B0604020202020204" pitchFamily="34" charset="0"/>
              </a:rPr>
              <a:t>                </a:t>
            </a:r>
            <a:r>
              <a:rPr lang="en-US" sz="2400" dirty="0" err="1">
                <a:latin typeface="Simplified Arabic" panose="02020603050405020304" pitchFamily="18" charset="-78"/>
                <a:ea typeface="Calibri" panose="020F0502020204030204" pitchFamily="34" charset="0"/>
                <a:cs typeface="Arial" panose="020B0604020202020204" pitchFamily="34" charset="0"/>
              </a:rPr>
              <a:t>fx</a:t>
            </a:r>
            <a:r>
              <a:rPr lang="ar-IQ" sz="2400" dirty="0">
                <a:latin typeface="Simplified Arabic" panose="02020603050405020304" pitchFamily="18" charset="-78"/>
                <a:ea typeface="Calibri" panose="020F0502020204030204" pitchFamily="34" charset="0"/>
                <a:cs typeface="Arial" panose="020B0604020202020204" pitchFamily="34" charset="0"/>
              </a:rPr>
              <a:t> عناصر صف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Simplified Arabic" panose="02020603050405020304" pitchFamily="18" charset="-78"/>
                <a:ea typeface="Calibri" panose="020F0502020204030204" pitchFamily="34" charset="0"/>
                <a:cs typeface="Arial" panose="020B0604020202020204" pitchFamily="34" charset="0"/>
              </a:rPr>
              <a:t>1-</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1*1</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=0</a:t>
            </a:r>
            <a:r>
              <a:rPr lang="ar-IQ" sz="2400" dirty="0">
                <a:latin typeface="Simplified Arabic" panose="02020603050405020304" pitchFamily="18" charset="-78"/>
                <a:ea typeface="Calibri" panose="020F0502020204030204" pitchFamily="34" charset="0"/>
                <a:cs typeface="Arial" panose="020B0604020202020204" pitchFamily="34" charset="0"/>
              </a:rPr>
              <a:t>    </a:t>
            </a:r>
            <a:r>
              <a:rPr lang="en-US" sz="2400" dirty="0">
                <a:latin typeface="Simplified Arabic" panose="02020603050405020304" pitchFamily="18" charset="-78"/>
                <a:ea typeface="Calibri" panose="020F0502020204030204" pitchFamily="34" charset="0"/>
                <a:cs typeface="Arial" panose="020B0604020202020204" pitchFamily="34" charset="0"/>
              </a:rPr>
              <a:t>                 1-</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1*1</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=0                     -30-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-30*1</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=0</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Simplified Arabic" panose="02020603050405020304" pitchFamily="18" charset="-78"/>
                <a:ea typeface="Calibri" panose="020F0502020204030204" pitchFamily="34" charset="0"/>
                <a:cs typeface="Arial" panose="020B0604020202020204" pitchFamily="34" charset="0"/>
              </a:rPr>
              <a:t>2-</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1*2</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=4</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                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1*2</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 -2</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             -18-</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-30*2</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=2</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Simplified Arabic" panose="02020603050405020304" pitchFamily="18" charset="-78"/>
                <a:ea typeface="Calibri" panose="020F0502020204030204" pitchFamily="34" charset="0"/>
                <a:cs typeface="Arial" panose="020B0604020202020204" pitchFamily="34" charset="0"/>
              </a:rPr>
              <a:t>1-</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1*0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=1                     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1*0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=0                   </a:t>
            </a:r>
            <a:r>
              <a:rPr lang="en-US" sz="2400" dirty="0" smtClean="0">
                <a:latin typeface="Simplified Arabic" panose="02020603050405020304" pitchFamily="18" charset="-78"/>
                <a:ea typeface="Calibri" panose="020F0502020204030204" pitchFamily="34" charset="0"/>
                <a:cs typeface="Arial" panose="020B0604020202020204" pitchFamily="34" charset="0"/>
              </a:rPr>
              <a:t>    </a:t>
            </a:r>
            <a:r>
              <a:rPr lang="en-US" sz="2400" dirty="0">
                <a:latin typeface="Simplified Arabic" panose="02020603050405020304" pitchFamily="18" charset="-78"/>
                <a:ea typeface="Calibri" panose="020F0502020204030204" pitchFamily="34" charset="0"/>
                <a:cs typeface="Arial" panose="020B0604020202020204" pitchFamily="34" charset="0"/>
              </a:rPr>
              <a:t>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-30*0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=0</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Simplified Arabic" panose="02020603050405020304" pitchFamily="18" charset="-78"/>
                <a:ea typeface="Calibri" panose="020F0502020204030204" pitchFamily="34" charset="0"/>
                <a:cs typeface="Arial" panose="020B0604020202020204" pitchFamily="34" charset="0"/>
              </a:rPr>
              <a:t>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1*1</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=-1</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              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1*1</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 = -1</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           </a:t>
            </a:r>
            <a:r>
              <a:rPr lang="en-US" sz="2400" dirty="0" smtClean="0">
                <a:latin typeface="Simplified Arabic" panose="02020603050405020304" pitchFamily="18" charset="-78"/>
                <a:ea typeface="Calibri" panose="020F0502020204030204" pitchFamily="34" charset="0"/>
                <a:cs typeface="Arial" panose="020B0604020202020204" pitchFamily="34" charset="0"/>
              </a:rPr>
              <a:t>    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-30*1</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=10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Simplified Arabic" panose="02020603050405020304" pitchFamily="18" charset="-78"/>
                <a:ea typeface="Calibri" panose="020F0502020204030204" pitchFamily="34" charset="0"/>
                <a:cs typeface="Arial" panose="020B0604020202020204" pitchFamily="34" charset="0"/>
              </a:rPr>
              <a:t>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1*0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=0                     1-</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1*0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 1                     </a:t>
            </a:r>
            <a:r>
              <a:rPr lang="en-US" sz="2400" dirty="0" smtClean="0">
                <a:latin typeface="Simplified Arabic" panose="02020603050405020304" pitchFamily="18" charset="-78"/>
                <a:ea typeface="Calibri" panose="020F0502020204030204" pitchFamily="34" charset="0"/>
                <a:cs typeface="Arial" panose="020B0604020202020204" pitchFamily="34" charset="0"/>
              </a:rPr>
              <a:t> 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-30*0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=0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Simplified Arabic" panose="02020603050405020304" pitchFamily="18" charset="-78"/>
                <a:ea typeface="Calibri" panose="020F0502020204030204" pitchFamily="34" charset="0"/>
                <a:cs typeface="Arial" panose="020B0604020202020204" pitchFamily="34" charset="0"/>
              </a:rPr>
              <a:t>200-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1*100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=100           150-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1*100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 50             </a:t>
            </a:r>
            <a:r>
              <a:rPr lang="en-US" sz="2400" dirty="0" smtClean="0">
                <a:latin typeface="Simplified Arabic" panose="02020603050405020304" pitchFamily="18" charset="-78"/>
                <a:ea typeface="Calibri" panose="020F0502020204030204" pitchFamily="34" charset="0"/>
                <a:cs typeface="Arial" panose="020B0604020202020204" pitchFamily="34" charset="0"/>
              </a:rPr>
              <a:t> 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-30*100</a:t>
            </a:r>
            <a:r>
              <a:rPr lang="ar-IQ" sz="2400" dirty="0">
                <a:latin typeface="Simplified Arabic" panose="02020603050405020304" pitchFamily="18" charset="-78"/>
                <a:ea typeface="Calibri" panose="020F0502020204030204" pitchFamily="34" charset="0"/>
                <a:cs typeface="Arial" panose="020B0604020202020204" pitchFamily="34" charset="0"/>
              </a:rPr>
              <a:t>[</a:t>
            </a:r>
            <a:r>
              <a:rPr lang="en-US" sz="2400" dirty="0">
                <a:latin typeface="Simplified Arabic" panose="02020603050405020304" pitchFamily="18" charset="-78"/>
                <a:ea typeface="Calibri" panose="020F0502020204030204" pitchFamily="34" charset="0"/>
                <a:cs typeface="Arial" panose="020B0604020202020204" pitchFamily="34" charset="0"/>
              </a:rPr>
              <a:t>=3000</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59225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09155" y="1111828"/>
            <a:ext cx="10754589" cy="978858"/>
          </a:xfrm>
          <a:prstGeom prst="rect">
            <a:avLst/>
          </a:prstGeom>
        </p:spPr>
        <p:txBody>
          <a:bodyPr wrap="square">
            <a:spAutoFit/>
          </a:bodyPr>
          <a:lstStyle/>
          <a:p>
            <a:pPr algn="ctr">
              <a:lnSpc>
                <a:spcPct val="107000"/>
              </a:lnSpc>
              <a:spcAft>
                <a:spcPts val="800"/>
              </a:spcAft>
            </a:pPr>
            <a:endParaRPr lang="ar-IQ" sz="1400" dirty="0">
              <a:effectLst/>
              <a:latin typeface="Calibri" panose="020F0502020204030204" pitchFamily="34" charset="0"/>
              <a:ea typeface="Calibri" panose="020F0502020204030204" pitchFamily="34" charset="0"/>
              <a:cs typeface="Simplified Arabic" panose="02020603050405020304" pitchFamily="18" charset="-78"/>
            </a:endParaRPr>
          </a:p>
          <a:p>
            <a:pPr algn="ctr">
              <a:lnSpc>
                <a:spcPct val="107000"/>
              </a:lnSpc>
              <a:spcAft>
                <a:spcPts val="800"/>
              </a:spcAft>
            </a:pPr>
            <a:endParaRPr lang="ar-IQ" sz="1400" dirty="0" smtClean="0">
              <a:latin typeface="Calibri" panose="020F0502020204030204" pitchFamily="34" charset="0"/>
              <a:ea typeface="Calibri" panose="020F0502020204030204" pitchFamily="34" charset="0"/>
              <a:cs typeface="Simplified Arabic" panose="02020603050405020304" pitchFamily="18" charset="-78"/>
            </a:endParaRPr>
          </a:p>
          <a:p>
            <a:pPr algn="ctr">
              <a:lnSpc>
                <a:spcPct val="107000"/>
              </a:lnSpc>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جدول 4"/>
          <p:cNvGraphicFramePr>
            <a:graphicFrameLocks noGrp="1"/>
          </p:cNvGraphicFramePr>
          <p:nvPr>
            <p:extLst>
              <p:ext uri="{D42A27DB-BD31-4B8C-83A1-F6EECF244321}">
                <p14:modId xmlns:p14="http://schemas.microsoft.com/office/powerpoint/2010/main" val="3468435575"/>
              </p:ext>
            </p:extLst>
          </p:nvPr>
        </p:nvGraphicFramePr>
        <p:xfrm>
          <a:off x="2909456" y="2369127"/>
          <a:ext cx="6593638" cy="2506563"/>
        </p:xfrm>
        <a:graphic>
          <a:graphicData uri="http://schemas.openxmlformats.org/drawingml/2006/table">
            <a:tbl>
              <a:tblPr rtl="1" firstRow="1" firstCol="1" bandRow="1">
                <a:tableStyleId>{5C22544A-7EE6-4342-B048-85BDC9FD1C3A}</a:tableStyleId>
              </a:tblPr>
              <a:tblGrid>
                <a:gridCol w="997228"/>
                <a:gridCol w="767098"/>
                <a:gridCol w="767098"/>
                <a:gridCol w="764542"/>
                <a:gridCol w="846365"/>
                <a:gridCol w="843809"/>
                <a:gridCol w="1607498"/>
              </a:tblGrid>
              <a:tr h="835519">
                <a:tc>
                  <a:txBody>
                    <a:bodyPr/>
                    <a:lstStyle/>
                    <a:p>
                      <a:pPr marL="0" marR="0" algn="ctr" rtl="1">
                        <a:lnSpc>
                          <a:spcPct val="107000"/>
                        </a:lnSpc>
                        <a:spcBef>
                          <a:spcPts val="0"/>
                        </a:spcBef>
                        <a:spcAft>
                          <a:spcPts val="0"/>
                        </a:spcAft>
                      </a:pPr>
                      <a:r>
                        <a:rPr lang="ar-IQ" sz="1400" dirty="0">
                          <a:effectLst/>
                        </a:rPr>
                        <a:t>الثوابت</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S3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S2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S1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X2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X1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400">
                          <a:effectLst/>
                        </a:rPr>
                        <a:t>المتغيرات الأساسية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17761">
                <a:tc>
                  <a:txBody>
                    <a:bodyPr/>
                    <a:lstStyle/>
                    <a:p>
                      <a:pPr marL="0" marR="0" algn="ctr" rtl="1">
                        <a:lnSpc>
                          <a:spcPct val="107000"/>
                        </a:lnSpc>
                        <a:spcBef>
                          <a:spcPts val="0"/>
                        </a:spcBef>
                        <a:spcAft>
                          <a:spcPts val="0"/>
                        </a:spcAft>
                      </a:pPr>
                      <a:r>
                        <a:rPr lang="ar-IQ" sz="14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400">
                          <a:effectLst/>
                        </a:rPr>
                        <a:t>3/1-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4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400">
                          <a:effectLst/>
                        </a:rPr>
                        <a:t>3/4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S1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17761">
                <a:tc>
                  <a:txBody>
                    <a:bodyPr/>
                    <a:lstStyle/>
                    <a:p>
                      <a:pPr marL="0" marR="0" algn="ctr" rtl="1">
                        <a:lnSpc>
                          <a:spcPct val="107000"/>
                        </a:lnSpc>
                        <a:spcBef>
                          <a:spcPts val="0"/>
                        </a:spcBef>
                        <a:spcAft>
                          <a:spcPts val="0"/>
                        </a:spcAft>
                      </a:pPr>
                      <a:r>
                        <a:rPr lang="ar-IQ" sz="14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c>
                  <a:txBody>
                    <a:bodyPr/>
                    <a:lstStyle/>
                    <a:p>
                      <a:pPr marL="0" marR="0" algn="ctr" rtl="1">
                        <a:lnSpc>
                          <a:spcPct val="107000"/>
                        </a:lnSpc>
                        <a:spcBef>
                          <a:spcPts val="0"/>
                        </a:spcBef>
                        <a:spcAft>
                          <a:spcPts val="0"/>
                        </a:spcAft>
                      </a:pPr>
                      <a:r>
                        <a:rPr lang="ar-IQ"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c>
                  <a:txBody>
                    <a:bodyPr/>
                    <a:lstStyle/>
                    <a:p>
                      <a:pPr marL="0" marR="0" algn="ctr" rtl="1">
                        <a:lnSpc>
                          <a:spcPct val="107000"/>
                        </a:lnSpc>
                        <a:spcBef>
                          <a:spcPts val="0"/>
                        </a:spcBef>
                        <a:spcAft>
                          <a:spcPts val="0"/>
                        </a:spcAft>
                      </a:pPr>
                      <a:r>
                        <a:rPr lang="ar-IQ" sz="1400">
                          <a:effectLst/>
                        </a:rPr>
                        <a:t>3/1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c>
                  <a:txBody>
                    <a:bodyPr/>
                    <a:lstStyle/>
                    <a:p>
                      <a:pPr marL="0" marR="0" algn="ctr" rtl="1">
                        <a:lnSpc>
                          <a:spcPct val="107000"/>
                        </a:lnSpc>
                        <a:spcBef>
                          <a:spcPts val="0"/>
                        </a:spcBef>
                        <a:spcAft>
                          <a:spcPts val="0"/>
                        </a:spcAft>
                      </a:pPr>
                      <a:r>
                        <a:rPr lang="ar-IQ"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c>
                  <a:txBody>
                    <a:bodyPr/>
                    <a:lstStyle/>
                    <a:p>
                      <a:pPr marL="0" marR="0" algn="ctr" rtl="1">
                        <a:lnSpc>
                          <a:spcPct val="107000"/>
                        </a:lnSpc>
                        <a:spcBef>
                          <a:spcPts val="0"/>
                        </a:spcBef>
                        <a:spcAft>
                          <a:spcPts val="0"/>
                        </a:spcAft>
                      </a:pPr>
                      <a:r>
                        <a:rPr lang="ar-IQ" sz="1400">
                          <a:effectLst/>
                        </a:rPr>
                        <a:t>3/2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c>
                  <a:txBody>
                    <a:bodyPr/>
                    <a:lstStyle/>
                    <a:p>
                      <a:pPr marL="0" marR="0" algn="ctr" rtl="1">
                        <a:lnSpc>
                          <a:spcPct val="107000"/>
                        </a:lnSpc>
                        <a:spcBef>
                          <a:spcPts val="0"/>
                        </a:spcBef>
                        <a:spcAft>
                          <a:spcPts val="0"/>
                        </a:spcAft>
                      </a:pPr>
                      <a:r>
                        <a:rPr lang="ar-IQ" sz="14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c>
                  <a:txBody>
                    <a:bodyPr/>
                    <a:lstStyle/>
                    <a:p>
                      <a:pPr marL="0" marR="0" algn="ctr" rtl="1">
                        <a:lnSpc>
                          <a:spcPct val="107000"/>
                        </a:lnSpc>
                        <a:spcBef>
                          <a:spcPts val="0"/>
                        </a:spcBef>
                        <a:spcAft>
                          <a:spcPts val="0"/>
                        </a:spcAft>
                      </a:pPr>
                      <a:r>
                        <a:rPr lang="en-US" sz="1400" dirty="0">
                          <a:effectLst/>
                        </a:rPr>
                        <a:t>X1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r>
              <a:tr h="417761">
                <a:tc>
                  <a:txBody>
                    <a:bodyPr/>
                    <a:lstStyle/>
                    <a:p>
                      <a:pPr marL="0" marR="0" algn="ctr" rtl="1">
                        <a:lnSpc>
                          <a:spcPct val="107000"/>
                        </a:lnSpc>
                        <a:spcBef>
                          <a:spcPts val="0"/>
                        </a:spcBef>
                        <a:spcAft>
                          <a:spcPts val="0"/>
                        </a:spcAft>
                      </a:pPr>
                      <a:r>
                        <a:rPr lang="ar-IQ" sz="1400">
                          <a:effectLst/>
                        </a:rPr>
                        <a:t>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4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400">
                          <a:effectLst/>
                        </a:rPr>
                        <a:t>3/1-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400" dirty="0">
                          <a:effectLst/>
                        </a:rPr>
                        <a:t>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400">
                          <a:effectLst/>
                        </a:rPr>
                        <a:t>3/2-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dirty="0">
                          <a:effectLst/>
                        </a:rPr>
                        <a:t>S3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17761">
                <a:tc>
                  <a:txBody>
                    <a:bodyPr/>
                    <a:lstStyle/>
                    <a:p>
                      <a:pPr marL="0" marR="0" algn="ctr" rtl="1">
                        <a:lnSpc>
                          <a:spcPct val="107000"/>
                        </a:lnSpc>
                        <a:spcBef>
                          <a:spcPts val="0"/>
                        </a:spcBef>
                        <a:spcAft>
                          <a:spcPts val="0"/>
                        </a:spcAft>
                      </a:pPr>
                      <a:r>
                        <a:rPr lang="ar-IQ" sz="1400">
                          <a:effectLst/>
                        </a:rPr>
                        <a:t>3000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92D050"/>
                    </a:solidFill>
                  </a:tcPr>
                </a:tc>
                <a:tc>
                  <a:txBody>
                    <a:bodyPr/>
                    <a:lstStyle/>
                    <a:p>
                      <a:pPr marL="0" marR="0" algn="ctr" rtl="1">
                        <a:lnSpc>
                          <a:spcPct val="107000"/>
                        </a:lnSpc>
                        <a:spcBef>
                          <a:spcPts val="0"/>
                        </a:spcBef>
                        <a:spcAft>
                          <a:spcPts val="0"/>
                        </a:spcAft>
                      </a:pPr>
                      <a:r>
                        <a:rPr lang="ar-IQ"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92D050"/>
                    </a:solidFill>
                  </a:tcPr>
                </a:tc>
                <a:tc>
                  <a:txBody>
                    <a:bodyPr/>
                    <a:lstStyle/>
                    <a:p>
                      <a:pPr marL="0" marR="0" algn="ctr" rtl="1">
                        <a:lnSpc>
                          <a:spcPct val="107000"/>
                        </a:lnSpc>
                        <a:spcBef>
                          <a:spcPts val="0"/>
                        </a:spcBef>
                        <a:spcAft>
                          <a:spcPts val="0"/>
                        </a:spcAft>
                      </a:pPr>
                      <a:r>
                        <a:rPr lang="ar-IQ" sz="1400">
                          <a:effectLst/>
                        </a:rPr>
                        <a:t>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92D050"/>
                    </a:solidFill>
                  </a:tcPr>
                </a:tc>
                <a:tc>
                  <a:txBody>
                    <a:bodyPr/>
                    <a:lstStyle/>
                    <a:p>
                      <a:pPr marL="0" marR="0" algn="ctr" rtl="1">
                        <a:lnSpc>
                          <a:spcPct val="107000"/>
                        </a:lnSpc>
                        <a:spcBef>
                          <a:spcPts val="0"/>
                        </a:spcBef>
                        <a:spcAft>
                          <a:spcPts val="0"/>
                        </a:spcAft>
                      </a:pPr>
                      <a:r>
                        <a:rPr lang="ar-IQ"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92D050"/>
                    </a:solidFill>
                  </a:tcPr>
                </a:tc>
                <a:tc>
                  <a:txBody>
                    <a:bodyPr/>
                    <a:lstStyle/>
                    <a:p>
                      <a:pPr marL="0" marR="0" algn="ctr" rtl="1">
                        <a:lnSpc>
                          <a:spcPct val="107000"/>
                        </a:lnSpc>
                        <a:spcBef>
                          <a:spcPts val="0"/>
                        </a:spcBef>
                        <a:spcAft>
                          <a:spcPts val="0"/>
                        </a:spcAft>
                      </a:pPr>
                      <a:r>
                        <a:rPr lang="ar-IQ" sz="14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92D050"/>
                    </a:solidFill>
                  </a:tcPr>
                </a:tc>
                <a:tc>
                  <a:txBody>
                    <a:bodyPr/>
                    <a:lstStyle/>
                    <a:p>
                      <a:pPr marL="0" marR="0" algn="ctr" rtl="1">
                        <a:lnSpc>
                          <a:spcPct val="107000"/>
                        </a:lnSpc>
                        <a:spcBef>
                          <a:spcPts val="0"/>
                        </a:spcBef>
                        <a:spcAft>
                          <a:spcPts val="0"/>
                        </a:spcAft>
                      </a:pPr>
                      <a:r>
                        <a:rPr lang="ar-IQ" sz="14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92D050"/>
                    </a:solidFill>
                  </a:tcPr>
                </a:tc>
                <a:tc>
                  <a:txBody>
                    <a:bodyPr/>
                    <a:lstStyle/>
                    <a:p>
                      <a:pPr marL="0" marR="0" algn="ctr" rtl="1">
                        <a:lnSpc>
                          <a:spcPct val="107000"/>
                        </a:lnSpc>
                        <a:spcBef>
                          <a:spcPts val="0"/>
                        </a:spcBef>
                        <a:spcAft>
                          <a:spcPts val="0"/>
                        </a:spcAft>
                      </a:pPr>
                      <a:r>
                        <a:rPr lang="en-US" sz="1400" dirty="0" err="1">
                          <a:effectLst/>
                        </a:rPr>
                        <a:t>Fx</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92D050"/>
                    </a:solidFill>
                  </a:tcPr>
                </a:tc>
              </a:tr>
            </a:tbl>
          </a:graphicData>
        </a:graphic>
      </p:graphicFrame>
      <p:sp>
        <p:nvSpPr>
          <p:cNvPr id="6" name="مستطيل 5"/>
          <p:cNvSpPr/>
          <p:nvPr/>
        </p:nvSpPr>
        <p:spPr>
          <a:xfrm>
            <a:off x="4714051" y="1631373"/>
            <a:ext cx="3089522" cy="388696"/>
          </a:xfrm>
          <a:prstGeom prst="rect">
            <a:avLst/>
          </a:prstGeom>
        </p:spPr>
        <p:txBody>
          <a:bodyPr wrap="square">
            <a:spAutoFit/>
          </a:bodyPr>
          <a:lstStyle/>
          <a:p>
            <a:pPr algn="ctr">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جدول الحل الأساسي المقبول الأمثل</a:t>
            </a:r>
          </a:p>
        </p:txBody>
      </p:sp>
      <p:sp>
        <p:nvSpPr>
          <p:cNvPr id="7" name="مستطيل 6"/>
          <p:cNvSpPr/>
          <p:nvPr/>
        </p:nvSpPr>
        <p:spPr>
          <a:xfrm>
            <a:off x="2933700" y="5039962"/>
            <a:ext cx="6688282" cy="1054904"/>
          </a:xfrm>
          <a:prstGeom prst="rect">
            <a:avLst/>
          </a:prstGeom>
        </p:spPr>
        <p:txBody>
          <a:bodyPr wrap="square">
            <a:spAutoFit/>
          </a:bodyPr>
          <a:lstStyle/>
          <a:p>
            <a:pPr algn="just" rtl="1">
              <a:lnSpc>
                <a:spcPct val="107000"/>
              </a:lnSpc>
              <a:spcAft>
                <a:spcPts val="800"/>
              </a:spcAft>
            </a:pPr>
            <a:r>
              <a:rPr lang="ar-IQ" dirty="0" smtClean="0">
                <a:latin typeface="Calibri" panose="020F0502020204030204" pitchFamily="34" charset="0"/>
                <a:ea typeface="Calibri" panose="020F0502020204030204" pitchFamily="34" charset="0"/>
                <a:cs typeface="Simplified Arabic" panose="02020603050405020304" pitchFamily="18" charset="-78"/>
              </a:rPr>
              <a:t>  هذا </a:t>
            </a:r>
            <a:r>
              <a:rPr lang="ar-IQ" dirty="0">
                <a:latin typeface="Calibri" panose="020F0502020204030204" pitchFamily="34" charset="0"/>
                <a:ea typeface="Calibri" panose="020F0502020204030204" pitchFamily="34" charset="0"/>
                <a:cs typeface="Simplified Arabic" panose="02020603050405020304" pitchFamily="18" charset="-78"/>
              </a:rPr>
              <a:t>هو جدول الحل الأمثل وذلك لان جميع القيم في صف دالة الهدف </a:t>
            </a:r>
            <a:r>
              <a:rPr lang="en-US" dirty="0" err="1">
                <a:latin typeface="Simplified Arabic" panose="02020603050405020304" pitchFamily="18" charset="-78"/>
                <a:ea typeface="Calibri" panose="020F0502020204030204" pitchFamily="34" charset="0"/>
                <a:cs typeface="Arial" panose="020B0604020202020204" pitchFamily="34" charset="0"/>
              </a:rPr>
              <a:t>fx</a:t>
            </a:r>
            <a:r>
              <a:rPr lang="ar-IQ" dirty="0">
                <a:latin typeface="Calibri" panose="020F0502020204030204" pitchFamily="34" charset="0"/>
                <a:ea typeface="Calibri" panose="020F0502020204030204" pitchFamily="34" charset="0"/>
                <a:cs typeface="Simplified Arabic" panose="02020603050405020304" pitchFamily="18" charset="-78"/>
              </a:rPr>
              <a:t> موجبة </a:t>
            </a:r>
            <a:r>
              <a:rPr lang="ar-IQ" dirty="0" smtClean="0">
                <a:latin typeface="Calibri" panose="020F0502020204030204" pitchFamily="34" charset="0"/>
                <a:ea typeface="Calibri" panose="020F0502020204030204" pitchFamily="34" charset="0"/>
                <a:cs typeface="Simplified Arabic" panose="02020603050405020304" pitchFamily="18" charset="-78"/>
              </a:rPr>
              <a:t>واصفار</a:t>
            </a:r>
          </a:p>
          <a:p>
            <a:pPr algn="ctr" rtl="1">
              <a:lnSpc>
                <a:spcPct val="107000"/>
              </a:lnSpc>
              <a:spcAft>
                <a:spcPts val="800"/>
              </a:spcAft>
            </a:pPr>
            <a:r>
              <a:rPr lang="en-US" sz="1400" b="1" dirty="0"/>
              <a:t>X1=100 ,  </a:t>
            </a:r>
            <a:r>
              <a:rPr lang="en-US" sz="1400" b="1" dirty="0" err="1"/>
              <a:t>fx</a:t>
            </a:r>
            <a:r>
              <a:rPr lang="en-US" sz="1400" b="1" dirty="0"/>
              <a:t> =3000</a:t>
            </a:r>
          </a:p>
          <a:p>
            <a:pPr algn="just" rtl="1">
              <a:lnSpc>
                <a:spcPct val="107000"/>
              </a:lnSpc>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5102419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70</TotalTime>
  <Words>945</Words>
  <Application>Microsoft Office PowerPoint</Application>
  <PresentationFormat>مخصص</PresentationFormat>
  <Paragraphs>145</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Wisp</vt:lpstr>
      <vt:lpstr>        الموصل  كلية الإدارة والاقتصاد قسم الإدارة الصناعية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Windows User</dc:creator>
  <cp:lastModifiedBy>Maher</cp:lastModifiedBy>
  <cp:revision>25</cp:revision>
  <dcterms:created xsi:type="dcterms:W3CDTF">2023-03-08T08:22:36Z</dcterms:created>
  <dcterms:modified xsi:type="dcterms:W3CDTF">2023-10-10T22:08:45Z</dcterms:modified>
</cp:coreProperties>
</file>