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5" d="100"/>
          <a:sy n="55" d="100"/>
        </p:scale>
        <p:origin x="-730"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10/11/2023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39092" y="0"/>
            <a:ext cx="10619508" cy="3726640"/>
          </a:xfrm>
        </p:spPr>
        <p:txBody>
          <a:bodyPr>
            <a:normAutofit/>
          </a:bodyPr>
          <a:lstStyle/>
          <a:p>
            <a:pPr algn="r"/>
            <a:r>
              <a:rPr lang="ar-IQ" sz="2400" dirty="0" smtClean="0"/>
              <a:t>  جامعة </a:t>
            </a:r>
            <a:r>
              <a:rPr lang="ar-IQ" sz="2400" dirty="0"/>
              <a:t>الموصل </a:t>
            </a:r>
            <a:br>
              <a:rPr lang="ar-IQ" sz="2400" dirty="0"/>
            </a:br>
            <a:r>
              <a:rPr lang="ar-IQ" sz="2400" dirty="0"/>
              <a:t>كلية الإدارة والاقتصاد</a:t>
            </a:r>
            <a:br>
              <a:rPr lang="ar-IQ" sz="2400" dirty="0"/>
            </a:br>
            <a:r>
              <a:rPr lang="ar-IQ" sz="2400" dirty="0"/>
              <a:t>قسم الإدارة الصناعية</a:t>
            </a:r>
          </a:p>
        </p:txBody>
      </p:sp>
      <p:sp>
        <p:nvSpPr>
          <p:cNvPr id="3" name="عنصر نائب للنص 2"/>
          <p:cNvSpPr>
            <a:spLocks noGrp="1"/>
          </p:cNvSpPr>
          <p:nvPr>
            <p:ph type="body" idx="1"/>
          </p:nvPr>
        </p:nvSpPr>
        <p:spPr>
          <a:xfrm>
            <a:off x="929049" y="2639292"/>
            <a:ext cx="10174575" cy="3906981"/>
          </a:xfrm>
        </p:spPr>
        <p:txBody>
          <a:bodyPr>
            <a:normAutofit/>
          </a:bodyPr>
          <a:lstStyle/>
          <a:p>
            <a:pPr algn="ctr"/>
            <a:r>
              <a:rPr lang="ar-IQ" b="1" dirty="0">
                <a:solidFill>
                  <a:srgbClr val="0070C0"/>
                </a:solidFill>
              </a:rPr>
              <a:t>محاضرات مادة الأساليب الكمية / 2</a:t>
            </a:r>
          </a:p>
          <a:p>
            <a:pPr algn="ctr"/>
            <a:r>
              <a:rPr lang="ar-IQ" b="1" dirty="0">
                <a:solidFill>
                  <a:srgbClr val="0070C0"/>
                </a:solidFill>
              </a:rPr>
              <a:t>المرحلة الثانية</a:t>
            </a:r>
          </a:p>
          <a:p>
            <a:pPr algn="ctr"/>
            <a:r>
              <a:rPr lang="ar-IQ" b="1" dirty="0" smtClean="0">
                <a:solidFill>
                  <a:srgbClr val="0070C0"/>
                </a:solidFill>
              </a:rPr>
              <a:t>2022-2023</a:t>
            </a:r>
          </a:p>
          <a:p>
            <a:pPr algn="ctr"/>
            <a:endParaRPr lang="ar-IQ" b="1" dirty="0" smtClean="0">
              <a:solidFill>
                <a:schemeClr val="accent6">
                  <a:lumMod val="50000"/>
                </a:schemeClr>
              </a:solidFill>
            </a:endParaRPr>
          </a:p>
          <a:p>
            <a:pPr algn="ctr"/>
            <a:r>
              <a:rPr lang="ar-IQ" b="1" dirty="0" smtClean="0">
                <a:solidFill>
                  <a:schemeClr val="accent1">
                    <a:lumMod val="60000"/>
                    <a:lumOff val="40000"/>
                  </a:schemeClr>
                </a:solidFill>
              </a:rPr>
              <a:t>البرمجة الخطية</a:t>
            </a:r>
          </a:p>
          <a:p>
            <a:pPr algn="ctr"/>
            <a:r>
              <a:rPr lang="ar-IQ" b="1" dirty="0" smtClean="0">
                <a:solidFill>
                  <a:schemeClr val="accent1">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الطريقة </a:t>
            </a:r>
            <a:r>
              <a:rPr lang="ar-IQ" b="1" dirty="0">
                <a:solidFill>
                  <a:schemeClr val="accent1">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البيانية </a:t>
            </a:r>
            <a:r>
              <a:rPr lang="en-US" b="1" dirty="0">
                <a:solidFill>
                  <a:schemeClr val="accent1">
                    <a:lumMod val="60000"/>
                    <a:lumOff val="40000"/>
                  </a:schemeClr>
                </a:solidFill>
                <a:latin typeface="Simplified Arabic" panose="02020603050405020304" pitchFamily="18" charset="-78"/>
                <a:ea typeface="Calibri" panose="020F0502020204030204" pitchFamily="34" charset="0"/>
                <a:cs typeface="Arial" panose="020B0604020202020204" pitchFamily="34" charset="0"/>
              </a:rPr>
              <a:t>Graphical method </a:t>
            </a:r>
            <a:endParaRPr lang="en-US" sz="1400" dirty="0">
              <a:solidFill>
                <a:schemeClr val="accent1">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a:p>
            <a:pPr algn="ctr"/>
            <a:endParaRPr lang="ar-IQ" dirty="0"/>
          </a:p>
          <a:p>
            <a:pPr algn="ctr"/>
            <a:r>
              <a:rPr lang="ar-IQ" sz="2400" b="1" dirty="0">
                <a:solidFill>
                  <a:srgbClr val="0070C0"/>
                </a:solidFill>
                <a:latin typeface="Arial" panose="020B0604020202020204" pitchFamily="34" charset="0"/>
                <a:cs typeface="DecoType Naskh Extensions" panose="02010400000000000000" pitchFamily="2" charset="-78"/>
              </a:rPr>
              <a:t>اعداد </a:t>
            </a:r>
          </a:p>
          <a:p>
            <a:pPr algn="ctr"/>
            <a:r>
              <a:rPr lang="ar-IQ" sz="2400" b="1" dirty="0" err="1">
                <a:solidFill>
                  <a:srgbClr val="0070C0"/>
                </a:solidFill>
                <a:latin typeface="Arial" panose="020B0604020202020204" pitchFamily="34" charset="0"/>
                <a:cs typeface="DecoType Naskh Extensions" panose="02010400000000000000" pitchFamily="2" charset="-78"/>
              </a:rPr>
              <a:t>م.م</a:t>
            </a:r>
            <a:r>
              <a:rPr lang="ar-IQ" sz="2400" b="1" dirty="0">
                <a:solidFill>
                  <a:srgbClr val="0070C0"/>
                </a:solidFill>
                <a:latin typeface="Arial" panose="020B0604020202020204" pitchFamily="34" charset="0"/>
                <a:cs typeface="DecoType Naskh Extensions" panose="02010400000000000000" pitchFamily="2" charset="-78"/>
              </a:rPr>
              <a:t>. الاء عبد الوهاب عبد السلام </a:t>
            </a:r>
          </a:p>
          <a:p>
            <a:endParaRPr lang="ar-IQ" dirty="0"/>
          </a:p>
        </p:txBody>
      </p:sp>
      <p:pic>
        <p:nvPicPr>
          <p:cNvPr id="4" name="Picture 2" descr="uni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5239" y="1272841"/>
            <a:ext cx="1304491"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صورة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74500" y="1282155"/>
            <a:ext cx="1683674" cy="1124112"/>
          </a:xfrm>
          <a:prstGeom prst="rect">
            <a:avLst/>
          </a:prstGeom>
          <a:noFill/>
          <a:ln>
            <a:noFill/>
          </a:ln>
        </p:spPr>
      </p:pic>
    </p:spTree>
    <p:extLst>
      <p:ext uri="{BB962C8B-B14F-4D97-AF65-F5344CB8AC3E}">
        <p14:creationId xmlns:p14="http://schemas.microsoft.com/office/powerpoint/2010/main" val="581080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31273" y="913525"/>
            <a:ext cx="10910453" cy="6784934"/>
          </a:xfrm>
          <a:prstGeom prst="rect">
            <a:avLst/>
          </a:prstGeom>
        </p:spPr>
        <p:txBody>
          <a:bodyPr wrap="square">
            <a:spAutoFit/>
          </a:bodyPr>
          <a:lstStyle/>
          <a:p>
            <a:pPr algn="just" rtl="1">
              <a:lnSpc>
                <a:spcPct val="115000"/>
              </a:lnSpc>
              <a:spcAft>
                <a:spcPts val="800"/>
              </a:spcAft>
              <a:tabLst>
                <a:tab pos="2483485" algn="l"/>
                <a:tab pos="5731510" algn="r"/>
              </a:tabLst>
            </a:pPr>
            <a:r>
              <a:rPr lang="ar-IQ"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الخطوة السادسة:</a:t>
            </a:r>
            <a:r>
              <a:rPr lang="ar-IQ" sz="2400" dirty="0">
                <a:latin typeface="Calibri" panose="020F0502020204030204" pitchFamily="34" charset="0"/>
                <a:ea typeface="Calibri" panose="020F0502020204030204" pitchFamily="34" charset="0"/>
                <a:cs typeface="Simplified Arabic" panose="02020603050405020304" pitchFamily="18" charset="-78"/>
              </a:rPr>
              <a:t> إيجاد الحل الأمثل يتم ذلك عن طريق تعويض نقاط منطقة الحلول الممكنة في دالة الهدف ثم اختيار اقل ناتج او اعلى ناتج من هذا التعويض وذلك اعتمادا على دالة الهدف فاذا كانت دالة الهدف عبارة عن تعظيم (</a:t>
            </a:r>
            <a:r>
              <a:rPr lang="en-US" sz="2400" dirty="0">
                <a:latin typeface="Simplified Arabic" panose="02020603050405020304" pitchFamily="18" charset="-78"/>
                <a:ea typeface="Calibri" panose="020F0502020204030204" pitchFamily="34" charset="0"/>
                <a:cs typeface="Arial" panose="020B0604020202020204" pitchFamily="34" charset="0"/>
              </a:rPr>
              <a:t>Max</a:t>
            </a:r>
            <a:r>
              <a:rPr lang="ar-IQ" sz="2400" dirty="0">
                <a:latin typeface="Calibri" panose="020F0502020204030204" pitchFamily="34" charset="0"/>
                <a:ea typeface="Calibri" panose="020F0502020204030204" pitchFamily="34" charset="0"/>
                <a:cs typeface="Simplified Arabic" panose="02020603050405020304" pitchFamily="18" charset="-78"/>
              </a:rPr>
              <a:t>) يتم اختيار اعلى ناتج، اما اذا كانت دالة الهدف عبارة عن تصغير(</a:t>
            </a:r>
            <a:r>
              <a:rPr lang="en-US" sz="2400" dirty="0">
                <a:latin typeface="Simplified Arabic" panose="02020603050405020304" pitchFamily="18" charset="-78"/>
                <a:ea typeface="Calibri" panose="020F0502020204030204" pitchFamily="34" charset="0"/>
                <a:cs typeface="Arial" panose="020B0604020202020204" pitchFamily="34" charset="0"/>
              </a:rPr>
              <a:t>Min</a:t>
            </a:r>
            <a:r>
              <a:rPr lang="ar-IQ" sz="2400" dirty="0">
                <a:latin typeface="Calibri" panose="020F0502020204030204" pitchFamily="34" charset="0"/>
                <a:ea typeface="Calibri" panose="020F0502020204030204" pitchFamily="34" charset="0"/>
                <a:cs typeface="Simplified Arabic" panose="02020603050405020304" pitchFamily="18" charset="-78"/>
              </a:rPr>
              <a:t>) يتم اختيار اقل ناتج بالنسبة للمثال السابق نختار اعلى قيمة لان دالة الهدف </a:t>
            </a:r>
            <a:r>
              <a:rPr lang="en-US" sz="2400" dirty="0" smtClean="0">
                <a:latin typeface="Simplified Arabic" panose="02020603050405020304" pitchFamily="18" charset="-78"/>
                <a:ea typeface="Calibri" panose="020F0502020204030204" pitchFamily="34" charset="0"/>
                <a:cs typeface="Arial" panose="020B0604020202020204" pitchFamily="34" charset="0"/>
              </a:rPr>
              <a:t>Max</a:t>
            </a:r>
            <a:endParaRPr lang="ar-IQ" sz="2400" dirty="0" smtClean="0">
              <a:latin typeface="Simplified Arabic" panose="02020603050405020304" pitchFamily="18" charset="-78"/>
              <a:ea typeface="Calibri" panose="020F0502020204030204" pitchFamily="34" charset="0"/>
              <a:cs typeface="Arial" panose="020B0604020202020204" pitchFamily="34" charset="0"/>
            </a:endParaRPr>
          </a:p>
          <a:p>
            <a:pPr algn="just" rtl="1">
              <a:lnSpc>
                <a:spcPct val="115000"/>
              </a:lnSpc>
              <a:spcAft>
                <a:spcPts val="800"/>
              </a:spcAft>
              <a:tabLst>
                <a:tab pos="2483485" algn="l"/>
                <a:tab pos="5731510" algn="r"/>
              </a:tabLst>
            </a:pPr>
            <a:endParaRPr lang="ar-IQ" sz="2400" dirty="0" smtClean="0">
              <a:latin typeface="Simplified Arabic" panose="02020603050405020304" pitchFamily="18" charset="-78"/>
              <a:ea typeface="Calibri" panose="020F0502020204030204" pitchFamily="34" charset="0"/>
              <a:cs typeface="Arial" panose="020B0604020202020204" pitchFamily="34" charset="0"/>
            </a:endParaRPr>
          </a:p>
          <a:p>
            <a:pPr algn="just" rtl="1">
              <a:lnSpc>
                <a:spcPct val="115000"/>
              </a:lnSpc>
              <a:spcAft>
                <a:spcPts val="800"/>
              </a:spcAft>
              <a:tabLst>
                <a:tab pos="2483485" algn="l"/>
                <a:tab pos="5731510" algn="r"/>
              </a:tabLst>
            </a:pPr>
            <a:endParaRPr lang="ar-IQ" sz="2400" dirty="0">
              <a:latin typeface="Simplified Arabic" panose="02020603050405020304" pitchFamily="18" charset="-78"/>
              <a:ea typeface="Calibri" panose="020F0502020204030204" pitchFamily="34" charset="0"/>
              <a:cs typeface="Arial" panose="020B0604020202020204" pitchFamily="34" charset="0"/>
            </a:endParaRPr>
          </a:p>
          <a:p>
            <a:pPr algn="just" rtl="1">
              <a:lnSpc>
                <a:spcPct val="115000"/>
              </a:lnSpc>
              <a:spcAft>
                <a:spcPts val="800"/>
              </a:spcAft>
              <a:tabLst>
                <a:tab pos="2483485" algn="l"/>
                <a:tab pos="5731510" algn="r"/>
              </a:tabLst>
            </a:pPr>
            <a:endParaRPr lang="ar-IQ" sz="2400" dirty="0" smtClean="0">
              <a:latin typeface="Simplified Arabic" panose="02020603050405020304" pitchFamily="18" charset="-78"/>
              <a:ea typeface="Calibri" panose="020F0502020204030204" pitchFamily="34" charset="0"/>
              <a:cs typeface="Arial" panose="020B0604020202020204" pitchFamily="34" charset="0"/>
            </a:endParaRPr>
          </a:p>
          <a:p>
            <a:pPr algn="just" rtl="1">
              <a:lnSpc>
                <a:spcPct val="115000"/>
              </a:lnSpc>
              <a:spcAft>
                <a:spcPts val="800"/>
              </a:spcAft>
              <a:tabLst>
                <a:tab pos="2483485" algn="l"/>
                <a:tab pos="5731510" algn="r"/>
              </a:tabLst>
            </a:pPr>
            <a:endParaRPr lang="ar-IQ" sz="2400" dirty="0">
              <a:latin typeface="Simplified Arabic" panose="02020603050405020304" pitchFamily="18" charset="-78"/>
              <a:ea typeface="Calibri" panose="020F0502020204030204" pitchFamily="34" charset="0"/>
              <a:cs typeface="Arial" panose="020B0604020202020204" pitchFamily="34" charset="0"/>
            </a:endParaRPr>
          </a:p>
          <a:p>
            <a:pPr algn="just" rtl="1">
              <a:lnSpc>
                <a:spcPct val="115000"/>
              </a:lnSpc>
              <a:spcAft>
                <a:spcPts val="800"/>
              </a:spcAft>
              <a:tabLst>
                <a:tab pos="2483485" algn="l"/>
                <a:tab pos="5731510" algn="r"/>
              </a:tabLst>
            </a:pPr>
            <a:r>
              <a:rPr lang="ar-IQ" sz="2400" dirty="0">
                <a:latin typeface="Calibri" panose="020F0502020204030204" pitchFamily="34" charset="0"/>
                <a:ea typeface="Calibri" panose="020F0502020204030204" pitchFamily="34" charset="0"/>
                <a:cs typeface="Simplified Arabic" panose="02020603050405020304" pitchFamily="18" charset="-78"/>
              </a:rPr>
              <a:t>من القيم اعلاها نلاحظ ان ( 147.5) هو اعلى ناتج تعويض في دالة الهدف ويعبر هذا الرقم انه في حالة انتاج (2.5) وحدة من المادة الأولى (35) وحدة من المادة الثانية سوف يتم تحقيق اعلى ربح للعمل. </a:t>
            </a:r>
            <a:endParaRPr lang="en-US" sz="2400"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15000"/>
              </a:lnSpc>
              <a:spcAft>
                <a:spcPts val="800"/>
              </a:spcAft>
              <a:tabLst>
                <a:tab pos="2483485" algn="l"/>
                <a:tab pos="5731510" algn="r"/>
              </a:tabLst>
            </a:pPr>
            <a:endParaRPr lang="ar-IQ" sz="2400" dirty="0" smtClean="0">
              <a:latin typeface="Simplified Arabic" panose="02020603050405020304" pitchFamily="18" charset="-78"/>
              <a:ea typeface="Calibri" panose="020F0502020204030204" pitchFamily="34" charset="0"/>
              <a:cs typeface="Arial" panose="020B0604020202020204" pitchFamily="34" charset="0"/>
            </a:endParaRPr>
          </a:p>
          <a:p>
            <a:pPr algn="just" rtl="1">
              <a:lnSpc>
                <a:spcPct val="115000"/>
              </a:lnSpc>
              <a:spcAft>
                <a:spcPts val="800"/>
              </a:spcAft>
              <a:tabLst>
                <a:tab pos="2483485" algn="l"/>
                <a:tab pos="5731510" algn="r"/>
              </a:tabLst>
            </a:pPr>
            <a:endParaRPr lang="ar-IQ" sz="2400" dirty="0" smtClean="0">
              <a:latin typeface="Simplified Arabic" panose="02020603050405020304" pitchFamily="18" charset="-78"/>
              <a:ea typeface="Calibri" panose="020F0502020204030204" pitchFamily="34" charset="0"/>
              <a:cs typeface="Arial" panose="020B0604020202020204" pitchFamily="34" charset="0"/>
            </a:endParaRPr>
          </a:p>
          <a:p>
            <a:pPr algn="just" rtl="1">
              <a:lnSpc>
                <a:spcPct val="115000"/>
              </a:lnSpc>
              <a:spcAft>
                <a:spcPts val="800"/>
              </a:spcAft>
              <a:tabLst>
                <a:tab pos="2483485" algn="l"/>
                <a:tab pos="5731510" algn="r"/>
              </a:tabLst>
            </a:pPr>
            <a:endParaRPr lang="ar-IQ" sz="2400" dirty="0">
              <a:latin typeface="Simplified Arabic" panose="02020603050405020304" pitchFamily="18" charset="-78"/>
              <a:ea typeface="Calibri" panose="020F0502020204030204" pitchFamily="34" charset="0"/>
              <a:cs typeface="Arial" panose="020B0604020202020204" pitchFamily="34" charset="0"/>
            </a:endParaRPr>
          </a:p>
          <a:p>
            <a:pPr algn="just" rtl="1">
              <a:lnSpc>
                <a:spcPct val="115000"/>
              </a:lnSpc>
              <a:spcAft>
                <a:spcPts val="800"/>
              </a:spcAft>
              <a:tabLst>
                <a:tab pos="2483485" algn="l"/>
                <a:tab pos="5731510" algn="r"/>
              </a:tabLst>
            </a:pPr>
            <a:endParaRPr lang="ar-IQ" sz="1400" dirty="0">
              <a:latin typeface="Simplified Arabic" panose="02020603050405020304" pitchFamily="18" charset="-78"/>
              <a:ea typeface="Calibri" panose="020F0502020204030204" pitchFamily="34" charset="0"/>
              <a:cs typeface="Arial" panose="020B0604020202020204" pitchFamily="34" charset="0"/>
            </a:endParaRPr>
          </a:p>
        </p:txBody>
      </p:sp>
      <p:graphicFrame>
        <p:nvGraphicFramePr>
          <p:cNvPr id="3" name="جدول 2"/>
          <p:cNvGraphicFramePr>
            <a:graphicFrameLocks noGrp="1"/>
          </p:cNvGraphicFramePr>
          <p:nvPr>
            <p:extLst>
              <p:ext uri="{D42A27DB-BD31-4B8C-83A1-F6EECF244321}">
                <p14:modId xmlns:p14="http://schemas.microsoft.com/office/powerpoint/2010/main" val="1862657681"/>
              </p:ext>
            </p:extLst>
          </p:nvPr>
        </p:nvGraphicFramePr>
        <p:xfrm>
          <a:off x="3834245" y="2930235"/>
          <a:ext cx="4727143" cy="1759875"/>
        </p:xfrm>
        <a:graphic>
          <a:graphicData uri="http://schemas.openxmlformats.org/drawingml/2006/table">
            <a:tbl>
              <a:tblPr rtl="1" firstRow="1" firstCol="1" bandRow="1">
                <a:tableStyleId>{5C22544A-7EE6-4342-B048-85BDC9FD1C3A}</a:tableStyleId>
              </a:tblPr>
              <a:tblGrid>
                <a:gridCol w="3166294"/>
                <a:gridCol w="1560849"/>
              </a:tblGrid>
              <a:tr h="351975">
                <a:tc>
                  <a:txBody>
                    <a:bodyPr/>
                    <a:lstStyle/>
                    <a:p>
                      <a:pPr marL="0" marR="0" algn="l" rtl="1">
                        <a:lnSpc>
                          <a:spcPct val="115000"/>
                        </a:lnSpc>
                        <a:spcBef>
                          <a:spcPts val="0"/>
                        </a:spcBef>
                        <a:spcAft>
                          <a:spcPts val="0"/>
                        </a:spcAft>
                        <a:tabLst>
                          <a:tab pos="2483485" algn="l"/>
                          <a:tab pos="5731510" algn="r"/>
                        </a:tabLst>
                      </a:pPr>
                      <a:r>
                        <a:rPr lang="en-US" sz="1400" dirty="0">
                          <a:effectLst/>
                        </a:rPr>
                        <a:t>F(X)=3X1 + 4X2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2483485" algn="l"/>
                          <a:tab pos="5731510" algn="r"/>
                        </a:tabLst>
                      </a:pPr>
                      <a:r>
                        <a:rPr lang="ar-IQ" sz="1400" b="1">
                          <a:solidFill>
                            <a:schemeClr val="bg1"/>
                          </a:solidFill>
                          <a:effectLst/>
                        </a:rPr>
                        <a:t>(</a:t>
                      </a:r>
                      <a:r>
                        <a:rPr lang="en-US" sz="1400" b="1">
                          <a:solidFill>
                            <a:schemeClr val="bg1"/>
                          </a:solidFill>
                          <a:effectLst/>
                        </a:rPr>
                        <a:t>X1 , X2</a:t>
                      </a:r>
                      <a:r>
                        <a:rPr lang="ar-IQ" sz="1400" b="1">
                          <a:solidFill>
                            <a:schemeClr val="bg1"/>
                          </a:solidFill>
                          <a:effectLst/>
                        </a:rPr>
                        <a:t>)</a:t>
                      </a:r>
                      <a:endParaRPr lang="en-US" sz="11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6">
                        <a:lumMod val="75000"/>
                      </a:schemeClr>
                    </a:solidFill>
                  </a:tcPr>
                </a:tc>
              </a:tr>
              <a:tr h="351975">
                <a:tc>
                  <a:txBody>
                    <a:bodyPr/>
                    <a:lstStyle/>
                    <a:p>
                      <a:pPr marL="0" marR="0" algn="l" rtl="0">
                        <a:lnSpc>
                          <a:spcPct val="115000"/>
                        </a:lnSpc>
                        <a:spcBef>
                          <a:spcPts val="0"/>
                        </a:spcBef>
                        <a:spcAft>
                          <a:spcPts val="0"/>
                        </a:spcAft>
                        <a:tabLst>
                          <a:tab pos="2483485" algn="l"/>
                          <a:tab pos="5731510" algn="r"/>
                        </a:tabLst>
                      </a:pPr>
                      <a:r>
                        <a:rPr lang="en-US" sz="1400">
                          <a:effectLst/>
                        </a:rPr>
                        <a:t>3(0) + 4(0) = 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2483485" algn="l"/>
                          <a:tab pos="5731510" algn="r"/>
                        </a:tabLst>
                      </a:pPr>
                      <a:r>
                        <a:rPr lang="ar-IQ" sz="1400" b="1">
                          <a:solidFill>
                            <a:schemeClr val="bg1"/>
                          </a:solidFill>
                          <a:effectLst/>
                        </a:rPr>
                        <a:t>(0،0)  أ</a:t>
                      </a:r>
                      <a:endParaRPr lang="en-US" sz="11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6">
                        <a:lumMod val="75000"/>
                      </a:schemeClr>
                    </a:solidFill>
                  </a:tcPr>
                </a:tc>
              </a:tr>
              <a:tr h="351975">
                <a:tc>
                  <a:txBody>
                    <a:bodyPr/>
                    <a:lstStyle/>
                    <a:p>
                      <a:pPr marL="0" marR="0" algn="l" rtl="0">
                        <a:lnSpc>
                          <a:spcPct val="115000"/>
                        </a:lnSpc>
                        <a:spcBef>
                          <a:spcPts val="0"/>
                        </a:spcBef>
                        <a:spcAft>
                          <a:spcPts val="0"/>
                        </a:spcAft>
                        <a:tabLst>
                          <a:tab pos="2483485" algn="l"/>
                          <a:tab pos="5731510" algn="r"/>
                        </a:tabLst>
                      </a:pPr>
                      <a:r>
                        <a:rPr lang="en-US" sz="1400">
                          <a:effectLst/>
                        </a:rPr>
                        <a:t>3(20) + 4(0) = 60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2483485" algn="l"/>
                          <a:tab pos="5731510" algn="r"/>
                        </a:tabLst>
                      </a:pPr>
                      <a:r>
                        <a:rPr lang="ar-IQ" sz="1400" b="1">
                          <a:solidFill>
                            <a:schemeClr val="bg1"/>
                          </a:solidFill>
                          <a:effectLst/>
                        </a:rPr>
                        <a:t>(20،0 ) ب</a:t>
                      </a:r>
                      <a:endParaRPr lang="en-US" sz="11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6">
                        <a:lumMod val="75000"/>
                      </a:schemeClr>
                    </a:solidFill>
                  </a:tcPr>
                </a:tc>
              </a:tr>
              <a:tr h="351975">
                <a:tc>
                  <a:txBody>
                    <a:bodyPr/>
                    <a:lstStyle/>
                    <a:p>
                      <a:pPr marL="0" marR="0" algn="l" rtl="0">
                        <a:lnSpc>
                          <a:spcPct val="115000"/>
                        </a:lnSpc>
                        <a:spcBef>
                          <a:spcPts val="0"/>
                        </a:spcBef>
                        <a:spcAft>
                          <a:spcPts val="0"/>
                        </a:spcAft>
                        <a:tabLst>
                          <a:tab pos="2483485" algn="l"/>
                          <a:tab pos="5731510" algn="r"/>
                        </a:tabLst>
                      </a:pPr>
                      <a:r>
                        <a:rPr lang="en-US" sz="1400">
                          <a:effectLst/>
                        </a:rPr>
                        <a:t>3(0) + 4(36) = 144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2483485" algn="l"/>
                          <a:tab pos="5731510" algn="r"/>
                        </a:tabLst>
                      </a:pPr>
                      <a:r>
                        <a:rPr lang="ar-IQ" sz="1400" b="1">
                          <a:solidFill>
                            <a:schemeClr val="bg1"/>
                          </a:solidFill>
                          <a:effectLst/>
                        </a:rPr>
                        <a:t>(</a:t>
                      </a:r>
                      <a:r>
                        <a:rPr lang="en-US" sz="1400" b="1">
                          <a:solidFill>
                            <a:schemeClr val="bg1"/>
                          </a:solidFill>
                          <a:effectLst/>
                        </a:rPr>
                        <a:t>36 </a:t>
                      </a:r>
                      <a:r>
                        <a:rPr lang="ar-IQ" sz="1400" b="1">
                          <a:solidFill>
                            <a:schemeClr val="bg1"/>
                          </a:solidFill>
                          <a:effectLst/>
                        </a:rPr>
                        <a:t>،0 ) ج</a:t>
                      </a:r>
                      <a:endParaRPr lang="en-US" sz="11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6">
                        <a:lumMod val="75000"/>
                      </a:schemeClr>
                    </a:solidFill>
                  </a:tcPr>
                </a:tc>
              </a:tr>
              <a:tr h="351975">
                <a:tc>
                  <a:txBody>
                    <a:bodyPr/>
                    <a:lstStyle/>
                    <a:p>
                      <a:pPr marL="0" marR="0" algn="l" rtl="0">
                        <a:lnSpc>
                          <a:spcPct val="115000"/>
                        </a:lnSpc>
                        <a:spcBef>
                          <a:spcPts val="0"/>
                        </a:spcBef>
                        <a:spcAft>
                          <a:spcPts val="0"/>
                        </a:spcAft>
                        <a:tabLst>
                          <a:tab pos="2483485" algn="l"/>
                          <a:tab pos="5731510" algn="r"/>
                        </a:tabLst>
                      </a:pPr>
                      <a:r>
                        <a:rPr lang="en-US" sz="1400">
                          <a:effectLst/>
                        </a:rPr>
                        <a:t>3(2.5) + 4(35) = 147.5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2483485" algn="l"/>
                          <a:tab pos="5731510" algn="r"/>
                        </a:tabLst>
                      </a:pPr>
                      <a:r>
                        <a:rPr lang="ar-IQ" sz="1400" b="1" dirty="0">
                          <a:solidFill>
                            <a:schemeClr val="bg1"/>
                          </a:solidFill>
                          <a:effectLst/>
                        </a:rPr>
                        <a:t>(2.5،35) د</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6">
                        <a:lumMod val="75000"/>
                      </a:schemeClr>
                    </a:solidFill>
                  </a:tcPr>
                </a:tc>
              </a:tr>
            </a:tbl>
          </a:graphicData>
        </a:graphic>
      </p:graphicFrame>
    </p:spTree>
    <p:extLst>
      <p:ext uri="{BB962C8B-B14F-4D97-AF65-F5344CB8AC3E}">
        <p14:creationId xmlns:p14="http://schemas.microsoft.com/office/powerpoint/2010/main" val="1356075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74173" y="1655661"/>
            <a:ext cx="10172700" cy="2769989"/>
          </a:xfrm>
          <a:prstGeom prst="rect">
            <a:avLst/>
          </a:prstGeom>
        </p:spPr>
        <p:txBody>
          <a:bodyPr wrap="square">
            <a:spAutoFit/>
          </a:bodyPr>
          <a:lstStyle/>
          <a:p>
            <a:pPr marL="228600" marR="0" algn="ctr" rtl="1">
              <a:spcBef>
                <a:spcPts val="0"/>
              </a:spcBef>
              <a:spcAft>
                <a:spcPts val="800"/>
              </a:spcAft>
              <a:tabLst>
                <a:tab pos="2483485" algn="l"/>
                <a:tab pos="5731510" algn="r"/>
              </a:tabLst>
            </a:pPr>
            <a:r>
              <a:rPr lang="ar-IQ" sz="28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طرق حل نماذج البرمجة الخطية</a:t>
            </a:r>
          </a:p>
          <a:p>
            <a:pPr marL="228600" marR="0" algn="ctr" rtl="1">
              <a:spcBef>
                <a:spcPts val="0"/>
              </a:spcBef>
              <a:spcAft>
                <a:spcPts val="800"/>
              </a:spcAft>
              <a:tabLst>
                <a:tab pos="2483485" algn="l"/>
                <a:tab pos="5731510" algn="r"/>
              </a:tabLst>
            </a:pPr>
            <a:r>
              <a:rPr lang="ar-IQ" sz="2800" b="1" dirty="0">
                <a:solidFill>
                  <a:srgbClr val="FF0000"/>
                </a:solidFill>
                <a:latin typeface="Arabic Typesetting" panose="03020402040406030203" pitchFamily="66" charset="-78"/>
                <a:ea typeface="Calibri" panose="020F0502020204030204" pitchFamily="34" charset="0"/>
                <a:cs typeface="Arabic Typesetting" panose="03020402040406030203" pitchFamily="66" charset="-78"/>
              </a:rPr>
              <a:t> </a:t>
            </a:r>
            <a:r>
              <a:rPr lang="en-US" sz="3600" b="1" dirty="0">
                <a:solidFill>
                  <a:srgbClr val="FF0000"/>
                </a:solidFill>
                <a:latin typeface="Arabic Typesetting" panose="03020402040406030203" pitchFamily="66" charset="-78"/>
                <a:ea typeface="Calibri" panose="020F0502020204030204" pitchFamily="34" charset="0"/>
                <a:cs typeface="Arabic Typesetting" panose="03020402040406030203" pitchFamily="66" charset="-78"/>
              </a:rPr>
              <a:t>Method of solution LP models</a:t>
            </a:r>
            <a:endParaRPr lang="en-US" dirty="0">
              <a:latin typeface="Arabic Typesetting" panose="03020402040406030203" pitchFamily="66" charset="-78"/>
              <a:ea typeface="Calibri" panose="020F0502020204030204" pitchFamily="34" charset="0"/>
              <a:cs typeface="Arabic Typesetting" panose="03020402040406030203" pitchFamily="66" charset="-78"/>
            </a:endParaRPr>
          </a:p>
          <a:p>
            <a:pPr algn="r" rtl="1">
              <a:lnSpc>
                <a:spcPct val="150000"/>
              </a:lnSpc>
              <a:spcAft>
                <a:spcPts val="800"/>
              </a:spcAft>
              <a:tabLst>
                <a:tab pos="2483485" algn="l"/>
                <a:tab pos="5731510" algn="r"/>
              </a:tabLst>
            </a:pPr>
            <a:r>
              <a:rPr lang="ar-IQ" sz="2400" dirty="0">
                <a:latin typeface="Calibri" panose="020F0502020204030204" pitchFamily="34" charset="0"/>
                <a:ea typeface="Calibri" panose="020F0502020204030204" pitchFamily="34" charset="0"/>
                <a:cs typeface="Simplified Arabic" panose="02020603050405020304" pitchFamily="18" charset="-78"/>
              </a:rPr>
              <a:t>هناك طريقتان اساسيتان لحل نماذج البرمجة الخطية هما:</a:t>
            </a:r>
            <a:endParaRPr lang="en-US"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0"/>
              </a:spcAft>
              <a:buFont typeface="+mj-lt"/>
              <a:buAutoNum type="arabicPeriod"/>
              <a:tabLst>
                <a:tab pos="2483485" algn="l"/>
                <a:tab pos="5731510" algn="r"/>
              </a:tabLst>
            </a:pPr>
            <a:r>
              <a:rPr lang="ar-IQ" b="1" dirty="0">
                <a:latin typeface="Calibri" panose="020F0502020204030204" pitchFamily="34" charset="0"/>
                <a:ea typeface="Calibri" panose="020F0502020204030204" pitchFamily="34" charset="0"/>
                <a:cs typeface="Simplified Arabic" panose="02020603050405020304" pitchFamily="18" charset="-78"/>
              </a:rPr>
              <a:t>الطريقة البيانية </a:t>
            </a:r>
            <a:r>
              <a:rPr lang="en-US" b="1" dirty="0">
                <a:latin typeface="Simplified Arabic" panose="02020603050405020304" pitchFamily="18" charset="-78"/>
                <a:ea typeface="Calibri" panose="020F0502020204030204" pitchFamily="34" charset="0"/>
                <a:cs typeface="Arial" panose="020B0604020202020204" pitchFamily="34" charset="0"/>
              </a:rPr>
              <a:t>Graphical method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800"/>
              </a:spcAft>
              <a:buFont typeface="+mj-lt"/>
              <a:buAutoNum type="arabicPeriod"/>
              <a:tabLst>
                <a:tab pos="2483485" algn="l"/>
                <a:tab pos="5731510" algn="r"/>
              </a:tabLst>
            </a:pPr>
            <a:r>
              <a:rPr lang="ar-IQ" b="1" dirty="0">
                <a:latin typeface="Calibri" panose="020F0502020204030204" pitchFamily="34" charset="0"/>
                <a:ea typeface="Calibri" panose="020F0502020204030204" pitchFamily="34" charset="0"/>
                <a:cs typeface="Simplified Arabic" panose="02020603050405020304" pitchFamily="18" charset="-78"/>
              </a:rPr>
              <a:t>طريقة </a:t>
            </a:r>
            <a:r>
              <a:rPr lang="ar-IQ" b="1" dirty="0" err="1">
                <a:latin typeface="Calibri" panose="020F0502020204030204" pitchFamily="34" charset="0"/>
                <a:ea typeface="Calibri" panose="020F0502020204030204" pitchFamily="34" charset="0"/>
                <a:cs typeface="Simplified Arabic" panose="02020603050405020304" pitchFamily="18" charset="-78"/>
              </a:rPr>
              <a:t>السمبلكس</a:t>
            </a:r>
            <a:r>
              <a:rPr lang="ar-IQ" b="1" dirty="0">
                <a:latin typeface="Calibri" panose="020F0502020204030204" pitchFamily="34" charset="0"/>
                <a:ea typeface="Calibri" panose="020F0502020204030204" pitchFamily="34" charset="0"/>
                <a:cs typeface="Simplified Arabic" panose="02020603050405020304" pitchFamily="18" charset="-78"/>
              </a:rPr>
              <a:t> </a:t>
            </a:r>
            <a:r>
              <a:rPr lang="en-US" b="1" dirty="0">
                <a:latin typeface="Simplified Arabic" panose="02020603050405020304" pitchFamily="18" charset="-78"/>
                <a:ea typeface="Calibri" panose="020F0502020204030204" pitchFamily="34" charset="0"/>
                <a:cs typeface="Arial" panose="020B0604020202020204" pitchFamily="34" charset="0"/>
              </a:rPr>
              <a:t>Simplex method </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2240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48145" y="529936"/>
            <a:ext cx="10879282" cy="5394297"/>
          </a:xfrm>
          <a:prstGeom prst="rect">
            <a:avLst/>
          </a:prstGeom>
        </p:spPr>
        <p:txBody>
          <a:bodyPr wrap="square">
            <a:spAutoFit/>
          </a:bodyPr>
          <a:lstStyle/>
          <a:p>
            <a:pPr algn="r" rtl="1">
              <a:lnSpc>
                <a:spcPct val="115000"/>
              </a:lnSpc>
              <a:spcAft>
                <a:spcPts val="800"/>
              </a:spcAft>
              <a:tabLst>
                <a:tab pos="2483485" algn="l"/>
                <a:tab pos="5731510" algn="r"/>
              </a:tabLst>
            </a:pPr>
            <a:r>
              <a:rPr lang="ar-IQ" sz="32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الطريقة الأولى: الطريقة البيانية </a:t>
            </a:r>
            <a:r>
              <a:rPr lang="en-US" sz="3200" b="1" dirty="0">
                <a:solidFill>
                  <a:srgbClr val="FF0000"/>
                </a:solidFill>
                <a:latin typeface="Simplified Arabic" panose="02020603050405020304" pitchFamily="18" charset="-78"/>
                <a:ea typeface="Calibri" panose="020F0502020204030204" pitchFamily="34" charset="0"/>
                <a:cs typeface="Arial" panose="020B0604020202020204" pitchFamily="34" charset="0"/>
              </a:rPr>
              <a:t>Graphical method</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tabLst>
                <a:tab pos="2483485" algn="l"/>
                <a:tab pos="5731510" algn="r"/>
              </a:tabLst>
            </a:pPr>
            <a:r>
              <a:rPr lang="ar-IQ" sz="3200" dirty="0">
                <a:latin typeface="Calibri" panose="020F0502020204030204" pitchFamily="34" charset="0"/>
                <a:ea typeface="Calibri" panose="020F0502020204030204" pitchFamily="34" charset="0"/>
                <a:cs typeface="Simplified Arabic" panose="02020603050405020304" pitchFamily="18" charset="-78"/>
              </a:rPr>
              <a:t>وهي طريقة خاصة لحل مسائل البرمجة الخطية لإيجاد الحل الأمثل، تصلح هذه الطريقة لحل المسائل التي تحتوي على متغيرين اثنين فقط ولا يمكن حل المسائل التي تحتوي على أكثر من متغيرين حيث تعتبر طريقة بسيطة ودقيقة ولكنها غير </a:t>
            </a:r>
            <a:r>
              <a:rPr lang="ar-IQ" sz="3200" dirty="0" err="1">
                <a:latin typeface="Calibri" panose="020F0502020204030204" pitchFamily="34" charset="0"/>
                <a:ea typeface="Calibri" panose="020F0502020204030204" pitchFamily="34" charset="0"/>
                <a:cs typeface="Simplified Arabic" panose="02020603050405020304" pitchFamily="18" charset="-78"/>
              </a:rPr>
              <a:t>كفوءة</a:t>
            </a:r>
            <a:r>
              <a:rPr lang="ar-IQ" sz="3200" dirty="0">
                <a:latin typeface="Calibri" panose="020F0502020204030204" pitchFamily="34" charset="0"/>
                <a:ea typeface="Calibri" panose="020F0502020204030204" pitchFamily="34" charset="0"/>
                <a:cs typeface="Simplified Arabic" panose="02020603050405020304" pitchFamily="18" charset="-78"/>
              </a:rPr>
              <a:t> في معالجة مشكلات البرمجة الخطية في الحياة العملية التي تحتوي على أكثر من متغيرين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tabLst>
                <a:tab pos="2483485" algn="l"/>
                <a:tab pos="5731510" algn="r"/>
              </a:tabLst>
            </a:pPr>
            <a:r>
              <a:rPr lang="ar-IQ" sz="3200" dirty="0">
                <a:latin typeface="Calibri" panose="020F0502020204030204" pitchFamily="34" charset="0"/>
                <a:ea typeface="Calibri" panose="020F0502020204030204" pitchFamily="34" charset="0"/>
                <a:cs typeface="Simplified Arabic" panose="02020603050405020304" pitchFamily="18" charset="-78"/>
              </a:rPr>
              <a:t>تستند هذه الطريقة على تحديد منطقة الحل الأساسي الابتدائي المقبول او الممكن (منطقة الحلول المثلى) ثم نحدد النقاط المتطرفة التي تجعل الأرباح أعظم ما يمكن اذا كانت دالة الهدف (</a:t>
            </a:r>
            <a:r>
              <a:rPr lang="en-US" sz="3200" dirty="0">
                <a:latin typeface="Simplified Arabic" panose="02020603050405020304" pitchFamily="18" charset="-78"/>
                <a:ea typeface="Calibri" panose="020F0502020204030204" pitchFamily="34" charset="0"/>
                <a:cs typeface="Arial" panose="020B0604020202020204" pitchFamily="34" charset="0"/>
              </a:rPr>
              <a:t>Max</a:t>
            </a:r>
            <a:r>
              <a:rPr lang="ar-IQ" sz="3200" dirty="0">
                <a:latin typeface="Calibri" panose="020F0502020204030204" pitchFamily="34" charset="0"/>
                <a:ea typeface="Calibri" panose="020F0502020204030204" pitchFamily="34" charset="0"/>
                <a:cs typeface="Simplified Arabic" panose="02020603050405020304" pitchFamily="18" charset="-78"/>
              </a:rPr>
              <a:t>) واقل ما يمكن اذا كانت دالة الهدف (</a:t>
            </a:r>
            <a:r>
              <a:rPr lang="en-US" sz="3200" dirty="0">
                <a:latin typeface="Simplified Arabic" panose="02020603050405020304" pitchFamily="18" charset="-78"/>
                <a:ea typeface="Calibri" panose="020F0502020204030204" pitchFamily="34" charset="0"/>
                <a:cs typeface="Arial" panose="020B0604020202020204" pitchFamily="34" charset="0"/>
              </a:rPr>
              <a:t>Min</a:t>
            </a:r>
            <a:r>
              <a:rPr lang="ar-IQ" sz="3200" dirty="0">
                <a:latin typeface="Calibri" panose="020F0502020204030204" pitchFamily="34" charset="0"/>
                <a:ea typeface="Calibri" panose="020F0502020204030204" pitchFamily="34" charset="0"/>
                <a:cs typeface="Simplified Arabic" panose="02020603050405020304" pitchFamily="18" charset="-78"/>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9796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14399" y="613064"/>
            <a:ext cx="10484427" cy="5631157"/>
          </a:xfrm>
          <a:prstGeom prst="rect">
            <a:avLst/>
          </a:prstGeom>
        </p:spPr>
        <p:txBody>
          <a:bodyPr wrap="square">
            <a:spAutoFit/>
          </a:bodyPr>
          <a:lstStyle/>
          <a:p>
            <a:pPr algn="just" rtl="1">
              <a:lnSpc>
                <a:spcPct val="115000"/>
              </a:lnSpc>
              <a:spcAft>
                <a:spcPts val="800"/>
              </a:spcAft>
              <a:tabLst>
                <a:tab pos="2483485" algn="l"/>
                <a:tab pos="5731510" algn="r"/>
              </a:tabLst>
            </a:pPr>
            <a:r>
              <a:rPr lang="ar-IQ" sz="28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خطوات الحل بالطريقة البيانية</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tabLst>
                <a:tab pos="2483485" algn="l"/>
                <a:tab pos="5731510" algn="r"/>
              </a:tabLst>
            </a:pPr>
            <a:r>
              <a:rPr lang="ar-IQ" sz="2800" dirty="0">
                <a:latin typeface="Calibri" panose="020F0502020204030204" pitchFamily="34" charset="0"/>
                <a:ea typeface="Calibri" panose="020F0502020204030204" pitchFamily="34" charset="0"/>
                <a:cs typeface="Simplified Arabic" panose="02020603050405020304" pitchFamily="18" charset="-78"/>
              </a:rPr>
              <a:t>اذا كان لدينا النموذج الاتي والذي يحتوي على دالة الهدف والقيود و قيد عدم </a:t>
            </a:r>
            <a:r>
              <a:rPr lang="ar-IQ" sz="2800" dirty="0" err="1">
                <a:latin typeface="Calibri" panose="020F0502020204030204" pitchFamily="34" charset="0"/>
                <a:ea typeface="Calibri" panose="020F0502020204030204" pitchFamily="34" charset="0"/>
                <a:cs typeface="Simplified Arabic" panose="02020603050405020304" pitchFamily="18" charset="-78"/>
              </a:rPr>
              <a:t>السالبية</a:t>
            </a:r>
            <a:r>
              <a:rPr lang="ar-IQ" sz="2800" dirty="0">
                <a:latin typeface="Calibri" panose="020F0502020204030204" pitchFamily="34" charset="0"/>
                <a:ea typeface="Calibri" panose="020F0502020204030204" pitchFamily="34" charset="0"/>
                <a:cs typeface="Simplified Arabic" panose="02020603050405020304" pitchFamily="18" charset="-78"/>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228600" rtl="1">
              <a:lnSpc>
                <a:spcPct val="107000"/>
              </a:lnSpc>
              <a:spcAft>
                <a:spcPts val="800"/>
              </a:spcAft>
              <a:tabLst>
                <a:tab pos="2483485" algn="l"/>
                <a:tab pos="5731510" algn="r"/>
              </a:tabLst>
            </a:pPr>
            <a:r>
              <a:rPr lang="en-US" sz="2800" dirty="0">
                <a:latin typeface="Times New Roman" panose="02020603050405020304" pitchFamily="18" charset="0"/>
                <a:ea typeface="Calibri" panose="020F0502020204030204" pitchFamily="34" charset="0"/>
                <a:cs typeface="Arial" panose="020B0604020202020204" pitchFamily="34" charset="0"/>
              </a:rPr>
              <a:t>Max f(x) = 3X1 + 4X2</a:t>
            </a:r>
            <a:r>
              <a:rPr lang="ar-IQ" sz="2800" dirty="0">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228600" rtl="1">
              <a:lnSpc>
                <a:spcPct val="107000"/>
              </a:lnSpc>
              <a:spcAft>
                <a:spcPts val="800"/>
              </a:spcAft>
              <a:tabLst>
                <a:tab pos="2483485" algn="l"/>
                <a:tab pos="5731510" algn="r"/>
              </a:tabLst>
            </a:pPr>
            <a:r>
              <a:rPr lang="en-US" sz="2800" dirty="0">
                <a:latin typeface="Times New Roman" panose="02020603050405020304" pitchFamily="18" charset="0"/>
                <a:ea typeface="Calibri" panose="020F0502020204030204" pitchFamily="34" charset="0"/>
                <a:cs typeface="Arial" panose="020B0604020202020204" pitchFamily="34" charset="0"/>
              </a:rPr>
              <a:t>S.to  4X1 + 2X2 </a:t>
            </a:r>
            <a:r>
              <a:rPr lang="en-US" sz="2800" u="sng" dirty="0">
                <a:latin typeface="Times New Roman" panose="02020603050405020304" pitchFamily="18" charset="0"/>
                <a:ea typeface="Calibri" panose="020F0502020204030204" pitchFamily="34" charset="0"/>
                <a:cs typeface="Arial" panose="020B0604020202020204" pitchFamily="34" charset="0"/>
              </a:rPr>
              <a:t>&lt;</a:t>
            </a:r>
            <a:r>
              <a:rPr lang="en-US" sz="2800" dirty="0">
                <a:latin typeface="Times New Roman" panose="02020603050405020304" pitchFamily="18" charset="0"/>
                <a:ea typeface="Calibri" panose="020F0502020204030204" pitchFamily="34" charset="0"/>
                <a:cs typeface="Arial" panose="020B0604020202020204" pitchFamily="34" charset="0"/>
              </a:rPr>
              <a:t> 80</a:t>
            </a:r>
            <a:endParaRPr lang="en-US" sz="2000" dirty="0">
              <a:latin typeface="Calibri" panose="020F0502020204030204" pitchFamily="34" charset="0"/>
              <a:ea typeface="Calibri" panose="020F0502020204030204" pitchFamily="34" charset="0"/>
              <a:cs typeface="Arial" panose="020B0604020202020204" pitchFamily="34" charset="0"/>
            </a:endParaRPr>
          </a:p>
          <a:p>
            <a:pPr marL="228600" rtl="1">
              <a:lnSpc>
                <a:spcPct val="107000"/>
              </a:lnSpc>
              <a:spcAft>
                <a:spcPts val="800"/>
              </a:spcAft>
              <a:tabLst>
                <a:tab pos="2483485" algn="l"/>
                <a:tab pos="5731510" algn="r"/>
              </a:tabLst>
            </a:pPr>
            <a:r>
              <a:rPr lang="en-US" sz="2800" dirty="0">
                <a:latin typeface="Times New Roman" panose="02020603050405020304" pitchFamily="18" charset="0"/>
                <a:ea typeface="Calibri" panose="020F0502020204030204" pitchFamily="34" charset="0"/>
                <a:cs typeface="Arial" panose="020B0604020202020204" pitchFamily="34" charset="0"/>
              </a:rPr>
              <a:t>         2X1 + 5X2 </a:t>
            </a:r>
            <a:r>
              <a:rPr lang="en-US" sz="2800" u="sng" dirty="0">
                <a:latin typeface="Times New Roman" panose="02020603050405020304" pitchFamily="18" charset="0"/>
                <a:ea typeface="Calibri" panose="020F0502020204030204" pitchFamily="34" charset="0"/>
                <a:cs typeface="Arial" panose="020B0604020202020204" pitchFamily="34" charset="0"/>
              </a:rPr>
              <a:t>&lt;</a:t>
            </a:r>
            <a:r>
              <a:rPr lang="en-US" sz="2800" dirty="0">
                <a:latin typeface="Times New Roman" panose="02020603050405020304" pitchFamily="18" charset="0"/>
                <a:ea typeface="Calibri" panose="020F0502020204030204" pitchFamily="34" charset="0"/>
                <a:cs typeface="Arial" panose="020B0604020202020204" pitchFamily="34" charset="0"/>
              </a:rPr>
              <a:t> 180</a:t>
            </a:r>
            <a:endParaRPr lang="en-US" sz="2000" dirty="0">
              <a:latin typeface="Calibri" panose="020F0502020204030204" pitchFamily="34" charset="0"/>
              <a:ea typeface="Calibri" panose="020F0502020204030204" pitchFamily="34" charset="0"/>
              <a:cs typeface="Arial" panose="020B0604020202020204" pitchFamily="34" charset="0"/>
            </a:endParaRPr>
          </a:p>
          <a:p>
            <a:pPr marL="228600" rtl="1">
              <a:lnSpc>
                <a:spcPct val="107000"/>
              </a:lnSpc>
              <a:spcAft>
                <a:spcPts val="800"/>
              </a:spcAft>
              <a:tabLst>
                <a:tab pos="2483485" algn="l"/>
                <a:tab pos="5731510" algn="r"/>
              </a:tabLst>
            </a:pPr>
            <a:r>
              <a:rPr lang="en-US" sz="2800" dirty="0">
                <a:latin typeface="Times New Roman" panose="02020603050405020304" pitchFamily="18" charset="0"/>
                <a:ea typeface="Calibri" panose="020F0502020204030204" pitchFamily="34" charset="0"/>
                <a:cs typeface="Arial" panose="020B0604020202020204" pitchFamily="34" charset="0"/>
              </a:rPr>
              <a:t>          X1, X2 </a:t>
            </a:r>
            <a:r>
              <a:rPr lang="en-US" sz="2800" u="sng" dirty="0">
                <a:latin typeface="Times New Roman" panose="02020603050405020304" pitchFamily="18" charset="0"/>
                <a:ea typeface="Calibri" panose="020F0502020204030204" pitchFamily="34" charset="0"/>
                <a:cs typeface="Arial" panose="020B0604020202020204" pitchFamily="34" charset="0"/>
              </a:rPr>
              <a:t>&gt;</a:t>
            </a:r>
            <a:r>
              <a:rPr lang="en-US" sz="2800" dirty="0">
                <a:latin typeface="Times New Roman" panose="02020603050405020304" pitchFamily="18" charset="0"/>
                <a:ea typeface="Calibri" panose="020F0502020204030204" pitchFamily="34" charset="0"/>
                <a:cs typeface="Arial" panose="020B0604020202020204" pitchFamily="34" charset="0"/>
              </a:rPr>
              <a:t> 0</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800"/>
              </a:spcAft>
              <a:tabLst>
                <a:tab pos="2483485" algn="l"/>
                <a:tab pos="5731510" algn="r"/>
              </a:tabLst>
            </a:pPr>
            <a:r>
              <a:rPr lang="ar-IQ" sz="28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الخطوة الأولى:</a:t>
            </a:r>
            <a:r>
              <a:rPr lang="ar-IQ" sz="2800"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r>
              <a:rPr lang="ar-IQ" sz="2800" dirty="0">
                <a:latin typeface="Calibri" panose="020F0502020204030204" pitchFamily="34" charset="0"/>
                <a:ea typeface="Calibri" panose="020F0502020204030204" pitchFamily="34" charset="0"/>
                <a:cs typeface="Simplified Arabic" panose="02020603050405020304" pitchFamily="18" charset="-78"/>
              </a:rPr>
              <a:t>تحول القيود (المتباينات) الى معادلات أي نحول المتباينة الى حالة مساواة (معادلات خطية).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228600" rtl="1">
              <a:lnSpc>
                <a:spcPct val="107000"/>
              </a:lnSpc>
              <a:spcAft>
                <a:spcPts val="800"/>
              </a:spcAft>
              <a:tabLst>
                <a:tab pos="2483485" algn="l"/>
                <a:tab pos="5731510" algn="r"/>
              </a:tabLst>
            </a:pPr>
            <a:r>
              <a:rPr lang="en-US" sz="2800" dirty="0">
                <a:latin typeface="Times New Roman" panose="02020603050405020304" pitchFamily="18" charset="0"/>
                <a:ea typeface="Calibri" panose="020F0502020204030204" pitchFamily="34" charset="0"/>
                <a:cs typeface="Arial" panose="020B0604020202020204" pitchFamily="34" charset="0"/>
              </a:rPr>
              <a:t>4X1 + 2X2 = 80</a:t>
            </a:r>
            <a:r>
              <a:rPr lang="ar-IQ" sz="2800" dirty="0">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r>
              <a:rPr lang="en-US" sz="2800" dirty="0">
                <a:latin typeface="Times New Roman" panose="02020603050405020304" pitchFamily="18" charset="0"/>
                <a:ea typeface="Calibri" panose="020F0502020204030204" pitchFamily="34" charset="0"/>
              </a:rPr>
              <a:t> 2X1 + 5X2 = 180</a:t>
            </a:r>
            <a:endParaRPr lang="ar-IQ" sz="2800" dirty="0"/>
          </a:p>
        </p:txBody>
      </p:sp>
    </p:spTree>
    <p:extLst>
      <p:ext uri="{BB962C8B-B14F-4D97-AF65-F5344CB8AC3E}">
        <p14:creationId xmlns:p14="http://schemas.microsoft.com/office/powerpoint/2010/main" val="3539149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63781" y="519545"/>
            <a:ext cx="10484427" cy="4904484"/>
          </a:xfrm>
          <a:prstGeom prst="rect">
            <a:avLst/>
          </a:prstGeom>
        </p:spPr>
        <p:txBody>
          <a:bodyPr wrap="square">
            <a:spAutoFit/>
          </a:bodyPr>
          <a:lstStyle/>
          <a:p>
            <a:pPr algn="r" rtl="1">
              <a:lnSpc>
                <a:spcPct val="115000"/>
              </a:lnSpc>
              <a:spcAft>
                <a:spcPts val="800"/>
              </a:spcAft>
              <a:tabLst>
                <a:tab pos="2483485" algn="l"/>
                <a:tab pos="5731510" algn="r"/>
              </a:tabLst>
            </a:pPr>
            <a:r>
              <a:rPr lang="ar-IQ"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الخطوة الثانية: </a:t>
            </a:r>
            <a:r>
              <a:rPr lang="ar-IQ" sz="2400" dirty="0">
                <a:latin typeface="Calibri" panose="020F0502020204030204" pitchFamily="34" charset="0"/>
                <a:ea typeface="Calibri" panose="020F0502020204030204" pitchFamily="34" charset="0"/>
                <a:cs typeface="Simplified Arabic" panose="02020603050405020304" pitchFamily="18" charset="-78"/>
              </a:rPr>
              <a:t>بعد تحويل القيد الى حالة مساواة نقوم بتعويض قيمة (صفر) لاحد المتغيرين في المعادلة لاستخراج قيمة المتغير الاخر ثم نكرر العملية مع المتغير الأخر حتى نحصل على نقطتين لكل قيد.</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rtl="1">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If X1= 0</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rtl="1">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4(0) + 2X2 = 80  </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2X2 = 80              X2 = 80 </a:t>
            </a:r>
            <a:r>
              <a:rPr lang="ar-IQ" sz="2400" dirty="0">
                <a:latin typeface="Times New Roman" panose="02020603050405020304" pitchFamily="18" charset="0"/>
                <a:ea typeface="Calibri" panose="020F0502020204030204" pitchFamily="34" charset="0"/>
                <a:cs typeface="Arial" panose="020B0604020202020204" pitchFamily="34" charset="0"/>
              </a:rPr>
              <a:t>÷</a:t>
            </a:r>
            <a:r>
              <a:rPr lang="en-US" sz="2400" dirty="0">
                <a:latin typeface="Times New Roman" panose="02020603050405020304" pitchFamily="18" charset="0"/>
                <a:ea typeface="Calibri" panose="020F0502020204030204" pitchFamily="34" charset="0"/>
                <a:cs typeface="Arial" panose="020B0604020202020204" pitchFamily="34" charset="0"/>
              </a:rPr>
              <a:t> 2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rtl="1">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 X2 = 40               (0, 40)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rtl="1">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If X2 = 0</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rtl="1">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4X1 + 2(0) = 80   </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4X1 = 80              X1 = 80 </a:t>
            </a:r>
            <a:r>
              <a:rPr lang="ar-IQ" sz="2400" dirty="0">
                <a:latin typeface="Times New Roman" panose="02020603050405020304" pitchFamily="18" charset="0"/>
                <a:ea typeface="Calibri" panose="020F0502020204030204" pitchFamily="34" charset="0"/>
                <a:cs typeface="Arial" panose="020B0604020202020204" pitchFamily="34" charset="0"/>
              </a:rPr>
              <a:t>÷</a:t>
            </a:r>
            <a:r>
              <a:rPr lang="en-US" sz="2400" dirty="0">
                <a:latin typeface="Times New Roman" panose="02020603050405020304" pitchFamily="18" charset="0"/>
                <a:ea typeface="Calibri" panose="020F0502020204030204" pitchFamily="34" charset="0"/>
                <a:cs typeface="Arial" panose="020B0604020202020204" pitchFamily="34" charset="0"/>
              </a:rPr>
              <a:t> 4</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rtl="1">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 X1 = 20               (20, 0)</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37860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37755" y="467592"/>
            <a:ext cx="10609118" cy="5025991"/>
          </a:xfrm>
          <a:prstGeom prst="rect">
            <a:avLst/>
          </a:prstGeom>
        </p:spPr>
        <p:txBody>
          <a:bodyPr wrap="square">
            <a:spAutoFit/>
          </a:bodyPr>
          <a:lstStyle/>
          <a:p>
            <a:pPr marL="228600" rtl="1">
              <a:lnSpc>
                <a:spcPct val="107000"/>
              </a:lnSpc>
              <a:spcAft>
                <a:spcPts val="800"/>
              </a:spcAft>
              <a:tabLst>
                <a:tab pos="2483485" algn="l"/>
                <a:tab pos="5731510" algn="r"/>
              </a:tabLst>
            </a:pPr>
            <a:r>
              <a:rPr lang="en-US" sz="3200" dirty="0">
                <a:latin typeface="Times New Roman" panose="02020603050405020304" pitchFamily="18" charset="0"/>
                <a:ea typeface="Calibri" panose="020F0502020204030204" pitchFamily="34" charset="0"/>
                <a:cs typeface="Arial" panose="020B0604020202020204" pitchFamily="34" charset="0"/>
              </a:rPr>
              <a:t>If X1 = 0</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rtl="1">
              <a:lnSpc>
                <a:spcPct val="107000"/>
              </a:lnSpc>
              <a:spcAft>
                <a:spcPts val="800"/>
              </a:spcAft>
              <a:tabLst>
                <a:tab pos="2483485" algn="l"/>
                <a:tab pos="5731510" algn="r"/>
              </a:tabLst>
            </a:pPr>
            <a:r>
              <a:rPr lang="en-US" sz="3200" dirty="0">
                <a:latin typeface="Times New Roman" panose="02020603050405020304" pitchFamily="18" charset="0"/>
                <a:ea typeface="Calibri" panose="020F0502020204030204" pitchFamily="34" charset="0"/>
                <a:cs typeface="Arial" panose="020B0604020202020204" pitchFamily="34" charset="0"/>
              </a:rPr>
              <a:t>2(0) + 5X2 = 180</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sz="3200" dirty="0">
                <a:latin typeface="Times New Roman" panose="02020603050405020304" pitchFamily="18" charset="0"/>
                <a:ea typeface="Calibri" panose="020F0502020204030204" pitchFamily="34" charset="0"/>
                <a:cs typeface="Arial" panose="020B0604020202020204" pitchFamily="34" charset="0"/>
              </a:rPr>
              <a:t>5X2 = 180            X2 = 180 </a:t>
            </a:r>
            <a:r>
              <a:rPr lang="ar-IQ" sz="3200" dirty="0">
                <a:latin typeface="Times New Roman" panose="02020603050405020304" pitchFamily="18" charset="0"/>
                <a:ea typeface="Calibri" panose="020F0502020204030204" pitchFamily="34" charset="0"/>
                <a:cs typeface="Arial" panose="020B0604020202020204" pitchFamily="34" charset="0"/>
              </a:rPr>
              <a:t>÷</a:t>
            </a:r>
            <a:r>
              <a:rPr lang="en-US" sz="3200" dirty="0">
                <a:latin typeface="Times New Roman" panose="02020603050405020304" pitchFamily="18" charset="0"/>
                <a:ea typeface="Calibri" panose="020F0502020204030204" pitchFamily="34" charset="0"/>
                <a:cs typeface="Arial" panose="020B0604020202020204" pitchFamily="34" charset="0"/>
              </a:rPr>
              <a:t> 5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rtl="1">
              <a:lnSpc>
                <a:spcPct val="107000"/>
              </a:lnSpc>
              <a:spcAft>
                <a:spcPts val="800"/>
              </a:spcAft>
              <a:tabLst>
                <a:tab pos="2483485" algn="l"/>
                <a:tab pos="5731510" algn="r"/>
              </a:tabLst>
            </a:pPr>
            <a:r>
              <a:rPr lang="en-US" sz="3200" dirty="0">
                <a:latin typeface="Times New Roman" panose="02020603050405020304" pitchFamily="18" charset="0"/>
                <a:ea typeface="Calibri" panose="020F0502020204030204" pitchFamily="34" charset="0"/>
                <a:cs typeface="Arial" panose="020B0604020202020204" pitchFamily="34" charset="0"/>
              </a:rPr>
              <a:t>  X2 = 36           (0, 36)</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rtl="1">
              <a:lnSpc>
                <a:spcPct val="107000"/>
              </a:lnSpc>
              <a:spcAft>
                <a:spcPts val="800"/>
              </a:spcAft>
              <a:tabLst>
                <a:tab pos="2483485" algn="l"/>
                <a:tab pos="5731510" algn="r"/>
              </a:tabLst>
            </a:pPr>
            <a:r>
              <a:rPr lang="en-US" sz="3200" dirty="0">
                <a:latin typeface="Times New Roman" panose="02020603050405020304" pitchFamily="18" charset="0"/>
                <a:ea typeface="Calibri" panose="020F0502020204030204" pitchFamily="34" charset="0"/>
                <a:cs typeface="Arial" panose="020B0604020202020204" pitchFamily="34" charset="0"/>
              </a:rPr>
              <a:t>If X2 = 0</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rtl="1">
              <a:lnSpc>
                <a:spcPct val="107000"/>
              </a:lnSpc>
              <a:spcAft>
                <a:spcPts val="800"/>
              </a:spcAft>
              <a:tabLst>
                <a:tab pos="2483485" algn="l"/>
                <a:tab pos="5731510" algn="r"/>
              </a:tabLst>
            </a:pPr>
            <a:r>
              <a:rPr lang="en-US" sz="3200" dirty="0">
                <a:latin typeface="Times New Roman" panose="02020603050405020304" pitchFamily="18" charset="0"/>
                <a:ea typeface="Calibri" panose="020F0502020204030204" pitchFamily="34" charset="0"/>
                <a:cs typeface="Arial" panose="020B0604020202020204" pitchFamily="34" charset="0"/>
              </a:rPr>
              <a:t>2X1 + 5(0) = 180 </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sz="3200" dirty="0">
                <a:latin typeface="Times New Roman" panose="02020603050405020304" pitchFamily="18" charset="0"/>
                <a:ea typeface="Calibri" panose="020F0502020204030204" pitchFamily="34" charset="0"/>
                <a:cs typeface="Arial" panose="020B0604020202020204" pitchFamily="34" charset="0"/>
              </a:rPr>
              <a:t>2X1 = 180         X1 = 180 </a:t>
            </a:r>
            <a:r>
              <a:rPr lang="ar-IQ" sz="3200" dirty="0">
                <a:latin typeface="Times New Roman" panose="02020603050405020304" pitchFamily="18" charset="0"/>
                <a:ea typeface="Calibri" panose="020F0502020204030204" pitchFamily="34" charset="0"/>
                <a:cs typeface="Arial" panose="020B0604020202020204" pitchFamily="34" charset="0"/>
              </a:rPr>
              <a:t>÷</a:t>
            </a:r>
            <a:r>
              <a:rPr lang="en-US" sz="3200" dirty="0">
                <a:latin typeface="Times New Roman" panose="02020603050405020304" pitchFamily="18" charset="0"/>
                <a:ea typeface="Calibri" panose="020F0502020204030204" pitchFamily="34" charset="0"/>
                <a:cs typeface="Arial" panose="020B0604020202020204" pitchFamily="34" charset="0"/>
              </a:rPr>
              <a:t> 2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rtl="1">
              <a:lnSpc>
                <a:spcPct val="107000"/>
              </a:lnSpc>
              <a:spcAft>
                <a:spcPts val="800"/>
              </a:spcAft>
              <a:tabLst>
                <a:tab pos="2483485" algn="l"/>
                <a:tab pos="5731510" algn="r"/>
              </a:tabLst>
            </a:pPr>
            <a:r>
              <a:rPr lang="en-US" sz="3200" dirty="0">
                <a:latin typeface="Times New Roman" panose="02020603050405020304" pitchFamily="18" charset="0"/>
                <a:ea typeface="Calibri" panose="020F0502020204030204" pitchFamily="34" charset="0"/>
                <a:cs typeface="Arial" panose="020B0604020202020204" pitchFamily="34" charset="0"/>
              </a:rPr>
              <a:t> X1 = 90            (90, 0)</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3611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54727" y="779319"/>
            <a:ext cx="9850582" cy="2277162"/>
          </a:xfrm>
          <a:prstGeom prst="rect">
            <a:avLst/>
          </a:prstGeom>
        </p:spPr>
        <p:txBody>
          <a:bodyPr wrap="square">
            <a:spAutoFit/>
          </a:bodyPr>
          <a:lstStyle/>
          <a:p>
            <a:pPr algn="just" rtl="1">
              <a:lnSpc>
                <a:spcPct val="107000"/>
              </a:lnSpc>
              <a:spcAft>
                <a:spcPts val="800"/>
              </a:spcAft>
              <a:tabLst>
                <a:tab pos="2483485" algn="l"/>
                <a:tab pos="5731510" algn="r"/>
              </a:tabLst>
            </a:pPr>
            <a:r>
              <a:rPr lang="ar-IQ"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الخطوة الثالثة: </a:t>
            </a:r>
            <a:r>
              <a:rPr lang="ar-IQ" sz="2400" dirty="0">
                <a:latin typeface="Calibri" panose="020F0502020204030204" pitchFamily="34" charset="0"/>
                <a:ea typeface="Calibri" panose="020F0502020204030204" pitchFamily="34" charset="0"/>
                <a:cs typeface="Simplified Arabic" panose="02020603050405020304" pitchFamily="18" charset="-78"/>
              </a:rPr>
              <a:t>بعد استخراج نقطتين لكل قيد يتم رسم المستقيم الذي يمثل هاتين النقطتين على الاحداثي السيني والصادي ثم يتم تحديد منطقة الحل الممكنة</a:t>
            </a:r>
            <a:r>
              <a:rPr lang="ar-IQ" sz="2400" dirty="0" smtClean="0">
                <a:latin typeface="Calibri" panose="020F0502020204030204" pitchFamily="34" charset="0"/>
                <a:ea typeface="Calibri" panose="020F0502020204030204" pitchFamily="34" charset="0"/>
                <a:cs typeface="Simplified Arabic" panose="02020603050405020304" pitchFamily="18" charset="-78"/>
              </a:rPr>
              <a:t>.</a:t>
            </a:r>
          </a:p>
          <a:p>
            <a:pPr algn="just" rtl="1">
              <a:lnSpc>
                <a:spcPct val="107000"/>
              </a:lnSpc>
              <a:spcAft>
                <a:spcPts val="800"/>
              </a:spcAft>
              <a:tabLst>
                <a:tab pos="2483485" algn="l"/>
                <a:tab pos="5731510" algn="r"/>
              </a:tabLst>
            </a:pPr>
            <a:endParaRPr lang="ar-IQ" sz="2400"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tabLst>
                <a:tab pos="2483485" algn="l"/>
                <a:tab pos="5731510" algn="r"/>
              </a:tabLst>
            </a:pPr>
            <a:endParaRPr lang="ar-IQ" sz="2400"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tabLst>
                <a:tab pos="2483485" algn="l"/>
                <a:tab pos="5731510" algn="r"/>
              </a:tabLst>
            </a:pPr>
            <a:endParaRPr lang="ar-IQ" dirty="0">
              <a:latin typeface="Calibri" panose="020F0502020204030204" pitchFamily="34" charset="0"/>
              <a:ea typeface="Calibri" panose="020F0502020204030204" pitchFamily="34" charset="0"/>
              <a:cs typeface="Simplified Arabic" panose="02020603050405020304" pitchFamily="18" charset="-78"/>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9386" y="2400300"/>
            <a:ext cx="5253228" cy="3667990"/>
          </a:xfrm>
          <a:prstGeom prst="rect">
            <a:avLst/>
          </a:prstGeom>
        </p:spPr>
      </p:pic>
    </p:spTree>
    <p:extLst>
      <p:ext uri="{BB962C8B-B14F-4D97-AF65-F5344CB8AC3E}">
        <p14:creationId xmlns:p14="http://schemas.microsoft.com/office/powerpoint/2010/main" val="1569552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41664" y="665018"/>
            <a:ext cx="10816935" cy="5365571"/>
          </a:xfrm>
          <a:prstGeom prst="rect">
            <a:avLst/>
          </a:prstGeom>
        </p:spPr>
        <p:txBody>
          <a:bodyPr wrap="square">
            <a:spAutoFit/>
          </a:bodyPr>
          <a:lstStyle/>
          <a:p>
            <a:pPr algn="r" rtl="1">
              <a:lnSpc>
                <a:spcPct val="150000"/>
              </a:lnSpc>
              <a:spcAft>
                <a:spcPts val="800"/>
              </a:spcAft>
              <a:tabLst>
                <a:tab pos="2483485" algn="l"/>
                <a:tab pos="5731510" algn="r"/>
              </a:tabLst>
            </a:pPr>
            <a:r>
              <a:rPr lang="ar-IQ" sz="32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الخطوة الرابعة:</a:t>
            </a:r>
            <a:r>
              <a:rPr lang="ar-IQ" sz="3200"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r>
              <a:rPr lang="ar-IQ" sz="3200" dirty="0">
                <a:latin typeface="Calibri" panose="020F0502020204030204" pitchFamily="34" charset="0"/>
                <a:ea typeface="Calibri" panose="020F0502020204030204" pitchFamily="34" charset="0"/>
                <a:cs typeface="Simplified Arabic" panose="02020603050405020304" pitchFamily="18" charset="-78"/>
              </a:rPr>
              <a:t>تحديد منطقة الحلول الممكنة ويتم بالشكل التالي:</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0"/>
              </a:spcAft>
              <a:buFont typeface="+mj-cs"/>
              <a:buAutoNum type="arabic1Minus"/>
              <a:tabLst>
                <a:tab pos="2483485" algn="l"/>
                <a:tab pos="5731510" algn="r"/>
              </a:tabLst>
            </a:pPr>
            <a:r>
              <a:rPr lang="ar-IQ" sz="3200" dirty="0">
                <a:latin typeface="Calibri" panose="020F0502020204030204" pitchFamily="34" charset="0"/>
                <a:ea typeface="Calibri" panose="020F0502020204030204" pitchFamily="34" charset="0"/>
                <a:cs typeface="Simplified Arabic" panose="02020603050405020304" pitchFamily="18" charset="-78"/>
              </a:rPr>
              <a:t>إذا كانت دالة الهدف عبارة عن تعظيم (</a:t>
            </a:r>
            <a:r>
              <a:rPr lang="en-US" sz="3200" dirty="0">
                <a:latin typeface="Simplified Arabic" panose="02020603050405020304" pitchFamily="18" charset="-78"/>
                <a:ea typeface="Calibri" panose="020F0502020204030204" pitchFamily="34" charset="0"/>
                <a:cs typeface="Arial" panose="020B0604020202020204" pitchFamily="34" charset="0"/>
              </a:rPr>
              <a:t>Max</a:t>
            </a:r>
            <a:r>
              <a:rPr lang="ar-IQ" sz="3200" dirty="0">
                <a:latin typeface="Calibri" panose="020F0502020204030204" pitchFamily="34" charset="0"/>
                <a:ea typeface="Calibri" panose="020F0502020204030204" pitchFamily="34" charset="0"/>
                <a:cs typeface="Simplified Arabic" panose="02020603050405020304" pitchFamily="18" charset="-78"/>
              </a:rPr>
              <a:t>) يتم تحديد منطقة الحلول الممكنة من الرسم البياني عن طريق تضليل المنطقة </a:t>
            </a:r>
            <a:r>
              <a:rPr lang="ar-IQ" sz="3200" dirty="0" err="1">
                <a:latin typeface="Calibri" panose="020F0502020204030204" pitchFamily="34" charset="0"/>
                <a:ea typeface="Calibri" panose="020F0502020204030204" pitchFamily="34" charset="0"/>
                <a:cs typeface="Simplified Arabic" panose="02020603050405020304" pitchFamily="18" charset="-78"/>
              </a:rPr>
              <a:t>ابتداءا</a:t>
            </a:r>
            <a:r>
              <a:rPr lang="ar-IQ" sz="3200" dirty="0">
                <a:latin typeface="Calibri" panose="020F0502020204030204" pitchFamily="34" charset="0"/>
                <a:ea typeface="Calibri" panose="020F0502020204030204" pitchFamily="34" charset="0"/>
                <a:cs typeface="Simplified Arabic" panose="02020603050405020304" pitchFamily="18" charset="-78"/>
              </a:rPr>
              <a:t> من النقطة (0،0) الى نهاية كل مستقيم (أي ان التحديد لهذه المنطقة يكون من الداخل الى الخارج)</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cs"/>
              <a:buAutoNum type="arabic1Minus"/>
              <a:tabLst>
                <a:tab pos="2483485" algn="l"/>
                <a:tab pos="5731510" algn="r"/>
              </a:tabLst>
            </a:pPr>
            <a:r>
              <a:rPr lang="ar-IQ" sz="3200" dirty="0">
                <a:latin typeface="Calibri" panose="020F0502020204030204" pitchFamily="34" charset="0"/>
                <a:ea typeface="Calibri" panose="020F0502020204030204" pitchFamily="34" charset="0"/>
                <a:cs typeface="Simplified Arabic" panose="02020603050405020304" pitchFamily="18" charset="-78"/>
              </a:rPr>
              <a:t>اما اذا كانت دالة الهدف عبارة عن تصغير (</a:t>
            </a:r>
            <a:r>
              <a:rPr lang="en-US" sz="3200" dirty="0">
                <a:latin typeface="Simplified Arabic" panose="02020603050405020304" pitchFamily="18" charset="-78"/>
                <a:ea typeface="Calibri" panose="020F0502020204030204" pitchFamily="34" charset="0"/>
                <a:cs typeface="Arial" panose="020B0604020202020204" pitchFamily="34" charset="0"/>
              </a:rPr>
              <a:t>Min</a:t>
            </a:r>
            <a:r>
              <a:rPr lang="ar-IQ" sz="3200" dirty="0">
                <a:latin typeface="Calibri" panose="020F0502020204030204" pitchFamily="34" charset="0"/>
                <a:ea typeface="Calibri" panose="020F0502020204030204" pitchFamily="34" charset="0"/>
                <a:cs typeface="Simplified Arabic" panose="02020603050405020304" pitchFamily="18" charset="-78"/>
              </a:rPr>
              <a:t>) يتم تحديد منطقة الحل الممكنة في الرسم البياني من الخارج الى الداخل، بالنسبة للمثال السابق يتم تحديد منطقة الحلول الممكنة عن طريق النقطة (أ) لان الدالة (</a:t>
            </a:r>
            <a:r>
              <a:rPr lang="en-US" sz="3200" dirty="0">
                <a:latin typeface="Simplified Arabic" panose="02020603050405020304" pitchFamily="18" charset="-78"/>
                <a:ea typeface="Calibri" panose="020F0502020204030204" pitchFamily="34" charset="0"/>
                <a:cs typeface="Arial" panose="020B0604020202020204" pitchFamily="34" charset="0"/>
              </a:rPr>
              <a:t>Max</a:t>
            </a:r>
            <a:r>
              <a:rPr lang="ar-IQ" sz="3200" dirty="0">
                <a:latin typeface="Calibri" panose="020F0502020204030204" pitchFamily="34" charset="0"/>
                <a:ea typeface="Calibri" panose="020F0502020204030204" pitchFamily="34" charset="0"/>
                <a:cs typeface="Simplified Arabic" panose="02020603050405020304" pitchFamily="18" charset="-78"/>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4254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75409" y="540327"/>
            <a:ext cx="10858499" cy="5845703"/>
          </a:xfrm>
          <a:prstGeom prst="rect">
            <a:avLst/>
          </a:prstGeom>
        </p:spPr>
        <p:txBody>
          <a:bodyPr wrap="square">
            <a:spAutoFit/>
          </a:bodyPr>
          <a:lstStyle/>
          <a:p>
            <a:pPr algn="just" rtl="1">
              <a:lnSpc>
                <a:spcPct val="115000"/>
              </a:lnSpc>
              <a:spcAft>
                <a:spcPts val="800"/>
              </a:spcAft>
              <a:tabLst>
                <a:tab pos="2483485" algn="l"/>
                <a:tab pos="5731510" algn="r"/>
              </a:tabLst>
            </a:pPr>
            <a:r>
              <a:rPr lang="ar-IQ" sz="2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الخطوة الخامسة: </a:t>
            </a:r>
            <a:r>
              <a:rPr lang="ar-IQ" sz="2400" dirty="0">
                <a:latin typeface="Calibri" panose="020F0502020204030204" pitchFamily="34" charset="0"/>
                <a:ea typeface="Calibri" panose="020F0502020204030204" pitchFamily="34" charset="0"/>
                <a:cs typeface="Simplified Arabic" panose="02020603050405020304" pitchFamily="18" charset="-78"/>
              </a:rPr>
              <a:t>في بعض الأحيان يصادفنا في الحل عدم توفر نقطة في منطقة الحلول الممكنة لذا يتم إيجاد هذه النقطة عن طريق حل المعادلتين كالاتي</a:t>
            </a:r>
            <a:endParaRPr lang="en-US" sz="2400" dirty="0">
              <a:latin typeface="Calibri" panose="020F0502020204030204" pitchFamily="34" charset="0"/>
              <a:ea typeface="Calibri" panose="020F0502020204030204" pitchFamily="34" charset="0"/>
              <a:cs typeface="Arial" panose="020B0604020202020204" pitchFamily="34" charset="0"/>
            </a:endParaRPr>
          </a:p>
          <a:p>
            <a:r>
              <a:rPr lang="en-US" sz="2400" dirty="0">
                <a:latin typeface="Times New Roman" panose="02020603050405020304" pitchFamily="18" charset="0"/>
                <a:ea typeface="Calibri" panose="020F0502020204030204" pitchFamily="34" charset="0"/>
              </a:rPr>
              <a:t>4X1 + 2X2 = 80</a:t>
            </a:r>
            <a:endParaRPr lang="ar-IQ" sz="2400" dirty="0">
              <a:latin typeface="Times New Roman" panose="02020603050405020304" pitchFamily="18" charset="0"/>
              <a:ea typeface="Calibri" panose="020F0502020204030204" pitchFamily="34" charset="0"/>
            </a:endParaRPr>
          </a:p>
          <a:p>
            <a:pPr rtl="1"/>
            <a:r>
              <a:rPr lang="en-US" sz="2400" u="sng" dirty="0"/>
              <a:t>2X1 + 5X2 = 180 * 2</a:t>
            </a:r>
            <a:endParaRPr lang="en-US" sz="2400" dirty="0"/>
          </a:p>
          <a:p>
            <a:pPr rtl="1"/>
            <a:r>
              <a:rPr lang="en-US" sz="2400" dirty="0"/>
              <a:t>  4X1 + 2X2 = 80</a:t>
            </a:r>
            <a:r>
              <a:rPr lang="ar-IQ" sz="2400" dirty="0"/>
              <a:t>                   </a:t>
            </a:r>
            <a:endParaRPr lang="en-US" sz="2400" dirty="0"/>
          </a:p>
          <a:p>
            <a:pPr rtl="1"/>
            <a:r>
              <a:rPr lang="en-US" sz="2400" u="sng" dirty="0"/>
              <a:t>- 4X1 + - 10X2 = -360</a:t>
            </a:r>
            <a:endParaRPr lang="en-US" sz="2400" dirty="0"/>
          </a:p>
          <a:p>
            <a:pPr rtl="1"/>
            <a:r>
              <a:rPr lang="ar-IQ" sz="2400" dirty="0"/>
              <a:t>     </a:t>
            </a:r>
            <a:r>
              <a:rPr lang="en-US" sz="2400" dirty="0"/>
              <a:t>             -8X2  = -280        X2 = 35</a:t>
            </a:r>
          </a:p>
          <a:p>
            <a:r>
              <a:rPr lang="ar-IQ" sz="2400" dirty="0"/>
              <a:t>بالتعويض قيمة </a:t>
            </a:r>
            <a:r>
              <a:rPr lang="en-US" sz="2400" dirty="0"/>
              <a:t>X2</a:t>
            </a:r>
            <a:r>
              <a:rPr lang="ar-IQ" sz="2400" dirty="0"/>
              <a:t> في أي من المعادلتين الأولى او الثانية يتم الحصول على قيمة </a:t>
            </a:r>
            <a:r>
              <a:rPr lang="en-US" sz="2400" dirty="0"/>
              <a:t>X1</a:t>
            </a:r>
            <a:r>
              <a:rPr lang="ar-IQ" sz="2400" dirty="0"/>
              <a:t> فلو تم تعويض قيمة </a:t>
            </a:r>
            <a:r>
              <a:rPr lang="en-US" sz="2400" dirty="0"/>
              <a:t>X2</a:t>
            </a:r>
            <a:r>
              <a:rPr lang="ar-IQ" sz="2400" dirty="0"/>
              <a:t> في المعادلة الأولى </a:t>
            </a:r>
            <a:endParaRPr lang="en-US" sz="2400" dirty="0"/>
          </a:p>
          <a:p>
            <a:pPr rtl="1"/>
            <a:r>
              <a:rPr lang="ar-IQ" sz="2400" dirty="0"/>
              <a:t> </a:t>
            </a:r>
            <a:endParaRPr lang="en-US" sz="2400" dirty="0"/>
          </a:p>
          <a:p>
            <a:pPr rtl="1"/>
            <a:r>
              <a:rPr lang="en-US" sz="2400" dirty="0"/>
              <a:t>4X1 + 2(35) = 80</a:t>
            </a:r>
          </a:p>
          <a:p>
            <a:pPr rtl="1"/>
            <a:r>
              <a:rPr lang="en-US" sz="2400" dirty="0"/>
              <a:t>4X1 + 70 = 80          4X1 = 80 - 70</a:t>
            </a:r>
          </a:p>
          <a:p>
            <a:r>
              <a:rPr lang="en-US" sz="2400" dirty="0"/>
              <a:t>4X1 = 10                   X1 = 10</a:t>
            </a:r>
            <a:r>
              <a:rPr lang="ar-IQ" sz="2400" dirty="0"/>
              <a:t>÷</a:t>
            </a:r>
            <a:r>
              <a:rPr lang="en-US" sz="2400" dirty="0"/>
              <a:t> 4</a:t>
            </a:r>
          </a:p>
          <a:p>
            <a:r>
              <a:rPr lang="en-US" sz="2400" dirty="0"/>
              <a:t>X1 = 2.5    </a:t>
            </a:r>
          </a:p>
          <a:p>
            <a:pPr rtl="1"/>
            <a:r>
              <a:rPr lang="ar-IQ" sz="2400" dirty="0"/>
              <a:t>اذا النقطة المجهولة هي (2.5،35)</a:t>
            </a:r>
            <a:endParaRPr lang="en-US" sz="2400" dirty="0"/>
          </a:p>
        </p:txBody>
      </p:sp>
    </p:spTree>
    <p:extLst>
      <p:ext uri="{BB962C8B-B14F-4D97-AF65-F5344CB8AC3E}">
        <p14:creationId xmlns:p14="http://schemas.microsoft.com/office/powerpoint/2010/main" val="296718422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TotalTime>
  <Words>757</Words>
  <Application>Microsoft Office PowerPoint</Application>
  <PresentationFormat>مخصص</PresentationFormat>
  <Paragraphs>80</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Wisp</vt:lpstr>
      <vt:lpstr>  جامعة الموصل  كلية الإدارة والاقتصاد قسم الإدارة الصناعية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Windows User</dc:creator>
  <cp:lastModifiedBy>Maher</cp:lastModifiedBy>
  <cp:revision>14</cp:revision>
  <dcterms:created xsi:type="dcterms:W3CDTF">2023-03-08T07:04:10Z</dcterms:created>
  <dcterms:modified xsi:type="dcterms:W3CDTF">2023-10-10T21:44:18Z</dcterms:modified>
</cp:coreProperties>
</file>