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04/06/1445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04/06/1445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04/06/1445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04/06/1445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04/06/1445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04/06/1445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04/06/1445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t>04/06/1445</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032242" y="2996952"/>
            <a:ext cx="2876173" cy="1231106"/>
          </a:xfrm>
          <a:prstGeom prst="rect">
            <a:avLst/>
          </a:prstGeom>
          <a:noFill/>
        </p:spPr>
        <p:txBody>
          <a:bodyPr wrap="none" rtlCol="1">
            <a:spAutoFit/>
          </a:bodyPr>
          <a:lstStyle/>
          <a:p>
            <a:r>
              <a:rPr lang="ar-IQ" sz="2800" dirty="0" smtClean="0"/>
              <a:t>المدرس المساعد </a:t>
            </a:r>
          </a:p>
          <a:p>
            <a:r>
              <a:rPr lang="ar-IQ" sz="2800" dirty="0" smtClean="0"/>
              <a:t>ابتسام طارق دبو </a:t>
            </a:r>
          </a:p>
          <a:p>
            <a:endParaRPr lang="ar-IQ" dirty="0"/>
          </a:p>
        </p:txBody>
      </p:sp>
      <p:sp>
        <p:nvSpPr>
          <p:cNvPr id="5" name="مربع نص 4"/>
          <p:cNvSpPr txBox="1"/>
          <p:nvPr/>
        </p:nvSpPr>
        <p:spPr>
          <a:xfrm>
            <a:off x="1331640" y="675716"/>
            <a:ext cx="6408712" cy="1323439"/>
          </a:xfrm>
          <a:prstGeom prst="rect">
            <a:avLst/>
          </a:prstGeom>
          <a:noFill/>
        </p:spPr>
        <p:txBody>
          <a:bodyPr wrap="square" rtlCol="1">
            <a:spAutoFit/>
          </a:bodyPr>
          <a:lstStyle/>
          <a:p>
            <a:pPr algn="ctr"/>
            <a:r>
              <a:rPr lang="ar-IQ" sz="4000" dirty="0" smtClean="0"/>
              <a:t>محاضرات في مبادئ الاقتصاد </a:t>
            </a:r>
          </a:p>
          <a:p>
            <a:pPr algn="ctr"/>
            <a:r>
              <a:rPr lang="ar-IQ" sz="4000" dirty="0" smtClean="0"/>
              <a:t>كلية العلوم السياسية </a:t>
            </a:r>
            <a:endParaRPr lang="ar-IQ" sz="4000" dirty="0"/>
          </a:p>
        </p:txBody>
      </p:sp>
    </p:spTree>
    <p:extLst>
      <p:ext uri="{BB962C8B-B14F-4D97-AF65-F5344CB8AC3E}">
        <p14:creationId xmlns:p14="http://schemas.microsoft.com/office/powerpoint/2010/main" val="3243632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78033"/>
            <a:ext cx="9144000" cy="7017306"/>
          </a:xfrm>
          <a:prstGeom prst="rect">
            <a:avLst/>
          </a:prstGeom>
        </p:spPr>
        <p:txBody>
          <a:bodyPr wrap="square">
            <a:spAutoFit/>
          </a:bodyPr>
          <a:lstStyle/>
          <a:p>
            <a:endParaRPr lang="ar-IQ" dirty="0"/>
          </a:p>
          <a:p>
            <a:r>
              <a:rPr lang="ar-IQ" dirty="0"/>
              <a:t>- اسعار السلع البديلة والمكملة : ويقصد بالسلعة البديلة هي تلك السلعة التي تعطى نفس الإشباع الذي يمكن أن تعطيه سلعة معينة أخرى للفرد أو تعطي اشباعا مقارباً مثال ذلك لحم الدجاج كبديل عن لحم الغنم ، فكلما ارتفع سعر السلعة (الأولى) أدى ذلك إلى زيادة الكميات المطلوبة من السلعة القبلة للسلعة الأولى أي ان العلاقة طردية بين اسعار السلع</a:t>
            </a:r>
          </a:p>
          <a:p>
            <a:endParaRPr lang="ar-IQ" dirty="0"/>
          </a:p>
          <a:p>
            <a:r>
              <a:rPr lang="ar-IQ" dirty="0"/>
              <a:t>البدينة والكميات المصوبة منها</a:t>
            </a:r>
          </a:p>
          <a:p>
            <a:endParaRPr lang="ar-IQ" dirty="0"/>
          </a:p>
          <a:p>
            <a:r>
              <a:rPr lang="ar-IQ" dirty="0"/>
              <a:t>أما السلعة المكملة فهي تلك السلعة التي يكون وجودها ضروريا لكي يتحقق الاشباع</a:t>
            </a:r>
          </a:p>
          <a:p>
            <a:endParaRPr lang="ar-IQ" dirty="0"/>
          </a:p>
          <a:p>
            <a:r>
              <a:rPr lang="ar-IQ" dirty="0"/>
              <a:t>الكامل من السلعة الاساسية مثال ذلك السكر والشاي ، السيارة واطاراتها وبطارياتها ... الخ) حيث أن سعر السلعة المكملة يشكل جزء من تكلفة السلعة الاساسية عند الاستعمال ، وعليه فان زيادة سعر السلعة المكملة يؤدي الى انخفاض الكمية المطلوبة من السلعة الاساسية كما أن زيادة سعر السلعة الأساسية سيؤدي إلى انخفاض الكميات المطلوبة من السلعة المكملة لها</a:t>
            </a:r>
          </a:p>
          <a:p>
            <a:endParaRPr lang="ar-IQ" dirty="0"/>
          </a:p>
          <a:p>
            <a:r>
              <a:rPr lang="ar-IQ" dirty="0"/>
              <a:t>والعكس صحيح . أذواق وتفضيلات المستهلكين : وهو اختيار نوع او صنف من نفس السلعة المطلوبة مثل اصناف الشاي والقهوة والحليب والاجبان .... الخ) وهنا يعتبر نشاط الترويج أو الاعلان من اهم العوامل التي تؤثر على اذواق المستهلكين اذ يزداد الطلب على بعض السلع وينخفض على سلع أخرى، بالاضافة الى عوامل اقتصادية واجتماعية أخرى مثل الطلب على المشروبات الكحولية .</a:t>
            </a:r>
          </a:p>
          <a:p>
            <a:endParaRPr lang="ar-IQ" dirty="0"/>
          </a:p>
          <a:p>
            <a:r>
              <a:rPr lang="ar-IQ" dirty="0"/>
              <a:t>ه توقعات المستهلكين : ويقصد به توقعات المستهلك تجاه تغير سعر السلعة فقد يتوقع ثبات أو انخفاض أو زيادة سعر السلعة المطلوبة في المستقبل ، فإذا توقع ارتفاع سعر السلعة مستقبلا فان هذا سيؤدي إلى زيادة الكمية المطلوبة من السلعة في الوقت الحالي تجنبا الخسارته في المستقبل الناجمة عن ارتفاع سعرها أما اذا توقع انخفاض سعر السلعة في</a:t>
            </a:r>
          </a:p>
        </p:txBody>
      </p:sp>
    </p:spTree>
    <p:extLst>
      <p:ext uri="{BB962C8B-B14F-4D97-AF65-F5344CB8AC3E}">
        <p14:creationId xmlns:p14="http://schemas.microsoft.com/office/powerpoint/2010/main" val="121311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59306"/>
            <a:ext cx="9144000" cy="6647974"/>
          </a:xfrm>
          <a:prstGeom prst="rect">
            <a:avLst/>
          </a:prstGeom>
        </p:spPr>
        <p:txBody>
          <a:bodyPr wrap="square">
            <a:spAutoFit/>
          </a:bodyPr>
          <a:lstStyle/>
          <a:p>
            <a:endParaRPr lang="ar-IQ" dirty="0"/>
          </a:p>
          <a:p>
            <a:pPr algn="just"/>
            <a:r>
              <a:rPr lang="ar-IQ" sz="2400" dirty="0" smtClean="0"/>
              <a:t>3- </a:t>
            </a:r>
            <a:r>
              <a:rPr lang="ar-IQ" sz="2400" dirty="0"/>
              <a:t>اسعار السلع البديلة والمكملة : ويقصد بالسلعة البديلة هي تلك السلعة التي تعطى نفس الإشباع الذي يمكن أن تعطيه سلعة معينة أخرى للفرد أو تعطي اشباعا مقارباً مثال ذلك لحم الدجاج كبديل عن لحم الغنم ، فكلما ارتفع سعر السلعة (الأولى) أدى ذلك إلى زيادة الكميات المطلوبة من السلعة </a:t>
            </a:r>
            <a:r>
              <a:rPr lang="ar-IQ" sz="2400" dirty="0" smtClean="0"/>
              <a:t>البديلة </a:t>
            </a:r>
            <a:r>
              <a:rPr lang="ar-IQ" sz="2400" dirty="0"/>
              <a:t>للسلعة الأولى أي ان العلاقة طردية بين اسعار </a:t>
            </a:r>
            <a:r>
              <a:rPr lang="ar-IQ" sz="2400" dirty="0" smtClean="0"/>
              <a:t>السلع البديلة والكميات المطلوبة </a:t>
            </a:r>
            <a:r>
              <a:rPr lang="ar-IQ" sz="2400" dirty="0"/>
              <a:t>منها</a:t>
            </a:r>
          </a:p>
          <a:p>
            <a:pPr algn="just"/>
            <a:endParaRPr lang="ar-IQ" sz="2400" dirty="0"/>
          </a:p>
          <a:p>
            <a:pPr algn="just"/>
            <a:r>
              <a:rPr lang="ar-IQ" sz="2400" dirty="0"/>
              <a:t>أما السلعة المكملة فهي تلك السلعة التي يكون وجودها ضروريا لكي يتحقق </a:t>
            </a:r>
            <a:r>
              <a:rPr lang="ar-IQ" sz="2400" dirty="0" smtClean="0"/>
              <a:t>الاشباع الكامل </a:t>
            </a:r>
            <a:r>
              <a:rPr lang="ar-IQ" sz="2400" dirty="0"/>
              <a:t>من السلعة الاساسية مثال ذلك السكر والشاي ، السيارة واطاراتها وبطارياتها ... الخ) حيث أن سعر السلعة المكملة يشكل جزء من تكلفة السلعة الاساسية عند الاستعمال ، وعليه فان زيادة سعر السلعة المكملة يؤدي الى انخفاض الكمية المطلوبة من السلعة الاساسية كما أن زيادة سعر السلعة الأساسية سيؤدي إلى انخفاض الكميات المطلوبة من السلعة المكملة لها والعكس صحيح . </a:t>
            </a:r>
          </a:p>
          <a:p>
            <a:endParaRPr lang="ar-IQ" dirty="0"/>
          </a:p>
          <a:p>
            <a:endParaRPr lang="ar-IQ" dirty="0"/>
          </a:p>
          <a:p>
            <a:endParaRPr lang="ar-IQ" dirty="0"/>
          </a:p>
          <a:p>
            <a:endParaRPr lang="ar-IQ" dirty="0"/>
          </a:p>
        </p:txBody>
      </p:sp>
    </p:spTree>
    <p:extLst>
      <p:ext uri="{BB962C8B-B14F-4D97-AF65-F5344CB8AC3E}">
        <p14:creationId xmlns:p14="http://schemas.microsoft.com/office/powerpoint/2010/main" val="884533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740307"/>
          </a:xfrm>
          <a:prstGeom prst="rect">
            <a:avLst/>
          </a:prstGeom>
        </p:spPr>
        <p:txBody>
          <a:bodyPr wrap="square">
            <a:spAutoFit/>
          </a:bodyPr>
          <a:lstStyle/>
          <a:p>
            <a:pPr algn="just"/>
            <a:r>
              <a:rPr lang="ar-IQ" sz="2400" dirty="0" smtClean="0"/>
              <a:t>4. أذواق </a:t>
            </a:r>
            <a:r>
              <a:rPr lang="ar-IQ" sz="2400" dirty="0"/>
              <a:t>وتفضيلات المستهلكين : وهو اختيار نوع او صنف من نفس السلعة المطلوبة مثل اصناف الشاي والقهوة والحليب والاجبان .... الخ) وهنا يعتبر نشاط الترويج أو الاعلان من اهم العوامل التي تؤثر على اذواق المستهلكين اذ يزداد الطلب على بعض السلع وينخفض على سلع أخرى، بالاضافة الى عوامل اقتصادية واجتماعية أخرى مثل الطلب على المشروبات الكحولية .</a:t>
            </a:r>
          </a:p>
          <a:p>
            <a:pPr algn="just"/>
            <a:endParaRPr lang="ar-IQ" sz="2400" dirty="0"/>
          </a:p>
          <a:p>
            <a:pPr algn="just"/>
            <a:r>
              <a:rPr lang="ar-IQ" sz="2400" dirty="0" smtClean="0"/>
              <a:t>5. توقعات </a:t>
            </a:r>
            <a:r>
              <a:rPr lang="ar-IQ" sz="2400" dirty="0"/>
              <a:t>المستهلكين : ويقصد به توقعات المستهلك تجاه تغير سعر السلعة فقد يتوقع ثبات أو انخفاض أو زيادة سعر السلعة المطلوبة في المستقبل ، فإذا توقع ارتفاع سعر السلعة مستقبلا فان هذا سيؤدي إلى زيادة الكمية المطلوبة من السلعة في الوقت الحالي تجنبا الخسارته في المستقبل الناجمة عن ارتفاع سعرها أما اذا توقع انخفاض سعر السلعة في المستقبل فهذا سيؤدي الى تخلي المستهلك عن كميات اضافية من السلعة في الوقت الحالي أي تنخفض الكميات المطلوبة من السلعة حاليا </a:t>
            </a:r>
            <a:r>
              <a:rPr lang="ar-IQ" sz="2400" dirty="0" smtClean="0"/>
              <a:t>يزيد </a:t>
            </a:r>
            <a:r>
              <a:rPr lang="ar-IQ" sz="2400" dirty="0"/>
              <a:t>من طلبه على هذه السلعة </a:t>
            </a:r>
            <a:r>
              <a:rPr lang="ar-IQ" sz="2400" dirty="0" smtClean="0"/>
              <a:t>في المستقبل </a:t>
            </a:r>
            <a:r>
              <a:rPr lang="ar-IQ" sz="2400" dirty="0"/>
              <a:t>عندما ينخفض سعرها .</a:t>
            </a:r>
          </a:p>
          <a:p>
            <a:pPr algn="just"/>
            <a:endParaRPr lang="ar-IQ" sz="2400" dirty="0"/>
          </a:p>
          <a:p>
            <a:pPr algn="just"/>
            <a:endParaRPr lang="ar-IQ" sz="2400" dirty="0"/>
          </a:p>
        </p:txBody>
      </p:sp>
    </p:spTree>
    <p:extLst>
      <p:ext uri="{BB962C8B-B14F-4D97-AF65-F5344CB8AC3E}">
        <p14:creationId xmlns:p14="http://schemas.microsoft.com/office/powerpoint/2010/main" val="219247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9036496" cy="5816977"/>
          </a:xfrm>
          <a:prstGeom prst="rect">
            <a:avLst/>
          </a:prstGeom>
        </p:spPr>
        <p:txBody>
          <a:bodyPr wrap="square">
            <a:spAutoFit/>
          </a:bodyPr>
          <a:lstStyle/>
          <a:p>
            <a:r>
              <a:rPr lang="ar-IQ" sz="2800" b="1" dirty="0" smtClean="0"/>
              <a:t>الطلب :</a:t>
            </a:r>
            <a:r>
              <a:rPr lang="en-US" sz="2800" b="1" dirty="0" smtClean="0"/>
              <a:t>Demand                                                                                               </a:t>
            </a:r>
            <a:r>
              <a:rPr lang="en-US" dirty="0" smtClean="0"/>
              <a:t>  </a:t>
            </a:r>
            <a:endParaRPr lang="en-US" dirty="0"/>
          </a:p>
          <a:p>
            <a:pPr algn="just"/>
            <a:r>
              <a:rPr lang="ar-IQ" sz="2400" dirty="0"/>
              <a:t>هو الرغبة المصحوبة بالقدرة الشرائية في الحصول على السلع والخدمات في السوق والتي تتمثل في القدرة على دفع السعر للسلعة او الخدمة والاستعداد الحقيقي لهذا الدفع اي ان الطلب الفعلي </a:t>
            </a:r>
            <a:r>
              <a:rPr lang="en-US" sz="2400" dirty="0"/>
              <a:t>Effective Demand </a:t>
            </a:r>
            <a:r>
              <a:rPr lang="ar-IQ" sz="2400" dirty="0"/>
              <a:t>هو الرغبة المقرونة بالقدرة الشرائية .</a:t>
            </a:r>
          </a:p>
          <a:p>
            <a:endParaRPr lang="ar-IQ" sz="2400" dirty="0"/>
          </a:p>
          <a:p>
            <a:r>
              <a:rPr lang="ar-IQ" sz="2800" b="1" dirty="0"/>
              <a:t>قانون الطلب </a:t>
            </a:r>
            <a:r>
              <a:rPr lang="ar-IQ" sz="2400" dirty="0" smtClean="0"/>
              <a:t>:-</a:t>
            </a:r>
          </a:p>
          <a:p>
            <a:r>
              <a:rPr lang="ar-IQ" sz="2400" dirty="0" smtClean="0"/>
              <a:t> </a:t>
            </a:r>
            <a:r>
              <a:rPr lang="ar-IQ" sz="2400" dirty="0"/>
              <a:t>العلاقة العكسية بين السعر والكمية المطلوبة خلال فترة زمنية في ظل ثبات بقية العوامل المحددة </a:t>
            </a:r>
            <a:r>
              <a:rPr lang="ar-IQ" sz="2400" dirty="0" smtClean="0"/>
              <a:t>للطلب</a:t>
            </a:r>
            <a:endParaRPr lang="ar-IQ" sz="2400" dirty="0"/>
          </a:p>
          <a:p>
            <a:pPr algn="just"/>
            <a:r>
              <a:rPr lang="ar-IQ" sz="2400" dirty="0"/>
              <a:t>يطلق على هذه العلاقة بقانون الطلب </a:t>
            </a:r>
            <a:r>
              <a:rPr lang="en-US" sz="2400" dirty="0"/>
              <a:t>The Demand Law </a:t>
            </a:r>
            <a:r>
              <a:rPr lang="ar-IQ" sz="2400" dirty="0"/>
              <a:t>وهو يوضح تأثير تغيرات سعر السلعة في الكمية المطلوبة منها بافتراض ثبات بقية العوامل الأخرى المؤثرة في الكمية المطلوبة من سلعة ما السعر </a:t>
            </a:r>
            <a:r>
              <a:rPr lang="en-US" sz="2400" dirty="0" smtClean="0"/>
              <a:t>p)</a:t>
            </a:r>
            <a:r>
              <a:rPr lang="ar-IQ" sz="2400" dirty="0" smtClean="0"/>
              <a:t>) وهو </a:t>
            </a:r>
            <a:r>
              <a:rPr lang="ar-IQ" sz="2400" dirty="0"/>
              <a:t>متغير مستقل والكمية </a:t>
            </a:r>
            <a:r>
              <a:rPr lang="ar-IQ" sz="2400" dirty="0" smtClean="0"/>
              <a:t>المطلوبة</a:t>
            </a:r>
            <a:r>
              <a:rPr lang="en-US" sz="2400" dirty="0" err="1" smtClean="0"/>
              <a:t>Qdx</a:t>
            </a:r>
            <a:r>
              <a:rPr lang="en-US" sz="2400" dirty="0"/>
              <a:t>)</a:t>
            </a:r>
            <a:r>
              <a:rPr lang="ar-IQ" sz="2400" dirty="0" smtClean="0"/>
              <a:t>) </a:t>
            </a:r>
            <a:r>
              <a:rPr lang="ar-IQ" sz="2400" dirty="0"/>
              <a:t>من السلعة </a:t>
            </a:r>
            <a:r>
              <a:rPr lang="en-US" sz="2400" dirty="0" smtClean="0"/>
              <a:t> (X)</a:t>
            </a:r>
            <a:r>
              <a:rPr lang="ar-IQ" sz="2400" dirty="0" smtClean="0"/>
              <a:t>هو </a:t>
            </a:r>
            <a:r>
              <a:rPr lang="ar-IQ" sz="2400" dirty="0"/>
              <a:t>متغير تابع </a:t>
            </a:r>
            <a:r>
              <a:rPr lang="ar-IQ" sz="2400" dirty="0" smtClean="0"/>
              <a:t>.</a:t>
            </a:r>
            <a:endParaRPr lang="ar-IQ" sz="2400" dirty="0"/>
          </a:p>
        </p:txBody>
      </p:sp>
    </p:spTree>
    <p:extLst>
      <p:ext uri="{BB962C8B-B14F-4D97-AF65-F5344CB8AC3E}">
        <p14:creationId xmlns:p14="http://schemas.microsoft.com/office/powerpoint/2010/main" val="331207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8847"/>
            <a:ext cx="9144000" cy="5262979"/>
          </a:xfrm>
          <a:prstGeom prst="rect">
            <a:avLst/>
          </a:prstGeom>
        </p:spPr>
        <p:txBody>
          <a:bodyPr wrap="square">
            <a:spAutoFit/>
          </a:bodyPr>
          <a:lstStyle/>
          <a:p>
            <a:pPr algn="just"/>
            <a:r>
              <a:rPr lang="ar-IQ" sz="2400" dirty="0" smtClean="0"/>
              <a:t>هناك سببان </a:t>
            </a:r>
            <a:r>
              <a:rPr lang="ar-IQ" sz="2400" dirty="0"/>
              <a:t>رئيسان يشتركان معاً في تفسير العلاقة العكسية بين الكمية المطلوبة </a:t>
            </a:r>
            <a:r>
              <a:rPr lang="ar-IQ" sz="2400" dirty="0" smtClean="0"/>
              <a:t>والسعر </a:t>
            </a:r>
            <a:r>
              <a:rPr lang="ar-IQ" sz="2400" dirty="0"/>
              <a:t>السبب الاول </a:t>
            </a:r>
            <a:r>
              <a:rPr lang="ar-IQ" sz="2400" dirty="0" smtClean="0"/>
              <a:t>:-</a:t>
            </a:r>
            <a:endParaRPr lang="ar-IQ" sz="2400" dirty="0"/>
          </a:p>
          <a:p>
            <a:pPr algn="just"/>
            <a:r>
              <a:rPr lang="ar-IQ" sz="2400" dirty="0"/>
              <a:t>يجد المستهلك عند السعر المرتفع للسلعة - مع افتراض ثبات دخله – واسعار السلع الاخرى ، بأن وضعه لا يسمح الا بشراء كمية صغيرة جداً . هذه السلعة . ويمكن ان نتصور بشكل عام ان لكل مستهلك سقف سعري </a:t>
            </a:r>
            <a:r>
              <a:rPr lang="en-US" sz="2400" dirty="0"/>
              <a:t>Price </a:t>
            </a:r>
            <a:r>
              <a:rPr lang="en-US" sz="2400" dirty="0" err="1"/>
              <a:t>Ceal</a:t>
            </a:r>
            <a:r>
              <a:rPr lang="en-US" sz="2400" dirty="0"/>
              <a:t> </a:t>
            </a:r>
            <a:r>
              <a:rPr lang="ar-IQ" sz="2400" dirty="0" smtClean="0"/>
              <a:t> يجبره </a:t>
            </a:r>
            <a:r>
              <a:rPr lang="ar-IQ" sz="2400" dirty="0"/>
              <a:t>على ضغط طلبه الى الصفر او الى كمية ضئيلة جداً من السلعة عنده ، ويعد هذا السقف بمثابة النقطة العليا في منحنى الطلب . </a:t>
            </a:r>
            <a:endParaRPr lang="ar-IQ" sz="2400" dirty="0" smtClean="0"/>
          </a:p>
          <a:p>
            <a:pPr algn="just"/>
            <a:r>
              <a:rPr lang="ar-IQ" sz="2400" dirty="0" smtClean="0"/>
              <a:t>وعندما </a:t>
            </a:r>
            <a:r>
              <a:rPr lang="ar-IQ" sz="2400" dirty="0"/>
              <a:t>ينخفض الثمن تدريجياً يتمدد طلب المستهلك وبيانياً ينحدر منحنى الطلب طبقاً لذلك من الاعلى او من جهة اليسار الى اسفل باتجاه اليمين معبراً بذلك </a:t>
            </a:r>
            <a:r>
              <a:rPr lang="ar-IQ" sz="2400" dirty="0" smtClean="0"/>
              <a:t>عن </a:t>
            </a:r>
            <a:r>
              <a:rPr lang="ar-IQ" sz="2400" dirty="0"/>
              <a:t>العلاقة بين انخفاض الثمن وازدياد الكمية المطلوبة . وعلى سبيل المثال اذا افترضنا ان سعر لتر البنزين مرتفع جداً فقد يضطر صاحب السيارة الى التوقف عن استعمال سيارته او يستعملها في حالات قليلة جدا </a:t>
            </a:r>
            <a:r>
              <a:rPr lang="ar-IQ" sz="2400" dirty="0" smtClean="0"/>
              <a:t>.</a:t>
            </a:r>
            <a:endParaRPr lang="ar-IQ" sz="2400" dirty="0"/>
          </a:p>
        </p:txBody>
      </p:sp>
    </p:spTree>
    <p:extLst>
      <p:ext uri="{BB962C8B-B14F-4D97-AF65-F5344CB8AC3E}">
        <p14:creationId xmlns:p14="http://schemas.microsoft.com/office/powerpoint/2010/main" val="3553067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188640"/>
            <a:ext cx="9144000" cy="5601533"/>
          </a:xfrm>
          <a:prstGeom prst="rect">
            <a:avLst/>
          </a:prstGeom>
        </p:spPr>
        <p:txBody>
          <a:bodyPr wrap="square">
            <a:spAutoFit/>
          </a:bodyPr>
          <a:lstStyle/>
          <a:p>
            <a:r>
              <a:rPr lang="ar-IQ" sz="2800" b="1" dirty="0" smtClean="0"/>
              <a:t>السبب </a:t>
            </a:r>
            <a:r>
              <a:rPr lang="ar-IQ" sz="2800" b="1" dirty="0"/>
              <a:t>الثاني </a:t>
            </a:r>
            <a:r>
              <a:rPr lang="ar-IQ" sz="2800" b="1" dirty="0" smtClean="0"/>
              <a:t>:-</a:t>
            </a:r>
            <a:endParaRPr lang="ar-IQ" dirty="0"/>
          </a:p>
          <a:p>
            <a:pPr algn="just"/>
            <a:r>
              <a:rPr lang="ar-IQ" sz="2400" dirty="0"/>
              <a:t>ان انخفاض ثمن السلعة مع ثبات اسعار السلع الاخرى البديلة لها يجعل من السلع البديلة هذه اغلى نسبياً عما كانت عليه ، او اذا نظرنا الى المسألة من ناحية السلعة التي انخفض ثمنها نجد انها اصبحت ارخص من السلع البديلة لها التي بقيت اسعارها ثابتة . وبما ان دخل المستهلك المخصص للإنفاق على السلعة التي انخفض ثمنها واحلالها محل السلع البديلة التي اعتبرها ذات سعر اعلى نسبياً . لذا فأن هذا الاحلال تسبب بزيادة الكمية المطلوبة من السلعة التي انخفض ثمنها ، وهكذا نستطيع تفسير انحدار منحنى الطلب من اعلى الى اسفل ومن اليسار الى اليمين على اساس عملية الإحلال او الاستبدال بين السلعة التي انخفض ثمنها والسلع البديلة لها الثابتة الثمن، نستطيع تصور العكس من ذلك ، ففي حالة ارتفاع ثمن السلعة مع ثبات اسعار السلع البديلة لها سوف يقلل المستهلك الكمية المطلوبة منها لأنه يجد ان بدائلها قد اصبحت ارخص نسبياً بالرغم من ثبات المانها .</a:t>
            </a:r>
          </a:p>
          <a:p>
            <a:endParaRPr lang="ar-IQ" dirty="0"/>
          </a:p>
        </p:txBody>
      </p:sp>
    </p:spTree>
    <p:extLst>
      <p:ext uri="{BB962C8B-B14F-4D97-AF65-F5344CB8AC3E}">
        <p14:creationId xmlns:p14="http://schemas.microsoft.com/office/powerpoint/2010/main" val="2558089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0365"/>
            <a:ext cx="9143999" cy="6801862"/>
          </a:xfrm>
          <a:prstGeom prst="rect">
            <a:avLst/>
          </a:prstGeom>
        </p:spPr>
        <p:txBody>
          <a:bodyPr wrap="square">
            <a:spAutoFit/>
          </a:bodyPr>
          <a:lstStyle/>
          <a:p>
            <a:pPr algn="just"/>
            <a:r>
              <a:rPr lang="ar-IQ" sz="2800" dirty="0" smtClean="0"/>
              <a:t>دالة </a:t>
            </a:r>
            <a:r>
              <a:rPr lang="ar-IQ" sz="2800" dirty="0"/>
              <a:t>الطلب الجزئية :-</a:t>
            </a:r>
          </a:p>
          <a:p>
            <a:pPr algn="just"/>
            <a:endParaRPr lang="ar-IQ" sz="2400" dirty="0"/>
          </a:p>
          <a:p>
            <a:pPr algn="just"/>
            <a:r>
              <a:rPr lang="ar-IQ" sz="2400" dirty="0"/>
              <a:t>لم تحدد النظرية الاقتصادية صيغة رياضية واحدة لمنحنى اطلب وغالباً ما نلاحظ ان الكتب المنهجية توضح لنا منحنى الطلب كونه خطا مستقيماً معبراً عن وجود علاقات خطية بين الكمية المطلوبة (</a:t>
            </a:r>
            <a:r>
              <a:rPr lang="en-US" sz="2400" dirty="0" err="1" smtClean="0"/>
              <a:t>Qx</a:t>
            </a:r>
            <a:r>
              <a:rPr lang="ar-IQ" sz="2400" dirty="0" smtClean="0"/>
              <a:t>) </a:t>
            </a:r>
            <a:r>
              <a:rPr lang="ar-IQ" sz="2400" dirty="0"/>
              <a:t>و</a:t>
            </a:r>
            <a:r>
              <a:rPr lang="ar-IQ" sz="2400" dirty="0" smtClean="0"/>
              <a:t>سعر </a:t>
            </a:r>
            <a:r>
              <a:rPr lang="ar-IQ" sz="2400" dirty="0"/>
              <a:t>السلعة </a:t>
            </a:r>
            <a:r>
              <a:rPr lang="en-US" sz="2400" dirty="0"/>
              <a:t>x</a:t>
            </a:r>
            <a:r>
              <a:rPr lang="en-US" sz="2400" dirty="0" smtClean="0"/>
              <a:t>)</a:t>
            </a:r>
            <a:r>
              <a:rPr lang="ar-IQ" sz="2400" dirty="0" smtClean="0"/>
              <a:t>)</a:t>
            </a:r>
            <a:r>
              <a:rPr lang="en-US" sz="2400" dirty="0" smtClean="0"/>
              <a:t> </a:t>
            </a:r>
            <a:r>
              <a:rPr lang="en-US" sz="2400" dirty="0"/>
              <a:t>.</a:t>
            </a:r>
          </a:p>
          <a:p>
            <a:pPr algn="just"/>
            <a:endParaRPr lang="en-US" sz="2400" dirty="0"/>
          </a:p>
          <a:p>
            <a:pPr algn="l"/>
            <a:r>
              <a:rPr lang="en-US" sz="2400" b="1" dirty="0" err="1"/>
              <a:t>Qx-bo</a:t>
            </a:r>
            <a:r>
              <a:rPr lang="en-US" sz="2400" b="1" dirty="0"/>
              <a:t>- </a:t>
            </a:r>
            <a:r>
              <a:rPr lang="en-US" sz="2400" b="1" dirty="0" err="1"/>
              <a:t>bpx</a:t>
            </a:r>
            <a:endParaRPr lang="en-US" sz="2400" b="1" dirty="0"/>
          </a:p>
          <a:p>
            <a:pPr algn="just"/>
            <a:r>
              <a:rPr lang="ar-IQ" sz="2400" dirty="0"/>
              <a:t>وتشير هذه الصيغة الى سالبية انحدار منحنى الطلب كما هو واضح في اشارة معلمة </a:t>
            </a:r>
            <a:r>
              <a:rPr lang="en-US" sz="2400" dirty="0" err="1"/>
              <a:t>Px</a:t>
            </a:r>
            <a:r>
              <a:rPr lang="en-US" sz="2400" dirty="0"/>
              <a:t> (Parameter) </a:t>
            </a:r>
            <a:r>
              <a:rPr lang="ar-IQ" sz="2400" dirty="0"/>
              <a:t>فضلاً عن ثبات ميل المنحنى عند مستويات الاسعار كافة ولكن بمرونات متباينة عند الاسعار المختلفة . ولابد من الاشارة الى ان الصيغة المارشالية لمعادلة الطلب كانت السعر دالة في الكمية وهو ما يعمل به في نماذج الاقتصاد الرياضي على : عكس الاقتصاد القياسي ، ولكن ذلك لا يؤثر في طبيعة المنحنى اذ يمكن القول ان </a:t>
            </a:r>
            <a:r>
              <a:rPr lang="ar-IQ" sz="2400" dirty="0" smtClean="0"/>
              <a:t>منحنى الطلب </a:t>
            </a:r>
            <a:r>
              <a:rPr lang="ar-IQ" sz="2400" dirty="0"/>
              <a:t>هو منحنى السعر بخصائصه نفسها</a:t>
            </a:r>
          </a:p>
          <a:p>
            <a:pPr algn="just"/>
            <a:endParaRPr lang="ar-IQ" sz="2400" dirty="0"/>
          </a:p>
          <a:p>
            <a:pPr algn="just"/>
            <a:endParaRPr lang="ar-IQ" sz="2400" dirty="0"/>
          </a:p>
          <a:p>
            <a:pPr algn="just"/>
            <a:endParaRPr lang="en-US" sz="2400" dirty="0"/>
          </a:p>
        </p:txBody>
      </p:sp>
    </p:spTree>
    <p:extLst>
      <p:ext uri="{BB962C8B-B14F-4D97-AF65-F5344CB8AC3E}">
        <p14:creationId xmlns:p14="http://schemas.microsoft.com/office/powerpoint/2010/main" val="36828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420" y="29595"/>
            <a:ext cx="9144000" cy="5509200"/>
          </a:xfrm>
          <a:prstGeom prst="rect">
            <a:avLst/>
          </a:prstGeom>
        </p:spPr>
        <p:txBody>
          <a:bodyPr wrap="square">
            <a:spAutoFit/>
          </a:bodyPr>
          <a:lstStyle/>
          <a:p>
            <a:pPr algn="just"/>
            <a:endParaRPr lang="ar-IQ" sz="2400" dirty="0"/>
          </a:p>
          <a:p>
            <a:pPr algn="just"/>
            <a:r>
              <a:rPr lang="ar-IQ" sz="2400" dirty="0"/>
              <a:t>ومن الصيغ الرياضية الشائعة لمنحنى الطلب هو منحنى الطلب ذو المرونة </a:t>
            </a:r>
            <a:r>
              <a:rPr lang="ar-IQ" sz="2400" dirty="0" smtClean="0"/>
              <a:t>الثابتة ويعكس </a:t>
            </a:r>
            <a:r>
              <a:rPr lang="ar-IQ" sz="2400" dirty="0"/>
              <a:t>حالة المرونة للطلب عند مستويات السعر المختلفة . ويأخذ منحنى الطلب في هذه الحالة شكلاً محدباًباتجاه نقطة الاصل .</a:t>
            </a:r>
          </a:p>
          <a:p>
            <a:endParaRPr lang="ar-IQ" sz="2400" dirty="0"/>
          </a:p>
          <a:p>
            <a:endParaRPr lang="ar-IQ" sz="2400" dirty="0"/>
          </a:p>
          <a:p>
            <a:r>
              <a:rPr lang="ar-IQ" sz="2800" b="1" dirty="0"/>
              <a:t>دالة الطلب الكلية :-</a:t>
            </a:r>
          </a:p>
          <a:p>
            <a:endParaRPr lang="ar-IQ" sz="2400" dirty="0"/>
          </a:p>
          <a:p>
            <a:r>
              <a:rPr lang="ar-IQ" sz="2400" dirty="0"/>
              <a:t>يمكن اجمال العوامل المؤثرة في الكمية المطلوبة من خلال دالة الطلب الكلية والتي تحدد صيغتها الرياضية بالاتي :-</a:t>
            </a:r>
          </a:p>
          <a:p>
            <a:endParaRPr lang="ar-IQ" sz="2400" dirty="0"/>
          </a:p>
          <a:p>
            <a:r>
              <a:rPr lang="en-US" sz="2400" dirty="0" err="1"/>
              <a:t>Qdx</a:t>
            </a:r>
            <a:r>
              <a:rPr lang="en-US" sz="2400" dirty="0"/>
              <a:t> = f(</a:t>
            </a:r>
            <a:r>
              <a:rPr lang="en-US" sz="2400" dirty="0" err="1"/>
              <a:t>px,Py</a:t>
            </a:r>
            <a:r>
              <a:rPr lang="en-US" sz="2400" dirty="0"/>
              <a:t>, I,T,E)</a:t>
            </a:r>
          </a:p>
          <a:p>
            <a:endParaRPr lang="en-US" dirty="0"/>
          </a:p>
          <a:p>
            <a:endParaRPr lang="ar-IQ" dirty="0"/>
          </a:p>
        </p:txBody>
      </p:sp>
    </p:spTree>
    <p:extLst>
      <p:ext uri="{BB962C8B-B14F-4D97-AF65-F5344CB8AC3E}">
        <p14:creationId xmlns:p14="http://schemas.microsoft.com/office/powerpoint/2010/main" val="3220364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0368"/>
            <a:ext cx="9144000" cy="5632311"/>
          </a:xfrm>
          <a:prstGeom prst="rect">
            <a:avLst/>
          </a:prstGeom>
        </p:spPr>
        <p:txBody>
          <a:bodyPr wrap="square">
            <a:spAutoFit/>
          </a:bodyPr>
          <a:lstStyle/>
          <a:p>
            <a:pPr algn="just"/>
            <a:r>
              <a:rPr lang="ar-IQ" sz="2400" b="1" dirty="0"/>
              <a:t>الاستثناءات من قانون الطلب :- </a:t>
            </a:r>
            <a:endParaRPr lang="ar-IQ" sz="2400" b="1" dirty="0" smtClean="0"/>
          </a:p>
          <a:p>
            <a:pPr algn="just"/>
            <a:endParaRPr lang="ar-IQ" sz="2400" dirty="0" smtClean="0"/>
          </a:p>
          <a:p>
            <a:pPr algn="just"/>
            <a:r>
              <a:rPr lang="ar-IQ" sz="2400" b="1" dirty="0" smtClean="0"/>
              <a:t>1. حالة </a:t>
            </a:r>
            <a:r>
              <a:rPr lang="ar-IQ" sz="2400" b="1" dirty="0"/>
              <a:t>السلع الدنيا وسلعة جيفن</a:t>
            </a:r>
          </a:p>
          <a:p>
            <a:pPr algn="just"/>
            <a:endParaRPr lang="ar-IQ" sz="2400" dirty="0"/>
          </a:p>
          <a:p>
            <a:pPr algn="just"/>
            <a:r>
              <a:rPr lang="ar-IQ" sz="2400" dirty="0"/>
              <a:t>اثبت الاقتصادي جيفن أن بعض السلع الغذائية الخاصة بالفقراء من ذوي الدخول المنخفضة جداً تجاهها على النقيض من قانون الطلب وتحتل السلعة الدنيا نسبة كبيرة من ميزانية المستهلك الفقير او صاحب الدخل المنخفض مثل الخبز </a:t>
            </a:r>
            <a:r>
              <a:rPr lang="ar-IQ" sz="2400" dirty="0" smtClean="0"/>
              <a:t>والفلافل وغيرها </a:t>
            </a:r>
            <a:r>
              <a:rPr lang="ar-IQ" sz="2400" dirty="0"/>
              <a:t>. </a:t>
            </a:r>
          </a:p>
          <a:p>
            <a:pPr algn="just"/>
            <a:endParaRPr lang="ar-IQ" sz="2400" dirty="0"/>
          </a:p>
          <a:p>
            <a:pPr algn="just"/>
            <a:r>
              <a:rPr lang="ar-IQ" sz="2400" dirty="0" smtClean="0"/>
              <a:t>فعند </a:t>
            </a:r>
            <a:r>
              <a:rPr lang="ar-IQ" sz="2400" dirty="0"/>
              <a:t>انخفاض سعر هذه السلعة سوف تترك اثر ملموس في ميزانية هذا المستهلك بحيث يعمل على تخفيض الكمية المطلوبة منها او استبدالها بالسلع الافضل التي لم يكن يستهلكها سابقاً او يستهلكها بكميات ضئيلة جداً . ومن جانب اخر فان ارتفاع سعر السلعة الدنيا يؤثر على المستهلك ويقلص من قدرته الشرائية ويجبره على تخفيض الكميات التي يطلبها من السلع الاعتيادية ذات الاسعار المرتفعة </a:t>
            </a:r>
            <a:r>
              <a:rPr lang="ar-IQ" sz="2400" dirty="0" smtClean="0"/>
              <a:t>.</a:t>
            </a:r>
            <a:endParaRPr lang="ar-IQ" sz="2400" dirty="0"/>
          </a:p>
        </p:txBody>
      </p:sp>
    </p:spTree>
    <p:extLst>
      <p:ext uri="{BB962C8B-B14F-4D97-AF65-F5344CB8AC3E}">
        <p14:creationId xmlns:p14="http://schemas.microsoft.com/office/powerpoint/2010/main" val="3259843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017306"/>
          </a:xfrm>
          <a:prstGeom prst="rect">
            <a:avLst/>
          </a:prstGeom>
        </p:spPr>
        <p:txBody>
          <a:bodyPr wrap="square">
            <a:spAutoFit/>
          </a:bodyPr>
          <a:lstStyle/>
          <a:p>
            <a:r>
              <a:rPr lang="ar-IQ" sz="2400" b="1" dirty="0"/>
              <a:t>2 </a:t>
            </a:r>
            <a:r>
              <a:rPr lang="ar-IQ" sz="2400" b="1" dirty="0" smtClean="0"/>
              <a:t>. السلع </a:t>
            </a:r>
            <a:r>
              <a:rPr lang="ar-IQ" sz="2400" b="1" dirty="0"/>
              <a:t>الاستفزازية أو سلع المباهاة :-</a:t>
            </a:r>
          </a:p>
          <a:p>
            <a:endParaRPr lang="ar-IQ" sz="2400" dirty="0"/>
          </a:p>
          <a:p>
            <a:pPr algn="just"/>
            <a:r>
              <a:rPr lang="ar-IQ" sz="2400" dirty="0"/>
              <a:t>من أمثلة ذلك الجواهر الثمينة والتحف الفنية النادرة ان ارتفاع اسعار هذه السلع يمكن ان يكسبها قدرة افضل على استفزاز مشاعر الآخرين اي انها ستكون مدعاة للمباهاة أكثر من ذي قبل أي زيادة اسعار هذه السلع لا يؤدي الى تخفيض الكميات المطلوبة بل الى زيادتها كما ان انخفاض اسعارها لا تقود الى زيادة الكميات المطلوبة منها لا نها ستفقد قدرتها على الاستفزاز </a:t>
            </a:r>
            <a:r>
              <a:rPr lang="ar-IQ" sz="2400" dirty="0" smtClean="0"/>
              <a:t>والمباهاة.</a:t>
            </a:r>
          </a:p>
          <a:p>
            <a:pPr algn="just"/>
            <a:endParaRPr lang="ar-IQ" sz="2400" dirty="0"/>
          </a:p>
          <a:p>
            <a:r>
              <a:rPr lang="ar-IQ" sz="2400" b="1" dirty="0"/>
              <a:t>3 </a:t>
            </a:r>
            <a:r>
              <a:rPr lang="ar-IQ" sz="2400" b="1" dirty="0" smtClean="0"/>
              <a:t>. حالة </a:t>
            </a:r>
            <a:r>
              <a:rPr lang="ar-IQ" sz="2400" b="1" dirty="0"/>
              <a:t>توقع حصول مزيد من الارتفاع والانخفاض في سعر السلعة :- </a:t>
            </a:r>
          </a:p>
          <a:p>
            <a:pPr algn="just"/>
            <a:r>
              <a:rPr lang="ar-IQ" sz="2400" dirty="0"/>
              <a:t>ان العلاقة العكسية بين تغير سعر السلعة من ناحية وتغير الكمية المطلوبة من السلعة من ناحية اخرى يفترض وجود ظروف اعتيادية فمثلا عند ارتفاع سعر السلعة (ص) بنسبة 7% وفي نفس الوقت وجود توقعات تشاؤمية لدى الافرادالمشترين توحي  بأن سعر هذه السلعة سوف يرتفع خلال وقت قصير بنسبة 60% سنجد الارتفاع الاول في سعر السلعة لن يؤدي الى تخفيض الكمية المطلوبة بل سيؤدي الى زيادة الكمية المطلوبة وسيكون هذا التوجه اكثر وضوحاً اذا كانت السلعة قابلة للخزن .</a:t>
            </a:r>
          </a:p>
          <a:p>
            <a:endParaRPr lang="ar-IQ" dirty="0"/>
          </a:p>
        </p:txBody>
      </p:sp>
    </p:spTree>
    <p:extLst>
      <p:ext uri="{BB962C8B-B14F-4D97-AF65-F5344CB8AC3E}">
        <p14:creationId xmlns:p14="http://schemas.microsoft.com/office/powerpoint/2010/main" val="149026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9382"/>
            <a:ext cx="9144000" cy="3416320"/>
          </a:xfrm>
          <a:prstGeom prst="rect">
            <a:avLst/>
          </a:prstGeom>
        </p:spPr>
        <p:txBody>
          <a:bodyPr wrap="square">
            <a:spAutoFit/>
          </a:bodyPr>
          <a:lstStyle/>
          <a:p>
            <a:r>
              <a:rPr lang="ar-IQ" sz="2400" dirty="0"/>
              <a:t>العوامل المحددة للطلب :-</a:t>
            </a:r>
          </a:p>
          <a:p>
            <a:endParaRPr lang="ar-IQ" sz="2400" dirty="0"/>
          </a:p>
          <a:p>
            <a:pPr algn="just"/>
            <a:r>
              <a:rPr lang="ar-IQ" sz="2400" dirty="0"/>
              <a:t>هناك عدة عوامل تؤثر في الطلب هي : </a:t>
            </a:r>
            <a:r>
              <a:rPr lang="ar-IQ" sz="2400" dirty="0" smtClean="0"/>
              <a:t>-</a:t>
            </a:r>
            <a:endParaRPr lang="ar-IQ" sz="2400" dirty="0"/>
          </a:p>
          <a:p>
            <a:r>
              <a:rPr lang="ar-IQ" sz="2400" dirty="0"/>
              <a:t>1- سعر السلعة : وهو السعر الذي تباع به السلعة أو الخدمة في السوق وهو يؤثر تأثيراً عكسياً على الكميات المطلوبة من السلعة أي أن كلما ارتفع السعر انخفضت الكميات المطلوبة من السلعة وكلما انخفض السعر زادت الكميات المطلوبة من السلعة ، عدا </a:t>
            </a:r>
            <a:r>
              <a:rPr lang="ar-IQ" sz="2400" dirty="0" smtClean="0"/>
              <a:t>السلع </a:t>
            </a:r>
            <a:r>
              <a:rPr lang="ar-IQ" sz="2400" dirty="0"/>
              <a:t>الضرورية التي لا تتغير الكميات المطلوبة منها بسبب تغير سعرها مثل (الخيل </a:t>
            </a:r>
            <a:r>
              <a:rPr lang="ar-IQ" sz="2400" dirty="0" smtClean="0"/>
              <a:t>والدواء والماء </a:t>
            </a:r>
            <a:r>
              <a:rPr lang="ar-IQ" sz="2400" dirty="0"/>
              <a:t>وملح الطعام.... الخ) . </a:t>
            </a:r>
          </a:p>
        </p:txBody>
      </p:sp>
      <p:sp>
        <p:nvSpPr>
          <p:cNvPr id="4" name="مستطيل 3"/>
          <p:cNvSpPr/>
          <p:nvPr/>
        </p:nvSpPr>
        <p:spPr>
          <a:xfrm>
            <a:off x="0" y="3496607"/>
            <a:ext cx="9144000" cy="1938992"/>
          </a:xfrm>
          <a:prstGeom prst="rect">
            <a:avLst/>
          </a:prstGeom>
        </p:spPr>
        <p:txBody>
          <a:bodyPr wrap="square">
            <a:spAutoFit/>
          </a:bodyPr>
          <a:lstStyle/>
          <a:p>
            <a:pPr algn="just"/>
            <a:r>
              <a:rPr lang="ar-IQ" dirty="0" smtClean="0"/>
              <a:t>2</a:t>
            </a:r>
            <a:r>
              <a:rPr lang="ar-IQ" sz="2400" dirty="0" smtClean="0"/>
              <a:t>- </a:t>
            </a:r>
            <a:r>
              <a:rPr lang="ar-IQ" sz="2400" dirty="0"/>
              <a:t>دخل المستهلك : ويقصد به قدرة المستهلك على الاتفاق المعتمد على دخله الشخصي .. حيث ان العلاقة طردية بين تغير الدخل والتغير في الكميات المطلوبة من السلعة (هذا إذا كانت السلعة اعتيادية ، ولابد من الإشارة إلى أن هناك استثناء من هذه القاعدة حيث أن العلاقة </a:t>
            </a:r>
            <a:r>
              <a:rPr lang="ar-IQ" sz="2400" dirty="0" smtClean="0"/>
              <a:t>الطردية </a:t>
            </a:r>
            <a:r>
              <a:rPr lang="ar-IQ" sz="2400" dirty="0"/>
              <a:t>بين الدخل والكمية ليست واحدة بل تتفاوت من سلعة إلى </a:t>
            </a:r>
            <a:r>
              <a:rPr lang="ar-IQ" sz="2400" dirty="0" smtClean="0"/>
              <a:t>أخرى</a:t>
            </a:r>
            <a:endParaRPr lang="ar-IQ" sz="2400" dirty="0"/>
          </a:p>
        </p:txBody>
      </p:sp>
    </p:spTree>
    <p:extLst>
      <p:ext uri="{BB962C8B-B14F-4D97-AF65-F5344CB8AC3E}">
        <p14:creationId xmlns:p14="http://schemas.microsoft.com/office/powerpoint/2010/main" val="2513582761"/>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45</TotalTime>
  <Words>1572</Words>
  <Application>Microsoft Office PowerPoint</Application>
  <PresentationFormat>عرض على الشاشة (3:4)‏</PresentationFormat>
  <Paragraphs>70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دفق الهواء</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6</cp:revision>
  <dcterms:created xsi:type="dcterms:W3CDTF">2023-09-14T11:07:35Z</dcterms:created>
  <dcterms:modified xsi:type="dcterms:W3CDTF">2023-12-16T19:05:29Z</dcterms:modified>
</cp:coreProperties>
</file>