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22/03/1445</a:t>
            </a:fld>
            <a:endParaRPr lang="ar-SA"/>
          </a:p>
        </p:txBody>
      </p:sp>
      <p:sp>
        <p:nvSpPr>
          <p:cNvPr id="8" name="Slide Number Placeholder 7"/>
          <p:cNvSpPr>
            <a:spLocks noGrp="1"/>
          </p:cNvSpPr>
          <p:nvPr>
            <p:ph type="sldNum" sz="quarter" idx="11"/>
          </p:nvPr>
        </p:nvSpPr>
        <p:spPr/>
        <p:txBody>
          <a:bodyPr/>
          <a:lstStyle/>
          <a:p>
            <a:fld id="{0B34F065-1154-456A-91E3-76DE8E75E17B}" type="slidenum">
              <a:rPr lang="ar-SA" smtClean="0"/>
              <a:t>‹#›</a:t>
            </a:fld>
            <a:endParaRPr lang="ar-SA"/>
          </a:p>
        </p:txBody>
      </p:sp>
      <p:sp>
        <p:nvSpPr>
          <p:cNvPr id="9" name="Footer Placeholder 8"/>
          <p:cNvSpPr>
            <a:spLocks noGrp="1"/>
          </p:cNvSpPr>
          <p:nvPr>
            <p:ph type="ftr" sz="quarter" idx="12"/>
          </p:nvPr>
        </p:nvSpPr>
        <p:spPr/>
        <p:txBody>
          <a:bodyPr/>
          <a:lstStyle/>
          <a:p>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22/03/1445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22/03/1445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10"/>
          </p:nvPr>
        </p:nvSpPr>
        <p:spPr/>
        <p:txBody>
          <a:bodyPr/>
          <a:lstStyle/>
          <a:p>
            <a:fld id="{1B8ABB09-4A1D-463E-8065-109CC2B7EFAA}" type="datetimeFigureOut">
              <a:rPr lang="ar-SA" smtClean="0"/>
              <a:t>22/03/1445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22/03/1445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5" name="Date Placeholder 4"/>
          <p:cNvSpPr>
            <a:spLocks noGrp="1"/>
          </p:cNvSpPr>
          <p:nvPr>
            <p:ph type="dt" sz="half" idx="10"/>
          </p:nvPr>
        </p:nvSpPr>
        <p:spPr/>
        <p:txBody>
          <a:bodyPr/>
          <a:lstStyle/>
          <a:p>
            <a:fld id="{1B8ABB09-4A1D-463E-8065-109CC2B7EFAA}" type="datetimeFigureOut">
              <a:rPr lang="ar-SA" smtClean="0"/>
              <a:t>22/03/1445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365760" y="1600200"/>
            <a:ext cx="4041648" cy="452628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1B8ABB09-4A1D-463E-8065-109CC2B7EFAA}" type="datetimeFigureOut">
              <a:rPr lang="ar-SA" smtClean="0"/>
              <a:t>22/03/1445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
        <p:nvSpPr>
          <p:cNvPr id="11" name="Content Placeholder 10"/>
          <p:cNvSpPr>
            <a:spLocks noGrp="1"/>
          </p:cNvSpPr>
          <p:nvPr>
            <p:ph sz="quarter" idx="13"/>
          </p:nvPr>
        </p:nvSpPr>
        <p:spPr>
          <a:xfrm>
            <a:off x="457200" y="2212848"/>
            <a:ext cx="4041648" cy="391363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22/03/1445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22/03/1445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22/03/1445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22/03/1445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B8ABB09-4A1D-463E-8065-109CC2B7EFAA}" type="datetimeFigureOut">
              <a:rPr lang="ar-SA" smtClean="0"/>
              <a:t>22/03/1445</a:t>
            </a:fld>
            <a:endParaRPr lang="ar-SA"/>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ar-SA"/>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0B34F065-1154-456A-91E3-76DE8E75E17B}" type="slidenum">
              <a:rPr lang="ar-SA" smtClean="0"/>
              <a:t>‹#›</a:t>
            </a:fld>
            <a:endParaRPr lang="ar-SA"/>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44117"/>
            <a:ext cx="9144000" cy="6432530"/>
          </a:xfrm>
          <a:prstGeom prst="rect">
            <a:avLst/>
          </a:prstGeom>
        </p:spPr>
        <p:txBody>
          <a:bodyPr wrap="square">
            <a:spAutoFit/>
          </a:bodyPr>
          <a:lstStyle/>
          <a:p>
            <a:pPr algn="ctr"/>
            <a:r>
              <a:rPr lang="ar-IQ" sz="2800" b="1" dirty="0" smtClean="0"/>
              <a:t>العرض </a:t>
            </a:r>
            <a:r>
              <a:rPr lang="en-US" sz="2800" b="1" dirty="0"/>
              <a:t>Supply</a:t>
            </a:r>
          </a:p>
          <a:p>
            <a:r>
              <a:rPr lang="ar-IQ" sz="2400" dirty="0" smtClean="0"/>
              <a:t>العرض :</a:t>
            </a:r>
            <a:endParaRPr lang="en-US" sz="2400" dirty="0"/>
          </a:p>
          <a:p>
            <a:pPr algn="just"/>
            <a:r>
              <a:rPr lang="ar-IQ" sz="2400" dirty="0" smtClean="0"/>
              <a:t>وهو كمية </a:t>
            </a:r>
            <a:r>
              <a:rPr lang="ar-IQ" sz="2400" dirty="0"/>
              <a:t>السلع والخدمات الذي يرغب المنتج الواحد ببيعها في السوق عند الاسعار المختلفة. </a:t>
            </a:r>
            <a:endParaRPr lang="ar-IQ" sz="2400" dirty="0" smtClean="0"/>
          </a:p>
          <a:p>
            <a:pPr algn="just"/>
            <a:endParaRPr lang="ar-IQ" sz="2400" dirty="0" smtClean="0"/>
          </a:p>
          <a:p>
            <a:pPr algn="just"/>
            <a:r>
              <a:rPr lang="ar-IQ" sz="2400" b="1" dirty="0" smtClean="0"/>
              <a:t>قانون العرض </a:t>
            </a:r>
            <a:r>
              <a:rPr lang="ar-IQ" sz="2400" dirty="0" smtClean="0"/>
              <a:t>: </a:t>
            </a:r>
            <a:r>
              <a:rPr lang="ar-IQ" sz="2400" dirty="0"/>
              <a:t>العلاقة الطردية بين السعر كمتغير مستقل والكمية المعروضة كمتغير تابع ولما كان السعر هو المتغير الاساس المستقل في العلاقة التي يمثلها العرض فان تغير السعر يؤدي إلى تغير الكميات المعروضة في ظل ثبات بقية العوامل الأخرى المحددة للكمية المعروضة. يطلق على هذه العلاقة بقانون العرض </a:t>
            </a:r>
            <a:r>
              <a:rPr lang="en-US" sz="2400" dirty="0" smtClean="0"/>
              <a:t>(The </a:t>
            </a:r>
            <a:r>
              <a:rPr lang="en-US" sz="2400" dirty="0"/>
              <a:t>Supply Law) </a:t>
            </a:r>
          </a:p>
          <a:p>
            <a:pPr algn="just"/>
            <a:endParaRPr lang="ar-IQ" sz="2400" dirty="0" smtClean="0"/>
          </a:p>
          <a:p>
            <a:pPr algn="just"/>
            <a:r>
              <a:rPr lang="ar-IQ" sz="2400" b="1" dirty="0" smtClean="0"/>
              <a:t>دالة </a:t>
            </a:r>
            <a:r>
              <a:rPr lang="ar-IQ" sz="2400" b="1" dirty="0"/>
              <a:t>العرض </a:t>
            </a:r>
            <a:r>
              <a:rPr lang="ar-IQ" sz="2400" b="1" dirty="0" smtClean="0"/>
              <a:t>الجزئية</a:t>
            </a:r>
            <a:endParaRPr lang="ar-IQ" sz="2400" b="1" dirty="0"/>
          </a:p>
          <a:p>
            <a:pPr algn="just"/>
            <a:r>
              <a:rPr lang="ar-IQ" sz="2400" dirty="0" smtClean="0"/>
              <a:t>الصيغة </a:t>
            </a:r>
            <a:r>
              <a:rPr lang="ar-IQ" sz="2400" dirty="0"/>
              <a:t>الرياضية لدالة العرض الجزئية تشير الى العلاقة الطردية بين </a:t>
            </a:r>
            <a:r>
              <a:rPr lang="ar-IQ" sz="2400" dirty="0" smtClean="0"/>
              <a:t>سعر السلعة </a:t>
            </a:r>
            <a:r>
              <a:rPr lang="en-US" sz="2400" dirty="0" smtClean="0"/>
              <a:t>p</a:t>
            </a:r>
            <a:r>
              <a:rPr lang="ar-IQ" sz="2400" dirty="0" smtClean="0"/>
              <a:t> والكمية </a:t>
            </a:r>
            <a:r>
              <a:rPr lang="ar-IQ" sz="2400" dirty="0"/>
              <a:t>المعروضة </a:t>
            </a:r>
            <a:r>
              <a:rPr lang="en-US" sz="2400" dirty="0" err="1"/>
              <a:t>Qsx</a:t>
            </a:r>
            <a:r>
              <a:rPr lang="en-US" sz="2400" dirty="0"/>
              <a:t> </a:t>
            </a:r>
            <a:r>
              <a:rPr lang="ar-IQ" sz="2400" dirty="0" smtClean="0"/>
              <a:t> وفق </a:t>
            </a:r>
            <a:r>
              <a:rPr lang="ar-IQ" sz="2400" dirty="0"/>
              <a:t>الصيغة الآتية</a:t>
            </a:r>
            <a:r>
              <a:rPr lang="ar-IQ" sz="2400" dirty="0" smtClean="0"/>
              <a:t>.</a:t>
            </a:r>
            <a:endParaRPr lang="ar-IQ" sz="2400" dirty="0"/>
          </a:p>
          <a:p>
            <a:pPr algn="l"/>
            <a:r>
              <a:rPr lang="en-US" sz="2400" dirty="0" err="1" smtClean="0"/>
              <a:t>Qsx</a:t>
            </a:r>
            <a:r>
              <a:rPr lang="en-US" sz="2400" dirty="0" smtClean="0"/>
              <a:t>-f(</a:t>
            </a:r>
            <a:r>
              <a:rPr lang="en-US" sz="2400" dirty="0" err="1" smtClean="0"/>
              <a:t>px</a:t>
            </a:r>
            <a:r>
              <a:rPr lang="en-US" sz="2400" dirty="0"/>
              <a:t>)</a:t>
            </a:r>
            <a:endParaRPr lang="ar-IQ" sz="2400" dirty="0" smtClean="0"/>
          </a:p>
          <a:p>
            <a:pPr algn="l"/>
            <a:r>
              <a:rPr lang="en-US" sz="2400" dirty="0" err="1" smtClean="0"/>
              <a:t>Qsx</a:t>
            </a:r>
            <a:r>
              <a:rPr lang="en-US" sz="2400" dirty="0" smtClean="0"/>
              <a:t>=b0+b1px</a:t>
            </a:r>
            <a:endParaRPr lang="en-US" sz="2400" dirty="0"/>
          </a:p>
          <a:p>
            <a:pPr algn="just"/>
            <a:endParaRPr lang="ar-IQ" sz="2400" dirty="0" smtClean="0"/>
          </a:p>
          <a:p>
            <a:pPr algn="just"/>
            <a:r>
              <a:rPr lang="ar-IQ" sz="2400" dirty="0" smtClean="0"/>
              <a:t>تشير </a:t>
            </a:r>
            <a:r>
              <a:rPr lang="ar-IQ" sz="2400" dirty="0"/>
              <a:t>العلاقة الى طردية العلاقة لانحدار منحى العرض كما هو واضح في اشارة المعادلة </a:t>
            </a:r>
            <a:r>
              <a:rPr lang="ar-IQ" sz="2400" dirty="0" smtClean="0"/>
              <a:t>(</a:t>
            </a:r>
            <a:r>
              <a:rPr lang="en-US" sz="2400" dirty="0" smtClean="0"/>
              <a:t>b1</a:t>
            </a:r>
            <a:r>
              <a:rPr lang="ar-IQ" sz="2400" dirty="0" smtClean="0"/>
              <a:t>) </a:t>
            </a:r>
            <a:r>
              <a:rPr lang="ar-IQ" sz="2400" dirty="0"/>
              <a:t>فضلا عن ثبات ميل المنحنى عند مستويات الاسعار كافة ولكن بمرونات متباينة </a:t>
            </a:r>
            <a:r>
              <a:rPr lang="ar-IQ" sz="2400" dirty="0" smtClean="0"/>
              <a:t>عقد</a:t>
            </a:r>
            <a:endParaRPr lang="ar-IQ" dirty="0"/>
          </a:p>
        </p:txBody>
      </p:sp>
    </p:spTree>
    <p:extLst>
      <p:ext uri="{BB962C8B-B14F-4D97-AF65-F5344CB8AC3E}">
        <p14:creationId xmlns:p14="http://schemas.microsoft.com/office/powerpoint/2010/main" val="6086919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888" y="2633663"/>
            <a:ext cx="7894637" cy="159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5946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0"/>
            <a:ext cx="9144000" cy="6370975"/>
          </a:xfrm>
          <a:prstGeom prst="rect">
            <a:avLst/>
          </a:prstGeom>
        </p:spPr>
        <p:txBody>
          <a:bodyPr wrap="square">
            <a:spAutoFit/>
          </a:bodyPr>
          <a:lstStyle/>
          <a:p>
            <a:pPr algn="just"/>
            <a:r>
              <a:rPr lang="ar-IQ" sz="2400" dirty="0"/>
              <a:t>الاسعار المختلفة ومن الصيغة الرياضية الشائعة لمنحنى العرض هو منحى العرض ذو المرونة الثابتة</a:t>
            </a:r>
          </a:p>
          <a:p>
            <a:pPr algn="just"/>
            <a:r>
              <a:rPr lang="en-US" sz="2400" dirty="0"/>
              <a:t>Supply curve constant-Elasticity </a:t>
            </a:r>
            <a:r>
              <a:rPr lang="ar-IQ" sz="2400" dirty="0"/>
              <a:t>ويعكس حاله المرونة للعرض عند مستويات السعر المختلفة وياخذ منحنى العرض في هذه الحالة شكلا مقعرا باتجاه نقطة الاصل.</a:t>
            </a:r>
          </a:p>
          <a:p>
            <a:pPr algn="just"/>
            <a:endParaRPr lang="ar-IQ" sz="2400" dirty="0" smtClean="0"/>
          </a:p>
          <a:p>
            <a:pPr algn="just"/>
            <a:r>
              <a:rPr lang="ar-IQ" sz="2400" dirty="0" smtClean="0"/>
              <a:t>دالة </a:t>
            </a:r>
            <a:r>
              <a:rPr lang="ar-IQ" sz="2400" dirty="0"/>
              <a:t>العرض الكلية</a:t>
            </a:r>
          </a:p>
          <a:p>
            <a:pPr algn="just"/>
            <a:endParaRPr lang="ar-IQ" sz="2400" dirty="0"/>
          </a:p>
          <a:p>
            <a:pPr algn="just"/>
            <a:r>
              <a:rPr lang="ar-IQ" sz="2400" dirty="0"/>
              <a:t>يمكن اجمالي العوامل المؤثرة في الكمية المعروضة من خلال دالة العرض الكلية والتي </a:t>
            </a:r>
            <a:r>
              <a:rPr lang="ar-IQ" sz="2400" dirty="0" smtClean="0"/>
              <a:t>تحدو</a:t>
            </a:r>
            <a:r>
              <a:rPr lang="ar-IQ" sz="2400" dirty="0"/>
              <a:t>صيغتها الرياضية بالاتي</a:t>
            </a:r>
          </a:p>
          <a:p>
            <a:pPr algn="just"/>
            <a:endParaRPr lang="ar-IQ" sz="2400" dirty="0"/>
          </a:p>
          <a:p>
            <a:pPr algn="l"/>
            <a:r>
              <a:rPr lang="en-US" sz="2400" dirty="0" err="1" smtClean="0"/>
              <a:t>Qsxf</a:t>
            </a:r>
            <a:r>
              <a:rPr lang="en-US" sz="2400" dirty="0" smtClean="0"/>
              <a:t>(pxspy,Pp,T1 </a:t>
            </a:r>
            <a:r>
              <a:rPr lang="en-US" sz="2400" dirty="0"/>
              <a:t>T2 T3,E)</a:t>
            </a:r>
          </a:p>
          <a:p>
            <a:pPr algn="l"/>
            <a:endParaRPr lang="en-US" sz="2400" dirty="0"/>
          </a:p>
          <a:p>
            <a:pPr algn="just"/>
            <a:r>
              <a:rPr lang="ar-IQ" sz="2400" dirty="0"/>
              <a:t>حيث </a:t>
            </a:r>
            <a:r>
              <a:rPr lang="en-US" sz="2400" dirty="0" err="1"/>
              <a:t>Qsr</a:t>
            </a:r>
            <a:r>
              <a:rPr lang="en-US" sz="2400" dirty="0"/>
              <a:t> </a:t>
            </a:r>
            <a:r>
              <a:rPr lang="ar-IQ" sz="2400" dirty="0"/>
              <a:t>الكمية المعروضة </a:t>
            </a:r>
            <a:r>
              <a:rPr lang="en-US" sz="2400" dirty="0" err="1"/>
              <a:t>pr</a:t>
            </a:r>
            <a:r>
              <a:rPr lang="en-US" sz="2400" dirty="0"/>
              <a:t> </a:t>
            </a:r>
            <a:r>
              <a:rPr lang="ar-IQ" sz="2400" dirty="0"/>
              <a:t>سعر السلعة المعروضة </a:t>
            </a:r>
            <a:r>
              <a:rPr lang="en-US" sz="2400" dirty="0" err="1"/>
              <a:t>py</a:t>
            </a:r>
            <a:r>
              <a:rPr lang="en-US" sz="2400" dirty="0"/>
              <a:t> </a:t>
            </a:r>
            <a:r>
              <a:rPr lang="ar-IQ" sz="2400" dirty="0"/>
              <a:t>اسعار السلع المرتبطة بالسلعة</a:t>
            </a:r>
          </a:p>
          <a:p>
            <a:pPr algn="just"/>
            <a:endParaRPr lang="ar-IQ" sz="2400" dirty="0"/>
          </a:p>
          <a:p>
            <a:pPr algn="just"/>
            <a:r>
              <a:rPr lang="en-US" sz="2400" dirty="0" err="1"/>
              <a:t>Pp</a:t>
            </a:r>
            <a:r>
              <a:rPr lang="en-US" sz="2400" dirty="0"/>
              <a:t> </a:t>
            </a:r>
            <a:r>
              <a:rPr lang="ar-IQ" sz="2400" dirty="0"/>
              <a:t>اسعار عناصر الانتاج </a:t>
            </a:r>
            <a:r>
              <a:rPr lang="en-US" sz="2400" dirty="0"/>
              <a:t>T1 </a:t>
            </a:r>
            <a:r>
              <a:rPr lang="ar-IQ" sz="2400" dirty="0"/>
              <a:t>التكنولوجيا السافرة </a:t>
            </a:r>
            <a:r>
              <a:rPr lang="ar-IQ" sz="2400" dirty="0" smtClean="0"/>
              <a:t>, </a:t>
            </a:r>
            <a:r>
              <a:rPr lang="en-US" sz="2400" dirty="0" smtClean="0"/>
              <a:t>t2</a:t>
            </a:r>
            <a:r>
              <a:rPr lang="ar-IQ" sz="2400" dirty="0" smtClean="0"/>
              <a:t>الزمن ،</a:t>
            </a:r>
            <a:r>
              <a:rPr lang="ar-IQ" sz="2400" dirty="0"/>
              <a:t> </a:t>
            </a:r>
            <a:r>
              <a:rPr lang="en-US" sz="2400" dirty="0" smtClean="0"/>
              <a:t>t</a:t>
            </a:r>
            <a:r>
              <a:rPr lang="en-US" sz="2400" dirty="0"/>
              <a:t>3</a:t>
            </a:r>
            <a:r>
              <a:rPr lang="ar-IQ" sz="2400" dirty="0" smtClean="0"/>
              <a:t> </a:t>
            </a:r>
            <a:r>
              <a:rPr lang="ar-IQ" sz="2400" dirty="0"/>
              <a:t>الضريبة او الاعانة </a:t>
            </a:r>
            <a:r>
              <a:rPr lang="en-US" sz="2400" dirty="0"/>
              <a:t>E </a:t>
            </a:r>
            <a:r>
              <a:rPr lang="ar-IQ" sz="2400" dirty="0"/>
              <a:t>توقعات المنتج.</a:t>
            </a:r>
          </a:p>
          <a:p>
            <a:pPr algn="just"/>
            <a:endParaRPr lang="ar-IQ" sz="2400" dirty="0"/>
          </a:p>
        </p:txBody>
      </p:sp>
    </p:spTree>
    <p:extLst>
      <p:ext uri="{BB962C8B-B14F-4D97-AF65-F5344CB8AC3E}">
        <p14:creationId xmlns:p14="http://schemas.microsoft.com/office/powerpoint/2010/main" val="27978017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7391"/>
            <a:ext cx="9144000" cy="2308324"/>
          </a:xfrm>
          <a:prstGeom prst="rect">
            <a:avLst/>
          </a:prstGeom>
        </p:spPr>
        <p:txBody>
          <a:bodyPr wrap="square">
            <a:spAutoFit/>
          </a:bodyPr>
          <a:lstStyle/>
          <a:p>
            <a:r>
              <a:rPr lang="ar-IQ" sz="2400" b="1" dirty="0"/>
              <a:t>التغير في العرض والتغير في الكمية </a:t>
            </a:r>
            <a:r>
              <a:rPr lang="ar-IQ" sz="2400" b="1" dirty="0" smtClean="0"/>
              <a:t>المعروضة</a:t>
            </a:r>
          </a:p>
          <a:p>
            <a:endParaRPr lang="ar-IQ" sz="2400" dirty="0"/>
          </a:p>
          <a:p>
            <a:pPr algn="just"/>
            <a:r>
              <a:rPr lang="ar-IQ" sz="2400" dirty="0"/>
              <a:t>التغير في الكمية المعروضة اوضحنا أن منحنى العرض يتضمن العلاقة الطربية بين سعر السلعة </a:t>
            </a:r>
            <a:r>
              <a:rPr lang="en-US" sz="2400" dirty="0" err="1"/>
              <a:t>Px</a:t>
            </a:r>
            <a:r>
              <a:rPr lang="en-US" sz="2400" dirty="0"/>
              <a:t> </a:t>
            </a:r>
            <a:r>
              <a:rPr lang="ar-IQ" sz="2400" dirty="0"/>
              <a:t>والكمية المعروضة باقتراض ثبات بقية العوامل متغير السعر بسبب تغير في الكمية المعروضة على في منحنى العرض مثل انتقال الكمية المعروضة من نقطة إلى نقطة </a:t>
            </a:r>
            <a:r>
              <a:rPr lang="en-US" sz="2400" dirty="0"/>
              <a:t>B </a:t>
            </a:r>
            <a:r>
              <a:rPr lang="ar-IQ" sz="2400" dirty="0"/>
              <a:t>أو نقطة </a:t>
            </a:r>
            <a:r>
              <a:rPr lang="en-US" sz="2400" dirty="0" smtClean="0"/>
              <a:t>c</a:t>
            </a:r>
            <a:r>
              <a:rPr lang="ar-IQ" sz="2400" dirty="0" smtClean="0"/>
              <a:t>، </a:t>
            </a:r>
            <a:r>
              <a:rPr lang="ar-IQ" sz="2400" dirty="0"/>
              <a:t>في حالة ارتفاع أو انخفاض السعر، كما في الشكل البياني.</a:t>
            </a:r>
          </a:p>
        </p:txBody>
      </p:sp>
      <p:cxnSp>
        <p:nvCxnSpPr>
          <p:cNvPr id="4" name="رابط كسهم مستقيم 3"/>
          <p:cNvCxnSpPr/>
          <p:nvPr/>
        </p:nvCxnSpPr>
        <p:spPr>
          <a:xfrm flipV="1">
            <a:off x="1835696" y="2780928"/>
            <a:ext cx="0" cy="278092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 name="رابط كسهم مستقيم 4"/>
          <p:cNvCxnSpPr/>
          <p:nvPr/>
        </p:nvCxnSpPr>
        <p:spPr>
          <a:xfrm>
            <a:off x="1835696" y="5561856"/>
            <a:ext cx="36004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 name="رابط مستقيم 7"/>
          <p:cNvCxnSpPr/>
          <p:nvPr/>
        </p:nvCxnSpPr>
        <p:spPr>
          <a:xfrm flipH="1">
            <a:off x="2173469" y="3226048"/>
            <a:ext cx="2736304" cy="2016224"/>
          </a:xfrm>
          <a:prstGeom prst="line">
            <a:avLst/>
          </a:prstGeom>
        </p:spPr>
        <p:style>
          <a:lnRef idx="2">
            <a:schemeClr val="dk1"/>
          </a:lnRef>
          <a:fillRef idx="0">
            <a:schemeClr val="dk1"/>
          </a:fillRef>
          <a:effectRef idx="1">
            <a:schemeClr val="dk1"/>
          </a:effectRef>
          <a:fontRef idx="minor">
            <a:schemeClr val="tx1"/>
          </a:fontRef>
        </p:style>
      </p:cxnSp>
      <p:cxnSp>
        <p:nvCxnSpPr>
          <p:cNvPr id="10" name="رابط مستقيم 9"/>
          <p:cNvCxnSpPr/>
          <p:nvPr/>
        </p:nvCxnSpPr>
        <p:spPr>
          <a:xfrm flipH="1">
            <a:off x="1835697" y="4869160"/>
            <a:ext cx="880722" cy="0"/>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11" name="رابط مستقيم 10"/>
          <p:cNvCxnSpPr/>
          <p:nvPr/>
        </p:nvCxnSpPr>
        <p:spPr>
          <a:xfrm flipH="1">
            <a:off x="1835697" y="4238037"/>
            <a:ext cx="1761445" cy="0"/>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12" name="رابط مستقيم 11"/>
          <p:cNvCxnSpPr/>
          <p:nvPr/>
        </p:nvCxnSpPr>
        <p:spPr>
          <a:xfrm flipH="1">
            <a:off x="1835697" y="3683248"/>
            <a:ext cx="2448271" cy="0"/>
          </a:xfrm>
          <a:prstGeom prst="line">
            <a:avLst/>
          </a:prstGeom>
          <a:ln>
            <a:prstDash val="dash"/>
          </a:ln>
        </p:spPr>
        <p:style>
          <a:lnRef idx="2">
            <a:schemeClr val="accent2"/>
          </a:lnRef>
          <a:fillRef idx="0">
            <a:schemeClr val="accent2"/>
          </a:fillRef>
          <a:effectRef idx="1">
            <a:schemeClr val="accent2"/>
          </a:effectRef>
          <a:fontRef idx="minor">
            <a:schemeClr val="tx1"/>
          </a:fontRef>
        </p:style>
      </p:cxnSp>
      <p:cxnSp>
        <p:nvCxnSpPr>
          <p:cNvPr id="19" name="رابط مستقيم 18"/>
          <p:cNvCxnSpPr/>
          <p:nvPr/>
        </p:nvCxnSpPr>
        <p:spPr>
          <a:xfrm flipH="1">
            <a:off x="4283968" y="3714891"/>
            <a:ext cx="3" cy="1846965"/>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22" name="رابط مستقيم 21"/>
          <p:cNvCxnSpPr/>
          <p:nvPr/>
        </p:nvCxnSpPr>
        <p:spPr>
          <a:xfrm flipH="1">
            <a:off x="3541621" y="4221088"/>
            <a:ext cx="22269" cy="1288051"/>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25" name="رابط مستقيم 24"/>
          <p:cNvCxnSpPr/>
          <p:nvPr/>
        </p:nvCxnSpPr>
        <p:spPr>
          <a:xfrm>
            <a:off x="2699792" y="4869160"/>
            <a:ext cx="0" cy="696743"/>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29" name="مربع نص 28"/>
          <p:cNvSpPr txBox="1"/>
          <p:nvPr/>
        </p:nvSpPr>
        <p:spPr>
          <a:xfrm>
            <a:off x="4909773" y="2857291"/>
            <a:ext cx="288032" cy="584775"/>
          </a:xfrm>
          <a:prstGeom prst="rect">
            <a:avLst/>
          </a:prstGeom>
          <a:noFill/>
        </p:spPr>
        <p:txBody>
          <a:bodyPr wrap="square" rtlCol="1">
            <a:spAutoFit/>
          </a:bodyPr>
          <a:lstStyle/>
          <a:p>
            <a:r>
              <a:rPr lang="en-US" sz="3200" dirty="0" smtClean="0"/>
              <a:t>s</a:t>
            </a:r>
            <a:endParaRPr lang="ar-IQ" sz="3200" dirty="0"/>
          </a:p>
        </p:txBody>
      </p:sp>
      <p:sp>
        <p:nvSpPr>
          <p:cNvPr id="30" name="مربع نص 29"/>
          <p:cNvSpPr txBox="1"/>
          <p:nvPr/>
        </p:nvSpPr>
        <p:spPr>
          <a:xfrm>
            <a:off x="1115616" y="3348281"/>
            <a:ext cx="576064" cy="461665"/>
          </a:xfrm>
          <a:prstGeom prst="rect">
            <a:avLst/>
          </a:prstGeom>
          <a:noFill/>
        </p:spPr>
        <p:txBody>
          <a:bodyPr wrap="square" rtlCol="1">
            <a:spAutoFit/>
          </a:bodyPr>
          <a:lstStyle/>
          <a:p>
            <a:r>
              <a:rPr lang="en-US" sz="2400" dirty="0" smtClean="0"/>
              <a:t>p1</a:t>
            </a:r>
            <a:endParaRPr lang="ar-IQ" sz="2400" dirty="0"/>
          </a:p>
        </p:txBody>
      </p:sp>
      <p:sp>
        <p:nvSpPr>
          <p:cNvPr id="31" name="مربع نص 30"/>
          <p:cNvSpPr txBox="1"/>
          <p:nvPr/>
        </p:nvSpPr>
        <p:spPr>
          <a:xfrm>
            <a:off x="2173469" y="5565903"/>
            <a:ext cx="670339" cy="461665"/>
          </a:xfrm>
          <a:prstGeom prst="rect">
            <a:avLst/>
          </a:prstGeom>
          <a:noFill/>
        </p:spPr>
        <p:txBody>
          <a:bodyPr wrap="square" rtlCol="1">
            <a:spAutoFit/>
          </a:bodyPr>
          <a:lstStyle/>
          <a:p>
            <a:r>
              <a:rPr lang="en-US" sz="2400" dirty="0" smtClean="0"/>
              <a:t>qx2</a:t>
            </a:r>
            <a:endParaRPr lang="ar-IQ" sz="2400" dirty="0"/>
          </a:p>
        </p:txBody>
      </p:sp>
      <p:sp>
        <p:nvSpPr>
          <p:cNvPr id="32" name="مربع نص 31"/>
          <p:cNvSpPr txBox="1"/>
          <p:nvPr/>
        </p:nvSpPr>
        <p:spPr>
          <a:xfrm>
            <a:off x="3923928" y="5554862"/>
            <a:ext cx="769819" cy="461665"/>
          </a:xfrm>
          <a:prstGeom prst="rect">
            <a:avLst/>
          </a:prstGeom>
          <a:noFill/>
        </p:spPr>
        <p:txBody>
          <a:bodyPr wrap="square" rtlCol="1">
            <a:spAutoFit/>
          </a:bodyPr>
          <a:lstStyle/>
          <a:p>
            <a:r>
              <a:rPr lang="en-US" sz="2400" dirty="0" smtClean="0"/>
              <a:t>qs1</a:t>
            </a:r>
            <a:endParaRPr lang="ar-IQ" sz="2400" dirty="0"/>
          </a:p>
        </p:txBody>
      </p:sp>
      <p:sp>
        <p:nvSpPr>
          <p:cNvPr id="33" name="مربع نص 32"/>
          <p:cNvSpPr txBox="1"/>
          <p:nvPr/>
        </p:nvSpPr>
        <p:spPr>
          <a:xfrm>
            <a:off x="3059832" y="5554862"/>
            <a:ext cx="648072" cy="461665"/>
          </a:xfrm>
          <a:prstGeom prst="rect">
            <a:avLst/>
          </a:prstGeom>
          <a:noFill/>
        </p:spPr>
        <p:txBody>
          <a:bodyPr wrap="square" rtlCol="1">
            <a:spAutoFit/>
          </a:bodyPr>
          <a:lstStyle/>
          <a:p>
            <a:r>
              <a:rPr lang="en-US" sz="2400" dirty="0" err="1" smtClean="0"/>
              <a:t>qs</a:t>
            </a:r>
            <a:endParaRPr lang="ar-IQ" sz="2400" dirty="0"/>
          </a:p>
        </p:txBody>
      </p:sp>
      <p:sp>
        <p:nvSpPr>
          <p:cNvPr id="34" name="مربع نص 33"/>
          <p:cNvSpPr txBox="1"/>
          <p:nvPr/>
        </p:nvSpPr>
        <p:spPr>
          <a:xfrm>
            <a:off x="971600" y="4576772"/>
            <a:ext cx="693869" cy="461665"/>
          </a:xfrm>
          <a:prstGeom prst="rect">
            <a:avLst/>
          </a:prstGeom>
          <a:noFill/>
        </p:spPr>
        <p:txBody>
          <a:bodyPr wrap="square" rtlCol="1">
            <a:spAutoFit/>
          </a:bodyPr>
          <a:lstStyle/>
          <a:p>
            <a:r>
              <a:rPr lang="en-US" sz="2400" dirty="0" smtClean="0"/>
              <a:t>p2</a:t>
            </a:r>
            <a:endParaRPr lang="ar-IQ" sz="2400" dirty="0"/>
          </a:p>
        </p:txBody>
      </p:sp>
      <p:sp>
        <p:nvSpPr>
          <p:cNvPr id="35" name="مربع نص 34"/>
          <p:cNvSpPr txBox="1"/>
          <p:nvPr/>
        </p:nvSpPr>
        <p:spPr>
          <a:xfrm>
            <a:off x="1377437" y="3861048"/>
            <a:ext cx="288032" cy="584775"/>
          </a:xfrm>
          <a:prstGeom prst="rect">
            <a:avLst/>
          </a:prstGeom>
          <a:noFill/>
        </p:spPr>
        <p:txBody>
          <a:bodyPr wrap="square" rtlCol="1">
            <a:spAutoFit/>
          </a:bodyPr>
          <a:lstStyle/>
          <a:p>
            <a:r>
              <a:rPr lang="en-US" sz="3200" dirty="0" smtClean="0"/>
              <a:t>p</a:t>
            </a:r>
            <a:endParaRPr lang="ar-IQ" sz="3200" dirty="0"/>
          </a:p>
        </p:txBody>
      </p:sp>
      <p:sp>
        <p:nvSpPr>
          <p:cNvPr id="36" name="مربع نص 35"/>
          <p:cNvSpPr txBox="1"/>
          <p:nvPr/>
        </p:nvSpPr>
        <p:spPr>
          <a:xfrm>
            <a:off x="4139952" y="3178893"/>
            <a:ext cx="288032" cy="584775"/>
          </a:xfrm>
          <a:prstGeom prst="rect">
            <a:avLst/>
          </a:prstGeom>
          <a:noFill/>
        </p:spPr>
        <p:txBody>
          <a:bodyPr wrap="square" rtlCol="1">
            <a:spAutoFit/>
          </a:bodyPr>
          <a:lstStyle/>
          <a:p>
            <a:r>
              <a:rPr lang="en-US" sz="3200" dirty="0" smtClean="0"/>
              <a:t>c</a:t>
            </a:r>
            <a:endParaRPr lang="ar-IQ" sz="3200" dirty="0"/>
          </a:p>
        </p:txBody>
      </p:sp>
      <p:sp>
        <p:nvSpPr>
          <p:cNvPr id="37" name="مربع نص 36"/>
          <p:cNvSpPr txBox="1"/>
          <p:nvPr/>
        </p:nvSpPr>
        <p:spPr>
          <a:xfrm>
            <a:off x="3312640" y="3755053"/>
            <a:ext cx="288032" cy="584775"/>
          </a:xfrm>
          <a:prstGeom prst="rect">
            <a:avLst/>
          </a:prstGeom>
          <a:noFill/>
        </p:spPr>
        <p:txBody>
          <a:bodyPr wrap="square" rtlCol="1">
            <a:spAutoFit/>
          </a:bodyPr>
          <a:lstStyle/>
          <a:p>
            <a:r>
              <a:rPr lang="en-US" sz="3200" dirty="0" smtClean="0"/>
              <a:t>b</a:t>
            </a:r>
            <a:endParaRPr lang="ar-IQ" sz="3200" dirty="0"/>
          </a:p>
        </p:txBody>
      </p:sp>
      <p:sp>
        <p:nvSpPr>
          <p:cNvPr id="38" name="مربع نص 37"/>
          <p:cNvSpPr txBox="1"/>
          <p:nvPr/>
        </p:nvSpPr>
        <p:spPr>
          <a:xfrm>
            <a:off x="2504198" y="4445823"/>
            <a:ext cx="288032" cy="584775"/>
          </a:xfrm>
          <a:prstGeom prst="rect">
            <a:avLst/>
          </a:prstGeom>
          <a:noFill/>
        </p:spPr>
        <p:txBody>
          <a:bodyPr wrap="square" rtlCol="1">
            <a:spAutoFit/>
          </a:bodyPr>
          <a:lstStyle/>
          <a:p>
            <a:r>
              <a:rPr lang="en-US" sz="3200" dirty="0" smtClean="0"/>
              <a:t>a</a:t>
            </a:r>
            <a:endParaRPr lang="ar-IQ" sz="3200" dirty="0"/>
          </a:p>
        </p:txBody>
      </p:sp>
    </p:spTree>
    <p:extLst>
      <p:ext uri="{BB962C8B-B14F-4D97-AF65-F5344CB8AC3E}">
        <p14:creationId xmlns:p14="http://schemas.microsoft.com/office/powerpoint/2010/main" val="755207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5539978"/>
          </a:xfrm>
          <a:prstGeom prst="rect">
            <a:avLst/>
          </a:prstGeom>
        </p:spPr>
        <p:txBody>
          <a:bodyPr wrap="square">
            <a:spAutoFit/>
          </a:bodyPr>
          <a:lstStyle/>
          <a:p>
            <a:pPr algn="just"/>
            <a:endParaRPr lang="ar-IQ" sz="2800" dirty="0" smtClean="0"/>
          </a:p>
          <a:p>
            <a:pPr algn="just"/>
            <a:r>
              <a:rPr lang="ar-IQ" sz="2800" b="1" dirty="0"/>
              <a:t>العوامل المؤثرة في العرض :</a:t>
            </a:r>
          </a:p>
          <a:p>
            <a:pPr algn="just"/>
            <a:endParaRPr lang="ar-IQ" sz="2800" dirty="0"/>
          </a:p>
          <a:p>
            <a:pPr algn="just"/>
            <a:r>
              <a:rPr lang="ar-IQ" sz="2800" b="1" dirty="0" smtClean="0"/>
              <a:t>1 . أسعار </a:t>
            </a:r>
            <a:r>
              <a:rPr lang="ar-IQ" sz="2800" b="1" dirty="0"/>
              <a:t>السلع الأخرى : </a:t>
            </a:r>
            <a:endParaRPr lang="ar-IQ" sz="2800" b="1" dirty="0" smtClean="0"/>
          </a:p>
          <a:p>
            <a:pPr algn="just"/>
            <a:r>
              <a:rPr lang="ar-IQ" sz="2800" dirty="0" smtClean="0"/>
              <a:t>عندما </a:t>
            </a:r>
            <a:r>
              <a:rPr lang="ar-IQ" sz="2800" dirty="0"/>
              <a:t>تتغير أسعار السلع الأخرى ارتفاعاً أو انخفاضاً يتغير عرض السلعة انخفاضاً أو ارتفاعاً وذلك لان ارتفاع أسعار السلع الأخرى مع بقاء سعر السلعة موضع البحث ثابتاً يحفز ين نحو الإنتاج السلع الأخرى التي ارتفع سعرها وذلك لأنها تكون أكثر ربحاً من السلعة التي بقى سعرها ثابتاً وهذا يعني انخفاض عرضها. ويحدث العكس إذا انخفضت أسعار السلع الأخرى فأن المنتجين سوف يزيدون إنتاجهم من هذه السلعة على الرغم بقاء سعرها ثابتاً وبالتالي زيادة عرضها. أي أن العلاقة بين تغير أسعار السلع الأخرى والكمية المعروضة من سلعة معينة هي علاقة عكسية.</a:t>
            </a:r>
          </a:p>
          <a:p>
            <a:endParaRPr lang="ar-IQ" dirty="0"/>
          </a:p>
        </p:txBody>
      </p:sp>
    </p:spTree>
    <p:extLst>
      <p:ext uri="{BB962C8B-B14F-4D97-AF65-F5344CB8AC3E}">
        <p14:creationId xmlns:p14="http://schemas.microsoft.com/office/powerpoint/2010/main" val="2323644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562" y="26351"/>
            <a:ext cx="9144000" cy="5724644"/>
          </a:xfrm>
          <a:prstGeom prst="rect">
            <a:avLst/>
          </a:prstGeom>
        </p:spPr>
        <p:txBody>
          <a:bodyPr wrap="square">
            <a:spAutoFit/>
          </a:bodyPr>
          <a:lstStyle/>
          <a:p>
            <a:endParaRPr lang="ar-IQ" dirty="0"/>
          </a:p>
          <a:p>
            <a:pPr algn="just"/>
            <a:r>
              <a:rPr lang="ar-IQ" sz="2800" b="1" dirty="0" smtClean="0"/>
              <a:t>2</a:t>
            </a:r>
            <a:r>
              <a:rPr lang="ar-IQ" sz="3200" b="1" dirty="0" smtClean="0"/>
              <a:t>. </a:t>
            </a:r>
            <a:r>
              <a:rPr lang="ar-IQ" sz="3200" b="1" dirty="0"/>
              <a:t>أسعار عوامل الإنتاج : </a:t>
            </a:r>
            <a:endParaRPr lang="ar-IQ" sz="3200" b="1" dirty="0" smtClean="0"/>
          </a:p>
          <a:p>
            <a:pPr algn="just"/>
            <a:endParaRPr lang="ar-IQ" sz="3200" b="1" dirty="0" smtClean="0"/>
          </a:p>
          <a:p>
            <a:pPr algn="just"/>
            <a:r>
              <a:rPr lang="ar-IQ" sz="3200" dirty="0" smtClean="0"/>
              <a:t>إن </a:t>
            </a:r>
            <a:r>
              <a:rPr lang="ar-IQ" sz="3200" dirty="0"/>
              <a:t>تغير أسعار عوامل الإنتاج ينعكس على تكاليف أنتاج السلع، فعندما ترتفع أسعار عوامل الإنتاج المستخدمة في انتاج سلعة معينة فإن ذلك يعني ارتفاع تكاليف أنتاجها وان ارتفاع </a:t>
            </a:r>
            <a:r>
              <a:rPr lang="ar-IQ" sz="3200" dirty="0" smtClean="0"/>
              <a:t>التكاليف يعني </a:t>
            </a:r>
            <a:r>
              <a:rPr lang="ar-IQ" sz="3200" dirty="0"/>
              <a:t>انخفاض أرباح المنتجين، وبالتالي فإن المنتجين سوف يقتلون أنتاج هذه السلعة ومن ثم عرضها وبالعكس فإن انخفاض أسعار عوامل الإنتاج المستخدمة في أنتاج مسلعة معينة فأن ذلك يعني انخفاض تكاليف الإنتاج ومن ثم ارتفاع الأرباح وهذا يدفع المنتجين إلى زيادة الإنتاج ومن ثم زيادة العرض. </a:t>
            </a:r>
          </a:p>
          <a:p>
            <a:pPr algn="just"/>
            <a:endParaRPr lang="ar-IQ" sz="2800" dirty="0"/>
          </a:p>
        </p:txBody>
      </p:sp>
    </p:spTree>
    <p:extLst>
      <p:ext uri="{BB962C8B-B14F-4D97-AF65-F5344CB8AC3E}">
        <p14:creationId xmlns:p14="http://schemas.microsoft.com/office/powerpoint/2010/main" val="3782741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014" y="0"/>
            <a:ext cx="9144000" cy="6709529"/>
          </a:xfrm>
          <a:prstGeom prst="rect">
            <a:avLst/>
          </a:prstGeom>
        </p:spPr>
        <p:txBody>
          <a:bodyPr wrap="square">
            <a:spAutoFit/>
          </a:bodyPr>
          <a:lstStyle/>
          <a:p>
            <a:pPr algn="just"/>
            <a:r>
              <a:rPr lang="ar-IQ" sz="3200" b="1" dirty="0" smtClean="0"/>
              <a:t>3. المستوى التكنولوجي (الفني) الإنتاج :</a:t>
            </a:r>
          </a:p>
          <a:p>
            <a:pPr algn="just"/>
            <a:endParaRPr lang="ar-IQ" sz="3200" dirty="0" smtClean="0"/>
          </a:p>
          <a:p>
            <a:pPr algn="just"/>
            <a:r>
              <a:rPr lang="ar-IQ" sz="3200" dirty="0" smtClean="0"/>
              <a:t>يلعب التقدم العلمي وما يرافقه من اختراعات أو ابتكارات جديدة في أساليب الإنتاج دوراً في زيادة الإنتاج والعرض، حيث أن استخدام الآلات أو المكائن الأكثر كفاءة في العملية </a:t>
            </a:r>
            <a:r>
              <a:rPr lang="ar-IQ" sz="3200" smtClean="0"/>
              <a:t>الانتاجية ستعمل على تخفيض </a:t>
            </a:r>
            <a:r>
              <a:rPr lang="ar-IQ" sz="3200" dirty="0" smtClean="0"/>
              <a:t>تكاليف الإنتاج لكل وحدة واحدة منتجة، وعندما تنخفض التكاليف ستزداد الارباح </a:t>
            </a:r>
            <a:r>
              <a:rPr lang="ar-IQ" sz="3200" smtClean="0"/>
              <a:t>وهذا سيحفز </a:t>
            </a:r>
            <a:r>
              <a:rPr lang="ar-IQ" sz="3200" dirty="0" smtClean="0"/>
              <a:t>المنتجين على زيادة الإنتاج و العرض فينتقل منحلى العرض إلى الأسفل نحو اليمين، أما إذا كان مستوى التكنولوجي غير كفو فان ذلك سيؤدي إلى ارتفاع كلفة الإنتاج للوحدة الواحدة لتزداد تكاليف </a:t>
            </a:r>
            <a:r>
              <a:rPr lang="ar-IQ" sz="3200" smtClean="0"/>
              <a:t>المنتج وتتخفض ارباحه </a:t>
            </a:r>
            <a:r>
              <a:rPr lang="ar-IQ" sz="3200" dirty="0" smtClean="0"/>
              <a:t>مما يدفعه إلى تخفيض الإنتاج والعرض مما يؤدي إلى انتقال منحى العرض إلى الأعلى نحو جهة اليسار </a:t>
            </a:r>
          </a:p>
          <a:p>
            <a:endParaRPr lang="ar-IQ" sz="2800" dirty="0" smtClean="0"/>
          </a:p>
          <a:p>
            <a:endParaRPr lang="ar-IQ" dirty="0" smtClean="0"/>
          </a:p>
        </p:txBody>
      </p:sp>
    </p:spTree>
    <p:extLst>
      <p:ext uri="{BB962C8B-B14F-4D97-AF65-F5344CB8AC3E}">
        <p14:creationId xmlns:p14="http://schemas.microsoft.com/office/powerpoint/2010/main" val="42605043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0"/>
            <a:ext cx="8999984" cy="6494085"/>
          </a:xfrm>
          <a:prstGeom prst="rect">
            <a:avLst/>
          </a:prstGeom>
        </p:spPr>
        <p:txBody>
          <a:bodyPr wrap="square">
            <a:spAutoFit/>
          </a:bodyPr>
          <a:lstStyle/>
          <a:p>
            <a:r>
              <a:rPr lang="ar-IQ" b="1" dirty="0"/>
              <a:t> </a:t>
            </a:r>
            <a:r>
              <a:rPr lang="ar-IQ" sz="3200" b="1" dirty="0" smtClean="0"/>
              <a:t>4. </a:t>
            </a:r>
            <a:r>
              <a:rPr lang="ar-IQ" sz="3200" b="1" dirty="0"/>
              <a:t>الضرائب والإعانات :</a:t>
            </a:r>
          </a:p>
          <a:p>
            <a:endParaRPr lang="ar-IQ" sz="3200" dirty="0"/>
          </a:p>
          <a:p>
            <a:r>
              <a:rPr lang="ar-IQ" sz="3200" dirty="0"/>
              <a:t>من أجل زيادة الإنتاج وكالتالي زيادة العرض لها الحكومة أحياناً إلى اعطاء إعانات للمنتجين لتحفزيهم على زيادة انتاجهم من بعض العلم والإعادة تمثل مدفوعات نقدية تعمل على خفض تكاليف الإنتاج فتزداد أرباح المنتج مما يدفعه إلى زيادة الإنتاج والعرض </a:t>
            </a:r>
            <a:r>
              <a:rPr lang="ar-IQ" sz="3200" dirty="0" smtClean="0"/>
              <a:t>فينتقل منحنى العرض </a:t>
            </a:r>
            <a:r>
              <a:rPr lang="ar-IQ" sz="3200" dirty="0"/>
              <a:t>إلى الأسفل نحو جهة اليمين دالاً حدوث زيادة في العرض وعليه تمارس الإعانات دوراً إيجابياً على العرض. أما الضرائب فتمارس تأثيراً سلبياً على الإنتاج والعرض الأن فرض الضريبة تمثل تكلفة على المنتج فتزداد تكاليف الإنتاج فتنخفض </a:t>
            </a:r>
            <a:r>
              <a:rPr lang="ar-IQ" sz="3200" dirty="0" smtClean="0"/>
              <a:t>أرباحه </a:t>
            </a:r>
            <a:r>
              <a:rPr lang="ar-IQ" sz="3200" dirty="0"/>
              <a:t>مما يؤدي إلى </a:t>
            </a:r>
            <a:r>
              <a:rPr lang="ar-IQ" sz="3200" dirty="0" smtClean="0"/>
              <a:t>انخفاض </a:t>
            </a:r>
            <a:r>
              <a:rPr lang="ar-IQ" sz="3200" dirty="0"/>
              <a:t>الإنتاج وانخفاض العرض أذا لم يتغير سعرها مما يؤدي إلى انتقال منحنى العرض إلى الأعلى نحو جهة </a:t>
            </a:r>
            <a:r>
              <a:rPr lang="ar-IQ" sz="3200" dirty="0" smtClean="0"/>
              <a:t>اليسار دالاً </a:t>
            </a:r>
            <a:r>
              <a:rPr lang="ar-IQ" sz="3200" dirty="0"/>
              <a:t>حدوث نقص في العرض</a:t>
            </a:r>
            <a:endParaRPr lang="en-US" sz="3200" dirty="0"/>
          </a:p>
        </p:txBody>
      </p:sp>
    </p:spTree>
    <p:extLst>
      <p:ext uri="{BB962C8B-B14F-4D97-AF65-F5344CB8AC3E}">
        <p14:creationId xmlns:p14="http://schemas.microsoft.com/office/powerpoint/2010/main" val="20548279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
            <a:ext cx="9144000" cy="2554545"/>
          </a:xfrm>
          <a:prstGeom prst="rect">
            <a:avLst/>
          </a:prstGeom>
        </p:spPr>
        <p:txBody>
          <a:bodyPr wrap="square">
            <a:spAutoFit/>
          </a:bodyPr>
          <a:lstStyle/>
          <a:p>
            <a:r>
              <a:rPr lang="ar-IQ" sz="3200" b="1" dirty="0" smtClean="0"/>
              <a:t>5. </a:t>
            </a:r>
            <a:r>
              <a:rPr lang="ar-IQ" sz="3200" b="1" dirty="0"/>
              <a:t>مدى رغبة المنتجين في الاحتفاظ بالسلعة : </a:t>
            </a:r>
            <a:endParaRPr lang="ar-IQ" sz="3200" b="1" dirty="0" smtClean="0"/>
          </a:p>
          <a:p>
            <a:r>
              <a:rPr lang="ar-IQ" sz="3200" dirty="0" smtClean="0"/>
              <a:t>ان </a:t>
            </a:r>
            <a:r>
              <a:rPr lang="ar-IQ" sz="3200" dirty="0"/>
              <a:t>عرض السلع بتناسب عكسياً مع رغبة المنتج في الاحتفاظ </a:t>
            </a:r>
            <a:r>
              <a:rPr lang="ar-IQ" sz="3200" dirty="0" smtClean="0"/>
              <a:t>بالسلعة</a:t>
            </a:r>
            <a:r>
              <a:rPr lang="ar-IQ" sz="3200" dirty="0"/>
              <a:t>، </a:t>
            </a:r>
            <a:r>
              <a:rPr lang="ar-IQ" sz="3200" dirty="0" smtClean="0"/>
              <a:t>فاذا ازدادت رغبة </a:t>
            </a:r>
            <a:r>
              <a:rPr lang="ar-IQ" sz="3200" dirty="0"/>
              <a:t>المنتج في الاحتفاظ </a:t>
            </a:r>
            <a:r>
              <a:rPr lang="ar-IQ" sz="3200" dirty="0" smtClean="0"/>
              <a:t>بالسلعة </a:t>
            </a:r>
            <a:r>
              <a:rPr lang="ar-IQ" sz="3200" dirty="0"/>
              <a:t>فان ذلك يؤدي إلى انخفاض عرضها وتبرز هذه الظاهرة عند الذين يحتفظون ببعض المحاصيل لأغراض استهلاكهم الذاتي. </a:t>
            </a:r>
            <a:endParaRPr lang="en-US" sz="3200" dirty="0"/>
          </a:p>
        </p:txBody>
      </p:sp>
    </p:spTree>
    <p:extLst>
      <p:ext uri="{BB962C8B-B14F-4D97-AF65-F5344CB8AC3E}">
        <p14:creationId xmlns:p14="http://schemas.microsoft.com/office/powerpoint/2010/main" val="31996556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190" y="0"/>
            <a:ext cx="9144000" cy="4031873"/>
          </a:xfrm>
          <a:prstGeom prst="rect">
            <a:avLst/>
          </a:prstGeom>
        </p:spPr>
        <p:txBody>
          <a:bodyPr wrap="square">
            <a:spAutoFit/>
          </a:bodyPr>
          <a:lstStyle/>
          <a:p>
            <a:r>
              <a:rPr lang="ar-IQ" sz="3200" b="1" dirty="0" smtClean="0"/>
              <a:t>6. الزمن </a:t>
            </a:r>
            <a:r>
              <a:rPr lang="ar-IQ" sz="3200" b="1" dirty="0"/>
              <a:t>:</a:t>
            </a:r>
          </a:p>
          <a:p>
            <a:endParaRPr lang="ar-IQ" sz="3200" dirty="0"/>
          </a:p>
          <a:p>
            <a:pPr algn="just"/>
            <a:r>
              <a:rPr lang="ar-IQ" sz="3200" dirty="0"/>
              <a:t>يتأثر العرض بعامل الزمن، حيث أن بعض السلع تحتاج لفترات زمنية مختلفة للإنتاج، فبعضها يحتاج لفترة طويلة مثل السلع الزراعية، وبعضها يحتاج لفترة قصيرة كالسلع الصناعية القصيرة. وعليه فأن دالة العرض </a:t>
            </a:r>
            <a:r>
              <a:rPr lang="ar-IQ" sz="3200" dirty="0" smtClean="0"/>
              <a:t>لسلعة </a:t>
            </a:r>
            <a:r>
              <a:rPr lang="ar-IQ" sz="3200" dirty="0"/>
              <a:t>معينة يمكن صياغتها كما يأتي :</a:t>
            </a:r>
          </a:p>
          <a:p>
            <a:endParaRPr lang="ar-IQ" sz="3200" dirty="0"/>
          </a:p>
          <a:p>
            <a:pPr algn="l"/>
            <a:r>
              <a:rPr lang="en-US" sz="3200" dirty="0" smtClean="0"/>
              <a:t>Qs=f(pl</a:t>
            </a:r>
            <a:r>
              <a:rPr lang="en-US" sz="3200" dirty="0"/>
              <a:t>. p2, </a:t>
            </a:r>
            <a:r>
              <a:rPr lang="en-US" sz="3200" dirty="0" err="1"/>
              <a:t>f.T.S</a:t>
            </a:r>
            <a:r>
              <a:rPr lang="en-US" sz="3200" dirty="0"/>
              <a:t>)</a:t>
            </a:r>
            <a:endParaRPr lang="en-US" sz="3200" dirty="0"/>
          </a:p>
        </p:txBody>
      </p:sp>
    </p:spTree>
    <p:extLst>
      <p:ext uri="{BB962C8B-B14F-4D97-AF65-F5344CB8AC3E}">
        <p14:creationId xmlns:p14="http://schemas.microsoft.com/office/powerpoint/2010/main" val="33511668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دير تنفيذي">
  <a:themeElements>
    <a:clrScheme name="مدير تنفيذي">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مدير تنفيذي">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دير تنفيذي">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56</TotalTime>
  <Words>802</Words>
  <Application>Microsoft Office PowerPoint</Application>
  <PresentationFormat>عرض على الشاشة (3:4)‏</PresentationFormat>
  <Paragraphs>59</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مدير تنفيذي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lenovo</dc:creator>
  <cp:lastModifiedBy>lenovo</cp:lastModifiedBy>
  <cp:revision>7</cp:revision>
  <dcterms:created xsi:type="dcterms:W3CDTF">2023-10-06T10:55:43Z</dcterms:created>
  <dcterms:modified xsi:type="dcterms:W3CDTF">2023-10-06T12:02:37Z</dcterms:modified>
</cp:coreProperties>
</file>