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04/06/1445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04/06/1445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04/06/1445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04/06/1445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777" y="476672"/>
            <a:ext cx="9144000" cy="6401753"/>
          </a:xfrm>
          <a:prstGeom prst="rect">
            <a:avLst/>
          </a:prstGeom>
        </p:spPr>
        <p:txBody>
          <a:bodyPr wrap="square">
            <a:spAutoFit/>
          </a:bodyPr>
          <a:lstStyle/>
          <a:p>
            <a:pPr algn="ctr"/>
            <a:r>
              <a:rPr lang="ar-IQ" sz="2800" b="1" dirty="0"/>
              <a:t>نظرية الإنتاج </a:t>
            </a:r>
            <a:endParaRPr lang="ar-IQ" sz="2800" b="1" dirty="0" smtClean="0"/>
          </a:p>
          <a:p>
            <a:pPr algn="ctr"/>
            <a:endParaRPr lang="ar-IQ" sz="2800" dirty="0"/>
          </a:p>
          <a:p>
            <a:pPr algn="just"/>
            <a:r>
              <a:rPr lang="ar-IQ" sz="2800" dirty="0"/>
              <a:t>الإنتاج </a:t>
            </a:r>
            <a:r>
              <a:rPr lang="ar-IQ" sz="2800" dirty="0" smtClean="0"/>
              <a:t>: </a:t>
            </a:r>
            <a:r>
              <a:rPr lang="ar-IQ" sz="2800" dirty="0"/>
              <a:t>يعرف بأنه عملية خلق منفعة أو تحويل عناصر الإنتاج إلى منتجات من السلع والخدمات </a:t>
            </a:r>
            <a:r>
              <a:rPr lang="ar-IQ" sz="2800" dirty="0" smtClean="0"/>
              <a:t>. </a:t>
            </a:r>
            <a:endParaRPr lang="ar-IQ" sz="2800" dirty="0"/>
          </a:p>
          <a:p>
            <a:pPr algn="just"/>
            <a:r>
              <a:rPr lang="ar-IQ" sz="2800" dirty="0" smtClean="0"/>
              <a:t>أما عوامل </a:t>
            </a:r>
            <a:r>
              <a:rPr lang="ar-IQ" sz="2800" dirty="0"/>
              <a:t>الإنتاج فهي (العمل, الأرض, رأس المال, التنظيم)</a:t>
            </a:r>
          </a:p>
          <a:p>
            <a:pPr algn="just"/>
            <a:endParaRPr lang="ar-IQ" sz="2800" dirty="0"/>
          </a:p>
          <a:p>
            <a:pPr algn="just"/>
            <a:r>
              <a:rPr lang="ar-IQ" sz="2800" dirty="0"/>
              <a:t>دالة الانتاج :- وهي أقصى كميه من الإنتاج يمكن الحصول عليها باستخدام موارد محدودة وتكنولوجيا عالية متاحه وفي فتره زمنيه فدالة الإنتاج لمحصول القمح مثلا تعتمد على خصوبة الأرض كمية الأمطار، مقدار العمل المتاح، نوع الأسمدة ولهذا فإن زيادة الإنتاج سيتأثر بمدى توفر هذه </a:t>
            </a:r>
            <a:r>
              <a:rPr lang="ar-IQ" sz="2800" dirty="0" smtClean="0"/>
              <a:t>العوامل .</a:t>
            </a:r>
          </a:p>
          <a:p>
            <a:pPr algn="just"/>
            <a:endParaRPr lang="ar-IQ" sz="2800" dirty="0" smtClean="0"/>
          </a:p>
          <a:p>
            <a:pPr algn="just"/>
            <a:r>
              <a:rPr lang="ar-IQ" sz="2800" dirty="0"/>
              <a:t>ويمكن كتابة هذه الدالة بالشكل الآتي </a:t>
            </a:r>
            <a:r>
              <a:rPr lang="ar-IQ" sz="2800" dirty="0" smtClean="0"/>
              <a:t>:-</a:t>
            </a:r>
            <a:endParaRPr lang="ar-IQ" sz="2800" dirty="0"/>
          </a:p>
          <a:p>
            <a:pPr algn="l"/>
            <a:r>
              <a:rPr lang="en-US" sz="2800" dirty="0" err="1"/>
              <a:t>Qx</a:t>
            </a:r>
            <a:r>
              <a:rPr lang="en-US" sz="2800" dirty="0"/>
              <a:t>= f(x1+X2+X3+X4.............)</a:t>
            </a:r>
          </a:p>
          <a:p>
            <a:pPr algn="just"/>
            <a:endParaRPr lang="ar-IQ" sz="2800" dirty="0"/>
          </a:p>
          <a:p>
            <a:endParaRPr lang="ar-IQ" dirty="0"/>
          </a:p>
        </p:txBody>
      </p:sp>
    </p:spTree>
    <p:extLst>
      <p:ext uri="{BB962C8B-B14F-4D97-AF65-F5344CB8AC3E}">
        <p14:creationId xmlns:p14="http://schemas.microsoft.com/office/powerpoint/2010/main" val="73215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7230"/>
            <a:ext cx="9144000" cy="6186309"/>
          </a:xfrm>
          <a:prstGeom prst="rect">
            <a:avLst/>
          </a:prstGeom>
        </p:spPr>
        <p:txBody>
          <a:bodyPr wrap="square">
            <a:spAutoFit/>
          </a:bodyPr>
          <a:lstStyle/>
          <a:p>
            <a:pPr algn="just"/>
            <a:endParaRPr lang="en-US" dirty="0"/>
          </a:p>
          <a:p>
            <a:pPr algn="just"/>
            <a:r>
              <a:rPr lang="ar-IQ" sz="2400" dirty="0"/>
              <a:t>وبهذا فإن دالة الإنتاج تعني الطريقة الكفرة فنيا بين المدخرات والمخرجات الإنتاجية وهي تختلف عن مشروع أو مصنع معين إلى مشروع أخر حسب التقنية المستخدمة وبشكل عام تقسم دالة الإنتاج إلى </a:t>
            </a:r>
            <a:endParaRPr lang="ar-IQ" sz="2400" dirty="0" smtClean="0"/>
          </a:p>
          <a:p>
            <a:pPr algn="just"/>
            <a:r>
              <a:rPr lang="ar-IQ" sz="2400" dirty="0" smtClean="0"/>
              <a:t>أ : </a:t>
            </a:r>
            <a:r>
              <a:rPr lang="ar-IQ" sz="2400" dirty="0"/>
              <a:t>دالة الإنتاج متغير واحد (الأجل القصير) (قانون تناقص الغلة) أو قانون النسب المتغيرة أو </a:t>
            </a:r>
            <a:r>
              <a:rPr lang="ar-IQ" sz="2400" dirty="0" smtClean="0"/>
              <a:t>قانون العوائد المتناقص</a:t>
            </a:r>
            <a:endParaRPr lang="ar-IQ" sz="2400" dirty="0"/>
          </a:p>
          <a:p>
            <a:pPr algn="just"/>
            <a:r>
              <a:rPr lang="ar-IQ" sz="2400" dirty="0" smtClean="0"/>
              <a:t>ب : دالة </a:t>
            </a:r>
            <a:r>
              <a:rPr lang="ar-IQ" sz="2400" dirty="0"/>
              <a:t>الإنتاج مع عنصرين متغيرين (منحنى الناتج المتساوي)</a:t>
            </a:r>
          </a:p>
          <a:p>
            <a:pPr algn="just"/>
            <a:endParaRPr lang="ar-IQ" sz="2400" dirty="0"/>
          </a:p>
          <a:p>
            <a:pPr algn="just"/>
            <a:r>
              <a:rPr lang="ar-IQ" sz="2400" dirty="0"/>
              <a:t>الشرح :</a:t>
            </a:r>
          </a:p>
          <a:p>
            <a:pPr algn="just"/>
            <a:endParaRPr lang="ar-IQ" sz="2400" dirty="0"/>
          </a:p>
          <a:p>
            <a:pPr algn="just"/>
            <a:r>
              <a:rPr lang="ar-IQ" sz="2400" dirty="0"/>
              <a:t>بالنسبة إلى (أ) حيث يعكس قانون تناقص الغلة الاتجاه العام للتغير الذي يحصل في كمية الناتج عند استخدام العنصر واحد متغير فقط عند اذن يزداد الإنتاج باستخدام وحدات مختلفة من العنصر المتغير مع العنصر الثابت إلى أن يصل الإنتاج الكلي إلى أقصى ما يمكن ثم تبدأ الزيادات بالتناقص </a:t>
            </a:r>
            <a:r>
              <a:rPr lang="ar-IQ" sz="2400" dirty="0" smtClean="0"/>
              <a:t>تدريجيا</a:t>
            </a:r>
            <a:r>
              <a:rPr lang="ar-IQ" sz="2400" dirty="0"/>
              <a:t>وبهذا يعكس قانون تناقص الغلة الذيوضح الاتجاء العام لمعدل التغير في الناتج الكلي نتجه </a:t>
            </a:r>
            <a:r>
              <a:rPr lang="ar-IQ" sz="2400" dirty="0" smtClean="0"/>
              <a:t>استخدام عنصر </a:t>
            </a:r>
            <a:r>
              <a:rPr lang="ar-IQ" sz="2400" dirty="0"/>
              <a:t>متغير مع عاصر ثابت وبهذا يمكن تمييز ثلاث </a:t>
            </a:r>
            <a:r>
              <a:rPr lang="ar-IQ" sz="2400" dirty="0" smtClean="0"/>
              <a:t>منحنيات للناتج :-</a:t>
            </a:r>
            <a:endParaRPr lang="ar-IQ" dirty="0"/>
          </a:p>
          <a:p>
            <a:endParaRPr lang="ar-IQ" dirty="0"/>
          </a:p>
        </p:txBody>
      </p:sp>
    </p:spTree>
    <p:extLst>
      <p:ext uri="{BB962C8B-B14F-4D97-AF65-F5344CB8AC3E}">
        <p14:creationId xmlns:p14="http://schemas.microsoft.com/office/powerpoint/2010/main" val="58306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99638" y="0"/>
            <a:ext cx="4486036" cy="461665"/>
          </a:xfrm>
          <a:prstGeom prst="rect">
            <a:avLst/>
          </a:prstGeom>
        </p:spPr>
        <p:txBody>
          <a:bodyPr wrap="none">
            <a:spAutoFit/>
          </a:bodyPr>
          <a:lstStyle/>
          <a:p>
            <a:r>
              <a:rPr lang="ar-IQ" sz="2400" b="1" dirty="0" smtClean="0"/>
              <a:t>1 . الناتج الكلي </a:t>
            </a:r>
            <a:r>
              <a:rPr lang="en-US" sz="2400" b="1" dirty="0"/>
              <a:t>total production (PT)</a:t>
            </a:r>
            <a:endParaRPr lang="ar-IQ" sz="2400" b="1" dirty="0"/>
          </a:p>
        </p:txBody>
      </p:sp>
      <p:sp>
        <p:nvSpPr>
          <p:cNvPr id="3" name="مستطيل 2"/>
          <p:cNvSpPr/>
          <p:nvPr/>
        </p:nvSpPr>
        <p:spPr>
          <a:xfrm>
            <a:off x="-58326" y="519327"/>
            <a:ext cx="9144000" cy="4893647"/>
          </a:xfrm>
          <a:prstGeom prst="rect">
            <a:avLst/>
          </a:prstGeom>
        </p:spPr>
        <p:txBody>
          <a:bodyPr wrap="square">
            <a:spAutoFit/>
          </a:bodyPr>
          <a:lstStyle/>
          <a:p>
            <a:pPr algn="just"/>
            <a:r>
              <a:rPr lang="ar-IQ" sz="2400" dirty="0"/>
              <a:t>والذي يوضح كمية الإنتاج التي يمكن الحصول عليها باستخدام وحدات مختلفة من العنصر </a:t>
            </a:r>
            <a:r>
              <a:rPr lang="ar-IQ" sz="2400" dirty="0" smtClean="0"/>
              <a:t>المتغير</a:t>
            </a:r>
            <a:r>
              <a:rPr lang="ar-IQ" sz="2400" dirty="0"/>
              <a:t>مع العنصر الثابت حيث يأخذ الإنتاج بالتزايد إلى أن يصل إلى أقصى ما يمكن ثم يأخذ بالتناقص بسبب قانون تناقص </a:t>
            </a:r>
            <a:r>
              <a:rPr lang="ar-IQ" sz="2400" dirty="0" smtClean="0"/>
              <a:t>الغلة .</a:t>
            </a:r>
          </a:p>
          <a:p>
            <a:pPr algn="just"/>
            <a:endParaRPr lang="ar-IQ" sz="2400" dirty="0"/>
          </a:p>
          <a:p>
            <a:pPr algn="just"/>
            <a:r>
              <a:rPr lang="ar-IQ" sz="2400" b="1" dirty="0" smtClean="0"/>
              <a:t>2. الناتج </a:t>
            </a:r>
            <a:r>
              <a:rPr lang="ar-IQ" sz="2400" b="1" dirty="0"/>
              <a:t>المتوسط (</a:t>
            </a:r>
            <a:r>
              <a:rPr lang="en-US" sz="2400" b="1" dirty="0"/>
              <a:t>Average Production (</a:t>
            </a:r>
            <a:r>
              <a:rPr lang="en-US" sz="2400" b="1" dirty="0" smtClean="0"/>
              <a:t>AP</a:t>
            </a:r>
            <a:r>
              <a:rPr lang="ar-IQ" sz="2400" b="1" dirty="0" smtClean="0"/>
              <a:t>  </a:t>
            </a:r>
            <a:endParaRPr lang="en-US" sz="2400" b="1" dirty="0"/>
          </a:p>
          <a:p>
            <a:pPr algn="just"/>
            <a:r>
              <a:rPr lang="ar-IQ" sz="2400" dirty="0"/>
              <a:t>هو حاصل قسمة الناتج الكلي على عدد الوحدات المستخدمة من العنصر المتغير وهو أيضا يبدأ بالتزايد مع تزايد الناتج الكلي إلى أن يصل إلى نهايته العظمى لم يأخذ بالتناقص إلى أن يبقي موجبا بسبب </a:t>
            </a:r>
            <a:r>
              <a:rPr lang="ar-IQ" sz="2400" dirty="0" smtClean="0"/>
              <a:t>تزايد الناتج الكلي.</a:t>
            </a:r>
          </a:p>
          <a:p>
            <a:pPr algn="just"/>
            <a:endParaRPr lang="ar-IQ" sz="2400" dirty="0"/>
          </a:p>
          <a:p>
            <a:pPr algn="just"/>
            <a:r>
              <a:rPr lang="ar-IQ" sz="2400" b="1" dirty="0" smtClean="0"/>
              <a:t>3. الناتج </a:t>
            </a:r>
            <a:r>
              <a:rPr lang="ar-IQ" sz="2400" b="1" dirty="0"/>
              <a:t>الحدي (</a:t>
            </a:r>
            <a:r>
              <a:rPr lang="en-US" sz="2400" b="1" dirty="0"/>
              <a:t>Marginal Production (</a:t>
            </a:r>
            <a:r>
              <a:rPr lang="en-US" sz="2400" b="1" dirty="0" smtClean="0"/>
              <a:t>MP</a:t>
            </a:r>
            <a:endParaRPr lang="en-US" sz="2400" b="1" dirty="0"/>
          </a:p>
          <a:p>
            <a:pPr algn="just"/>
            <a:r>
              <a:rPr lang="ar-IQ" sz="2400" dirty="0"/>
              <a:t>وهو عبارة عن التغير الحاصل في الناتج الكلي بسبب الاضافة الى أقصى ما يمكن ثم يتناقص وتصبح قيمته (صفر) </a:t>
            </a:r>
            <a:r>
              <a:rPr lang="ar-IQ" sz="2400" dirty="0" smtClean="0"/>
              <a:t>عندما يكون </a:t>
            </a:r>
            <a:r>
              <a:rPr lang="ar-IQ" sz="2400" dirty="0"/>
              <a:t>الناتج الكلي أقصى ما يمكن ثم يتنافس الصبح قيمته سالبة.</a:t>
            </a:r>
          </a:p>
          <a:p>
            <a:pPr algn="just"/>
            <a:endParaRPr lang="ar-IQ" sz="2400" dirty="0"/>
          </a:p>
        </p:txBody>
      </p:sp>
    </p:spTree>
    <p:extLst>
      <p:ext uri="{BB962C8B-B14F-4D97-AF65-F5344CB8AC3E}">
        <p14:creationId xmlns:p14="http://schemas.microsoft.com/office/powerpoint/2010/main" val="288506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923330"/>
          </a:xfrm>
          <a:prstGeom prst="rect">
            <a:avLst/>
          </a:prstGeom>
        </p:spPr>
        <p:txBody>
          <a:bodyPr wrap="square">
            <a:spAutoFit/>
          </a:bodyPr>
          <a:lstStyle/>
          <a:p>
            <a:pPr algn="just"/>
            <a:r>
              <a:rPr lang="ar-IQ" dirty="0"/>
              <a:t>يمكن توضيح مراحل قانون الغفلة المتناقصة كما في الشكل الآتي :-</a:t>
            </a:r>
          </a:p>
          <a:p>
            <a:pPr algn="just"/>
            <a:endParaRPr lang="ar-IQ" dirty="0"/>
          </a:p>
          <a:p>
            <a:pPr algn="just"/>
            <a:r>
              <a:rPr lang="ar-IQ" dirty="0"/>
              <a:t>س/ ماهي مراحل الغلة المتناقصة وماهي المرحلة الكفؤة اقتصاديا ؟</a:t>
            </a:r>
          </a:p>
        </p:txBody>
      </p:sp>
      <p:cxnSp>
        <p:nvCxnSpPr>
          <p:cNvPr id="4" name="رابط مستقيم 3"/>
          <p:cNvCxnSpPr/>
          <p:nvPr/>
        </p:nvCxnSpPr>
        <p:spPr>
          <a:xfrm>
            <a:off x="1259632" y="908720"/>
            <a:ext cx="0" cy="5602014"/>
          </a:xfrm>
          <a:prstGeom prst="line">
            <a:avLst/>
          </a:prstGeom>
        </p:spPr>
        <p:style>
          <a:lnRef idx="2">
            <a:schemeClr val="dk1"/>
          </a:lnRef>
          <a:fillRef idx="0">
            <a:schemeClr val="dk1"/>
          </a:fillRef>
          <a:effectRef idx="1">
            <a:schemeClr val="dk1"/>
          </a:effectRef>
          <a:fontRef idx="minor">
            <a:schemeClr val="tx1"/>
          </a:fontRef>
        </p:style>
      </p:cxnSp>
      <p:cxnSp>
        <p:nvCxnSpPr>
          <p:cNvPr id="5" name="رابط مستقيم 4"/>
          <p:cNvCxnSpPr/>
          <p:nvPr/>
        </p:nvCxnSpPr>
        <p:spPr>
          <a:xfrm flipH="1">
            <a:off x="1259632" y="6525344"/>
            <a:ext cx="5752256" cy="0"/>
          </a:xfrm>
          <a:prstGeom prst="line">
            <a:avLst/>
          </a:prstGeom>
        </p:spPr>
        <p:style>
          <a:lnRef idx="2">
            <a:schemeClr val="dk1"/>
          </a:lnRef>
          <a:fillRef idx="0">
            <a:schemeClr val="dk1"/>
          </a:fillRef>
          <a:effectRef idx="1">
            <a:schemeClr val="dk1"/>
          </a:effectRef>
          <a:fontRef idx="minor">
            <a:schemeClr val="tx1"/>
          </a:fontRef>
        </p:style>
      </p:cxnSp>
      <p:sp>
        <p:nvSpPr>
          <p:cNvPr id="8" name="قوس 7"/>
          <p:cNvSpPr/>
          <p:nvPr/>
        </p:nvSpPr>
        <p:spPr>
          <a:xfrm rot="16200000">
            <a:off x="1478755" y="994832"/>
            <a:ext cx="4965927" cy="5399413"/>
          </a:xfrm>
          <a:custGeom>
            <a:avLst/>
            <a:gdLst>
              <a:gd name="connsiteX0" fmla="*/ 4956354 w 10081120"/>
              <a:gd name="connsiteY0" fmla="*/ 753 h 10798811"/>
              <a:gd name="connsiteX1" fmla="*/ 9835195 w 10081120"/>
              <a:gd name="connsiteY1" fmla="*/ 3733466 h 10798811"/>
              <a:gd name="connsiteX2" fmla="*/ 5040560 w 10081120"/>
              <a:gd name="connsiteY2" fmla="*/ 5399406 h 10798811"/>
              <a:gd name="connsiteX3" fmla="*/ 4956354 w 10081120"/>
              <a:gd name="connsiteY3" fmla="*/ 753 h 10798811"/>
              <a:gd name="connsiteX0" fmla="*/ 4956354 w 10081120"/>
              <a:gd name="connsiteY0" fmla="*/ 753 h 10798811"/>
              <a:gd name="connsiteX1" fmla="*/ 9835195 w 10081120"/>
              <a:gd name="connsiteY1" fmla="*/ 3733466 h 10798811"/>
              <a:gd name="connsiteX0" fmla="*/ 0 w 4965927"/>
              <a:gd name="connsiteY0" fmla="*/ 760 h 5399413"/>
              <a:gd name="connsiteX1" fmla="*/ 4878841 w 4965927"/>
              <a:gd name="connsiteY1" fmla="*/ 3733473 h 5399413"/>
              <a:gd name="connsiteX2" fmla="*/ 84206 w 4965927"/>
              <a:gd name="connsiteY2" fmla="*/ 5399413 h 5399413"/>
              <a:gd name="connsiteX3" fmla="*/ 0 w 4965927"/>
              <a:gd name="connsiteY3" fmla="*/ 760 h 5399413"/>
              <a:gd name="connsiteX0" fmla="*/ 0 w 4965927"/>
              <a:gd name="connsiteY0" fmla="*/ 760 h 5399413"/>
              <a:gd name="connsiteX1" fmla="*/ 4965927 w 4965927"/>
              <a:gd name="connsiteY1" fmla="*/ 3980216 h 5399413"/>
            </a:gdLst>
            <a:ahLst/>
            <a:cxnLst>
              <a:cxn ang="0">
                <a:pos x="connsiteX0" y="connsiteY0"/>
              </a:cxn>
              <a:cxn ang="0">
                <a:pos x="connsiteX1" y="connsiteY1"/>
              </a:cxn>
            </a:cxnLst>
            <a:rect l="l" t="t" r="r" b="b"/>
            <a:pathLst>
              <a:path w="4965927" h="5399413" stroke="0" extrusionOk="0">
                <a:moveTo>
                  <a:pt x="0" y="760"/>
                </a:moveTo>
                <a:cubicBezTo>
                  <a:pt x="2215401" y="-38890"/>
                  <a:pt x="4195203" y="1475821"/>
                  <a:pt x="4878841" y="3733473"/>
                </a:cubicBezTo>
                <a:lnTo>
                  <a:pt x="84206" y="5399413"/>
                </a:lnTo>
                <a:lnTo>
                  <a:pt x="0" y="760"/>
                </a:lnTo>
                <a:close/>
              </a:path>
              <a:path w="4965927" h="5399413" fill="none">
                <a:moveTo>
                  <a:pt x="0" y="760"/>
                </a:moveTo>
                <a:cubicBezTo>
                  <a:pt x="2215401" y="-38890"/>
                  <a:pt x="4282289" y="1722564"/>
                  <a:pt x="4965927" y="3980216"/>
                </a:cubicBezTo>
              </a:path>
            </a:pathLst>
          </a:custGeom>
          <a:ln>
            <a:solidFill>
              <a:schemeClr val="accent1">
                <a:lumMod val="40000"/>
                <a:lumOff val="60000"/>
              </a:schemeClr>
            </a:solidFill>
          </a:ln>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9" name="قوس 8"/>
          <p:cNvSpPr/>
          <p:nvPr/>
        </p:nvSpPr>
        <p:spPr>
          <a:xfrm rot="18479918">
            <a:off x="2123015" y="4432140"/>
            <a:ext cx="5618048" cy="8586558"/>
          </a:xfrm>
          <a:prstGeom prst="arc">
            <a:avLst>
              <a:gd name="adj1" fmla="val 15798950"/>
              <a:gd name="adj2" fmla="val 20548191"/>
            </a:avLst>
          </a:prstGeom>
          <a:ln>
            <a:solidFill>
              <a:srgbClr val="FFFF00"/>
            </a:solidFill>
          </a:ln>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sp>
        <p:nvSpPr>
          <p:cNvPr id="10" name="قوس 9"/>
          <p:cNvSpPr/>
          <p:nvPr/>
        </p:nvSpPr>
        <p:spPr>
          <a:xfrm rot="18064779">
            <a:off x="2276731" y="4433620"/>
            <a:ext cx="2407110" cy="3853430"/>
          </a:xfrm>
          <a:custGeom>
            <a:avLst/>
            <a:gdLst>
              <a:gd name="connsiteX0" fmla="*/ 1913986 w 4321078"/>
              <a:gd name="connsiteY0" fmla="*/ 15282 h 4678614"/>
              <a:gd name="connsiteX1" fmla="*/ 4102839 w 4321078"/>
              <a:gd name="connsiteY1" fmla="*/ 1314756 h 4678614"/>
              <a:gd name="connsiteX2" fmla="*/ 3858392 w 4321078"/>
              <a:gd name="connsiteY2" fmla="*/ 3785984 h 4678614"/>
              <a:gd name="connsiteX3" fmla="*/ 2160539 w 4321078"/>
              <a:gd name="connsiteY3" fmla="*/ 2339307 h 4678614"/>
              <a:gd name="connsiteX4" fmla="*/ 1913986 w 4321078"/>
              <a:gd name="connsiteY4" fmla="*/ 15282 h 4678614"/>
              <a:gd name="connsiteX0" fmla="*/ 1913986 w 4321078"/>
              <a:gd name="connsiteY0" fmla="*/ 15282 h 4678614"/>
              <a:gd name="connsiteX1" fmla="*/ 4102839 w 4321078"/>
              <a:gd name="connsiteY1" fmla="*/ 1314756 h 4678614"/>
              <a:gd name="connsiteX2" fmla="*/ 3858392 w 4321078"/>
              <a:gd name="connsiteY2" fmla="*/ 3785984 h 4678614"/>
              <a:gd name="connsiteX0" fmla="*/ 0 w 2407110"/>
              <a:gd name="connsiteY0" fmla="*/ 82728 h 3853430"/>
              <a:gd name="connsiteX1" fmla="*/ 2188853 w 2407110"/>
              <a:gd name="connsiteY1" fmla="*/ 1382202 h 3853430"/>
              <a:gd name="connsiteX2" fmla="*/ 1944406 w 2407110"/>
              <a:gd name="connsiteY2" fmla="*/ 3853430 h 3853430"/>
              <a:gd name="connsiteX3" fmla="*/ 246553 w 2407110"/>
              <a:gd name="connsiteY3" fmla="*/ 2406753 h 3853430"/>
              <a:gd name="connsiteX4" fmla="*/ 0 w 2407110"/>
              <a:gd name="connsiteY4" fmla="*/ 82728 h 3853430"/>
              <a:gd name="connsiteX0" fmla="*/ 0 w 2407110"/>
              <a:gd name="connsiteY0" fmla="*/ 82728 h 3853430"/>
              <a:gd name="connsiteX1" fmla="*/ 1707110 w 2407110"/>
              <a:gd name="connsiteY1" fmla="*/ 723542 h 3853430"/>
              <a:gd name="connsiteX2" fmla="*/ 1944406 w 2407110"/>
              <a:gd name="connsiteY2" fmla="*/ 3853430 h 3853430"/>
            </a:gdLst>
            <a:ahLst/>
            <a:cxnLst>
              <a:cxn ang="0">
                <a:pos x="connsiteX0" y="connsiteY0"/>
              </a:cxn>
              <a:cxn ang="0">
                <a:pos x="connsiteX1" y="connsiteY1"/>
              </a:cxn>
              <a:cxn ang="0">
                <a:pos x="connsiteX2" y="connsiteY2"/>
              </a:cxn>
            </a:cxnLst>
            <a:rect l="l" t="t" r="r" b="b"/>
            <a:pathLst>
              <a:path w="2407110" h="3853430" stroke="0" extrusionOk="0">
                <a:moveTo>
                  <a:pt x="0" y="82728"/>
                </a:moveTo>
                <a:cubicBezTo>
                  <a:pt x="910297" y="-30487"/>
                  <a:pt x="1787547" y="490317"/>
                  <a:pt x="2188853" y="1382202"/>
                </a:cubicBezTo>
                <a:cubicBezTo>
                  <a:pt x="2551678" y="2188564"/>
                  <a:pt x="2456719" y="3148552"/>
                  <a:pt x="1944406" y="3853430"/>
                </a:cubicBezTo>
                <a:lnTo>
                  <a:pt x="246553" y="2406753"/>
                </a:lnTo>
                <a:lnTo>
                  <a:pt x="0" y="82728"/>
                </a:lnTo>
                <a:close/>
              </a:path>
              <a:path w="2407110" h="3853430" fill="none">
                <a:moveTo>
                  <a:pt x="0" y="82728"/>
                </a:moveTo>
                <a:cubicBezTo>
                  <a:pt x="910297" y="-30487"/>
                  <a:pt x="1305804" y="-168343"/>
                  <a:pt x="1707110" y="723542"/>
                </a:cubicBezTo>
                <a:cubicBezTo>
                  <a:pt x="2069935" y="1529904"/>
                  <a:pt x="2456719" y="3148552"/>
                  <a:pt x="1944406" y="385343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cxnSp>
        <p:nvCxnSpPr>
          <p:cNvPr id="12" name="رابط مستقيم 11"/>
          <p:cNvCxnSpPr/>
          <p:nvPr/>
        </p:nvCxnSpPr>
        <p:spPr>
          <a:xfrm>
            <a:off x="2987824" y="1268760"/>
            <a:ext cx="72008" cy="524197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5220072" y="1268760"/>
            <a:ext cx="72008" cy="524197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قوس 13"/>
          <p:cNvSpPr/>
          <p:nvPr/>
        </p:nvSpPr>
        <p:spPr>
          <a:xfrm rot="20038977">
            <a:off x="4895474" y="1039228"/>
            <a:ext cx="1440000" cy="814028"/>
          </a:xfrm>
          <a:custGeom>
            <a:avLst/>
            <a:gdLst>
              <a:gd name="connsiteX0" fmla="*/ 1008112 w 2016224"/>
              <a:gd name="connsiteY0" fmla="*/ 0 h 648072"/>
              <a:gd name="connsiteX1" fmla="*/ 1322013 w 2016224"/>
              <a:gd name="connsiteY1" fmla="*/ 16109 h 648072"/>
              <a:gd name="connsiteX2" fmla="*/ 2014428 w 2016224"/>
              <a:gd name="connsiteY2" fmla="*/ 343373 h 648072"/>
              <a:gd name="connsiteX3" fmla="*/ 1008112 w 2016224"/>
              <a:gd name="connsiteY3" fmla="*/ 324036 h 648072"/>
              <a:gd name="connsiteX4" fmla="*/ 1008112 w 2016224"/>
              <a:gd name="connsiteY4" fmla="*/ 0 h 648072"/>
              <a:gd name="connsiteX0" fmla="*/ 1008112 w 2016224"/>
              <a:gd name="connsiteY0" fmla="*/ 0 h 648072"/>
              <a:gd name="connsiteX1" fmla="*/ 1322013 w 2016224"/>
              <a:gd name="connsiteY1" fmla="*/ 16109 h 648072"/>
              <a:gd name="connsiteX2" fmla="*/ 2014428 w 2016224"/>
              <a:gd name="connsiteY2" fmla="*/ 343373 h 648072"/>
              <a:gd name="connsiteX0" fmla="*/ 0 w 1342746"/>
              <a:gd name="connsiteY0" fmla="*/ 0 h 814028"/>
              <a:gd name="connsiteX1" fmla="*/ 313901 w 1342746"/>
              <a:gd name="connsiteY1" fmla="*/ 16109 h 814028"/>
              <a:gd name="connsiteX2" fmla="*/ 1006316 w 1342746"/>
              <a:gd name="connsiteY2" fmla="*/ 343373 h 814028"/>
              <a:gd name="connsiteX3" fmla="*/ 0 w 1342746"/>
              <a:gd name="connsiteY3" fmla="*/ 324036 h 814028"/>
              <a:gd name="connsiteX4" fmla="*/ 0 w 1342746"/>
              <a:gd name="connsiteY4" fmla="*/ 0 h 814028"/>
              <a:gd name="connsiteX0" fmla="*/ 0 w 1342746"/>
              <a:gd name="connsiteY0" fmla="*/ 0 h 814028"/>
              <a:gd name="connsiteX1" fmla="*/ 313901 w 1342746"/>
              <a:gd name="connsiteY1" fmla="*/ 16109 h 814028"/>
              <a:gd name="connsiteX2" fmla="*/ 1341873 w 1342746"/>
              <a:gd name="connsiteY2" fmla="*/ 814028 h 814028"/>
            </a:gdLst>
            <a:ahLst/>
            <a:cxnLst>
              <a:cxn ang="0">
                <a:pos x="connsiteX0" y="connsiteY0"/>
              </a:cxn>
              <a:cxn ang="0">
                <a:pos x="connsiteX1" y="connsiteY1"/>
              </a:cxn>
              <a:cxn ang="0">
                <a:pos x="connsiteX2" y="connsiteY2"/>
              </a:cxn>
            </a:cxnLst>
            <a:rect l="l" t="t" r="r" b="b"/>
            <a:pathLst>
              <a:path w="1342746" h="814028" stroke="0" extrusionOk="0">
                <a:moveTo>
                  <a:pt x="0" y="0"/>
                </a:moveTo>
                <a:cubicBezTo>
                  <a:pt x="106626" y="0"/>
                  <a:pt x="212576" y="5437"/>
                  <a:pt x="313901" y="16109"/>
                </a:cubicBezTo>
                <a:cubicBezTo>
                  <a:pt x="749230" y="61958"/>
                  <a:pt x="1033652" y="196388"/>
                  <a:pt x="1006316" y="343373"/>
                </a:cubicBezTo>
                <a:lnTo>
                  <a:pt x="0" y="324036"/>
                </a:lnTo>
                <a:lnTo>
                  <a:pt x="0" y="0"/>
                </a:lnTo>
                <a:close/>
              </a:path>
              <a:path w="1342746" h="814028" fill="none">
                <a:moveTo>
                  <a:pt x="0" y="0"/>
                </a:moveTo>
                <a:cubicBezTo>
                  <a:pt x="106626" y="0"/>
                  <a:pt x="212576" y="5437"/>
                  <a:pt x="313901" y="16109"/>
                </a:cubicBezTo>
                <a:cubicBezTo>
                  <a:pt x="749230" y="61958"/>
                  <a:pt x="1369209" y="667043"/>
                  <a:pt x="1341873" y="814028"/>
                </a:cubicBezTo>
              </a:path>
            </a:pathLst>
          </a:cu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5" name="مربع نص 14"/>
          <p:cNvSpPr txBox="1"/>
          <p:nvPr/>
        </p:nvSpPr>
        <p:spPr>
          <a:xfrm>
            <a:off x="3668891" y="4806444"/>
            <a:ext cx="1232520" cy="369332"/>
          </a:xfrm>
          <a:prstGeom prst="rect">
            <a:avLst/>
          </a:prstGeom>
          <a:noFill/>
        </p:spPr>
        <p:txBody>
          <a:bodyPr wrap="square" rtlCol="1">
            <a:spAutoFit/>
          </a:bodyPr>
          <a:lstStyle/>
          <a:p>
            <a:r>
              <a:rPr lang="ar-IQ" dirty="0" smtClean="0"/>
              <a:t>الناتج المتوسط </a:t>
            </a:r>
            <a:endParaRPr lang="ar-IQ" dirty="0"/>
          </a:p>
        </p:txBody>
      </p:sp>
      <p:sp>
        <p:nvSpPr>
          <p:cNvPr id="16" name="مربع نص 15"/>
          <p:cNvSpPr txBox="1"/>
          <p:nvPr/>
        </p:nvSpPr>
        <p:spPr>
          <a:xfrm>
            <a:off x="3680858" y="2127831"/>
            <a:ext cx="1232520" cy="369332"/>
          </a:xfrm>
          <a:prstGeom prst="rect">
            <a:avLst/>
          </a:prstGeom>
          <a:noFill/>
        </p:spPr>
        <p:txBody>
          <a:bodyPr wrap="square" rtlCol="1">
            <a:spAutoFit/>
          </a:bodyPr>
          <a:lstStyle/>
          <a:p>
            <a:r>
              <a:rPr lang="ar-IQ" dirty="0" smtClean="0"/>
              <a:t>المرحلة الثانية</a:t>
            </a:r>
            <a:endParaRPr lang="ar-IQ" dirty="0"/>
          </a:p>
        </p:txBody>
      </p:sp>
      <p:sp>
        <p:nvSpPr>
          <p:cNvPr id="17" name="مربع نص 16"/>
          <p:cNvSpPr txBox="1"/>
          <p:nvPr/>
        </p:nvSpPr>
        <p:spPr>
          <a:xfrm>
            <a:off x="3064598" y="1207794"/>
            <a:ext cx="1232520" cy="369332"/>
          </a:xfrm>
          <a:prstGeom prst="rect">
            <a:avLst/>
          </a:prstGeom>
          <a:noFill/>
        </p:spPr>
        <p:txBody>
          <a:bodyPr wrap="square" rtlCol="1">
            <a:spAutoFit/>
          </a:bodyPr>
          <a:lstStyle/>
          <a:p>
            <a:r>
              <a:rPr lang="ar-IQ" dirty="0" smtClean="0"/>
              <a:t>الناتج الكلي </a:t>
            </a:r>
            <a:endParaRPr lang="ar-IQ" dirty="0"/>
          </a:p>
        </p:txBody>
      </p:sp>
      <p:sp>
        <p:nvSpPr>
          <p:cNvPr id="18" name="مربع نص 17"/>
          <p:cNvSpPr txBox="1"/>
          <p:nvPr/>
        </p:nvSpPr>
        <p:spPr>
          <a:xfrm>
            <a:off x="4519213" y="838462"/>
            <a:ext cx="1232520" cy="369332"/>
          </a:xfrm>
          <a:prstGeom prst="rect">
            <a:avLst/>
          </a:prstGeom>
          <a:noFill/>
        </p:spPr>
        <p:txBody>
          <a:bodyPr wrap="square" rtlCol="1">
            <a:spAutoFit/>
          </a:bodyPr>
          <a:lstStyle/>
          <a:p>
            <a:r>
              <a:rPr lang="ar-IQ" dirty="0" smtClean="0"/>
              <a:t>اقصى انتاج</a:t>
            </a:r>
            <a:endParaRPr lang="ar-IQ" dirty="0"/>
          </a:p>
        </p:txBody>
      </p:sp>
      <p:sp>
        <p:nvSpPr>
          <p:cNvPr id="19" name="مربع نص 18"/>
          <p:cNvSpPr txBox="1"/>
          <p:nvPr/>
        </p:nvSpPr>
        <p:spPr>
          <a:xfrm>
            <a:off x="5615474" y="2195572"/>
            <a:ext cx="1232520" cy="369332"/>
          </a:xfrm>
          <a:prstGeom prst="rect">
            <a:avLst/>
          </a:prstGeom>
          <a:noFill/>
        </p:spPr>
        <p:txBody>
          <a:bodyPr wrap="square" rtlCol="1">
            <a:spAutoFit/>
          </a:bodyPr>
          <a:lstStyle/>
          <a:p>
            <a:r>
              <a:rPr lang="ar-IQ" dirty="0" smtClean="0"/>
              <a:t>المرحلة الثالثة</a:t>
            </a:r>
            <a:endParaRPr lang="ar-IQ" dirty="0"/>
          </a:p>
        </p:txBody>
      </p:sp>
      <p:sp>
        <p:nvSpPr>
          <p:cNvPr id="20" name="مربع نص 19"/>
          <p:cNvSpPr txBox="1"/>
          <p:nvPr/>
        </p:nvSpPr>
        <p:spPr>
          <a:xfrm>
            <a:off x="3302064" y="5991003"/>
            <a:ext cx="1232520" cy="369332"/>
          </a:xfrm>
          <a:prstGeom prst="rect">
            <a:avLst/>
          </a:prstGeom>
          <a:noFill/>
        </p:spPr>
        <p:txBody>
          <a:bodyPr wrap="square" rtlCol="1">
            <a:spAutoFit/>
          </a:bodyPr>
          <a:lstStyle/>
          <a:p>
            <a:r>
              <a:rPr lang="ar-IQ" dirty="0" smtClean="0"/>
              <a:t>الناتج الحدي </a:t>
            </a:r>
            <a:endParaRPr lang="ar-IQ" dirty="0"/>
          </a:p>
        </p:txBody>
      </p:sp>
      <p:sp>
        <p:nvSpPr>
          <p:cNvPr id="21" name="مربع نص 20"/>
          <p:cNvSpPr txBox="1"/>
          <p:nvPr/>
        </p:nvSpPr>
        <p:spPr>
          <a:xfrm>
            <a:off x="29491" y="760873"/>
            <a:ext cx="1232520" cy="369332"/>
          </a:xfrm>
          <a:prstGeom prst="rect">
            <a:avLst/>
          </a:prstGeom>
          <a:noFill/>
        </p:spPr>
        <p:txBody>
          <a:bodyPr wrap="square" rtlCol="1">
            <a:spAutoFit/>
          </a:bodyPr>
          <a:lstStyle/>
          <a:p>
            <a:r>
              <a:rPr lang="ar-IQ" dirty="0" smtClean="0"/>
              <a:t>الانتاج بالطن</a:t>
            </a:r>
            <a:endParaRPr lang="ar-IQ" dirty="0"/>
          </a:p>
        </p:txBody>
      </p:sp>
      <p:sp>
        <p:nvSpPr>
          <p:cNvPr id="22" name="مربع نص 21"/>
          <p:cNvSpPr txBox="1"/>
          <p:nvPr/>
        </p:nvSpPr>
        <p:spPr>
          <a:xfrm>
            <a:off x="1407726" y="2183837"/>
            <a:ext cx="1364073" cy="369332"/>
          </a:xfrm>
          <a:prstGeom prst="rect">
            <a:avLst/>
          </a:prstGeom>
          <a:noFill/>
        </p:spPr>
        <p:txBody>
          <a:bodyPr wrap="square" rtlCol="1">
            <a:spAutoFit/>
          </a:bodyPr>
          <a:lstStyle/>
          <a:p>
            <a:r>
              <a:rPr lang="ar-IQ" dirty="0" smtClean="0"/>
              <a:t>المرحلة الاولى</a:t>
            </a:r>
            <a:endParaRPr lang="ar-IQ" dirty="0"/>
          </a:p>
        </p:txBody>
      </p:sp>
      <p:sp>
        <p:nvSpPr>
          <p:cNvPr id="23" name="مربع نص 22"/>
          <p:cNvSpPr txBox="1"/>
          <p:nvPr/>
        </p:nvSpPr>
        <p:spPr>
          <a:xfrm>
            <a:off x="6926290" y="6528821"/>
            <a:ext cx="1232520" cy="369332"/>
          </a:xfrm>
          <a:prstGeom prst="rect">
            <a:avLst/>
          </a:prstGeom>
          <a:noFill/>
        </p:spPr>
        <p:txBody>
          <a:bodyPr wrap="square" rtlCol="1">
            <a:spAutoFit/>
          </a:bodyPr>
          <a:lstStyle/>
          <a:p>
            <a:r>
              <a:rPr lang="ar-IQ" dirty="0" smtClean="0"/>
              <a:t>عدد العمال</a:t>
            </a:r>
            <a:endParaRPr lang="ar-IQ" dirty="0"/>
          </a:p>
        </p:txBody>
      </p:sp>
      <p:cxnSp>
        <p:nvCxnSpPr>
          <p:cNvPr id="25" name="رابط كسهم مستقيم 24"/>
          <p:cNvCxnSpPr/>
          <p:nvPr/>
        </p:nvCxnSpPr>
        <p:spPr>
          <a:xfrm>
            <a:off x="3480286" y="1577126"/>
            <a:ext cx="0" cy="4117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a:off x="4644008" y="5085184"/>
            <a:ext cx="0" cy="227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flipV="1">
            <a:off x="4150464" y="5733256"/>
            <a:ext cx="6504" cy="268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06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7759"/>
            <a:ext cx="9144000" cy="5539978"/>
          </a:xfrm>
          <a:prstGeom prst="rect">
            <a:avLst/>
          </a:prstGeom>
        </p:spPr>
        <p:txBody>
          <a:bodyPr wrap="square">
            <a:spAutoFit/>
          </a:bodyPr>
          <a:lstStyle/>
          <a:p>
            <a:pPr algn="just"/>
            <a:r>
              <a:rPr lang="ar-IQ" sz="2400" dirty="0"/>
              <a:t>الشرح :</a:t>
            </a:r>
          </a:p>
          <a:p>
            <a:pPr algn="just"/>
            <a:endParaRPr lang="ar-IQ" sz="2400" dirty="0"/>
          </a:p>
          <a:p>
            <a:pPr algn="just"/>
            <a:r>
              <a:rPr lang="ar-IQ" sz="2400" dirty="0"/>
              <a:t>من الشكل البياني </a:t>
            </a:r>
            <a:r>
              <a:rPr lang="ar-IQ" sz="2400" dirty="0" smtClean="0"/>
              <a:t>الآتي نلاحظ </a:t>
            </a:r>
            <a:r>
              <a:rPr lang="ar-IQ" sz="2400" dirty="0"/>
              <a:t>أن هناك ثلاث مراحل للغلة المتناقصة هي :</a:t>
            </a:r>
          </a:p>
          <a:p>
            <a:pPr algn="just"/>
            <a:endParaRPr lang="ar-IQ" sz="2400" dirty="0"/>
          </a:p>
          <a:p>
            <a:pPr algn="just"/>
            <a:r>
              <a:rPr lang="ar-IQ" sz="2400" dirty="0"/>
              <a:t>المرحلة الأولى : وتبدأ من نقطة الأصل وتنتهي عند مستوى الأنتاج الذي يتساوى فيه الناتج المتوسط</a:t>
            </a:r>
          </a:p>
          <a:p>
            <a:pPr algn="just"/>
            <a:endParaRPr lang="ar-IQ" sz="2400" dirty="0"/>
          </a:p>
          <a:p>
            <a:pPr algn="just"/>
            <a:r>
              <a:rPr lang="ar-IQ" sz="2400" dirty="0"/>
              <a:t>مع </a:t>
            </a:r>
            <a:r>
              <a:rPr lang="ar-IQ" sz="2400" dirty="0" smtClean="0"/>
              <a:t>الناتج </a:t>
            </a:r>
            <a:r>
              <a:rPr lang="ar-IQ" sz="2400" dirty="0"/>
              <a:t>الحدي. </a:t>
            </a:r>
            <a:endParaRPr lang="ar-IQ" sz="2400" dirty="0" smtClean="0"/>
          </a:p>
          <a:p>
            <a:pPr algn="just"/>
            <a:r>
              <a:rPr lang="ar-IQ" sz="2400" dirty="0" smtClean="0"/>
              <a:t>وتتميز </a:t>
            </a:r>
            <a:r>
              <a:rPr lang="ar-IQ" sz="2400" dirty="0"/>
              <a:t>بما يلي :-</a:t>
            </a:r>
          </a:p>
          <a:p>
            <a:pPr algn="just"/>
            <a:endParaRPr lang="ar-IQ" sz="2400" dirty="0"/>
          </a:p>
          <a:p>
            <a:pPr algn="just"/>
            <a:r>
              <a:rPr lang="ar-IQ" sz="2400" dirty="0" smtClean="0"/>
              <a:t>أ. أن </a:t>
            </a:r>
            <a:r>
              <a:rPr lang="ar-IQ" sz="2400" dirty="0"/>
              <a:t>الناتج الكلي فيها يزداد بمعدل متزايد</a:t>
            </a:r>
            <a:r>
              <a:rPr lang="ar-IQ" sz="2400" dirty="0" smtClean="0"/>
              <a:t>.</a:t>
            </a:r>
          </a:p>
          <a:p>
            <a:pPr algn="just"/>
            <a:endParaRPr lang="ar-IQ" sz="2400" dirty="0"/>
          </a:p>
          <a:p>
            <a:pPr algn="just"/>
            <a:r>
              <a:rPr lang="ar-IQ" sz="2400" dirty="0" smtClean="0"/>
              <a:t>ب.  </a:t>
            </a:r>
            <a:r>
              <a:rPr lang="ar-IQ" sz="2400" dirty="0"/>
              <a:t>أن الناتج </a:t>
            </a:r>
            <a:r>
              <a:rPr lang="ar-IQ" sz="2400" dirty="0" smtClean="0"/>
              <a:t>الحدي </a:t>
            </a:r>
            <a:r>
              <a:rPr lang="ar-IQ" sz="2400" dirty="0"/>
              <a:t>يكون أكبر من الناتج المتوسط</a:t>
            </a:r>
          </a:p>
          <a:p>
            <a:pPr algn="just"/>
            <a:endParaRPr lang="ar-IQ" sz="2400" dirty="0"/>
          </a:p>
          <a:p>
            <a:r>
              <a:rPr lang="ar-IQ" dirty="0" smtClean="0"/>
              <a:t>                                                                                                                             </a:t>
            </a:r>
            <a:endParaRPr lang="ar-IQ" dirty="0"/>
          </a:p>
        </p:txBody>
      </p:sp>
    </p:spTree>
    <p:extLst>
      <p:ext uri="{BB962C8B-B14F-4D97-AF65-F5344CB8AC3E}">
        <p14:creationId xmlns:p14="http://schemas.microsoft.com/office/powerpoint/2010/main" val="371820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38" y="78566"/>
            <a:ext cx="9144000" cy="6647974"/>
          </a:xfrm>
          <a:prstGeom prst="rect">
            <a:avLst/>
          </a:prstGeom>
        </p:spPr>
        <p:txBody>
          <a:bodyPr wrap="square">
            <a:spAutoFit/>
          </a:bodyPr>
          <a:lstStyle/>
          <a:p>
            <a:endParaRPr lang="ar-IQ" sz="2400" dirty="0"/>
          </a:p>
          <a:p>
            <a:r>
              <a:rPr lang="ar-IQ" sz="2400" dirty="0" smtClean="0"/>
              <a:t>المرحلة </a:t>
            </a:r>
            <a:r>
              <a:rPr lang="ar-IQ" sz="2400" dirty="0"/>
              <a:t>الثانية :- وتبدأ عند مستوى الأنتاج الذي يتساوى فيه الناتج المتوسط والناتج الحدي وتنتهي عندما يكون مستوى الأنتاج عند حده الأقصى وهو المستوى الذي يكون فيه الناتج الحدي مساويا (الصفر) وتتميز بما يلي </a:t>
            </a:r>
            <a:r>
              <a:rPr lang="ar-IQ" sz="2400" dirty="0" smtClean="0"/>
              <a:t>:-</a:t>
            </a:r>
          </a:p>
          <a:p>
            <a:endParaRPr lang="ar-IQ" sz="2400" dirty="0" smtClean="0"/>
          </a:p>
          <a:p>
            <a:endParaRPr lang="ar-IQ" sz="2400" dirty="0"/>
          </a:p>
          <a:p>
            <a:endParaRPr lang="ar-IQ" sz="2400" dirty="0" smtClean="0"/>
          </a:p>
          <a:p>
            <a:endParaRPr lang="ar-IQ" sz="2400" dirty="0"/>
          </a:p>
          <a:p>
            <a:r>
              <a:rPr lang="ar-IQ" sz="2400" dirty="0"/>
              <a:t>المرحلة الثالثة :- وتبدأ عندما يكون الإنتاج الكلي عند الإنتاج الكلي </a:t>
            </a:r>
            <a:r>
              <a:rPr lang="ar-IQ" sz="2400" dirty="0" smtClean="0"/>
              <a:t>بالتناقص</a:t>
            </a:r>
            <a:endParaRPr lang="ar-IQ" sz="2400" dirty="0"/>
          </a:p>
          <a:p>
            <a:r>
              <a:rPr lang="ar-IQ" sz="2400" dirty="0"/>
              <a:t>وتتميز بما يلي </a:t>
            </a:r>
            <a:r>
              <a:rPr lang="ar-IQ" sz="2400" dirty="0" smtClean="0"/>
              <a:t>:-</a:t>
            </a:r>
            <a:endParaRPr lang="ar-IQ" sz="2400" dirty="0"/>
          </a:p>
          <a:p>
            <a:r>
              <a:rPr lang="ar-IQ" sz="2400" dirty="0" smtClean="0"/>
              <a:t>أ. </a:t>
            </a:r>
            <a:r>
              <a:rPr lang="ar-IQ" sz="2400" dirty="0"/>
              <a:t>أن الأنتاج الكلي فيها يكون </a:t>
            </a:r>
            <a:r>
              <a:rPr lang="ar-IQ" sz="2400" dirty="0" smtClean="0"/>
              <a:t>متناقصاً</a:t>
            </a:r>
            <a:endParaRPr lang="ar-IQ" sz="2400" dirty="0"/>
          </a:p>
          <a:p>
            <a:r>
              <a:rPr lang="ar-IQ" sz="2400" dirty="0" smtClean="0"/>
              <a:t>ب.  </a:t>
            </a:r>
            <a:r>
              <a:rPr lang="ar-IQ" sz="2400" dirty="0"/>
              <a:t>أن الأنتاج الحدي فيها يكون </a:t>
            </a:r>
            <a:r>
              <a:rPr lang="ar-IQ" sz="2400" dirty="0" smtClean="0"/>
              <a:t>سلبياً</a:t>
            </a:r>
            <a:endParaRPr lang="ar-IQ" sz="2400" dirty="0"/>
          </a:p>
          <a:p>
            <a:r>
              <a:rPr lang="ar-IQ" sz="2400" dirty="0"/>
              <a:t>وبالتالي فالمنتج الرشيد يتوقف عند هذه المرحلة (المرحلة الثالثة من الإنتاج لأن التكاليف أكثر من العوائد كما أن الناتج الجدي يكون سالبا وفي المرحلة الأولى يكون استخدام كميات كبيرة من العنصر المتغير القابل مقابل إنتاجية سالبة من العنصر لهذا بعد المرحلة الثانية هي المرحلة الاقتصادية الكفوة والمريحة للمنتج, حيث يكون كل من الناتج الحدي للعنصر المتغير والثابت موجب</a:t>
            </a:r>
          </a:p>
          <a:p>
            <a:endParaRPr lang="ar-IQ" dirty="0"/>
          </a:p>
        </p:txBody>
      </p:sp>
      <p:sp>
        <p:nvSpPr>
          <p:cNvPr id="3" name="مستطيل 2"/>
          <p:cNvSpPr/>
          <p:nvPr/>
        </p:nvSpPr>
        <p:spPr>
          <a:xfrm>
            <a:off x="2664296" y="1844824"/>
            <a:ext cx="6444208" cy="830997"/>
          </a:xfrm>
          <a:prstGeom prst="rect">
            <a:avLst/>
          </a:prstGeom>
        </p:spPr>
        <p:txBody>
          <a:bodyPr wrap="square">
            <a:spAutoFit/>
          </a:bodyPr>
          <a:lstStyle/>
          <a:p>
            <a:r>
              <a:rPr lang="ar-IQ" sz="2400" dirty="0" smtClean="0"/>
              <a:t>أ. </a:t>
            </a:r>
            <a:r>
              <a:rPr lang="ar-IQ" sz="2400" dirty="0"/>
              <a:t>أن التاج الكلي فيها يزداد بمعدل </a:t>
            </a:r>
            <a:r>
              <a:rPr lang="ar-IQ" sz="2400" dirty="0" smtClean="0"/>
              <a:t>متناقص</a:t>
            </a:r>
            <a:endParaRPr lang="ar-IQ" sz="2400" dirty="0"/>
          </a:p>
          <a:p>
            <a:r>
              <a:rPr lang="ar-IQ" sz="2400" dirty="0" smtClean="0"/>
              <a:t>ب. </a:t>
            </a:r>
            <a:r>
              <a:rPr lang="ar-IQ" sz="2400" dirty="0"/>
              <a:t>أن الناتج الحدي يكون فيها أقل من الناتج المتوسط</a:t>
            </a:r>
          </a:p>
        </p:txBody>
      </p:sp>
    </p:spTree>
    <p:extLst>
      <p:ext uri="{BB962C8B-B14F-4D97-AF65-F5344CB8AC3E}">
        <p14:creationId xmlns:p14="http://schemas.microsoft.com/office/powerpoint/2010/main" val="1356097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5124"/>
            <a:ext cx="9144000" cy="2800767"/>
          </a:xfrm>
          <a:prstGeom prst="rect">
            <a:avLst/>
          </a:prstGeom>
        </p:spPr>
        <p:txBody>
          <a:bodyPr wrap="square">
            <a:spAutoFit/>
          </a:bodyPr>
          <a:lstStyle/>
          <a:p>
            <a:pPr algn="just"/>
            <a:r>
              <a:rPr lang="ar-IQ" sz="2800" dirty="0"/>
              <a:t>بدالة الإنتاج مع عنصرين متغيرين في الأمل الطويل يمكن تفسير دالة الإنتاج مع عنصرين متغيرين من خلال منحني الناتج المتساوي الذي يوضح توليفيه من العمل ورأس المال التي يمكن للمنشاة تستخدمها لأنتاج كمية محدودة من الناتج حيث يشير منحني الناتج المتساوي المرتفع إلى كيمة أكبر </a:t>
            </a:r>
            <a:r>
              <a:rPr lang="ar-IQ" sz="2800" dirty="0" smtClean="0"/>
              <a:t>من</a:t>
            </a:r>
            <a:r>
              <a:rPr lang="ar-IQ" sz="2800" dirty="0"/>
              <a:t>الأنتاج وبالعكس بدل المنحني المنخفض على كمية أقل من الأنتاج.</a:t>
            </a:r>
          </a:p>
          <a:p>
            <a:endParaRPr lang="ar-IQ" dirty="0"/>
          </a:p>
          <a:p>
            <a:endParaRPr lang="ar-IQ" dirty="0"/>
          </a:p>
        </p:txBody>
      </p:sp>
    </p:spTree>
    <p:extLst>
      <p:ext uri="{BB962C8B-B14F-4D97-AF65-F5344CB8AC3E}">
        <p14:creationId xmlns:p14="http://schemas.microsoft.com/office/powerpoint/2010/main" val="1940129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وايا قطرية مستديرة 2"/>
          <p:cNvSpPr/>
          <p:nvPr/>
        </p:nvSpPr>
        <p:spPr>
          <a:xfrm>
            <a:off x="683568" y="1916832"/>
            <a:ext cx="7920880" cy="2736304"/>
          </a:xfrm>
          <a:prstGeom prst="round2DiagRect">
            <a:avLst>
              <a:gd name="adj1" fmla="val 35763"/>
              <a:gd name="adj2" fmla="val 27052"/>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IQ" sz="8000" dirty="0" smtClean="0">
                <a:solidFill>
                  <a:srgbClr val="C00000"/>
                </a:solidFill>
              </a:rPr>
              <a:t>شكراً لحسن اصغائكم</a:t>
            </a:r>
            <a:endParaRPr lang="ar-IQ" sz="8000" dirty="0">
              <a:solidFill>
                <a:srgbClr val="C00000"/>
              </a:solidFill>
            </a:endParaRPr>
          </a:p>
        </p:txBody>
      </p:sp>
    </p:spTree>
    <p:extLst>
      <p:ext uri="{BB962C8B-B14F-4D97-AF65-F5344CB8AC3E}">
        <p14:creationId xmlns:p14="http://schemas.microsoft.com/office/powerpoint/2010/main" val="134773852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3158</TotalTime>
  <Words>679</Words>
  <Application>Microsoft Office PowerPoint</Application>
  <PresentationFormat>عرض على الشاشة (3:4)‏</PresentationFormat>
  <Paragraphs>66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Maher</cp:lastModifiedBy>
  <cp:revision>16</cp:revision>
  <dcterms:created xsi:type="dcterms:W3CDTF">2023-11-10T09:53:52Z</dcterms:created>
  <dcterms:modified xsi:type="dcterms:W3CDTF">2023-12-16T14:34:44Z</dcterms:modified>
</cp:coreProperties>
</file>