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5862523-5984-4F56-8A67-6CDFBD11EBFD}" type="datetimeFigureOut">
              <a:rPr lang="ar-IQ" smtClean="0"/>
              <a:t>06/06/1445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2791594-67B3-444C-BA7C-E95EC0DD871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018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91594-67B3-444C-BA7C-E95EC0DD8717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20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06/06/1445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06/06/1445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507865" y="836712"/>
            <a:ext cx="8280920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/>
              <a:t>محاضرة </a:t>
            </a:r>
          </a:p>
          <a:p>
            <a:pPr algn="ctr"/>
            <a:r>
              <a:rPr lang="ar-IQ" sz="6000" dirty="0" smtClean="0"/>
              <a:t> الايرادات</a:t>
            </a:r>
          </a:p>
          <a:p>
            <a:pPr algn="ctr"/>
            <a:r>
              <a:rPr lang="ar-IQ" sz="6000" dirty="0" smtClean="0"/>
              <a:t>مبادئ علم الاقتصاد </a:t>
            </a:r>
            <a:endParaRPr lang="ar-IQ" sz="6000" dirty="0"/>
          </a:p>
          <a:p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46944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/>
              <a:t>الإيرادات </a:t>
            </a:r>
            <a:r>
              <a:rPr lang="en-US" sz="2800" b="1" dirty="0" smtClean="0"/>
              <a:t>Revenue</a:t>
            </a:r>
            <a:r>
              <a:rPr lang="ar-IQ" sz="2800" b="1" dirty="0" smtClean="0"/>
              <a:t> :</a:t>
            </a:r>
            <a:endParaRPr lang="en-US" sz="2800" b="1" dirty="0"/>
          </a:p>
          <a:p>
            <a:endParaRPr lang="en-US" sz="2400" dirty="0"/>
          </a:p>
          <a:p>
            <a:r>
              <a:rPr lang="ar-IQ" sz="2400" dirty="0" smtClean="0"/>
              <a:t>تتحدد ايرادات </a:t>
            </a:r>
            <a:r>
              <a:rPr lang="ar-IQ" sz="2400" dirty="0"/>
              <a:t>أي مشروع بمقدار الطلب على منتجات المشروع أو المنشأة أو بمقدار الطلب على </a:t>
            </a:r>
            <a:r>
              <a:rPr lang="ar-IQ" sz="2400" dirty="0" smtClean="0"/>
              <a:t>الخدمات التي </a:t>
            </a:r>
            <a:r>
              <a:rPr lang="ar-IQ" sz="2400" dirty="0"/>
              <a:t>يقدمها كل منهم وهناك ثلاثة أنواع من الأبرادات في </a:t>
            </a:r>
            <a:r>
              <a:rPr lang="ar-IQ" sz="2400" dirty="0" smtClean="0"/>
              <a:t>الأيراد </a:t>
            </a:r>
            <a:r>
              <a:rPr lang="ar-IQ" sz="2400" dirty="0"/>
              <a:t>الكلي - الأيراد المتوسط - الأيراد الحدي</a:t>
            </a:r>
            <a:r>
              <a:rPr lang="ar-IQ" sz="2400" dirty="0" smtClean="0"/>
              <a:t>)</a:t>
            </a:r>
            <a:r>
              <a:rPr lang="ar-IQ" sz="2400" dirty="0"/>
              <a:t> </a:t>
            </a:r>
            <a:r>
              <a:rPr lang="ar-IQ" sz="2400" dirty="0" smtClean="0"/>
              <a:t>.</a:t>
            </a:r>
            <a:endParaRPr lang="ar-IQ" sz="2400" dirty="0"/>
          </a:p>
          <a:p>
            <a:r>
              <a:rPr lang="ar-IQ" sz="2400" b="1" dirty="0" smtClean="0"/>
              <a:t>الأيراد </a:t>
            </a:r>
            <a:r>
              <a:rPr lang="ar-IQ" sz="2400" b="1" dirty="0"/>
              <a:t>الكلي </a:t>
            </a:r>
            <a:r>
              <a:rPr lang="en-US" sz="2400" b="1" dirty="0"/>
              <a:t>total Revenue </a:t>
            </a:r>
            <a:r>
              <a:rPr lang="en-US" sz="2400" b="1" dirty="0" smtClean="0"/>
              <a:t>– </a:t>
            </a:r>
            <a:endParaRPr lang="ar-IQ" sz="2400" b="1" dirty="0" smtClean="0"/>
          </a:p>
          <a:p>
            <a:r>
              <a:rPr lang="ar-IQ" sz="2400" dirty="0" smtClean="0"/>
              <a:t>يقصد بالأيراد </a:t>
            </a:r>
            <a:r>
              <a:rPr lang="ar-IQ" sz="2400" dirty="0"/>
              <a:t>الكلى مجموع المبالغ الكلية التي يحصل عليها المشروع </a:t>
            </a:r>
            <a:r>
              <a:rPr lang="ar-IQ" sz="2400" dirty="0" smtClean="0"/>
              <a:t>من جراء </a:t>
            </a:r>
            <a:r>
              <a:rPr lang="ar-IQ" sz="2400" dirty="0"/>
              <a:t>بيعه لمنتجاته خلال فترة زمنية معينة لذا يتغير </a:t>
            </a:r>
            <a:r>
              <a:rPr lang="ar-IQ" sz="2400" dirty="0" smtClean="0"/>
              <a:t>الأيراد </a:t>
            </a:r>
            <a:r>
              <a:rPr lang="ar-IQ" sz="2400" dirty="0"/>
              <a:t>الكلي </a:t>
            </a:r>
            <a:r>
              <a:rPr lang="ar-IQ" sz="2400" dirty="0" smtClean="0"/>
              <a:t>للمشروع </a:t>
            </a:r>
            <a:r>
              <a:rPr lang="ar-IQ" sz="2400" dirty="0"/>
              <a:t>بتغير حجم مبيعاته فكلما </a:t>
            </a:r>
            <a:r>
              <a:rPr lang="ar-IQ" sz="2400" dirty="0" smtClean="0"/>
              <a:t>ازدادت      المبيعات </a:t>
            </a:r>
            <a:r>
              <a:rPr lang="ar-IQ" sz="2400" dirty="0"/>
              <a:t>ازدادت تبعا لذلك ايرادات المشروع ونقل ايرادات المشروع الكلية كلما قلت مبيعاته</a:t>
            </a:r>
            <a:r>
              <a:rPr lang="ar-IQ" sz="2400" dirty="0" smtClean="0"/>
              <a:t>.</a:t>
            </a:r>
            <a:endParaRPr lang="ar-IQ" sz="2400" dirty="0"/>
          </a:p>
        </p:txBody>
      </p:sp>
      <p:sp>
        <p:nvSpPr>
          <p:cNvPr id="4" name="مستطيل 3"/>
          <p:cNvSpPr/>
          <p:nvPr/>
        </p:nvSpPr>
        <p:spPr>
          <a:xfrm>
            <a:off x="-18323" y="378904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dirty="0"/>
              <a:t>ولكون معادلة الأفراد الكلي هي حاصل ضرب الكمية المباعة في سعرها وكما يلي :-</a:t>
            </a:r>
          </a:p>
          <a:p>
            <a:pPr algn="just"/>
            <a:endParaRPr lang="ar-IQ" sz="2400" dirty="0"/>
          </a:p>
          <a:p>
            <a:pPr algn="l"/>
            <a:r>
              <a:rPr lang="en-US" sz="2400" dirty="0"/>
              <a:t>TR = P.Q</a:t>
            </a:r>
          </a:p>
          <a:p>
            <a:pPr algn="just"/>
            <a:endParaRPr lang="en-US" sz="2400" dirty="0"/>
          </a:p>
          <a:p>
            <a:pPr algn="just"/>
            <a:r>
              <a:rPr lang="ar-IQ" sz="2400" dirty="0"/>
              <a:t>ويعكس أن </a:t>
            </a:r>
            <a:r>
              <a:rPr lang="ar-IQ" sz="2400" dirty="0" smtClean="0"/>
              <a:t>تشتق </a:t>
            </a:r>
            <a:r>
              <a:rPr lang="ar-IQ" sz="2400" dirty="0"/>
              <a:t>هندسيا </a:t>
            </a:r>
            <a:r>
              <a:rPr lang="ar-IQ" sz="2400" dirty="0" smtClean="0"/>
              <a:t>الأيراد </a:t>
            </a:r>
            <a:r>
              <a:rPr lang="ar-IQ" sz="2400" dirty="0"/>
              <a:t>الكلي </a:t>
            </a:r>
            <a:r>
              <a:rPr lang="ar-IQ" sz="2400" dirty="0" smtClean="0"/>
              <a:t>ومنحنى الأيراد </a:t>
            </a:r>
            <a:r>
              <a:rPr lang="ar-IQ" sz="2400" dirty="0"/>
              <a:t>الكلي ولكن من الشكل الآتي :-</a:t>
            </a:r>
          </a:p>
        </p:txBody>
      </p:sp>
    </p:spTree>
    <p:extLst>
      <p:ext uri="{BB962C8B-B14F-4D97-AF65-F5344CB8AC3E}">
        <p14:creationId xmlns:p14="http://schemas.microsoft.com/office/powerpoint/2010/main" val="316337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مجموعة 20"/>
          <p:cNvGrpSpPr/>
          <p:nvPr/>
        </p:nvGrpSpPr>
        <p:grpSpPr>
          <a:xfrm>
            <a:off x="1691680" y="0"/>
            <a:ext cx="3015952" cy="3078252"/>
            <a:chOff x="1691680" y="0"/>
            <a:chExt cx="3015952" cy="3078252"/>
          </a:xfrm>
        </p:grpSpPr>
        <p:cxnSp>
          <p:nvCxnSpPr>
            <p:cNvPr id="4" name="رابط كسهم مستقيم 3"/>
            <p:cNvCxnSpPr/>
            <p:nvPr/>
          </p:nvCxnSpPr>
          <p:spPr>
            <a:xfrm flipV="1">
              <a:off x="2102024" y="0"/>
              <a:ext cx="0" cy="25419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رابط كسهم مستقيم 5"/>
            <p:cNvCxnSpPr/>
            <p:nvPr/>
          </p:nvCxnSpPr>
          <p:spPr>
            <a:xfrm>
              <a:off x="2102024" y="2551225"/>
              <a:ext cx="26056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>
              <a:off x="2102024" y="1270992"/>
              <a:ext cx="1605880" cy="14379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>
              <a:off x="2102024" y="2004831"/>
              <a:ext cx="8029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flipV="1">
              <a:off x="2914328" y="2004832"/>
              <a:ext cx="0" cy="5371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مربع نص 15"/>
            <p:cNvSpPr txBox="1"/>
            <p:nvPr/>
          </p:nvSpPr>
          <p:spPr>
            <a:xfrm>
              <a:off x="2354836" y="2516230"/>
              <a:ext cx="5594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Q1</a:t>
              </a:r>
              <a:endParaRPr lang="ar-IQ" dirty="0"/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1691680" y="9179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P</a:t>
              </a:r>
              <a:endParaRPr lang="ar-IQ" dirty="0"/>
            </a:p>
          </p:txBody>
        </p:sp>
        <p:sp>
          <p:nvSpPr>
            <p:cNvPr id="18" name="مربع نص 17"/>
            <p:cNvSpPr txBox="1"/>
            <p:nvPr/>
          </p:nvSpPr>
          <p:spPr>
            <a:xfrm>
              <a:off x="4419600" y="2708920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Q</a:t>
              </a:r>
              <a:endParaRPr lang="ar-IQ" dirty="0"/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2210820" y="1086326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R</a:t>
              </a:r>
              <a:endParaRPr lang="ar-IQ" dirty="0"/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2904964" y="1805290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E</a:t>
              </a:r>
              <a:endParaRPr lang="ar-IQ" dirty="0"/>
            </a:p>
          </p:txBody>
        </p:sp>
      </p:grpSp>
      <p:sp>
        <p:nvSpPr>
          <p:cNvPr id="22" name="مستطيل 21"/>
          <p:cNvSpPr/>
          <p:nvPr/>
        </p:nvSpPr>
        <p:spPr>
          <a:xfrm>
            <a:off x="-8384" y="3095505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dirty="0"/>
              <a:t>يوضح الشكل السابق أن السعر يكون </a:t>
            </a:r>
            <a:r>
              <a:rPr lang="ar-IQ" sz="2400" dirty="0" smtClean="0"/>
              <a:t>بالمقدار</a:t>
            </a:r>
            <a:r>
              <a:rPr lang="en-US" sz="2400" dirty="0" smtClean="0"/>
              <a:t>(OP1</a:t>
            </a:r>
            <a:r>
              <a:rPr lang="en-US" sz="2400" dirty="0"/>
              <a:t>) </a:t>
            </a:r>
            <a:r>
              <a:rPr lang="ar-IQ" sz="2400" dirty="0"/>
              <a:t>عند المحور العمودي والكمية المطلوبة </a:t>
            </a:r>
            <a:r>
              <a:rPr lang="en-US" sz="2400" dirty="0" smtClean="0"/>
              <a:t>(EQ1</a:t>
            </a:r>
            <a:r>
              <a:rPr lang="en-US" sz="2400" dirty="0"/>
              <a:t>) </a:t>
            </a:r>
            <a:r>
              <a:rPr lang="ar-IQ" sz="2400" dirty="0"/>
              <a:t>عند المحور الأفقي لذا فإن المربع </a:t>
            </a:r>
            <a:r>
              <a:rPr lang="en-US" sz="2400" dirty="0" smtClean="0"/>
              <a:t>(OPLEQ1</a:t>
            </a:r>
            <a:r>
              <a:rPr lang="en-US" sz="2400" dirty="0"/>
              <a:t>) </a:t>
            </a:r>
            <a:r>
              <a:rPr lang="ar-IQ" sz="2400" dirty="0" smtClean="0"/>
              <a:t> يمثل </a:t>
            </a:r>
            <a:r>
              <a:rPr lang="ar-IQ" sz="2400" dirty="0"/>
              <a:t>الأبراد الكلي الذي يحصل عليه المشروع من بيع الكميات (21) من السلعة </a:t>
            </a:r>
            <a:r>
              <a:rPr lang="en-US" sz="2400" dirty="0" smtClean="0"/>
              <a:t> (X</a:t>
            </a:r>
            <a:r>
              <a:rPr lang="en-US" sz="2400" dirty="0"/>
              <a:t>) </a:t>
            </a:r>
            <a:r>
              <a:rPr lang="ar-IQ" sz="2400" dirty="0"/>
              <a:t>بالسعر </a:t>
            </a:r>
            <a:r>
              <a:rPr lang="en-US" sz="2400" dirty="0" smtClean="0"/>
              <a:t> (P1</a:t>
            </a:r>
            <a:r>
              <a:rPr lang="en-US" sz="2400" dirty="0"/>
              <a:t>) </a:t>
            </a:r>
            <a:r>
              <a:rPr lang="ar-IQ" sz="2400" dirty="0"/>
              <a:t>والخط </a:t>
            </a:r>
            <a:r>
              <a:rPr lang="en-US" sz="2400" dirty="0" smtClean="0"/>
              <a:t>(RR</a:t>
            </a:r>
            <a:r>
              <a:rPr lang="en-US" sz="2400" dirty="0"/>
              <a:t>) </a:t>
            </a:r>
            <a:r>
              <a:rPr lang="ar-IQ" sz="2400" dirty="0" smtClean="0"/>
              <a:t> يمثل </a:t>
            </a:r>
            <a:r>
              <a:rPr lang="ar-IQ" sz="2400" dirty="0"/>
              <a:t>خط الطلب على منتجات المشروع عند مستويات مختلفة من </a:t>
            </a:r>
            <a:r>
              <a:rPr lang="ar-IQ" sz="2400" dirty="0" smtClean="0"/>
              <a:t>الأسعار.</a:t>
            </a:r>
          </a:p>
          <a:p>
            <a:pPr algn="just"/>
            <a:endParaRPr lang="ar-IQ" sz="2400" dirty="0"/>
          </a:p>
          <a:p>
            <a:pPr algn="just"/>
            <a:endParaRPr lang="ar-IQ" sz="24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1555950" y="1820166"/>
            <a:ext cx="5594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P1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965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3181" y="0"/>
            <a:ext cx="9078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b="1" dirty="0"/>
              <a:t>أما منحنى الأبراد الكلي فيمكن أن يشتق هندسيا وكما في الشكل البياني التالي :-</a:t>
            </a:r>
          </a:p>
        </p:txBody>
      </p:sp>
      <p:grpSp>
        <p:nvGrpSpPr>
          <p:cNvPr id="3" name="مجموعة 2"/>
          <p:cNvGrpSpPr/>
          <p:nvPr/>
        </p:nvGrpSpPr>
        <p:grpSpPr>
          <a:xfrm>
            <a:off x="1691680" y="422756"/>
            <a:ext cx="3270965" cy="2882153"/>
            <a:chOff x="1691680" y="0"/>
            <a:chExt cx="3270965" cy="2882153"/>
          </a:xfrm>
        </p:grpSpPr>
        <p:cxnSp>
          <p:nvCxnSpPr>
            <p:cNvPr id="4" name="رابط كسهم مستقيم 3"/>
            <p:cNvCxnSpPr/>
            <p:nvPr/>
          </p:nvCxnSpPr>
          <p:spPr>
            <a:xfrm flipV="1">
              <a:off x="2102024" y="0"/>
              <a:ext cx="0" cy="25419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رابط كسهم مستقيم 4"/>
            <p:cNvCxnSpPr/>
            <p:nvPr/>
          </p:nvCxnSpPr>
          <p:spPr>
            <a:xfrm>
              <a:off x="2102024" y="2551225"/>
              <a:ext cx="26056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5400000" flipH="1" flipV="1">
              <a:off x="2083411" y="899259"/>
              <a:ext cx="1635585" cy="1598358"/>
            </a:xfrm>
            <a:prstGeom prst="curvedConnector3">
              <a:avLst>
                <a:gd name="adj1" fmla="val 109456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مربع نص 9"/>
            <p:cNvSpPr txBox="1"/>
            <p:nvPr/>
          </p:nvSpPr>
          <p:spPr>
            <a:xfrm>
              <a:off x="1691680" y="9179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P</a:t>
              </a:r>
              <a:endParaRPr lang="ar-IQ" dirty="0"/>
            </a:p>
          </p:txBody>
        </p:sp>
        <p:sp>
          <p:nvSpPr>
            <p:cNvPr id="11" name="مربع نص 10"/>
            <p:cNvSpPr txBox="1"/>
            <p:nvPr/>
          </p:nvSpPr>
          <p:spPr>
            <a:xfrm>
              <a:off x="4674613" y="2512821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Q</a:t>
              </a:r>
              <a:endParaRPr lang="ar-IQ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2843808" y="476672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M</a:t>
              </a:r>
              <a:endParaRPr lang="ar-IQ" dirty="0"/>
            </a:p>
          </p:txBody>
        </p:sp>
        <p:sp>
          <p:nvSpPr>
            <p:cNvPr id="13" name="مربع نص 12"/>
            <p:cNvSpPr txBox="1"/>
            <p:nvPr/>
          </p:nvSpPr>
          <p:spPr>
            <a:xfrm>
              <a:off x="2790474" y="880645"/>
              <a:ext cx="172067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dirty="0" smtClean="0"/>
                <a:t>منحنى الايراد الكلي</a:t>
              </a:r>
              <a:endParaRPr lang="ar-IQ" dirty="0"/>
            </a:p>
          </p:txBody>
        </p:sp>
      </p:grpSp>
      <p:sp>
        <p:nvSpPr>
          <p:cNvPr id="22" name="مستطيل 21"/>
          <p:cNvSpPr/>
          <p:nvPr/>
        </p:nvSpPr>
        <p:spPr>
          <a:xfrm>
            <a:off x="-3650" y="3573016"/>
            <a:ext cx="9121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/>
              <a:t>يوضح الشكل اعلام بأن الأيراد الكلي تزايد في بداية الأمر مع كل زيادة من حجم الوحدات المنتجة </a:t>
            </a:r>
            <a:r>
              <a:rPr lang="ar-IQ" sz="2400" dirty="0" smtClean="0"/>
              <a:t>والمباعة</a:t>
            </a:r>
            <a:endParaRPr lang="ar-IQ" sz="2400" dirty="0"/>
          </a:p>
          <a:p>
            <a:r>
              <a:rPr lang="ar-IQ" sz="2400" dirty="0" smtClean="0"/>
              <a:t>ولكن </a:t>
            </a:r>
            <a:r>
              <a:rPr lang="ar-IQ" sz="2400" dirty="0"/>
              <a:t>بنسب متناقصة إلى أن يصل النقطة </a:t>
            </a:r>
            <a:r>
              <a:rPr lang="en-US" sz="2400" dirty="0"/>
              <a:t>M) </a:t>
            </a:r>
            <a:r>
              <a:rPr lang="ar-IQ" sz="2400" dirty="0"/>
              <a:t>) ثم يبدأ بعدها بالتناقص نتيجة لتناقص قيمة الإضافات أو الايرادات </a:t>
            </a:r>
            <a:r>
              <a:rPr lang="ar-IQ" sz="2400" dirty="0" smtClean="0"/>
              <a:t>الحدية.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86118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895" y="0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/>
          </a:p>
          <a:p>
            <a:r>
              <a:rPr lang="ar-IQ" sz="2400" dirty="0" smtClean="0"/>
              <a:t>الأيراد المتوسط</a:t>
            </a:r>
            <a:r>
              <a:rPr lang="en-US" sz="2400" dirty="0"/>
              <a:t>Average </a:t>
            </a:r>
            <a:r>
              <a:rPr lang="en-US" sz="2400" dirty="0" smtClean="0"/>
              <a:t>Revenue  </a:t>
            </a:r>
            <a:endParaRPr lang="ar-IQ" sz="2400" dirty="0"/>
          </a:p>
          <a:p>
            <a:endParaRPr lang="ar-IQ" sz="2400" dirty="0"/>
          </a:p>
          <a:p>
            <a:r>
              <a:rPr lang="ar-IQ" sz="2400" dirty="0"/>
              <a:t>يقصد بالأبراد المتوسط هو الأبراد الكلي مقسوما على عدد الوحدات المنتجة والمباعة من قبل المشروع </a:t>
            </a:r>
            <a:r>
              <a:rPr lang="ar-IQ" sz="2400" dirty="0" smtClean="0"/>
              <a:t>وهو</a:t>
            </a:r>
            <a:endParaRPr lang="ar-IQ" sz="2400" dirty="0"/>
          </a:p>
          <a:p>
            <a:r>
              <a:rPr lang="ar-IQ" sz="2400" dirty="0"/>
              <a:t>يمثل سعر الوحدة المباعة عند كل مستوى من مستويات الأنتاج خلال فترة زمنية معينة لذلك يكون هو </a:t>
            </a:r>
            <a:r>
              <a:rPr lang="ar-IQ" sz="2400" dirty="0" smtClean="0"/>
              <a:t>السعر</a:t>
            </a:r>
            <a:r>
              <a:rPr lang="ar-IQ" sz="2400" dirty="0"/>
              <a:t>للسلعة وتكون معادلة الأفراد المتوسط حاصل </a:t>
            </a:r>
            <a:r>
              <a:rPr lang="ar-IQ" sz="2400" dirty="0" smtClean="0"/>
              <a:t>قسمة</a:t>
            </a:r>
            <a:endParaRPr lang="ar-IQ" sz="2400" dirty="0"/>
          </a:p>
          <a:p>
            <a:pPr algn="l"/>
            <a:r>
              <a:rPr lang="en-US" sz="2400" dirty="0" smtClean="0"/>
              <a:t>AR=TR/Q</a:t>
            </a:r>
            <a:endParaRPr lang="en-US" sz="2400" dirty="0"/>
          </a:p>
          <a:p>
            <a:r>
              <a:rPr lang="ar-IQ" sz="2400" dirty="0"/>
              <a:t>الايراد المتوسط </a:t>
            </a:r>
            <a:r>
              <a:rPr lang="ar-IQ" sz="2400" dirty="0" smtClean="0"/>
              <a:t>= </a:t>
            </a:r>
            <a:r>
              <a:rPr lang="ar-IQ" sz="2400" dirty="0"/>
              <a:t>الأيراد </a:t>
            </a:r>
            <a:r>
              <a:rPr lang="ar-IQ" sz="2400" dirty="0" smtClean="0"/>
              <a:t>الكلي / </a:t>
            </a:r>
            <a:r>
              <a:rPr lang="ar-IQ" sz="2400" dirty="0"/>
              <a:t>عدد الوحدات المنتجة</a:t>
            </a:r>
          </a:p>
          <a:p>
            <a:endParaRPr lang="ar-IQ" sz="2400" dirty="0"/>
          </a:p>
          <a:p>
            <a:r>
              <a:rPr lang="ar-IQ" sz="2400" dirty="0"/>
              <a:t>ويمكن أن تشتق منحنى الأبراد المتوسط كما في الشكل البياني الآتي :-</a:t>
            </a:r>
          </a:p>
        </p:txBody>
      </p:sp>
      <p:grpSp>
        <p:nvGrpSpPr>
          <p:cNvPr id="5" name="مجموعة 4"/>
          <p:cNvGrpSpPr/>
          <p:nvPr/>
        </p:nvGrpSpPr>
        <p:grpSpPr>
          <a:xfrm>
            <a:off x="0" y="3645024"/>
            <a:ext cx="3270965" cy="2882153"/>
            <a:chOff x="1691680" y="0"/>
            <a:chExt cx="3270965" cy="2882153"/>
          </a:xfrm>
        </p:grpSpPr>
        <p:cxnSp>
          <p:nvCxnSpPr>
            <p:cNvPr id="6" name="رابط كسهم مستقيم 5"/>
            <p:cNvCxnSpPr/>
            <p:nvPr/>
          </p:nvCxnSpPr>
          <p:spPr>
            <a:xfrm flipV="1">
              <a:off x="2102024" y="0"/>
              <a:ext cx="0" cy="25419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كسهم مستقيم 6"/>
            <p:cNvCxnSpPr/>
            <p:nvPr/>
          </p:nvCxnSpPr>
          <p:spPr>
            <a:xfrm>
              <a:off x="2102024" y="2551225"/>
              <a:ext cx="26056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6"/>
            <p:cNvCxnSpPr/>
            <p:nvPr/>
          </p:nvCxnSpPr>
          <p:spPr>
            <a:xfrm>
              <a:off x="2102025" y="1065311"/>
              <a:ext cx="1785391" cy="1094929"/>
            </a:xfrm>
            <a:prstGeom prst="straightConnector1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مربع نص 8"/>
            <p:cNvSpPr txBox="1"/>
            <p:nvPr/>
          </p:nvSpPr>
          <p:spPr>
            <a:xfrm>
              <a:off x="1691680" y="9179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P</a:t>
              </a:r>
              <a:endParaRPr lang="ar-IQ" dirty="0"/>
            </a:p>
          </p:txBody>
        </p:sp>
        <p:sp>
          <p:nvSpPr>
            <p:cNvPr id="10" name="مربع نص 9"/>
            <p:cNvSpPr txBox="1"/>
            <p:nvPr/>
          </p:nvSpPr>
          <p:spPr>
            <a:xfrm>
              <a:off x="4674613" y="2512821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Q</a:t>
              </a:r>
              <a:endParaRPr lang="ar-IQ" dirty="0"/>
            </a:p>
          </p:txBody>
        </p:sp>
        <p:sp>
          <p:nvSpPr>
            <p:cNvPr id="11" name="مربع نص 10"/>
            <p:cNvSpPr txBox="1"/>
            <p:nvPr/>
          </p:nvSpPr>
          <p:spPr>
            <a:xfrm>
              <a:off x="3887415" y="1975574"/>
              <a:ext cx="62372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AR</a:t>
              </a:r>
              <a:endParaRPr lang="ar-IQ" dirty="0"/>
            </a:p>
          </p:txBody>
        </p:sp>
        <p:sp>
          <p:nvSpPr>
            <p:cNvPr id="12" name="مربع نص 11"/>
            <p:cNvSpPr txBox="1"/>
            <p:nvPr/>
          </p:nvSpPr>
          <p:spPr>
            <a:xfrm>
              <a:off x="2790474" y="880645"/>
              <a:ext cx="172067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dirty="0" smtClean="0"/>
                <a:t>الايراد المتوسط</a:t>
              </a:r>
              <a:endParaRPr lang="ar-IQ" dirty="0"/>
            </a:p>
          </p:txBody>
        </p:sp>
      </p:grpSp>
    </p:spTree>
    <p:extLst>
      <p:ext uri="{BB962C8B-B14F-4D97-AF65-F5344CB8AC3E}">
        <p14:creationId xmlns:p14="http://schemas.microsoft.com/office/powerpoint/2010/main" val="398726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873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dirty="0"/>
              <a:t>يوضح الشكل </a:t>
            </a:r>
            <a:r>
              <a:rPr lang="ar-IQ" sz="2400" dirty="0" smtClean="0"/>
              <a:t>اعلاه </a:t>
            </a:r>
            <a:r>
              <a:rPr lang="ar-IQ" sz="2400" dirty="0"/>
              <a:t>أن منحنى </a:t>
            </a:r>
            <a:r>
              <a:rPr lang="ar-IQ" sz="2400" dirty="0" smtClean="0"/>
              <a:t>الأيراد </a:t>
            </a:r>
            <a:r>
              <a:rPr lang="ar-IQ" sz="2400" dirty="0"/>
              <a:t>المتوسط (السعر) يكون بشكل خط مستقيم </a:t>
            </a:r>
            <a:r>
              <a:rPr lang="ar-IQ" sz="2400" dirty="0" smtClean="0"/>
              <a:t>بانحدر </a:t>
            </a:r>
            <a:r>
              <a:rPr lang="ar-IQ" sz="2400" dirty="0"/>
              <a:t>من الأعلى إلى </a:t>
            </a:r>
            <a:r>
              <a:rPr lang="ar-IQ" sz="2400" dirty="0" smtClean="0"/>
              <a:t>الأسفل جهة </a:t>
            </a:r>
            <a:r>
              <a:rPr lang="ar-IQ" sz="2400" dirty="0"/>
              <a:t>اليمين قصيرا عن تناقص متوسط الأيراد أو السعر كلما تغيرت الكميات المنتجة والمباعة وتغيرت </a:t>
            </a:r>
            <a:r>
              <a:rPr lang="ar-IQ" sz="2400" dirty="0" smtClean="0"/>
              <a:t>أسعارها</a:t>
            </a:r>
            <a:endParaRPr lang="ar-IQ" sz="2400" dirty="0"/>
          </a:p>
        </p:txBody>
      </p:sp>
      <p:sp>
        <p:nvSpPr>
          <p:cNvPr id="3" name="مستطيل 2"/>
          <p:cNvSpPr/>
          <p:nvPr/>
        </p:nvSpPr>
        <p:spPr>
          <a:xfrm>
            <a:off x="0" y="1228191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/>
              <a:t>الأيراد الحدي</a:t>
            </a:r>
            <a:r>
              <a:rPr lang="en-US" sz="2400" b="1" dirty="0" err="1" smtClean="0"/>
              <a:t>Marjinal</a:t>
            </a:r>
            <a:r>
              <a:rPr lang="en-US" sz="2400" b="1" dirty="0" smtClean="0"/>
              <a:t> </a:t>
            </a:r>
            <a:r>
              <a:rPr lang="en-US" sz="2400" b="1" dirty="0"/>
              <a:t>Revenue </a:t>
            </a:r>
            <a:r>
              <a:rPr lang="ar-IQ" sz="2400" b="1" dirty="0" smtClean="0"/>
              <a:t> :</a:t>
            </a:r>
            <a:endParaRPr lang="ar-IQ" sz="2400" b="1" dirty="0"/>
          </a:p>
          <a:p>
            <a:r>
              <a:rPr lang="ar-IQ" sz="2400" dirty="0"/>
              <a:t>يقصد </a:t>
            </a:r>
            <a:r>
              <a:rPr lang="ar-IQ" sz="2400" dirty="0" smtClean="0"/>
              <a:t>بالأيراد </a:t>
            </a:r>
            <a:r>
              <a:rPr lang="ar-IQ" sz="2400" dirty="0"/>
              <a:t>الحدي مقدار التغير الحاصل </a:t>
            </a:r>
            <a:r>
              <a:rPr lang="ar-IQ" sz="2400" dirty="0" smtClean="0"/>
              <a:t>في</a:t>
            </a:r>
            <a:r>
              <a:rPr lang="ar-IQ" sz="2400" dirty="0" smtClean="0"/>
              <a:t> </a:t>
            </a:r>
            <a:r>
              <a:rPr lang="ar-IQ" sz="2400" dirty="0" smtClean="0"/>
              <a:t>الأيراد </a:t>
            </a:r>
            <a:r>
              <a:rPr lang="ar-IQ" sz="2400" dirty="0"/>
              <a:t>الكلي نتيجة لتغيير عدد الوحدات المنتجة والمباعة بمقدار وحدة واحدة خلال فترة زمنية معينة أو يعرف بأنه مقدار الأضافة في </a:t>
            </a:r>
            <a:r>
              <a:rPr lang="ar-IQ" sz="2400" dirty="0" smtClean="0"/>
              <a:t>الأيراد </a:t>
            </a:r>
            <a:r>
              <a:rPr lang="ar-IQ" sz="2400" dirty="0"/>
              <a:t>الكلي الناتجة عن بيع وحدة </a:t>
            </a:r>
            <a:r>
              <a:rPr lang="ar-IQ" sz="2400" dirty="0" smtClean="0"/>
              <a:t>أضافية واحدة </a:t>
            </a:r>
            <a:r>
              <a:rPr lang="ar-IQ" sz="2400" dirty="0"/>
              <a:t>من الوحدات المنتجة خلال فترة زمنية معينة وتكون معادلة </a:t>
            </a:r>
            <a:r>
              <a:rPr lang="ar-IQ" sz="2400" dirty="0" smtClean="0"/>
              <a:t>الأيراد </a:t>
            </a:r>
            <a:r>
              <a:rPr lang="ar-IQ" sz="2400" dirty="0"/>
              <a:t>كالاتي </a:t>
            </a:r>
            <a:r>
              <a:rPr lang="ar-IQ" sz="2400" dirty="0" smtClean="0"/>
              <a:t>:-</a:t>
            </a:r>
            <a:endParaRPr lang="ar-IQ" sz="2400" dirty="0"/>
          </a:p>
          <a:p>
            <a:r>
              <a:rPr lang="ar-IQ" sz="2400" dirty="0"/>
              <a:t>ويمكن توضيح منحنى الإيراد الحدي من الرسم البياني الآتي :-</a:t>
            </a:r>
          </a:p>
        </p:txBody>
      </p:sp>
      <p:grpSp>
        <p:nvGrpSpPr>
          <p:cNvPr id="4" name="مجموعة 3"/>
          <p:cNvGrpSpPr/>
          <p:nvPr/>
        </p:nvGrpSpPr>
        <p:grpSpPr>
          <a:xfrm>
            <a:off x="0" y="3645024"/>
            <a:ext cx="3270965" cy="3066819"/>
            <a:chOff x="1691680" y="0"/>
            <a:chExt cx="3270965" cy="3066819"/>
          </a:xfrm>
        </p:grpSpPr>
        <p:cxnSp>
          <p:nvCxnSpPr>
            <p:cNvPr id="5" name="رابط كسهم مستقيم 4"/>
            <p:cNvCxnSpPr/>
            <p:nvPr/>
          </p:nvCxnSpPr>
          <p:spPr>
            <a:xfrm flipV="1">
              <a:off x="2102024" y="0"/>
              <a:ext cx="0" cy="25419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رابط كسهم مستقيم 5"/>
            <p:cNvCxnSpPr/>
            <p:nvPr/>
          </p:nvCxnSpPr>
          <p:spPr>
            <a:xfrm>
              <a:off x="2102024" y="2551225"/>
              <a:ext cx="26056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>
              <a:off x="2102025" y="1065311"/>
              <a:ext cx="2097254" cy="1816842"/>
            </a:xfrm>
            <a:prstGeom prst="straightConnector1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مربع نص 7"/>
            <p:cNvSpPr txBox="1"/>
            <p:nvPr/>
          </p:nvSpPr>
          <p:spPr>
            <a:xfrm>
              <a:off x="1691680" y="9179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P</a:t>
              </a:r>
              <a:endParaRPr lang="ar-IQ" dirty="0"/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4674613" y="2512821"/>
              <a:ext cx="28803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Q</a:t>
              </a:r>
              <a:endParaRPr lang="ar-IQ" dirty="0"/>
            </a:p>
          </p:txBody>
        </p:sp>
        <p:sp>
          <p:nvSpPr>
            <p:cNvPr id="10" name="مربع نص 9"/>
            <p:cNvSpPr txBox="1"/>
            <p:nvPr/>
          </p:nvSpPr>
          <p:spPr>
            <a:xfrm>
              <a:off x="4050884" y="2697487"/>
              <a:ext cx="62372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MR</a:t>
              </a:r>
              <a:endParaRPr lang="ar-IQ" dirty="0"/>
            </a:p>
          </p:txBody>
        </p:sp>
        <p:sp>
          <p:nvSpPr>
            <p:cNvPr id="11" name="مربع نص 10"/>
            <p:cNvSpPr txBox="1"/>
            <p:nvPr/>
          </p:nvSpPr>
          <p:spPr>
            <a:xfrm>
              <a:off x="2790474" y="880645"/>
              <a:ext cx="172067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IQ" dirty="0" smtClean="0"/>
                <a:t>الايراد الحدي</a:t>
              </a:r>
              <a:endParaRPr lang="ar-IQ" dirty="0"/>
            </a:p>
          </p:txBody>
        </p:sp>
      </p:grpSp>
    </p:spTree>
    <p:extLst>
      <p:ext uri="{BB962C8B-B14F-4D97-AF65-F5344CB8AC3E}">
        <p14:creationId xmlns:p14="http://schemas.microsoft.com/office/powerpoint/2010/main" val="2366495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69269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400" dirty="0"/>
              <a:t>يوضح الشكل </a:t>
            </a:r>
            <a:r>
              <a:rPr lang="ar-IQ" sz="2400" dirty="0" smtClean="0"/>
              <a:t>اعلاه </a:t>
            </a:r>
            <a:r>
              <a:rPr lang="ar-IQ" sz="2400" dirty="0"/>
              <a:t>بأن منحنى </a:t>
            </a:r>
            <a:r>
              <a:rPr lang="ar-IQ" sz="2400" dirty="0" smtClean="0"/>
              <a:t>الأيراد </a:t>
            </a:r>
            <a:r>
              <a:rPr lang="ar-IQ" sz="2400" dirty="0"/>
              <a:t>الحدي </a:t>
            </a:r>
            <a:r>
              <a:rPr lang="ar-IQ" sz="2400" dirty="0" smtClean="0"/>
              <a:t>ينحدر </a:t>
            </a:r>
            <a:r>
              <a:rPr lang="ar-IQ" sz="2400" dirty="0"/>
              <a:t>من الأعلى إلى الأسفل أي أنه </a:t>
            </a:r>
            <a:r>
              <a:rPr lang="ar-IQ" sz="2400" dirty="0" smtClean="0"/>
              <a:t>ذو </a:t>
            </a:r>
            <a:r>
              <a:rPr lang="ar-IQ" sz="2400" dirty="0"/>
              <a:t>ميل سالب وذلك لأن </a:t>
            </a:r>
            <a:r>
              <a:rPr lang="ar-IQ" sz="2400" dirty="0" smtClean="0"/>
              <a:t>الأيراد </a:t>
            </a:r>
            <a:r>
              <a:rPr lang="ar-IQ" sz="2400" dirty="0"/>
              <a:t>الحدي يتناقص كلما تغيرت الكميات المنتجة والمباعة وتغيرت أسعارها إلى أن يصل إلى الصفر ثم يأخذ </a:t>
            </a:r>
            <a:r>
              <a:rPr lang="ar-IQ" sz="2400" dirty="0" smtClean="0"/>
              <a:t>قيمة </a:t>
            </a:r>
            <a:r>
              <a:rPr lang="ar-IQ" sz="2400" dirty="0"/>
              <a:t>سالبة وذلك يعني أن الإيراد الكلي يتزايد بنسب متناقصة وبعد تلاشي الزيادة في الإيراد الكلي يبدأ بعدها بالتناقص إلى أن يأخذ </a:t>
            </a:r>
            <a:r>
              <a:rPr lang="ar-IQ" sz="2400" dirty="0" smtClean="0"/>
              <a:t>قيمة سالبة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903269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كل موجة">
  <a:themeElements>
    <a:clrScheme name="شكل موجة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شكل موجة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شكل موجة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</TotalTime>
  <Words>488</Words>
  <Application>Microsoft Office PowerPoint</Application>
  <PresentationFormat>عرض على الشاشة (3:4)‏</PresentationFormat>
  <Paragraphs>50</Paragraphs>
  <Slides>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شكل موجة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lenovo</dc:creator>
  <cp:lastModifiedBy>Maher</cp:lastModifiedBy>
  <cp:revision>6</cp:revision>
  <dcterms:created xsi:type="dcterms:W3CDTF">2023-12-18T19:00:08Z</dcterms:created>
  <dcterms:modified xsi:type="dcterms:W3CDTF">2023-12-18T19:56:32Z</dcterms:modified>
</cp:coreProperties>
</file>