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60" r:id="rId3"/>
    <p:sldId id="258" r:id="rId4"/>
    <p:sldId id="257"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06/06/1445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06/06/1445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06/06/1445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06/06/1445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06/06/1445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06/06/1445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06/06/1445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06/06/1445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06/06/1445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06/06/1445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507865" y="836712"/>
            <a:ext cx="8280920" cy="3139321"/>
          </a:xfrm>
          <a:prstGeom prst="rect">
            <a:avLst/>
          </a:prstGeom>
          <a:noFill/>
        </p:spPr>
        <p:txBody>
          <a:bodyPr wrap="square" rtlCol="1">
            <a:spAutoFit/>
          </a:bodyPr>
          <a:lstStyle/>
          <a:p>
            <a:pPr algn="ctr"/>
            <a:r>
              <a:rPr lang="ar-IQ" sz="6000" dirty="0" smtClean="0"/>
              <a:t>محاضرة </a:t>
            </a:r>
          </a:p>
          <a:p>
            <a:pPr algn="ctr"/>
            <a:r>
              <a:rPr lang="ar-IQ" sz="6000" dirty="0" smtClean="0"/>
              <a:t> السياسة النقدية</a:t>
            </a:r>
          </a:p>
          <a:p>
            <a:pPr algn="ctr"/>
            <a:r>
              <a:rPr lang="ar-IQ" sz="6000" dirty="0" smtClean="0"/>
              <a:t>مبادئ علم الاقتصاد </a:t>
            </a:r>
            <a:endParaRPr lang="ar-IQ" sz="6000" dirty="0"/>
          </a:p>
          <a:p>
            <a:endParaRPr lang="ar-IQ" dirty="0" smtClean="0"/>
          </a:p>
        </p:txBody>
      </p:sp>
    </p:spTree>
    <p:extLst>
      <p:ext uri="{BB962C8B-B14F-4D97-AF65-F5344CB8AC3E}">
        <p14:creationId xmlns:p14="http://schemas.microsoft.com/office/powerpoint/2010/main" val="2090743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512" y="0"/>
            <a:ext cx="9144000" cy="6370975"/>
          </a:xfrm>
          <a:prstGeom prst="rect">
            <a:avLst/>
          </a:prstGeom>
        </p:spPr>
        <p:txBody>
          <a:bodyPr wrap="square">
            <a:spAutoFit/>
          </a:bodyPr>
          <a:lstStyle/>
          <a:p>
            <a:pPr algn="just"/>
            <a:r>
              <a:rPr lang="ar-IQ" sz="2800" b="1" dirty="0"/>
              <a:t>السياسة النقدية : </a:t>
            </a:r>
            <a:r>
              <a:rPr lang="ar-IQ" sz="2400" dirty="0"/>
              <a:t>هي جميع الوسائل التي تطبقها السلطات المختصة على شؤون النقد والائتمان </a:t>
            </a:r>
            <a:r>
              <a:rPr lang="ar-IQ" sz="2400" dirty="0" smtClean="0"/>
              <a:t>لتحقيق هدف اقتصادي محدد.</a:t>
            </a:r>
            <a:endParaRPr lang="ar-IQ" sz="2400" dirty="0"/>
          </a:p>
          <a:p>
            <a:pPr algn="just"/>
            <a:r>
              <a:rPr lang="ar-IQ" sz="2400" dirty="0"/>
              <a:t>أو هي عبارة عن موقف السلطة السياسية تجاه النظام النقدي للمجتمع الذي تحكمه</a:t>
            </a:r>
          </a:p>
          <a:p>
            <a:pPr algn="just"/>
            <a:endParaRPr lang="ar-IQ" sz="2400" dirty="0"/>
          </a:p>
          <a:p>
            <a:pPr algn="just"/>
            <a:r>
              <a:rPr lang="ar-IQ" sz="2400" b="1" dirty="0"/>
              <a:t>أهداف السياسة النقدية </a:t>
            </a:r>
            <a:r>
              <a:rPr lang="ar-IQ" sz="2400" b="1" dirty="0" smtClean="0"/>
              <a:t>:-</a:t>
            </a:r>
          </a:p>
          <a:p>
            <a:pPr algn="just"/>
            <a:endParaRPr lang="ar-IQ" sz="2400" b="1" dirty="0"/>
          </a:p>
          <a:p>
            <a:pPr algn="just"/>
            <a:r>
              <a:rPr lang="ar-IQ" sz="2400" dirty="0"/>
              <a:t>رفع معدل نمو الناتج </a:t>
            </a:r>
            <a:r>
              <a:rPr lang="ar-IQ" sz="2400" dirty="0" smtClean="0"/>
              <a:t>القومي.</a:t>
            </a:r>
            <a:endParaRPr lang="ar-IQ" sz="2400" dirty="0"/>
          </a:p>
          <a:p>
            <a:pPr algn="just"/>
            <a:r>
              <a:rPr lang="ar-IQ" sz="2400" dirty="0"/>
              <a:t>تخفيض معدل </a:t>
            </a:r>
            <a:r>
              <a:rPr lang="ar-IQ" sz="2400" dirty="0" smtClean="0"/>
              <a:t>البطالة.</a:t>
            </a:r>
            <a:endParaRPr lang="ar-IQ" sz="2400" dirty="0"/>
          </a:p>
          <a:p>
            <a:pPr algn="just"/>
            <a:r>
              <a:rPr lang="ar-IQ" sz="2400" dirty="0"/>
              <a:t>تحقيق الاستقرار في الأسعار عن طريق تخفيض معدل </a:t>
            </a:r>
            <a:r>
              <a:rPr lang="ar-IQ" sz="2400" dirty="0" smtClean="0"/>
              <a:t>التضخم.</a:t>
            </a:r>
          </a:p>
          <a:p>
            <a:pPr algn="just"/>
            <a:endParaRPr lang="ar-IQ" sz="2400" dirty="0"/>
          </a:p>
          <a:p>
            <a:pPr algn="just"/>
            <a:r>
              <a:rPr lang="ar-IQ" sz="2400" b="1" dirty="0"/>
              <a:t>أدوات السياسة النقدية</a:t>
            </a:r>
          </a:p>
          <a:p>
            <a:pPr algn="just"/>
            <a:endParaRPr lang="ar-IQ" sz="2400" dirty="0"/>
          </a:p>
          <a:p>
            <a:pPr algn="just"/>
            <a:r>
              <a:rPr lang="ar-IQ" sz="2400" dirty="0"/>
              <a:t>أولاً : الأداوات التقليدية والكمية وتقسم الى ثلاثة أقسام</a:t>
            </a:r>
          </a:p>
          <a:p>
            <a:pPr algn="just"/>
            <a:endParaRPr lang="ar-IQ" sz="2400" dirty="0"/>
          </a:p>
          <a:p>
            <a:pPr marL="342900" indent="-342900" algn="just">
              <a:buFont typeface="Arial" pitchFamily="34" charset="0"/>
              <a:buChar char="•"/>
            </a:pPr>
            <a:r>
              <a:rPr lang="ar-IQ" sz="2400" dirty="0"/>
              <a:t>عمليات السوق </a:t>
            </a:r>
            <a:r>
              <a:rPr lang="ar-IQ" sz="2400" dirty="0" smtClean="0"/>
              <a:t>المفتوحة</a:t>
            </a:r>
            <a:endParaRPr lang="ar-IQ" sz="2400" dirty="0"/>
          </a:p>
          <a:p>
            <a:pPr marL="342900" indent="-342900" algn="just">
              <a:buFont typeface="Arial" pitchFamily="34" charset="0"/>
              <a:buChar char="•"/>
            </a:pPr>
            <a:r>
              <a:rPr lang="ar-IQ" sz="2400" dirty="0"/>
              <a:t>الية سعر </a:t>
            </a:r>
            <a:r>
              <a:rPr lang="ar-IQ" sz="2400" dirty="0" smtClean="0"/>
              <a:t>الخصم</a:t>
            </a:r>
            <a:endParaRPr lang="ar-IQ" sz="2400" dirty="0"/>
          </a:p>
          <a:p>
            <a:pPr marL="342900" indent="-342900">
              <a:buFont typeface="Arial" pitchFamily="34" charset="0"/>
              <a:buChar char="•"/>
            </a:pPr>
            <a:r>
              <a:rPr lang="ar-IQ" sz="2400" dirty="0" smtClean="0"/>
              <a:t>سياسة </a:t>
            </a:r>
            <a:r>
              <a:rPr lang="ar-IQ" sz="2400" dirty="0"/>
              <a:t>الاحتياطات</a:t>
            </a:r>
          </a:p>
        </p:txBody>
      </p:sp>
    </p:spTree>
    <p:extLst>
      <p:ext uri="{BB962C8B-B14F-4D97-AF65-F5344CB8AC3E}">
        <p14:creationId xmlns:p14="http://schemas.microsoft.com/office/powerpoint/2010/main" val="918559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894" y="-5085"/>
            <a:ext cx="9144000" cy="7663636"/>
          </a:xfrm>
          <a:prstGeom prst="rect">
            <a:avLst/>
          </a:prstGeom>
        </p:spPr>
        <p:txBody>
          <a:bodyPr wrap="square">
            <a:spAutoFit/>
          </a:bodyPr>
          <a:lstStyle/>
          <a:p>
            <a:pPr marL="285750" indent="-285750" algn="just">
              <a:buFont typeface="Arial" pitchFamily="34" charset="0"/>
              <a:buChar char="•"/>
            </a:pPr>
            <a:r>
              <a:rPr lang="ar-IQ" sz="2400" dirty="0"/>
              <a:t>عمليات السوق المفتوحة : وهي عبارة عن عمليات شراء أو بيع البنك المركزي الأوراق </a:t>
            </a:r>
            <a:r>
              <a:rPr lang="ar-IQ" sz="2400" dirty="0" smtClean="0"/>
              <a:t>المالية</a:t>
            </a:r>
            <a:endParaRPr lang="ar-IQ" sz="2400" dirty="0"/>
          </a:p>
          <a:p>
            <a:pPr algn="just"/>
            <a:r>
              <a:rPr lang="ar-IQ" sz="2400" dirty="0"/>
              <a:t>الحكومية في السوق المالي والهدف من هذه العمليات </a:t>
            </a:r>
            <a:r>
              <a:rPr lang="ar-IQ" sz="2400" dirty="0" smtClean="0"/>
              <a:t>:-</a:t>
            </a:r>
            <a:endParaRPr lang="ar-IQ" sz="2400" dirty="0"/>
          </a:p>
          <a:p>
            <a:pPr algn="just"/>
            <a:r>
              <a:rPr lang="ar-IQ" sz="2400" dirty="0"/>
              <a:t>تخفيض أو زيادة الأرصدة النقدية لدى </a:t>
            </a:r>
            <a:r>
              <a:rPr lang="ar-IQ" sz="2400" dirty="0" smtClean="0"/>
              <a:t>البنوك التأثير </a:t>
            </a:r>
            <a:r>
              <a:rPr lang="ar-IQ" sz="2400" dirty="0"/>
              <a:t>بطريق غير مباشر على سعر الفائدة طويلة الأجل الأمر الذي يترتب عليه التأثير على </a:t>
            </a:r>
            <a:r>
              <a:rPr lang="ar-IQ" sz="2400" dirty="0" smtClean="0"/>
              <a:t>الفائدة الحقيقة </a:t>
            </a:r>
            <a:r>
              <a:rPr lang="ar-IQ" sz="2400" dirty="0"/>
              <a:t>للسندات التي يبيعها ويشتريها البنك المركزي</a:t>
            </a:r>
          </a:p>
          <a:p>
            <a:pPr algn="just"/>
            <a:endParaRPr lang="ar-IQ" sz="2400" dirty="0"/>
          </a:p>
          <a:p>
            <a:pPr marL="285750" indent="-285750" algn="just">
              <a:buFont typeface="Arial" pitchFamily="34" charset="0"/>
              <a:buChar char="•"/>
            </a:pPr>
            <a:r>
              <a:rPr lang="ar-IQ" sz="2400" dirty="0" smtClean="0"/>
              <a:t>سعر </a:t>
            </a:r>
            <a:r>
              <a:rPr lang="ar-IQ" sz="2400" dirty="0"/>
              <a:t>أعادة الخصم : هو عبارة عن سعر الفائدة الذي يحصل عليه البنك المركزي لقاء ما يعيد خصمه من أدوات مالية تقدمها البنوك التجارية للحصول على أموال أو سعر الفائدة على القروض التي </a:t>
            </a:r>
            <a:r>
              <a:rPr lang="ar-IQ" sz="2400" dirty="0" smtClean="0"/>
              <a:t>يقدمها البنك </a:t>
            </a:r>
            <a:r>
              <a:rPr lang="ar-IQ" sz="2400" dirty="0"/>
              <a:t>المركزي</a:t>
            </a:r>
          </a:p>
          <a:p>
            <a:pPr algn="just"/>
            <a:endParaRPr lang="ar-IQ" sz="2400" dirty="0"/>
          </a:p>
          <a:p>
            <a:pPr algn="just"/>
            <a:r>
              <a:rPr lang="ar-IQ" sz="2400" dirty="0"/>
              <a:t>يمكن تلخيص آلية استخدام سعر أعادة الخصم كما يلي </a:t>
            </a:r>
            <a:r>
              <a:rPr lang="ar-IQ" sz="2400" dirty="0" smtClean="0"/>
              <a:t>:-</a:t>
            </a:r>
            <a:endParaRPr lang="ar-IQ" sz="2400" dirty="0"/>
          </a:p>
          <a:p>
            <a:pPr algn="just"/>
            <a:r>
              <a:rPr lang="ar-IQ" sz="2400" dirty="0" smtClean="0"/>
              <a:t>1. في </a:t>
            </a:r>
            <a:r>
              <a:rPr lang="ar-IQ" sz="2400" dirty="0"/>
              <a:t>حالة وجود ركود اقتصادي : فإن البنك المركزي يقوم باتباع سياسة توسعية لأنعاش الاقتصاد </a:t>
            </a:r>
            <a:r>
              <a:rPr lang="ar-IQ" sz="2400" dirty="0" smtClean="0"/>
              <a:t>عن طريق </a:t>
            </a:r>
            <a:r>
              <a:rPr lang="ar-IQ" sz="2400" dirty="0"/>
              <a:t>تخفيض سعر إعادة الخصم مما يحفز البنوك التجارية للاقتراض من البنك المركزي الأمر الذي يؤدي الى زيادة الأموال المتاحة لهذه البنوك حيث أن انخفاض سعر الخصم يؤدي إلى انخفاض أسعار الفائدة</a:t>
            </a:r>
          </a:p>
          <a:p>
            <a:endParaRPr lang="ar-IQ" dirty="0"/>
          </a:p>
          <a:p>
            <a:endParaRPr lang="ar-IQ" dirty="0"/>
          </a:p>
          <a:p>
            <a:endParaRPr lang="ar-IQ" dirty="0"/>
          </a:p>
          <a:p>
            <a:endParaRPr lang="ar-IQ" dirty="0"/>
          </a:p>
          <a:p>
            <a:endParaRPr lang="ar-IQ" dirty="0"/>
          </a:p>
          <a:p>
            <a:endParaRPr lang="ar-IQ" dirty="0"/>
          </a:p>
        </p:txBody>
      </p:sp>
    </p:spTree>
    <p:extLst>
      <p:ext uri="{BB962C8B-B14F-4D97-AF65-F5344CB8AC3E}">
        <p14:creationId xmlns:p14="http://schemas.microsoft.com/office/powerpoint/2010/main" val="3211908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165" y="8951"/>
            <a:ext cx="9144000" cy="5909310"/>
          </a:xfrm>
          <a:prstGeom prst="rect">
            <a:avLst/>
          </a:prstGeom>
        </p:spPr>
        <p:txBody>
          <a:bodyPr wrap="square">
            <a:spAutoFit/>
          </a:bodyPr>
          <a:lstStyle/>
          <a:p>
            <a:endParaRPr lang="ar-IQ" dirty="0"/>
          </a:p>
          <a:p>
            <a:pPr algn="just"/>
            <a:r>
              <a:rPr lang="ar-IQ" sz="2400" dirty="0" smtClean="0"/>
              <a:t>2. أما </a:t>
            </a:r>
            <a:r>
              <a:rPr lang="ar-IQ" sz="2400" dirty="0"/>
              <a:t>في حالة وجود تضخم : يلجأ البنك المركزي الى رفع سعر إعادة الخصم وبالتالي زيادة التكاليف وارتفاع أسعار الفائدة الأمر الذي سيؤدي الى تقليل الطلب على النقود وتقليل القوة الشرائية </a:t>
            </a:r>
            <a:r>
              <a:rPr lang="ar-IQ" sz="2400" dirty="0" smtClean="0"/>
              <a:t>وانخفاض التضخم</a:t>
            </a:r>
            <a:endParaRPr lang="ar-IQ" sz="2400" dirty="0"/>
          </a:p>
          <a:p>
            <a:pPr algn="just"/>
            <a:r>
              <a:rPr lang="ar-IQ" sz="2400" dirty="0" smtClean="0"/>
              <a:t>3. نسبة </a:t>
            </a:r>
            <a:r>
              <a:rPr lang="ar-IQ" sz="2400" dirty="0"/>
              <a:t>الاحتياطي الإلزامي : وهي النسبة التي يفرضها البنك المركزي على البنوك الأخرى دون الحصول على أية فوائد لقاء هذه العملية والهدف فيها والتوسيع أو الحد من قدرة البنوك التجارية </a:t>
            </a:r>
            <a:r>
              <a:rPr lang="ar-IQ" sz="2400" dirty="0" smtClean="0"/>
              <a:t>على خلق </a:t>
            </a:r>
            <a:r>
              <a:rPr lang="ar-IQ" sz="2400" dirty="0"/>
              <a:t>النقود وكما يلي </a:t>
            </a:r>
            <a:r>
              <a:rPr lang="ar-IQ" sz="2400" dirty="0" smtClean="0"/>
              <a:t>:</a:t>
            </a:r>
            <a:endParaRPr lang="ar-IQ" sz="2400" dirty="0"/>
          </a:p>
          <a:p>
            <a:pPr marL="342900" indent="-342900" algn="just">
              <a:buFont typeface="Arial" pitchFamily="34" charset="0"/>
              <a:buChar char="•"/>
            </a:pPr>
            <a:r>
              <a:rPr lang="ar-IQ" sz="2400" dirty="0" smtClean="0"/>
              <a:t>اذا </a:t>
            </a:r>
            <a:r>
              <a:rPr lang="ar-IQ" sz="2400" dirty="0"/>
              <a:t>اراد البنك المركزي أتباع سياسة توسعية لأنعاش الاقتصاد في حال وجود ركود اقتصادي سيقوم البنك بتخفيض نسبة الاحتياطي مما يمنح البنوك قدرة أكبر على القيام بعملية الأقراض والذي يؤدي الى زيادة الطلب الكلي على </a:t>
            </a:r>
            <a:r>
              <a:rPr lang="ar-IQ" sz="2400" dirty="0" smtClean="0"/>
              <a:t>النقود</a:t>
            </a:r>
            <a:endParaRPr lang="ar-IQ" sz="2400" dirty="0"/>
          </a:p>
          <a:p>
            <a:pPr marL="342900" indent="-342900" algn="just">
              <a:buFont typeface="Arial" pitchFamily="34" charset="0"/>
              <a:buChar char="•"/>
            </a:pPr>
            <a:r>
              <a:rPr lang="ar-IQ" sz="2400" dirty="0" smtClean="0"/>
              <a:t>في </a:t>
            </a:r>
            <a:r>
              <a:rPr lang="ar-IQ" sz="2400" dirty="0"/>
              <a:t>حالة اراد البنك المركزي اتباع سياسة انكماشية لمواجهة التضخم سيقوم برفع نسبة </a:t>
            </a:r>
            <a:r>
              <a:rPr lang="ar-IQ" sz="2400" dirty="0" smtClean="0"/>
              <a:t>الاحتياطي الإلزامي </a:t>
            </a:r>
            <a:r>
              <a:rPr lang="ar-IQ" sz="2400" dirty="0"/>
              <a:t>مما يحد من قدرة البنوك الأقراض وبالتالي انخفاض الطلب الكلي على النقود ويقلل من حجم النقد وهذا سيساعد على مكافحة التضخم</a:t>
            </a:r>
          </a:p>
          <a:p>
            <a:pPr marL="342900" indent="-342900">
              <a:buFont typeface="Arial" pitchFamily="34" charset="0"/>
              <a:buChar char="•"/>
            </a:pPr>
            <a:endParaRPr lang="ar-IQ" sz="2400" dirty="0"/>
          </a:p>
          <a:p>
            <a:endParaRPr lang="ar-IQ" sz="2400" dirty="0"/>
          </a:p>
          <a:p>
            <a:endParaRPr lang="ar-IQ" sz="2400" dirty="0"/>
          </a:p>
        </p:txBody>
      </p:sp>
    </p:spTree>
    <p:extLst>
      <p:ext uri="{BB962C8B-B14F-4D97-AF65-F5344CB8AC3E}">
        <p14:creationId xmlns:p14="http://schemas.microsoft.com/office/powerpoint/2010/main" val="64793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902" y="560318"/>
            <a:ext cx="9144000" cy="4278094"/>
          </a:xfrm>
          <a:prstGeom prst="rect">
            <a:avLst/>
          </a:prstGeom>
        </p:spPr>
        <p:txBody>
          <a:bodyPr wrap="square">
            <a:spAutoFit/>
          </a:bodyPr>
          <a:lstStyle/>
          <a:p>
            <a:r>
              <a:rPr lang="ar-IQ" sz="3200" b="1" dirty="0" smtClean="0"/>
              <a:t>الادوات النوعية والكيفية :</a:t>
            </a:r>
          </a:p>
          <a:p>
            <a:endParaRPr lang="ar-IQ" sz="2400" dirty="0" smtClean="0"/>
          </a:p>
          <a:p>
            <a:r>
              <a:rPr lang="ar-IQ" sz="2400" b="1" dirty="0" smtClean="0"/>
              <a:t>الأدوات </a:t>
            </a:r>
            <a:r>
              <a:rPr lang="ar-IQ" sz="2400" b="1" dirty="0"/>
              <a:t>النوعية : </a:t>
            </a:r>
            <a:endParaRPr lang="ar-IQ" sz="2400" b="1" dirty="0" smtClean="0"/>
          </a:p>
          <a:p>
            <a:r>
              <a:rPr lang="ar-IQ" sz="2400" dirty="0" smtClean="0"/>
              <a:t>هي </a:t>
            </a:r>
            <a:r>
              <a:rPr lang="ar-IQ" sz="2400" dirty="0"/>
              <a:t>عبارة عن الأقناع المعنوي الذي يقوم به البنك المركزي عن طريق </a:t>
            </a:r>
            <a:r>
              <a:rPr lang="ar-IQ" sz="2400" dirty="0" smtClean="0"/>
              <a:t>ممارسة الضغط </a:t>
            </a:r>
            <a:r>
              <a:rPr lang="ar-IQ" sz="2400" dirty="0"/>
              <a:t>المعنوي على البنوك التجارية لتوجيه قروضها الى وجهات معينة دون أخرى كتخفيض أقراضها للنشاط التجاري للنشاط </a:t>
            </a:r>
            <a:r>
              <a:rPr lang="ar-IQ" sz="2400" dirty="0" smtClean="0"/>
              <a:t>الصناعي.</a:t>
            </a:r>
            <a:endParaRPr lang="ar-IQ" sz="2400" dirty="0"/>
          </a:p>
          <a:p>
            <a:endParaRPr lang="ar-IQ" sz="2400" dirty="0"/>
          </a:p>
          <a:p>
            <a:r>
              <a:rPr lang="ar-IQ" sz="2400" b="1" dirty="0"/>
              <a:t>الأدوات الكيفية : </a:t>
            </a:r>
            <a:endParaRPr lang="ar-IQ" sz="2400" b="1" dirty="0" smtClean="0"/>
          </a:p>
          <a:p>
            <a:endParaRPr lang="ar-IQ" sz="2400" dirty="0" smtClean="0"/>
          </a:p>
          <a:p>
            <a:r>
              <a:rPr lang="ar-IQ" sz="2400" dirty="0" smtClean="0"/>
              <a:t>هي </a:t>
            </a:r>
            <a:r>
              <a:rPr lang="ar-IQ" sz="2400" dirty="0"/>
              <a:t>الأدوات التي يستخدمها البنك المركزي للتأثير على توزيع الائتمان بين القطاعات الزراعية والصناعية أو بين المشروعات الصغيرة والكبيرة أو بين المناطق </a:t>
            </a:r>
            <a:r>
              <a:rPr lang="ar-IQ" sz="2400" dirty="0" smtClean="0"/>
              <a:t>الجغرافية.</a:t>
            </a:r>
            <a:endParaRPr lang="ar-IQ" sz="2400" dirty="0"/>
          </a:p>
        </p:txBody>
      </p:sp>
    </p:spTree>
    <p:extLst>
      <p:ext uri="{BB962C8B-B14F-4D97-AF65-F5344CB8AC3E}">
        <p14:creationId xmlns:p14="http://schemas.microsoft.com/office/powerpoint/2010/main" val="24939008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444</Words>
  <Application>Microsoft Office PowerPoint</Application>
  <PresentationFormat>عرض على الشاشة (3:4)‏</PresentationFormat>
  <Paragraphs>45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2</cp:revision>
  <dcterms:created xsi:type="dcterms:W3CDTF">2023-12-18T13:52:26Z</dcterms:created>
  <dcterms:modified xsi:type="dcterms:W3CDTF">2023-12-18T14:10:31Z</dcterms:modified>
</cp:coreProperties>
</file>