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88825" cy="6858000"/>
  <p:notesSz cx="6858000" cy="9144000"/>
  <p:custDataLst>
    <p:tags r:id="rId43"/>
  </p:custDataLst>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839">
          <p15:clr>
            <a:srgbClr val="A4A3A4"/>
          </p15:clr>
        </p15:guide>
        <p15:guide id="2" orient="horz" pos="2160">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581" y="34"/>
      </p:cViewPr>
      <p:guideLst>
        <p:guide orient="horz" pos="2160"/>
        <p:guide pos="383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09">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ct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EDF33987-6305-4E2A-BF18-EF013ECE927B}" type="datetimeFigureOut">
              <a:rPr lang="en-US"/>
              <a:t>1/17/2024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ar-IQ"/>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defTabSz="914126"/>
            <a:fld id="{552B652C-4EDF-4638-9EF4-EC0D565F456B}" type="datetimeFigureOut">
              <a:rPr lang="ar-IQ" smtClean="0">
                <a:solidFill>
                  <a:prstClr val="black">
                    <a:tint val="75000"/>
                  </a:prstClr>
                </a:solidFill>
              </a:rPr>
              <a:pPr defTabSz="914126"/>
              <a:t>07/07/1445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0F0EA573-C7DA-49F3-A611-62BC057875F2}" type="slidenum">
              <a:rPr lang="ar-IQ" smtClean="0">
                <a:solidFill>
                  <a:prstClr val="black">
                    <a:tint val="75000"/>
                  </a:prstClr>
                </a:solidFill>
              </a:rPr>
              <a:pPr defTabSz="914126"/>
              <a:t>‹#›</a:t>
            </a:fld>
            <a:endParaRPr lang="ar-IQ">
              <a:solidFill>
                <a:prstClr val="black">
                  <a:tint val="75000"/>
                </a:prstClr>
              </a:solidFill>
            </a:endParaRPr>
          </a:p>
        </p:txBody>
      </p:sp>
    </p:spTree>
    <p:extLst>
      <p:ext uri="{BB962C8B-B14F-4D97-AF65-F5344CB8AC3E}">
        <p14:creationId xmlns:p14="http://schemas.microsoft.com/office/powerpoint/2010/main" val="16765643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defTabSz="914126"/>
            <a:fld id="{552B652C-4EDF-4638-9EF4-EC0D565F456B}" type="datetimeFigureOut">
              <a:rPr lang="ar-IQ" smtClean="0">
                <a:solidFill>
                  <a:prstClr val="black">
                    <a:tint val="75000"/>
                  </a:prstClr>
                </a:solidFill>
              </a:rPr>
              <a:pPr defTabSz="914126"/>
              <a:t>07/07/1445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0F0EA573-C7DA-49F3-A611-62BC057875F2}" type="slidenum">
              <a:rPr lang="ar-IQ" smtClean="0">
                <a:solidFill>
                  <a:prstClr val="black">
                    <a:tint val="75000"/>
                  </a:prstClr>
                </a:solidFill>
              </a:rPr>
              <a:pPr defTabSz="914126"/>
              <a:t>‹#›</a:t>
            </a:fld>
            <a:endParaRPr lang="ar-IQ">
              <a:solidFill>
                <a:prstClr val="black">
                  <a:tint val="75000"/>
                </a:prstClr>
              </a:solidFill>
            </a:endParaRPr>
          </a:p>
        </p:txBody>
      </p:sp>
    </p:spTree>
    <p:extLst>
      <p:ext uri="{BB962C8B-B14F-4D97-AF65-F5344CB8AC3E}">
        <p14:creationId xmlns:p14="http://schemas.microsoft.com/office/powerpoint/2010/main" val="290781828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t>1/17/2024</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txStyles>
    <p:titleStyle>
      <a:lvl1pPr algn="l" defTabSz="914400" rtl="1"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r" defTabSz="914400" rtl="1"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r" defTabSz="914400" rtl="1"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r" defTabSz="914400" rtl="1"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xmlns:p159="http://schemas.microsoft.com/office/powerpoint/2015/09/main" xmlns:a14="http://schemas.microsoft.com/office/drawing/2010/main" xmlns:p14="http://schemas.microsoft.com/office/powerpoint/2010/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552B652C-4EDF-4638-9EF4-EC0D565F456B}" type="datetimeFigureOut">
              <a:rPr lang="ar-IQ" smtClean="0">
                <a:solidFill>
                  <a:prstClr val="black">
                    <a:tint val="75000"/>
                  </a:prstClr>
                </a:solidFill>
              </a:rPr>
              <a:pPr defTabSz="914126"/>
              <a:t>07/07/1445</a:t>
            </a:fld>
            <a:endParaRPr lang="ar-IQ">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ar-IQ">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0F0EA573-C7DA-49F3-A611-62BC057875F2}" type="slidenum">
              <a:rPr lang="ar-IQ" smtClean="0">
                <a:solidFill>
                  <a:prstClr val="black">
                    <a:tint val="75000"/>
                  </a:prstClr>
                </a:solidFill>
              </a:rPr>
              <a:pPr defTabSz="914126"/>
              <a:t>‹#›</a:t>
            </a:fld>
            <a:endParaRPr lang="ar-IQ">
              <a:solidFill>
                <a:prstClr val="black">
                  <a:tint val="75000"/>
                </a:prstClr>
              </a:solidFill>
            </a:endParaRPr>
          </a:p>
        </p:txBody>
      </p:sp>
    </p:spTree>
    <p:extLst>
      <p:ext uri="{BB962C8B-B14F-4D97-AF65-F5344CB8AC3E}">
        <p14:creationId xmlns:p14="http://schemas.microsoft.com/office/powerpoint/2010/main" val="2523482779"/>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9pPr>
    </p:bodyStyle>
    <p:otherStyle>
      <a:defPPr>
        <a:defRPr lang="ar-IQ"/>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b="1" smtClean="0"/>
              <a:t>الاقتصـــــــاد المعرفـــــــــــــي</a:t>
            </a:r>
            <a:r>
              <a:rPr lang="ar-IQ" sz="4399"/>
              <a:t/>
            </a:r>
            <a:br>
              <a:rPr lang="ar-IQ" sz="4399"/>
            </a:br>
            <a:r>
              <a:rPr lang="ar-IQ" sz="2799"/>
              <a:t>مدرس المادة: م. </a:t>
            </a:r>
            <a:r>
              <a:rPr lang="ar-IQ" sz="2799" err="1" smtClean="0"/>
              <a:t>م.منتهى احمد حامد</a:t>
            </a:r>
            <a:endParaRPr lang="ar-IQ" sz="2799"/>
          </a:p>
        </p:txBody>
      </p:sp>
      <p:sp>
        <p:nvSpPr>
          <p:cNvPr id="3" name="Subtitle 2"/>
          <p:cNvSpPr>
            <a:spLocks noGrp="1"/>
          </p:cNvSpPr>
          <p:nvPr>
            <p:ph type="subTitle" idx="1"/>
          </p:nvPr>
        </p:nvSpPr>
        <p:spPr/>
        <p:txBody>
          <a:bodyPr/>
          <a:lstStyle/>
          <a:p>
            <a:r>
              <a:rPr lang="ar-IQ" smtClean="0"/>
              <a:t>الاسبوع الخامس</a:t>
            </a:r>
          </a:p>
          <a:p>
            <a:r>
              <a:rPr lang="ar-IQ" smtClean="0"/>
              <a:t>10/ 4/ 2023</a:t>
            </a:r>
          </a:p>
          <a:p>
            <a:endParaRPr lang="ar-IQ"/>
          </a:p>
        </p:txBody>
      </p:sp>
    </p:spTree>
    <p:extLst>
      <p:ext uri="{BB962C8B-B14F-4D97-AF65-F5344CB8AC3E}">
        <p14:creationId xmlns:p14="http://schemas.microsoft.com/office/powerpoint/2010/main" val="373960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053" y="1195969"/>
            <a:ext cx="8760718" cy="4466062"/>
          </a:xfrm>
          <a:prstGeom prst="rect">
            <a:avLst/>
          </a:prstGeom>
        </p:spPr>
      </p:pic>
    </p:spTree>
    <p:extLst>
      <p:ext uri="{BB962C8B-B14F-4D97-AF65-F5344CB8AC3E}">
        <p14:creationId xmlns:p14="http://schemas.microsoft.com/office/powerpoint/2010/main" val="23326386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056" y="505729"/>
            <a:ext cx="10969943" cy="6126249"/>
          </a:xfrm>
          <a:prstGeom prst="rect">
            <a:avLst/>
          </a:prstGeom>
        </p:spPr>
      </p:pic>
    </p:spTree>
    <p:extLst>
      <p:ext uri="{BB962C8B-B14F-4D97-AF65-F5344CB8AC3E}">
        <p14:creationId xmlns:p14="http://schemas.microsoft.com/office/powerpoint/2010/main" val="3066335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6832" y="894"/>
            <a:ext cx="9084484" cy="6632079"/>
          </a:xfrm>
          <a:prstGeom prst="rect">
            <a:avLst/>
          </a:prstGeom>
        </p:spPr>
      </p:pic>
    </p:spTree>
    <p:extLst>
      <p:ext uri="{BB962C8B-B14F-4D97-AF65-F5344CB8AC3E}">
        <p14:creationId xmlns:p14="http://schemas.microsoft.com/office/powerpoint/2010/main" val="33990748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7719" y="1153118"/>
            <a:ext cx="10833501" cy="5192331"/>
          </a:xfrm>
          <a:prstGeom prst="rect">
            <a:avLst/>
          </a:prstGeom>
        </p:spPr>
      </p:pic>
    </p:spTree>
    <p:extLst>
      <p:ext uri="{BB962C8B-B14F-4D97-AF65-F5344CB8AC3E}">
        <p14:creationId xmlns:p14="http://schemas.microsoft.com/office/powerpoint/2010/main" val="36249651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5035" y="955988"/>
            <a:ext cx="9198754" cy="5512260"/>
          </a:xfrm>
          <a:prstGeom prst="rect">
            <a:avLst/>
          </a:prstGeom>
        </p:spPr>
      </p:pic>
    </p:spTree>
    <p:extLst>
      <p:ext uri="{BB962C8B-B14F-4D97-AF65-F5344CB8AC3E}">
        <p14:creationId xmlns:p14="http://schemas.microsoft.com/office/powerpoint/2010/main" val="31030308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806" y="624617"/>
            <a:ext cx="10983587" cy="5925495"/>
          </a:xfrm>
          <a:prstGeom prst="rect">
            <a:avLst/>
          </a:prstGeom>
        </p:spPr>
      </p:pic>
    </p:spTree>
    <p:extLst>
      <p:ext uri="{BB962C8B-B14F-4D97-AF65-F5344CB8AC3E}">
        <p14:creationId xmlns:p14="http://schemas.microsoft.com/office/powerpoint/2010/main" val="18090682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3566" y="218550"/>
            <a:ext cx="10708754" cy="6297560"/>
          </a:xfrm>
          <a:prstGeom prst="rect">
            <a:avLst/>
          </a:prstGeom>
        </p:spPr>
      </p:pic>
    </p:spTree>
    <p:extLst>
      <p:ext uri="{BB962C8B-B14F-4D97-AF65-F5344CB8AC3E}">
        <p14:creationId xmlns:p14="http://schemas.microsoft.com/office/powerpoint/2010/main" val="5964336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0328" y="1586392"/>
            <a:ext cx="10008168" cy="4610487"/>
          </a:xfrm>
          <a:prstGeom prst="rect">
            <a:avLst/>
          </a:prstGeom>
        </p:spPr>
      </p:pic>
    </p:spTree>
    <p:extLst>
      <p:ext uri="{BB962C8B-B14F-4D97-AF65-F5344CB8AC3E}">
        <p14:creationId xmlns:p14="http://schemas.microsoft.com/office/powerpoint/2010/main" val="35502045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5103" y="477019"/>
            <a:ext cx="10198618" cy="5903962"/>
          </a:xfrm>
          <a:prstGeom prst="rect">
            <a:avLst/>
          </a:prstGeom>
        </p:spPr>
      </p:pic>
    </p:spTree>
    <p:extLst>
      <p:ext uri="{BB962C8B-B14F-4D97-AF65-F5344CB8AC3E}">
        <p14:creationId xmlns:p14="http://schemas.microsoft.com/office/powerpoint/2010/main" val="23557134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246317" y="262082"/>
            <a:ext cx="10160528" cy="5967899"/>
          </a:xfrm>
          <a:prstGeom prst="rect">
            <a:avLst/>
          </a:prstGeom>
        </p:spPr>
      </p:pic>
    </p:spTree>
    <p:extLst>
      <p:ext uri="{BB962C8B-B14F-4D97-AF65-F5344CB8AC3E}">
        <p14:creationId xmlns:p14="http://schemas.microsoft.com/office/powerpoint/2010/main" val="21800631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436539" y="1061893"/>
            <a:ext cx="10879631" cy="5288481"/>
          </a:xfrm>
          <a:prstGeom prst="rect">
            <a:avLst/>
          </a:prstGeom>
        </p:spPr>
      </p:pic>
      <p:sp>
        <p:nvSpPr>
          <p:cNvPr id="6" name="Rectangle 5"/>
          <p:cNvSpPr/>
          <p:nvPr/>
        </p:nvSpPr>
        <p:spPr>
          <a:xfrm>
            <a:off x="798078" y="421698"/>
            <a:ext cx="11027984" cy="126241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IQ" sz="4799" b="1">
                <a:solidFill>
                  <a:srgbClr val="FF0000"/>
                </a:solidFill>
              </a:rPr>
              <a:t>اقتصاد المعرفة في الدول المتقدمة</a:t>
            </a:r>
          </a:p>
        </p:txBody>
      </p:sp>
    </p:spTree>
    <p:extLst>
      <p:ext uri="{BB962C8B-B14F-4D97-AF65-F5344CB8AC3E}">
        <p14:creationId xmlns:p14="http://schemas.microsoft.com/office/powerpoint/2010/main" val="31818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99652" y="523271"/>
            <a:ext cx="10859072" cy="6079902"/>
          </a:xfrm>
          <a:prstGeom prst="rect">
            <a:avLst/>
          </a:prstGeom>
        </p:spPr>
      </p:pic>
    </p:spTree>
    <p:extLst>
      <p:ext uri="{BB962C8B-B14F-4D97-AF65-F5344CB8AC3E}">
        <p14:creationId xmlns:p14="http://schemas.microsoft.com/office/powerpoint/2010/main" val="3845128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0806" y="1310240"/>
            <a:ext cx="10027213" cy="4237521"/>
          </a:xfrm>
          <a:prstGeom prst="rect">
            <a:avLst/>
          </a:prstGeom>
        </p:spPr>
      </p:pic>
    </p:spTree>
    <p:extLst>
      <p:ext uri="{BB962C8B-B14F-4D97-AF65-F5344CB8AC3E}">
        <p14:creationId xmlns:p14="http://schemas.microsoft.com/office/powerpoint/2010/main" val="36140787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IQ" smtClean="0"/>
              <a:t>اعداد وتقديم </a:t>
            </a:r>
          </a:p>
          <a:p>
            <a:r>
              <a:rPr lang="ar-IQ" smtClean="0"/>
              <a:t>م. م. منتهى احمد</a:t>
            </a:r>
          </a:p>
          <a:p>
            <a:r>
              <a:rPr lang="ar-IQ" smtClean="0"/>
              <a:t>8 / 5 / 2023</a:t>
            </a:r>
            <a:endParaRPr lang="ar-IQ"/>
          </a:p>
        </p:txBody>
      </p:sp>
      <p:sp>
        <p:nvSpPr>
          <p:cNvPr id="2" name="Title 1"/>
          <p:cNvSpPr>
            <a:spLocks noGrp="1"/>
          </p:cNvSpPr>
          <p:nvPr>
            <p:ph type="ctrTitle"/>
          </p:nvPr>
        </p:nvSpPr>
        <p:spPr/>
        <p:txBody>
          <a:bodyPr>
            <a:normAutofit fontScale="90000"/>
          </a:bodyPr>
          <a:lstStyle/>
          <a:p>
            <a:r>
              <a:rPr lang="ar-IQ" smtClean="0"/>
              <a:t>الابداع </a:t>
            </a:r>
            <a:br>
              <a:rPr lang="ar-IQ" smtClean="0"/>
            </a:br>
            <a:r>
              <a:rPr lang="ar-IQ" smtClean="0"/>
              <a:t>و </a:t>
            </a:r>
            <a:br>
              <a:rPr lang="ar-IQ" smtClean="0"/>
            </a:br>
            <a:r>
              <a:rPr lang="ar-IQ" smtClean="0"/>
              <a:t>تقنية المعلومات  في الاقتصاد المعرفي</a:t>
            </a:r>
            <a:endParaRPr lang="ar-IQ"/>
          </a:p>
        </p:txBody>
      </p:sp>
    </p:spTree>
    <p:extLst>
      <p:ext uri="{BB962C8B-B14F-4D97-AF65-F5344CB8AC3E}">
        <p14:creationId xmlns:p14="http://schemas.microsoft.com/office/powerpoint/2010/main" val="42639413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2374091" y="893"/>
            <a:ext cx="9596780" cy="6358201"/>
          </a:xfrm>
          <a:prstGeom prst="rect">
            <a:avLst/>
          </a:prstGeom>
        </p:spPr>
      </p:pic>
    </p:spTree>
    <p:extLst>
      <p:ext uri="{BB962C8B-B14F-4D97-AF65-F5344CB8AC3E}">
        <p14:creationId xmlns:p14="http://schemas.microsoft.com/office/powerpoint/2010/main" val="1988106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10189" y="595823"/>
            <a:ext cx="9617745" cy="5760897"/>
          </a:xfrm>
          <a:prstGeom prst="rect">
            <a:avLst/>
          </a:prstGeom>
        </p:spPr>
      </p:pic>
    </p:spTree>
    <p:extLst>
      <p:ext uri="{BB962C8B-B14F-4D97-AF65-F5344CB8AC3E}">
        <p14:creationId xmlns:p14="http://schemas.microsoft.com/office/powerpoint/2010/main" val="178194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49612" y="247571"/>
            <a:ext cx="9313024" cy="6399132"/>
          </a:xfrm>
          <a:prstGeom prst="rect">
            <a:avLst/>
          </a:prstGeom>
        </p:spPr>
      </p:pic>
    </p:spTree>
    <p:extLst>
      <p:ext uri="{BB962C8B-B14F-4D97-AF65-F5344CB8AC3E}">
        <p14:creationId xmlns:p14="http://schemas.microsoft.com/office/powerpoint/2010/main" val="12251616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49612" y="247571"/>
            <a:ext cx="9313024" cy="6399132"/>
          </a:xfrm>
          <a:prstGeom prst="rect">
            <a:avLst/>
          </a:prstGeom>
        </p:spPr>
      </p:pic>
    </p:spTree>
    <p:extLst>
      <p:ext uri="{BB962C8B-B14F-4D97-AF65-F5344CB8AC3E}">
        <p14:creationId xmlns:p14="http://schemas.microsoft.com/office/powerpoint/2010/main" val="1454262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80765" y="829352"/>
            <a:ext cx="9427294" cy="5199296"/>
          </a:xfrm>
          <a:prstGeom prst="rect">
            <a:avLst/>
          </a:prstGeom>
        </p:spPr>
      </p:pic>
    </p:spTree>
    <p:extLst>
      <p:ext uri="{BB962C8B-B14F-4D97-AF65-F5344CB8AC3E}">
        <p14:creationId xmlns:p14="http://schemas.microsoft.com/office/powerpoint/2010/main" val="3361050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760305" y="329420"/>
            <a:ext cx="9712970" cy="5794908"/>
          </a:xfrm>
          <a:prstGeom prst="rect">
            <a:avLst/>
          </a:prstGeom>
        </p:spPr>
      </p:pic>
    </p:spTree>
    <p:extLst>
      <p:ext uri="{BB962C8B-B14F-4D97-AF65-F5344CB8AC3E}">
        <p14:creationId xmlns:p14="http://schemas.microsoft.com/office/powerpoint/2010/main" val="31469939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18084" y="233062"/>
            <a:ext cx="9408249" cy="5884463"/>
          </a:xfrm>
          <a:prstGeom prst="rect">
            <a:avLst/>
          </a:prstGeom>
        </p:spPr>
      </p:pic>
    </p:spTree>
    <p:extLst>
      <p:ext uri="{BB962C8B-B14F-4D97-AF65-F5344CB8AC3E}">
        <p14:creationId xmlns:p14="http://schemas.microsoft.com/office/powerpoint/2010/main" val="243214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sz="4399"/>
              <a:t/>
            </a:r>
            <a:br>
              <a:rPr lang="ar-IQ" sz="4399"/>
            </a:br>
            <a:endParaRPr lang="ar-IQ" sz="2799"/>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52973" y="392677"/>
            <a:ext cx="10824837" cy="6464430"/>
          </a:xfrm>
          <a:prstGeom prst="rect">
            <a:avLst/>
          </a:prstGeom>
        </p:spPr>
      </p:pic>
    </p:spTree>
    <p:extLst>
      <p:ext uri="{BB962C8B-B14F-4D97-AF65-F5344CB8AC3E}">
        <p14:creationId xmlns:p14="http://schemas.microsoft.com/office/powerpoint/2010/main" val="10378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9829" y="204041"/>
            <a:ext cx="9579655" cy="6079902"/>
          </a:xfrm>
          <a:prstGeom prst="rect">
            <a:avLst/>
          </a:prstGeom>
        </p:spPr>
      </p:pic>
    </p:spTree>
    <p:extLst>
      <p:ext uri="{BB962C8B-B14F-4D97-AF65-F5344CB8AC3E}">
        <p14:creationId xmlns:p14="http://schemas.microsoft.com/office/powerpoint/2010/main" val="36726239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644641"/>
          </a:xfrm>
        </p:spPr>
        <p:txBody>
          <a:bodyPr>
            <a:normAutofit fontScale="90000"/>
          </a:bodyPr>
          <a:lstStyle/>
          <a:p>
            <a:r>
              <a:rPr lang="ar-IQ" smtClean="0">
                <a:solidFill>
                  <a:srgbClr val="FF0000"/>
                </a:solidFill>
              </a:rPr>
              <a:t>ماهو الفرق بين الابداع والابتكار؟ </a:t>
            </a:r>
            <a:r>
              <a:rPr lang="ar-IQ" smtClean="0"/>
              <a:t>                  </a:t>
            </a:r>
            <a:endParaRPr lang="ar-IQ"/>
          </a:p>
        </p:txBody>
      </p:sp>
      <p:sp>
        <p:nvSpPr>
          <p:cNvPr id="3" name="Content Placeholder 2"/>
          <p:cNvSpPr>
            <a:spLocks noGrp="1"/>
          </p:cNvSpPr>
          <p:nvPr>
            <p:ph idx="1"/>
          </p:nvPr>
        </p:nvSpPr>
        <p:spPr>
          <a:xfrm>
            <a:off x="837981" y="1228872"/>
            <a:ext cx="10512862" cy="4947375"/>
          </a:xfrm>
        </p:spPr>
        <p:txBody>
          <a:bodyPr>
            <a:normAutofit fontScale="85000" lnSpcReduction="20000"/>
          </a:bodyPr>
          <a:lstStyle/>
          <a:p>
            <a:pPr marL="0" indent="0" algn="just" rtl="1">
              <a:buNone/>
            </a:pPr>
            <a:r>
              <a:rPr lang="ar-IQ"/>
              <a:t>الفرق بين الإبداع والابتكار إنّ أساس الفرق بين الإبداع والابتكار هو أنَّ الأول يُشير إلى خلق فكرة أو خطة جديدة، في حين إنَّ الأخير يُشير إلى بدء شيء جديد في السوق، والذي لم يتم تقديمه مُسبقًا، وبالتالي فإنَّ الإبداع عمل لخلق أفكار جديدة وخيال وإمكانيات، أمّا الابتكار هو إدخال شيء جديد وفعّال إلى السّوق، ويقوم الابداع بشكلٍ أساسي على الخيال وعلى التفكر بشيء جديد، بينما الابتكار هو عمل انتاجي ليس له صلة بالخيال يقوم على التفكير في شيء جديد، وبالتالي فإنّ الفرق بين الإبداع الابتكار يكمُن في الآتي:                                                             </a:t>
            </a:r>
          </a:p>
          <a:p>
            <a:pPr marL="0" indent="0" algn="just" rtl="1">
              <a:buNone/>
            </a:pPr>
            <a:r>
              <a:rPr lang="ar-IQ"/>
              <a:t>1.  نوعية التفكير في الأفكار الجديدة ووضعها في الواقع يُمثّل الإبداع، وتنفيذ الأفكار الإبداعية ووضعها موضع التنفيذ هي الابتكار.</a:t>
            </a:r>
          </a:p>
          <a:p>
            <a:pPr marL="0" indent="0" algn="just" rtl="1">
              <a:buNone/>
            </a:pPr>
            <a:r>
              <a:rPr lang="ar-IQ"/>
              <a:t>2.  الابداع هو عملية مُبتكرة في المقابل إنّ الابتكار عملية مُنتجة.</a:t>
            </a:r>
          </a:p>
          <a:p>
            <a:pPr marL="0" indent="0" algn="just" rtl="1">
              <a:buNone/>
            </a:pPr>
            <a:r>
              <a:rPr lang="ar-IQ"/>
              <a:t>3.  لا يُمكن أبدًا قياس الإبداع، ولكن من الممكن قياس الابتكار. </a:t>
            </a:r>
          </a:p>
          <a:p>
            <a:pPr marL="0" indent="0" algn="just" rtl="1">
              <a:buNone/>
            </a:pPr>
            <a:endParaRPr lang="ar-IQ"/>
          </a:p>
          <a:p>
            <a:pPr marL="0" indent="0" algn="just" rtl="1">
              <a:buNone/>
            </a:pPr>
            <a:r>
              <a:rPr lang="ar-IQ"/>
              <a:t>4. يرتبط الابداع بتوليد أفكار جديدة وفريدة من نوعها، على عكس الابتكار والذي يُقدم شيء أفضل في السوق. </a:t>
            </a:r>
          </a:p>
          <a:p>
            <a:pPr marL="0" indent="0" algn="just" rtl="1">
              <a:buNone/>
            </a:pPr>
            <a:r>
              <a:rPr lang="ar-IQ"/>
              <a:t>5. الإبداع لا يتطلب المال، من ناحية أخرى الابتكار يتطلبه. </a:t>
            </a:r>
          </a:p>
          <a:p>
            <a:pPr marL="0" indent="0" algn="just" rtl="1">
              <a:buNone/>
            </a:pPr>
            <a:r>
              <a:rPr lang="ar-IQ"/>
              <a:t>6. لا يوجد خطر في الإبداع، في حين أنّ المخاطر مُرتبطة دائمًا </a:t>
            </a:r>
            <a:r>
              <a:rPr lang="ar-IQ" smtClean="0"/>
              <a:t>بالابتكار   </a:t>
            </a:r>
            <a:r>
              <a:rPr lang="ar-IQ"/>
              <a:t/>
            </a:r>
            <a:br>
              <a:rPr lang="ar-IQ"/>
            </a:br>
            <a:endParaRPr lang="ar-IQ"/>
          </a:p>
          <a:p>
            <a:pPr marL="0" indent="0" algn="r">
              <a:buNone/>
            </a:pPr>
            <a:endParaRPr lang="ar-IQ"/>
          </a:p>
        </p:txBody>
      </p:sp>
    </p:spTree>
    <p:extLst>
      <p:ext uri="{BB962C8B-B14F-4D97-AF65-F5344CB8AC3E}">
        <p14:creationId xmlns:p14="http://schemas.microsoft.com/office/powerpoint/2010/main" val="28359648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412" y="304800"/>
            <a:ext cx="11353800" cy="6272212"/>
          </a:xfrm>
          <a:prstGeom prst="rect">
            <a:avLst/>
          </a:prstGeom>
        </p:spPr>
      </p:pic>
    </p:spTree>
    <p:extLst>
      <p:ext uri="{BB962C8B-B14F-4D97-AF65-F5344CB8AC3E}">
        <p14:creationId xmlns:p14="http://schemas.microsoft.com/office/powerpoint/2010/main" val="4720665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437" y="485775"/>
            <a:ext cx="9505950" cy="5886450"/>
          </a:xfrm>
          <a:prstGeom prst="rect">
            <a:avLst/>
          </a:prstGeom>
        </p:spPr>
      </p:pic>
    </p:spTree>
    <p:extLst>
      <p:ext uri="{BB962C8B-B14F-4D97-AF65-F5344CB8AC3E}">
        <p14:creationId xmlns:p14="http://schemas.microsoft.com/office/powerpoint/2010/main" val="28381209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1812" y="685799"/>
            <a:ext cx="11125200" cy="5638801"/>
          </a:xfrm>
          <a:prstGeom prst="rect">
            <a:avLst/>
          </a:prstGeom>
        </p:spPr>
      </p:pic>
    </p:spTree>
    <p:extLst>
      <p:ext uri="{BB962C8B-B14F-4D97-AF65-F5344CB8AC3E}">
        <p14:creationId xmlns:p14="http://schemas.microsoft.com/office/powerpoint/2010/main" val="27514654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212" y="533400"/>
            <a:ext cx="11268075" cy="6096000"/>
          </a:xfrm>
          <a:prstGeom prst="rect">
            <a:avLst/>
          </a:prstGeom>
        </p:spPr>
      </p:pic>
    </p:spTree>
    <p:extLst>
      <p:ext uri="{BB962C8B-B14F-4D97-AF65-F5344CB8AC3E}">
        <p14:creationId xmlns:p14="http://schemas.microsoft.com/office/powerpoint/2010/main" val="22207311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1924" y="323850"/>
            <a:ext cx="9324975" cy="6210300"/>
          </a:xfrm>
          <a:prstGeom prst="rect">
            <a:avLst/>
          </a:prstGeom>
        </p:spPr>
      </p:pic>
    </p:spTree>
    <p:extLst>
      <p:ext uri="{BB962C8B-B14F-4D97-AF65-F5344CB8AC3E}">
        <p14:creationId xmlns:p14="http://schemas.microsoft.com/office/powerpoint/2010/main" val="26237400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412" y="381000"/>
            <a:ext cx="11277600" cy="6381750"/>
          </a:xfrm>
          <a:prstGeom prst="rect">
            <a:avLst/>
          </a:prstGeom>
        </p:spPr>
      </p:pic>
    </p:spTree>
    <p:extLst>
      <p:ext uri="{BB962C8B-B14F-4D97-AF65-F5344CB8AC3E}">
        <p14:creationId xmlns:p14="http://schemas.microsoft.com/office/powerpoint/2010/main" val="36835875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2387" y="419100"/>
            <a:ext cx="9544050" cy="6019800"/>
          </a:xfrm>
          <a:prstGeom prst="rect">
            <a:avLst/>
          </a:prstGeom>
        </p:spPr>
      </p:pic>
    </p:spTree>
    <p:extLst>
      <p:ext uri="{BB962C8B-B14F-4D97-AF65-F5344CB8AC3E}">
        <p14:creationId xmlns:p14="http://schemas.microsoft.com/office/powerpoint/2010/main" val="4756766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893"/>
            <a:ext cx="12188825" cy="4324131"/>
          </a:xfrm>
          <a:prstGeom prst="rect">
            <a:avLst/>
          </a:prstGeom>
        </p:spPr>
      </p:pic>
      <p:sp>
        <p:nvSpPr>
          <p:cNvPr id="5" name="Rectangle 4"/>
          <p:cNvSpPr/>
          <p:nvPr/>
        </p:nvSpPr>
        <p:spPr>
          <a:xfrm>
            <a:off x="-1" y="4296004"/>
            <a:ext cx="12188825" cy="2561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7198" b="1">
                <a:solidFill>
                  <a:srgbClr val="FFFF00"/>
                </a:solidFill>
              </a:rPr>
              <a:t>الشكر الجزيل لطلبتنا الاعزاء لحسن الاصغاء وحسن المشاركة</a:t>
            </a:r>
          </a:p>
        </p:txBody>
      </p:sp>
    </p:spTree>
    <p:extLst>
      <p:ext uri="{BB962C8B-B14F-4D97-AF65-F5344CB8AC3E}">
        <p14:creationId xmlns:p14="http://schemas.microsoft.com/office/powerpoint/2010/main" val="2193847307"/>
      </p:ext>
    </p:extLst>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109" y="365924"/>
            <a:ext cx="7055733" cy="781300"/>
          </a:xfrm>
        </p:spPr>
        <p:txBody>
          <a:bodyPr>
            <a:normAutofit fontScale="90000"/>
          </a:bodyPr>
          <a:lstStyle/>
          <a:p>
            <a:pPr algn="r" rtl="1"/>
            <a:r>
              <a:rPr lang="ar-IQ" b="1" smtClean="0">
                <a:solidFill>
                  <a:srgbClr val="FF0000"/>
                </a:solidFill>
              </a:rPr>
              <a:t>اقتصاد المعرفة في الدول النامية</a:t>
            </a:r>
            <a:endParaRPr lang="ar-IQ" b="1">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29896" y="1205265"/>
            <a:ext cx="10258929" cy="5651842"/>
          </a:xfrm>
          <a:prstGeom prst="rect">
            <a:avLst/>
          </a:prstGeom>
        </p:spPr>
      </p:pic>
    </p:spTree>
    <p:extLst>
      <p:ext uri="{BB962C8B-B14F-4D97-AF65-F5344CB8AC3E}">
        <p14:creationId xmlns:p14="http://schemas.microsoft.com/office/powerpoint/2010/main" val="112310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97729" y="334634"/>
            <a:ext cx="10491096" cy="5774589"/>
          </a:xfrm>
          <a:prstGeom prst="rect">
            <a:avLst/>
          </a:prstGeom>
        </p:spPr>
      </p:pic>
    </p:spTree>
    <p:extLst>
      <p:ext uri="{BB962C8B-B14F-4D97-AF65-F5344CB8AC3E}">
        <p14:creationId xmlns:p14="http://schemas.microsoft.com/office/powerpoint/2010/main" val="220705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893"/>
            <a:ext cx="12188825" cy="4324131"/>
          </a:xfrm>
          <a:prstGeom prst="rect">
            <a:avLst/>
          </a:prstGeom>
        </p:spPr>
      </p:pic>
      <p:sp>
        <p:nvSpPr>
          <p:cNvPr id="5" name="Rectangle 4"/>
          <p:cNvSpPr/>
          <p:nvPr/>
        </p:nvSpPr>
        <p:spPr>
          <a:xfrm>
            <a:off x="-1" y="4296004"/>
            <a:ext cx="12188825" cy="2561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7198" b="1">
                <a:solidFill>
                  <a:srgbClr val="FFFF00"/>
                </a:solidFill>
              </a:rPr>
              <a:t>الشكر الجزيل لطلبتنا الاعزاء لحسن الاصغاء وحسن المشاركة</a:t>
            </a:r>
          </a:p>
        </p:txBody>
      </p:sp>
    </p:spTree>
    <p:extLst>
      <p:ext uri="{BB962C8B-B14F-4D97-AF65-F5344CB8AC3E}">
        <p14:creationId xmlns:p14="http://schemas.microsoft.com/office/powerpoint/2010/main" val="24102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ar-IQ" smtClean="0"/>
              <a:t/>
            </a:r>
            <a:br>
              <a:rPr lang="ar-IQ" smtClean="0"/>
            </a:br>
            <a:r>
              <a:rPr lang="ar-IQ" smtClean="0"/>
              <a:t>الحوكمة والاقتصاد المعرفي</a:t>
            </a:r>
            <a:br>
              <a:rPr lang="ar-IQ" smtClean="0"/>
            </a:br>
            <a:r>
              <a:rPr lang="ar-IQ" smtClean="0"/>
              <a:t>التعليم والاقتصاد المعرفي</a:t>
            </a:r>
            <a:endParaRPr lang="ar-IQ"/>
          </a:p>
        </p:txBody>
      </p:sp>
      <p:sp>
        <p:nvSpPr>
          <p:cNvPr id="3" name="Subtitle 2"/>
          <p:cNvSpPr>
            <a:spLocks noGrp="1"/>
          </p:cNvSpPr>
          <p:nvPr>
            <p:ph type="subTitle" idx="1"/>
          </p:nvPr>
        </p:nvSpPr>
        <p:spPr>
          <a:ln>
            <a:solidFill>
              <a:srgbClr val="C00000"/>
            </a:solidFill>
          </a:ln>
        </p:spPr>
        <p:txBody>
          <a:bodyPr/>
          <a:lstStyle/>
          <a:p>
            <a:pPr algn="ctr"/>
            <a:r>
              <a:rPr lang="ar-IQ" smtClean="0"/>
              <a:t>اعداد وتقديم</a:t>
            </a:r>
          </a:p>
          <a:p>
            <a:pPr algn="ctr"/>
            <a:r>
              <a:rPr lang="ar-IQ" err="1" smtClean="0"/>
              <a:t>م.م.منتهى احمد</a:t>
            </a:r>
          </a:p>
          <a:p>
            <a:pPr algn="ctr"/>
            <a:r>
              <a:rPr lang="ar-IQ" smtClean="0"/>
              <a:t>8</a:t>
            </a:r>
            <a:endParaRPr lang="ar-IQ"/>
          </a:p>
        </p:txBody>
      </p:sp>
    </p:spTree>
    <p:extLst>
      <p:ext uri="{BB962C8B-B14F-4D97-AF65-F5344CB8AC3E}">
        <p14:creationId xmlns:p14="http://schemas.microsoft.com/office/powerpoint/2010/main" val="135257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2212" y="253311"/>
            <a:ext cx="9684402" cy="6174004"/>
          </a:xfrm>
          <a:prstGeom prst="rect">
            <a:avLst/>
          </a:prstGeom>
        </p:spPr>
      </p:pic>
    </p:spTree>
    <p:extLst>
      <p:ext uri="{BB962C8B-B14F-4D97-AF65-F5344CB8AC3E}">
        <p14:creationId xmlns:p14="http://schemas.microsoft.com/office/powerpoint/2010/main" val="414003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1450" y="172299"/>
            <a:ext cx="10833500" cy="6513403"/>
          </a:xfrm>
          <a:prstGeom prst="rect">
            <a:avLst/>
          </a:prstGeom>
        </p:spPr>
      </p:pic>
    </p:spTree>
    <p:extLst>
      <p:ext uri="{BB962C8B-B14F-4D97-AF65-F5344CB8AC3E}">
        <p14:creationId xmlns:p14="http://schemas.microsoft.com/office/powerpoint/2010/main" val="28883171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xmlns:r="http://schemas.openxmlformats.org/officeDocument/2006/relationships"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مخصص</PresentationFormat>
  <Paragraphs>25</Paragraphs>
  <Slides>39</Slides>
  <Notes>0</Notes>
  <HiddenSlides>0</HiddenSlides>
  <MMClips>0</MMClips>
  <ScaleCrop>false</ScaleCrop>
  <HeadingPairs>
    <vt:vector size="4" baseType="variant">
      <vt:variant>
        <vt:lpstr>نسق</vt:lpstr>
      </vt:variant>
      <vt:variant>
        <vt:i4>2</vt:i4>
      </vt:variant>
      <vt:variant>
        <vt:lpstr>عناوين الشرائح</vt:lpstr>
      </vt:variant>
      <vt:variant>
        <vt:i4>39</vt:i4>
      </vt:variant>
    </vt:vector>
  </HeadingPairs>
  <TitlesOfParts>
    <vt:vector size="41" baseType="lpstr">
      <vt:lpstr>World Presentation 16x9</vt:lpstr>
      <vt:lpstr>Office Theme</vt:lpstr>
      <vt:lpstr>الاقتصـــــــاد المعرفـــــــــــــي مدرس المادة: م. م.منتهى احمد حامد</vt:lpstr>
      <vt:lpstr>عرض تقديمي في PowerPoint</vt:lpstr>
      <vt:lpstr> </vt:lpstr>
      <vt:lpstr>اقتصاد المعرفة في الدول النامية</vt:lpstr>
      <vt:lpstr>عرض تقديمي في PowerPoint</vt:lpstr>
      <vt:lpstr>عرض تقديمي في PowerPoint</vt:lpstr>
      <vt:lpstr> الحوكمة والاقتصاد المعرفي التعليم والاقتصاد المعرفي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الابداع  و  تقنية المعلومات  في الاقتصاد المعرفي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ماهو الفرق بين الابداع والابتكار؟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الاقتصـــــــاد المعرفـــــــــــــي مدرس المادة: م. م.منتهى احمد حامد</dc:title>
  <dc:creator>lenovo</dc:creator>
  <cp:lastModifiedBy>Maher</cp:lastModifiedBy>
  <cp:revision>2</cp:revision>
  <dcterms:modified xsi:type="dcterms:W3CDTF">2024-01-17T11:31:45Z</dcterms:modified>
</cp:coreProperties>
</file>