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88825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677" y="2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03-26T21:50:17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61986"/>
              </p:ext>
            </p:extLst>
          </p:nvPr>
        </p:nvGraphicFramePr>
        <p:xfrm>
          <a:off x="1827212" y="914400"/>
          <a:ext cx="9982200" cy="2087372"/>
        </p:xfrm>
        <a:graphic>
          <a:graphicData uri="http://schemas.openxmlformats.org/drawingml/2006/table">
            <a:tbl>
              <a:tblPr rtl="1" bandRow="1">
                <a:tableStyleId>{073A0DAA-6AF3-43AB-8588-CEC1D06C72B9}</a:tableStyleId>
              </a:tblPr>
              <a:tblGrid>
                <a:gridCol w="1034027">
                  <a:extLst>
                    <a:ext uri="{9D8B030D-6E8A-4147-A177-3AD203B41FA5}">
                      <a16:colId xmlns="" xmlns:a16="http://schemas.microsoft.com/office/drawing/2014/main" val="7938945"/>
                    </a:ext>
                  </a:extLst>
                </a:gridCol>
                <a:gridCol w="8948173">
                  <a:extLst>
                    <a:ext uri="{9D8B030D-6E8A-4147-A177-3AD203B41FA5}">
                      <a16:colId xmlns="" xmlns:a16="http://schemas.microsoft.com/office/drawing/2014/main" val="1167447874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226310" algn="l"/>
                        </a:tabLst>
                      </a:pP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226310" algn="l"/>
                        </a:tabLst>
                      </a:pPr>
                      <a:r>
                        <a:rPr lang="ar-IQ" sz="3200" b="1" dirty="0">
                          <a:solidFill>
                            <a:srgbClr val="00B050"/>
                          </a:solidFill>
                          <a:effectLst/>
                        </a:rPr>
                        <a:t>البرواري، انمار امين و ابراهيم، طارق نوري، (2022)، " الاقتصاد المعرفي"، ط1، شركة دار الاكاديميون للنشر والتوزيع، المملكة الاردنية، ص ص . 1-247.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8523352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66051"/>
              </p:ext>
            </p:extLst>
          </p:nvPr>
        </p:nvGraphicFramePr>
        <p:xfrm>
          <a:off x="1141412" y="3429000"/>
          <a:ext cx="10058400" cy="2739390"/>
        </p:xfrm>
        <a:graphic>
          <a:graphicData uri="http://schemas.openxmlformats.org/drawingml/2006/table">
            <a:tbl>
              <a:tblPr rtl="1" bandRow="1">
                <a:tableStyleId>{073A0DAA-6AF3-43AB-8588-CEC1D06C72B9}</a:tableStyleId>
              </a:tblPr>
              <a:tblGrid>
                <a:gridCol w="1063439">
                  <a:extLst>
                    <a:ext uri="{9D8B030D-6E8A-4147-A177-3AD203B41FA5}">
                      <a16:colId xmlns="" xmlns:a16="http://schemas.microsoft.com/office/drawing/2014/main" val="2868350500"/>
                    </a:ext>
                  </a:extLst>
                </a:gridCol>
                <a:gridCol w="8994961">
                  <a:extLst>
                    <a:ext uri="{9D8B030D-6E8A-4147-A177-3AD203B41FA5}">
                      <a16:colId xmlns="" xmlns:a16="http://schemas.microsoft.com/office/drawing/2014/main" val="940632191"/>
                    </a:ext>
                  </a:extLst>
                </a:gridCol>
              </a:tblGrid>
              <a:tr h="74077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12035" algn="l"/>
                        </a:tabLs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نايف، محمد، (2015)، " الاقتصاد المعرفي"، ط1، الاكاديميون للنشر والتوزيع، المملكة الاردنية، ص ص . 1-231.</a:t>
                      </a:r>
                      <a:endParaRPr lang="en-US" sz="2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4273551"/>
                  </a:ext>
                </a:extLst>
              </a:tr>
              <a:tr h="116422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312035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312035" algn="l"/>
                        </a:tabLst>
                      </a:pP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الشيخ</a:t>
                      </a:r>
                      <a:r>
                        <a:rPr lang="ar-SA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، خالد و قيدبان، ناصر، (الاقتصاد المعرفي ودوره في تحقيق التنمية الاقتصادية الاجتماعية)، 2016اوراق بحث  في الريادة والإدارة بالإبداع، الــهنـدســـة الـــمــعــلــومــاتـيــة بــجــامــعــة دمــشــق، 2016، ص ص. 1-58.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1889098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0012" y="381000"/>
            <a:ext cx="2409825" cy="342900"/>
          </a:xfrm>
          <a:prstGeom prst="rect">
            <a:avLst/>
          </a:prstGeom>
          <a:solidFill>
            <a:srgbClr val="D8D8D8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altLang="ar-IQ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المراجع الرئيسية</a:t>
            </a: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9313" y="377190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89313" y="42291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25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5675" algn="l"/>
              </a:tabLst>
            </a:pPr>
            <a:endParaRPr kumimoji="0" lang="en-US" altLang="ar-IQ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5675" algn="l"/>
              </a:tabLst>
            </a:pPr>
            <a:r>
              <a:rPr kumimoji="0" lang="en-US" alt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5675" algn="l"/>
              </a:tabLst>
            </a:pPr>
            <a:endParaRPr kumimoji="0" lang="en-US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89313" y="42291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1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1400" algn="l"/>
              </a:tabLst>
            </a:pPr>
            <a:endParaRPr kumimoji="0" lang="en-US" altLang="ar-IQ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1400" algn="l"/>
              </a:tabLst>
            </a:pPr>
            <a:r>
              <a:rPr kumimoji="0" lang="en-US" altLang="ar-IQ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altLang="ar-IQ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1400" algn="l"/>
              </a:tabLst>
            </a:pPr>
            <a:endParaRPr kumimoji="0" lang="en-US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23" y="340018"/>
            <a:ext cx="11854616" cy="58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912" y="472719"/>
            <a:ext cx="11574469" cy="56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80" y="472718"/>
            <a:ext cx="11515490" cy="57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66295"/>
            <a:ext cx="12188825" cy="604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5398" dirty="0">
                <a:solidFill>
                  <a:srgbClr val="FFFF00"/>
                </a:solidFill>
              </a:rPr>
              <a:t>الود والشكر الكبيرين </a:t>
            </a:r>
            <a:r>
              <a:rPr lang="ar-IQ" sz="5398" dirty="0" smtClean="0">
                <a:solidFill>
                  <a:srgbClr val="FFFF00"/>
                </a:solidFill>
              </a:rPr>
              <a:t>لإخواني واخواتي </a:t>
            </a:r>
            <a:r>
              <a:rPr lang="ar-IQ" sz="5398" dirty="0">
                <a:solidFill>
                  <a:srgbClr val="FFFF00"/>
                </a:solidFill>
              </a:rPr>
              <a:t>الطلبة لحسن الاصغاء بارك الله بالجميع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54143"/>
            <a:ext cx="12188825" cy="250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1799"/>
          </a:p>
        </p:txBody>
      </p:sp>
    </p:spTree>
    <p:extLst>
      <p:ext uri="{BB962C8B-B14F-4D97-AF65-F5344CB8AC3E}">
        <p14:creationId xmlns:p14="http://schemas.microsoft.com/office/powerpoint/2010/main" val="35934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840" y="279088"/>
            <a:ext cx="9141619" cy="810094"/>
          </a:xfrm>
        </p:spPr>
        <p:txBody>
          <a:bodyPr>
            <a:normAutofit/>
          </a:bodyPr>
          <a:lstStyle/>
          <a:p>
            <a:r>
              <a:rPr lang="ar-IQ" sz="3599" b="1" dirty="0"/>
              <a:t>متطلبات التحول نحو الاقتصاد المعرفي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20" y="944077"/>
            <a:ext cx="11434279" cy="5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057" y="853159"/>
            <a:ext cx="11100536" cy="51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03" y="893"/>
            <a:ext cx="8465974" cy="325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4" y="2245713"/>
            <a:ext cx="4875530" cy="3733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19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6" y="334181"/>
            <a:ext cx="11260152" cy="618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57" y="726419"/>
            <a:ext cx="11260152" cy="55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993" y="1578559"/>
            <a:ext cx="10925709" cy="4320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7161" y="516953"/>
            <a:ext cx="5219569" cy="92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399" b="1" dirty="0"/>
              <a:t>مفهوم اقتصاد المعرفة: </a:t>
            </a:r>
          </a:p>
        </p:txBody>
      </p:sp>
      <p:sp>
        <p:nvSpPr>
          <p:cNvPr id="9" name="Oval 8"/>
          <p:cNvSpPr/>
          <p:nvPr/>
        </p:nvSpPr>
        <p:spPr>
          <a:xfrm>
            <a:off x="11160960" y="2470495"/>
            <a:ext cx="495740" cy="463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149590" y="3496085"/>
            <a:ext cx="495740" cy="54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1179152" y="4762722"/>
            <a:ext cx="432068" cy="436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6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46" y="253240"/>
            <a:ext cx="10998962" cy="63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777" y="247572"/>
            <a:ext cx="10607180" cy="63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8854"/>
            <a:ext cx="11782531" cy="923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82538"/>
            <a:ext cx="12188824" cy="48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49" y="708631"/>
            <a:ext cx="10910963" cy="54554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1556535" y="6208878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44655" y="6196998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/>
          <p:cNvSpPr/>
          <p:nvPr/>
        </p:nvSpPr>
        <p:spPr>
          <a:xfrm>
            <a:off x="11160962" y="669460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1149592" y="3127692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16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483" y="502207"/>
            <a:ext cx="10586583" cy="55734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160962" y="669460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11040439" y="3864477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17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35" y="619857"/>
            <a:ext cx="11515490" cy="56182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420202" y="751325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11447491" y="3521099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82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402" y="443230"/>
            <a:ext cx="11633447" cy="58535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65626" y="2047524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11422476" y="2963960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1397463" y="3880396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1454312" y="4865054"/>
            <a:ext cx="422970" cy="5048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799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81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48" y="133594"/>
            <a:ext cx="11323810" cy="61484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7453" y="160509"/>
            <a:ext cx="1102798" cy="9722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6598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47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23" y="251550"/>
            <a:ext cx="11780893" cy="58830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32705" y="2873975"/>
            <a:ext cx="711014" cy="7255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6598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940921" y="1509987"/>
            <a:ext cx="594931" cy="136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940921" y="2990058"/>
            <a:ext cx="333743" cy="5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 flipV="1">
            <a:off x="10810327" y="2090406"/>
            <a:ext cx="626504" cy="889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897390" y="3389096"/>
            <a:ext cx="500612" cy="47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868369" y="3570477"/>
            <a:ext cx="652973" cy="116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037" y="575931"/>
            <a:ext cx="10999432" cy="54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مخصص</PresentationFormat>
  <Paragraphs>29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World Presentation 16x9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Maher</cp:lastModifiedBy>
  <cp:revision>1</cp:revision>
  <dcterms:modified xsi:type="dcterms:W3CDTF">2024-01-17T11:23:10Z</dcterms:modified>
</cp:coreProperties>
</file>