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11/05/1445</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11/05/1445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11/05/1445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11/05/1445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11/05/1445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11/05/1445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11/05/1445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11/05/1445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11/05/1445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11/05/1445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11/05/1445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11/05/1445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7190" y="188640"/>
            <a:ext cx="9144000" cy="4278094"/>
          </a:xfrm>
          <a:prstGeom prst="rect">
            <a:avLst/>
          </a:prstGeom>
        </p:spPr>
        <p:txBody>
          <a:bodyPr wrap="square">
            <a:spAutoFit/>
          </a:bodyPr>
          <a:lstStyle/>
          <a:p>
            <a:pPr algn="ctr"/>
            <a:r>
              <a:rPr lang="ar-IQ" sz="2800" b="1" dirty="0" smtClean="0"/>
              <a:t>السياسة النقدية</a:t>
            </a:r>
          </a:p>
          <a:p>
            <a:pPr algn="ctr"/>
            <a:endParaRPr lang="ar-IQ" sz="2800" b="1" dirty="0" smtClean="0"/>
          </a:p>
          <a:p>
            <a:pPr algn="just"/>
            <a:r>
              <a:rPr lang="ar-SA" sz="2400" b="1" dirty="0" smtClean="0"/>
              <a:t>تعريف </a:t>
            </a:r>
            <a:r>
              <a:rPr lang="ar-SA" sz="2400" b="1" dirty="0"/>
              <a:t>السياسة النقدية</a:t>
            </a:r>
            <a:r>
              <a:rPr lang="ar-SA" sz="2400" dirty="0"/>
              <a:t> :هي مجموعة الإجراءات والأدوات والسياسات التي تنفذها السلطات النقدية في إدارة النظام النقدي للتحكم بعملية عرض النقود من أجل تحقيق أهداف اقتصادية متعلقة بالتأثير على الناتج الكلي والأسعار </a:t>
            </a:r>
            <a:endParaRPr lang="en-US" sz="2400" dirty="0"/>
          </a:p>
          <a:p>
            <a:pPr algn="just"/>
            <a:r>
              <a:rPr lang="ar-SA" sz="2400" b="1" dirty="0"/>
              <a:t>أهداف السياسة النقدية : </a:t>
            </a:r>
            <a:endParaRPr lang="en-US" sz="2400" dirty="0"/>
          </a:p>
          <a:p>
            <a:pPr algn="just"/>
            <a:r>
              <a:rPr lang="ar-SA" sz="2400" dirty="0"/>
              <a:t>السياسة النقدية هي الإجراءات التي تتخذها الحكومة في إدارة النقود والمصارف . والبنك المركزي هو الجهة التنفيذية المسؤولة عن هذه السياسة ويعمل عادة وفق الصلاحيات المخولة له من قبل الحكومة بموجب القانون الخاص به والذي قد تتحدد به الأهداف التي يمكن أن يعمل من اجلها البنك . ولكن بشكل عام اصبح من المتعارف عليه بأن أهداف السياسة النقدية الرئيسة يمكن أن تتلخص بالأمور التالية : </a:t>
            </a:r>
            <a:endParaRPr lang="en-US" sz="2400" dirty="0"/>
          </a:p>
        </p:txBody>
      </p:sp>
      <p:sp>
        <p:nvSpPr>
          <p:cNvPr id="5" name="مستطيل 4"/>
          <p:cNvSpPr/>
          <p:nvPr/>
        </p:nvSpPr>
        <p:spPr>
          <a:xfrm>
            <a:off x="0" y="4466734"/>
            <a:ext cx="9144000" cy="1569660"/>
          </a:xfrm>
          <a:prstGeom prst="rect">
            <a:avLst/>
          </a:prstGeom>
        </p:spPr>
        <p:txBody>
          <a:bodyPr wrap="square">
            <a:spAutoFit/>
          </a:bodyPr>
          <a:lstStyle/>
          <a:p>
            <a:pPr algn="just"/>
            <a:r>
              <a:rPr lang="ar-SA" sz="2400" dirty="0"/>
              <a:t>1. تحقيق الاستخدام الكامل للموارد الاقتصادية والذي يتمثل بالحد الأدنى للبطالة </a:t>
            </a:r>
            <a:endParaRPr lang="en-US" sz="2400" dirty="0"/>
          </a:p>
          <a:p>
            <a:pPr algn="just"/>
            <a:r>
              <a:rPr lang="ar-SA" sz="2400" dirty="0"/>
              <a:t>2. استقرار </a:t>
            </a:r>
            <a:r>
              <a:rPr lang="ar-SA" sz="2400" dirty="0" smtClean="0"/>
              <a:t>الأسعار</a:t>
            </a:r>
            <a:r>
              <a:rPr lang="ar-SA" sz="2400" dirty="0"/>
              <a:t>.</a:t>
            </a:r>
            <a:r>
              <a:rPr lang="ar-SA" sz="2400" dirty="0" smtClean="0"/>
              <a:t> </a:t>
            </a:r>
            <a:endParaRPr lang="en-US" sz="2400" dirty="0"/>
          </a:p>
          <a:p>
            <a:pPr algn="just"/>
            <a:r>
              <a:rPr lang="ar-SA" sz="2400" dirty="0" smtClean="0"/>
              <a:t>3</a:t>
            </a:r>
            <a:r>
              <a:rPr lang="ar-SA" sz="2400" dirty="0"/>
              <a:t>. المحافظة على التوازن في ميزان المدفوعات الخارجية .</a:t>
            </a:r>
            <a:endParaRPr lang="en-US" sz="2400" dirty="0"/>
          </a:p>
          <a:p>
            <a:pPr algn="just"/>
            <a:r>
              <a:rPr lang="ar-SA" sz="2400" dirty="0" smtClean="0"/>
              <a:t>4</a:t>
            </a:r>
            <a:r>
              <a:rPr lang="ar-SA" sz="2400" dirty="0"/>
              <a:t>. العمل على توفير المتطلبات النقدية للنمو الاقتصادي . </a:t>
            </a:r>
            <a:endParaRPr lang="en-US" sz="2400" dirty="0"/>
          </a:p>
        </p:txBody>
      </p:sp>
    </p:spTree>
    <p:extLst>
      <p:ext uri="{BB962C8B-B14F-4D97-AF65-F5344CB8AC3E}">
        <p14:creationId xmlns:p14="http://schemas.microsoft.com/office/powerpoint/2010/main" val="371500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5262979"/>
          </a:xfrm>
          <a:prstGeom prst="rect">
            <a:avLst/>
          </a:prstGeom>
        </p:spPr>
        <p:txBody>
          <a:bodyPr wrap="square">
            <a:spAutoFit/>
          </a:bodyPr>
          <a:lstStyle/>
          <a:p>
            <a:pPr algn="just"/>
            <a:endParaRPr lang="ar-IQ" sz="2400" b="1" dirty="0" smtClean="0"/>
          </a:p>
          <a:p>
            <a:pPr algn="just"/>
            <a:r>
              <a:rPr lang="ar-SA" sz="2400" b="1" dirty="0" smtClean="0"/>
              <a:t>أدوات </a:t>
            </a:r>
            <a:r>
              <a:rPr lang="ar-SA" sz="2400" b="1" dirty="0"/>
              <a:t>السياسة النقدية :</a:t>
            </a:r>
            <a:endParaRPr lang="en-US" sz="2400" dirty="0"/>
          </a:p>
          <a:p>
            <a:pPr algn="just"/>
            <a:r>
              <a:rPr lang="ar-SA" sz="2400" dirty="0"/>
              <a:t>    ان السياسة النقدية تنصب بشكل رئيسي على إدارة النقود في الاقتصاد وبالتحديد على التحكم بعرض النقود . والسؤال الآن هو كيف يستطيع البنك المركزي ، وهو الجهة التنفيذية المسؤولة عن السياسة النقدية ، التحكم بعرض النقود ؟ </a:t>
            </a:r>
            <a:endParaRPr lang="en-US" sz="2400" dirty="0"/>
          </a:p>
          <a:p>
            <a:pPr algn="just"/>
            <a:r>
              <a:rPr lang="ar-SA" sz="2400" dirty="0"/>
              <a:t>في نظام الاحتياطي الجزئي يتم التحكم بكمية النقود في التداول من خلال التأثير على احتياطيات البنوك التجارية . ، فعندما تزداد احتياطيات البنوك تزداد إمكانياتها في منح القروض . وبالعكس تنخفض إمكانياتها في منح القروض بانخفاض احتياطاتها . ولأجل السيطرة على الاحتياطيات يمكن أن تستخدم البنوك المركزية في الدول المتقدمة ثلاث أدوات رئيسة وهي : </a:t>
            </a:r>
            <a:endParaRPr lang="en-US" sz="2400" dirty="0"/>
          </a:p>
          <a:p>
            <a:pPr algn="just"/>
            <a:r>
              <a:rPr lang="ar-SA" sz="2400" dirty="0"/>
              <a:t> </a:t>
            </a:r>
            <a:endParaRPr lang="en-US" sz="2400" dirty="0"/>
          </a:p>
          <a:p>
            <a:pPr lvl="0" algn="just"/>
            <a:r>
              <a:rPr lang="ar-SA" sz="2400" dirty="0"/>
              <a:t>عمليات السوق المفتوحة</a:t>
            </a:r>
            <a:endParaRPr lang="en-US" sz="2400" dirty="0"/>
          </a:p>
          <a:p>
            <a:pPr lvl="0" algn="just"/>
            <a:r>
              <a:rPr lang="ar-SA" sz="2400" dirty="0"/>
              <a:t>. تغيير سعر الخصم</a:t>
            </a:r>
            <a:endParaRPr lang="en-US" sz="2400" dirty="0"/>
          </a:p>
          <a:p>
            <a:pPr lvl="0" algn="just"/>
            <a:r>
              <a:rPr lang="ar-SA" sz="2400" dirty="0"/>
              <a:t>. تغيير النسب المئوية للاحتياطي الإلزامي </a:t>
            </a:r>
            <a:endParaRPr lang="en-US" sz="2400" dirty="0"/>
          </a:p>
        </p:txBody>
      </p:sp>
    </p:spTree>
    <p:extLst>
      <p:ext uri="{BB962C8B-B14F-4D97-AF65-F5344CB8AC3E}">
        <p14:creationId xmlns:p14="http://schemas.microsoft.com/office/powerpoint/2010/main" val="673224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6532"/>
            <a:ext cx="9144000" cy="5632311"/>
          </a:xfrm>
          <a:prstGeom prst="rect">
            <a:avLst/>
          </a:prstGeom>
        </p:spPr>
        <p:txBody>
          <a:bodyPr wrap="square">
            <a:spAutoFit/>
          </a:bodyPr>
          <a:lstStyle/>
          <a:p>
            <a:pPr algn="just"/>
            <a:r>
              <a:rPr lang="ar-SA" sz="2400" dirty="0"/>
              <a:t>سنتناول بالبحث كلا من هذه الأدوات فيما يلي :</a:t>
            </a:r>
            <a:endParaRPr lang="en-US" sz="2400" dirty="0"/>
          </a:p>
          <a:p>
            <a:pPr algn="just"/>
            <a:r>
              <a:rPr lang="ar-SA" sz="2400" dirty="0"/>
              <a:t> </a:t>
            </a:r>
            <a:endParaRPr lang="en-US" sz="2400" dirty="0"/>
          </a:p>
          <a:p>
            <a:pPr algn="just"/>
            <a:r>
              <a:rPr lang="ar-SA" sz="2400" b="1" dirty="0"/>
              <a:t> 1- عمليات السوق المفتوحة :</a:t>
            </a:r>
            <a:r>
              <a:rPr lang="ar-SA" sz="2400" dirty="0"/>
              <a:t> ويقصد بها عمليات بيع وشراء السندات الحكومية التي يقوم بها البنك المركزي مباشرة أو من خلال الأسواق المالية . ففي حالة قيام البنك المركزي بشراء السندات فإن البائع يمكن أن يكون أحد أفراد المجتمع من الراغبين في بيع ما لديهم من الأوراق المالية أو أن يكون شركة تجارية أو صناعية أو أن يكون بنكا تجاريا . في جميع هذه الحالات يؤدي قيام البنك المركزي بشراء السندات إلى زيادة احتياطيات البنوك وبالتالي إلى توسع إمكانياتهم في منح القروض .</a:t>
            </a:r>
            <a:endParaRPr lang="en-US" sz="2400" dirty="0"/>
          </a:p>
          <a:p>
            <a:pPr algn="just"/>
            <a:r>
              <a:rPr lang="en-US" sz="2400" dirty="0"/>
              <a:t> </a:t>
            </a:r>
            <a:r>
              <a:rPr lang="ar-SA" sz="2400" dirty="0"/>
              <a:t>وهنا تكمن قوة أو فاعلية عمليات السوق المفتوح حيث يستطيع البنك المركزي من خلال عملية بسيطة كشراء السندات أن يزيد من النقود المتداولة بكميات مضاعفة .</a:t>
            </a:r>
            <a:endParaRPr lang="en-US" sz="2400" dirty="0"/>
          </a:p>
          <a:p>
            <a:pPr algn="just"/>
            <a:r>
              <a:rPr lang="ar-SA" sz="2400" dirty="0"/>
              <a:t> أما إذا أراد البنك المركزي تخفيض كمية النقود في التداول في هذه الحالة أن يبيع بعض السندات الحكومية لديه في الأسواق المالية أو مباشرة الأمر الذي يجعل احتياطيات البنوك تتقلص فتقل إمكانياتها في منح القروض وتنخفض النقود في التداول بكميات مضاعفة وحسب ما يتوفر لدى البنوك التجارية من احتياطيات فائضة وهذه تعتبر سياسة نقدية متشددة أو انكماشية تستخدم في حالات وجود ضغوط تضخمية كبيرة في الاقتصاد الوطني .</a:t>
            </a:r>
            <a:endParaRPr lang="en-US" sz="2400" dirty="0"/>
          </a:p>
        </p:txBody>
      </p:sp>
    </p:spTree>
    <p:extLst>
      <p:ext uri="{BB962C8B-B14F-4D97-AF65-F5344CB8AC3E}">
        <p14:creationId xmlns:p14="http://schemas.microsoft.com/office/powerpoint/2010/main" val="2636816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97346"/>
            <a:ext cx="9144000" cy="6001643"/>
          </a:xfrm>
          <a:prstGeom prst="rect">
            <a:avLst/>
          </a:prstGeom>
        </p:spPr>
        <p:txBody>
          <a:bodyPr wrap="square">
            <a:spAutoFit/>
          </a:bodyPr>
          <a:lstStyle/>
          <a:p>
            <a:pPr algn="just"/>
            <a:r>
              <a:rPr lang="ar-SA" sz="2400" dirty="0"/>
              <a:t>غير أن عمليات السوق المفتوحة قد تكون محدودة التأثير وقليلة الفعالية في الحالات التالية :</a:t>
            </a:r>
            <a:endParaRPr lang="en-US" sz="2400" dirty="0"/>
          </a:p>
          <a:p>
            <a:pPr algn="just"/>
            <a:r>
              <a:rPr lang="ar-SA" sz="2400" dirty="0"/>
              <a:t>1-إذا توفرت لدى البنوك التجارية احتياطيات نقدية فائضة كبيرة .</a:t>
            </a:r>
            <a:endParaRPr lang="en-US" sz="2400" dirty="0"/>
          </a:p>
          <a:p>
            <a:pPr algn="just"/>
            <a:r>
              <a:rPr lang="ar-SA" sz="2400" dirty="0"/>
              <a:t> 2. إذا كان غرض البنك المركزي من هذه العمليات مساعدة الخزينة على بيع وشراء الأوراق المالية الحكومية ، فإن مثل هذه العمليات ، إذا ما جرت على نطاق واسع ، قد تؤدي إلى تقلبات كبيرة في أسعار هذه الأوراق وبالتالي في أسعار الفوائد السائدة وفي ريوع الأوراق المالية المذكورة . مما قد يدفع بالبنوك إلى اتخاذ سياسة دفاعية قد تتعارض وأهداف البنك المركزي في حينه .</a:t>
            </a:r>
            <a:endParaRPr lang="en-US" sz="2400" dirty="0"/>
          </a:p>
          <a:p>
            <a:pPr algn="just"/>
            <a:r>
              <a:rPr lang="ar-SA" sz="2400" dirty="0"/>
              <a:t> 3. ولنفس هذه الأسباب ايضا ، فإن بيع وشراء السندات الحكومية على نطاق واسع ، قد يهدد ربحية البنوك التجارية التي تحتفظ بمقادير كبيرة منها مما يدفعها لاتخاذ عمل مضاد يحميها من الآثار الضارة للسياسة النقدية السائدة</a:t>
            </a:r>
            <a:r>
              <a:rPr lang="en-US" sz="2400" dirty="0"/>
              <a:t>.   </a:t>
            </a:r>
          </a:p>
          <a:p>
            <a:pPr algn="just"/>
            <a:r>
              <a:rPr lang="ar-SA" sz="2400" dirty="0"/>
              <a:t>إلا أن لهذه الوسيلة ، من حيث فعاليتها الرقابية على الائتمان أربع منافع متميزة هي:</a:t>
            </a:r>
            <a:endParaRPr lang="en-US" sz="2400" dirty="0"/>
          </a:p>
          <a:p>
            <a:pPr algn="just"/>
            <a:r>
              <a:rPr lang="ar-SA" sz="2400" dirty="0"/>
              <a:t>1. يملك البنك المركزي سلطة المبادأة بها .</a:t>
            </a:r>
            <a:endParaRPr lang="en-US" sz="2400" dirty="0"/>
          </a:p>
          <a:p>
            <a:pPr algn="just"/>
            <a:r>
              <a:rPr lang="ar-SA" sz="2400" dirty="0"/>
              <a:t> 2. ولأنها تجري بشكل مستمر فإنها توفر مرونة مهمة من حيث توقيتها ومقدارها و مکان استعمالها .</a:t>
            </a:r>
            <a:endParaRPr lang="en-US" sz="2400" dirty="0"/>
          </a:p>
          <a:p>
            <a:pPr algn="just"/>
            <a:r>
              <a:rPr lang="ar-SA" sz="2400" dirty="0"/>
              <a:t> 3. أنها تتخذ بهدف مواجهة الآثار غير الملائمة للإجراءات المالية وغيرها على الاحتياطيات المصرفية في المدى القصير .</a:t>
            </a:r>
            <a:endParaRPr lang="en-US" sz="2400" dirty="0"/>
          </a:p>
        </p:txBody>
      </p:sp>
    </p:spTree>
    <p:extLst>
      <p:ext uri="{BB962C8B-B14F-4D97-AF65-F5344CB8AC3E}">
        <p14:creationId xmlns:p14="http://schemas.microsoft.com/office/powerpoint/2010/main" val="2319277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7321"/>
            <a:ext cx="9144000" cy="6740307"/>
          </a:xfrm>
          <a:prstGeom prst="rect">
            <a:avLst/>
          </a:prstGeom>
        </p:spPr>
        <p:txBody>
          <a:bodyPr wrap="square">
            <a:spAutoFit/>
          </a:bodyPr>
          <a:lstStyle/>
          <a:p>
            <a:r>
              <a:rPr lang="ar-SA" sz="2400" dirty="0" smtClean="0"/>
              <a:t>2</a:t>
            </a:r>
            <a:r>
              <a:rPr lang="ar-SA" sz="2400" b="1" dirty="0" smtClean="0"/>
              <a:t>- </a:t>
            </a:r>
            <a:r>
              <a:rPr lang="ar-SA" sz="2400" b="1" dirty="0"/>
              <a:t>سعر إعادة الخصم :</a:t>
            </a:r>
            <a:endParaRPr lang="en-US" sz="2400" dirty="0"/>
          </a:p>
          <a:p>
            <a:r>
              <a:rPr lang="ar-SA" sz="2400" dirty="0"/>
              <a:t>من أهم وظائف البنك المركزي هي وظيفته كبنك للبنوك . أي أنه يقوم بالنسبة للبنوك التجارية بنفس الوظائف التي تقوم بها البنوك التجارية في تعاملها مع أو الشركات والمؤسسات الخاصة . ومثلما تقوم البنوك التجارية بمنح القروض للجمهور والشركات والمؤسسات فإن البنك المركزي أيضا يقوم بمنح قروض للبنوك ولكن عند الحاجة لها فقط . </a:t>
            </a:r>
            <a:endParaRPr lang="en-US" sz="2400" dirty="0"/>
          </a:p>
          <a:p>
            <a:r>
              <a:rPr lang="ar-SA" sz="2400" dirty="0"/>
              <a:t>والمقصود بسعر الخصم هو سعر الفائدة الذي يتقاضاه البنك المركزي من البنوك التجارية عند منحها القروض خصم الكمبيالات أو أوراق مالية أخرى لقاء القروض الممنوحة لها . وبعبارة أخرى يمثل سعر الخصم بالنسبة للبنوك كلفة الأموال التي تقترضها من البنك المركزي لتعزيز احتياطاتها لدى البنك المركزي .وتقوم البنوك عادة بالاقتراض في الحالات التالية :</a:t>
            </a:r>
            <a:endParaRPr lang="en-US" sz="2400" dirty="0"/>
          </a:p>
          <a:p>
            <a:r>
              <a:rPr lang="ar-SA" sz="2400" dirty="0"/>
              <a:t>1- عندما تحصل سحوبات غير متوقعة من الحسابات الجارية في البنك تؤدي إلى انخفاض احتياطياته دون المستوى المطلوب للاحتياطي الإلزامي . </a:t>
            </a:r>
            <a:endParaRPr lang="en-US" sz="2400" dirty="0"/>
          </a:p>
          <a:p>
            <a:r>
              <a:rPr lang="ar-SA" sz="2400" dirty="0"/>
              <a:t>2- عندما يحصل طلب غير متوقع على القروض نتيجة لزيادة النشاط الاقتصادي فيقوم البنك التجاري بالاقتراض من البنك المركزي لأجل الاستفادة من منح القروض </a:t>
            </a:r>
            <a:endParaRPr lang="en-US" sz="2400" dirty="0"/>
          </a:p>
          <a:p>
            <a:r>
              <a:rPr lang="ar-SA" sz="2400" dirty="0"/>
              <a:t>وواضح في كلتا الحالتين أن منح القروض من قبل البنك المركزي يؤدي إلى زيادة الاحتياطيات الكلية للجهاز المصرفي وإمكانية ارتفاع النقود في التداول بكميات مضاعفة . ولكن يجب أن نلاحظ بأن استخدام سعر الخصم كأداة من أدوات السياسة النقدية يختلف عن عمليات السوق المفتوحة لأن البنوك التجارية هي صاحبة القرار في عملية الاقتراض على عكس عمليات السوق المفتوحة التي يكون فيها البنك المركزي هو صاحب القرار .</a:t>
            </a:r>
            <a:endParaRPr lang="en-US" sz="2400" dirty="0"/>
          </a:p>
        </p:txBody>
      </p:sp>
    </p:spTree>
    <p:extLst>
      <p:ext uri="{BB962C8B-B14F-4D97-AF65-F5344CB8AC3E}">
        <p14:creationId xmlns:p14="http://schemas.microsoft.com/office/powerpoint/2010/main" val="3743814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9653"/>
            <a:ext cx="9144000" cy="6740307"/>
          </a:xfrm>
          <a:prstGeom prst="rect">
            <a:avLst/>
          </a:prstGeom>
        </p:spPr>
        <p:txBody>
          <a:bodyPr wrap="square">
            <a:spAutoFit/>
          </a:bodyPr>
          <a:lstStyle/>
          <a:p>
            <a:pPr algn="just"/>
            <a:r>
              <a:rPr lang="ar-SA" sz="2400" dirty="0"/>
              <a:t>3</a:t>
            </a:r>
            <a:r>
              <a:rPr lang="ar-SA" sz="2400" b="1" dirty="0"/>
              <a:t>- متطلبات الاحتياطي النقدي القانوني:</a:t>
            </a:r>
            <a:endParaRPr lang="en-US" sz="2400" dirty="0"/>
          </a:p>
          <a:p>
            <a:pPr algn="just"/>
            <a:r>
              <a:rPr lang="ar-SA" sz="2400" dirty="0"/>
              <a:t> تحتفظ البنوك عادة بنسبة معينة من ودائعها بشكل موجودات نقدية كان الغرض منها اصلا توفير حد أدنى من السيولة بالنسبة للبنك ، وحد أدنى من الضمان للمودعين . أما الآن فإن الغرض الأساسي منها هو ،بالإضافة إلى أغراضها السابقة ، تمكين السلطات النقدية من تنظيم عرض النقد والائتمان والرقابة عليهما . لذا فإن معیار فعالية  المتطلبات الاحتياطية النقدية القانونية ينعكس في مقدار توفيرها رقابة نقدية فعالة . </a:t>
            </a:r>
            <a:endParaRPr lang="en-US" sz="2400" dirty="0"/>
          </a:p>
          <a:p>
            <a:pPr algn="just"/>
            <a:r>
              <a:rPr lang="ar-SA" sz="2400" dirty="0"/>
              <a:t>تعتبر النسبة المئوية للاحتياطي الإلزامي أداة فعالة جدا في التحكم بعرض النقود مقارنة بالأداتين الأخرتين لسببين هما :</a:t>
            </a:r>
            <a:endParaRPr lang="en-US" sz="2400" dirty="0"/>
          </a:p>
          <a:p>
            <a:pPr algn="just"/>
            <a:r>
              <a:rPr lang="ar-SA" sz="2400" dirty="0"/>
              <a:t>أ- لا يرتبط تأثيرها على كمية النقود المتداولة بقرار البنوك التجارية كما هو الحال بالنسبة لسعر الخصم </a:t>
            </a:r>
            <a:endParaRPr lang="en-US" sz="2400" dirty="0"/>
          </a:p>
          <a:p>
            <a:pPr algn="just"/>
            <a:r>
              <a:rPr lang="ar-SA" sz="2400" dirty="0"/>
              <a:t>ب- لا يرتبط استخدامها بوجود أسواق مالية متطورة أو برغبة الجمهور ببيع وشراء السندات و الأوراق المالية الأخرى كما هو الحال بالنسبة لعمليات السوق المفتوحة </a:t>
            </a:r>
            <a:endParaRPr lang="en-US" sz="2400" dirty="0"/>
          </a:p>
          <a:p>
            <a:pPr algn="just"/>
            <a:r>
              <a:rPr lang="ar-SA" sz="2400" dirty="0"/>
              <a:t>لذا فإن أهميتها كأداة للسياسة النقدية قد تختلف من بلد إلى آخر تبعا لهذين السببين . ففي البلدان المتقدمة توجد أسواق مالية متطورة وكفؤة تساعد على استخدام عمليات السوق المفتوحة بكفاءة حيث تحتل المرتبة الأولى كأداة للسياسة النقدية ولا تستخدم النسبة المئوية للاحتياطي الإلزامي إلا في حالات خاصة .</a:t>
            </a:r>
            <a:endParaRPr lang="en-US" sz="2400" dirty="0"/>
          </a:p>
          <a:p>
            <a:pPr algn="just"/>
            <a:r>
              <a:rPr lang="ar-SA" sz="2400" dirty="0"/>
              <a:t> أما في البلدان النامية فإن استخدام نسبة الاحتياطي الإلزامي يكون أكثر أهمية وفاعلية من الأدوات الأخرى .</a:t>
            </a:r>
            <a:endParaRPr lang="en-US" sz="2400" dirty="0"/>
          </a:p>
        </p:txBody>
      </p:sp>
    </p:spTree>
    <p:extLst>
      <p:ext uri="{BB962C8B-B14F-4D97-AF65-F5344CB8AC3E}">
        <p14:creationId xmlns:p14="http://schemas.microsoft.com/office/powerpoint/2010/main" val="2776925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824" y="0"/>
            <a:ext cx="9144000" cy="4154984"/>
          </a:xfrm>
          <a:prstGeom prst="rect">
            <a:avLst/>
          </a:prstGeom>
        </p:spPr>
        <p:txBody>
          <a:bodyPr wrap="square">
            <a:spAutoFit/>
          </a:bodyPr>
          <a:lstStyle/>
          <a:p>
            <a:pPr algn="just"/>
            <a:r>
              <a:rPr lang="ar-SA" sz="2400" dirty="0"/>
              <a:t>يلاحظ أن أدوات السياسة النقدية تكون ذات اتجاه توسعي حيث الهدف منها هو زيادة عرض النقود وذلك من خلال الأدوات التالية : </a:t>
            </a:r>
            <a:endParaRPr lang="en-US" sz="2400" dirty="0"/>
          </a:p>
          <a:p>
            <a:pPr algn="just"/>
            <a:r>
              <a:rPr lang="ar-SA" sz="2400" dirty="0"/>
              <a:t>تخفيض نسبة الاحتياطي القانوني . </a:t>
            </a:r>
            <a:endParaRPr lang="en-US" sz="2400" dirty="0"/>
          </a:p>
          <a:p>
            <a:pPr algn="just"/>
            <a:r>
              <a:rPr lang="ar-SA" sz="2400" dirty="0"/>
              <a:t>شراء الأوراق المالية من خلال عمليات السوق المفتوحة . </a:t>
            </a:r>
            <a:endParaRPr lang="en-US" sz="2400" dirty="0"/>
          </a:p>
          <a:p>
            <a:pPr algn="just"/>
            <a:r>
              <a:rPr lang="ar-SA" sz="2400" dirty="0"/>
              <a:t>أو زيادة قروض الخصم للبنوك التجارية . </a:t>
            </a:r>
            <a:endParaRPr lang="en-US" sz="2400" dirty="0"/>
          </a:p>
          <a:p>
            <a:pPr algn="just"/>
            <a:r>
              <a:rPr lang="ar-SA" sz="2400" dirty="0"/>
              <a:t>يلاحظ أن تلك الأدوات سوف تؤدي إلى زيادة قدرة البنوك على توليد الائتمان والإقراض وبالتالي زيادة عرض النقود . وهذا هو الهدف الذي توخاه البنك منذ البداية . </a:t>
            </a:r>
            <a:endParaRPr lang="en-US" sz="2400" dirty="0"/>
          </a:p>
          <a:p>
            <a:pPr algn="just"/>
            <a:r>
              <a:rPr lang="ar-SA" sz="2400" dirty="0"/>
              <a:t>والعكس يحدث إذا قرر البنك تخفيض عرض النقود فإنه سيطبق في هذه الحالة سياسات نقدية ذات توجه انكماشي .</a:t>
            </a:r>
            <a:endParaRPr lang="en-US" sz="2400" dirty="0"/>
          </a:p>
          <a:p>
            <a:pPr algn="just"/>
            <a:r>
              <a:rPr lang="ar-SA" sz="2400" dirty="0"/>
              <a:t> أي زيادة سعر الخصم أو بيع الأوراق المالية أو زيادة نسبة الاحتياطي القانوني أو كل هذه الأساليب مجتمعة .</a:t>
            </a:r>
            <a:endParaRPr lang="en-US" sz="2400" dirty="0"/>
          </a:p>
        </p:txBody>
      </p:sp>
    </p:spTree>
    <p:extLst>
      <p:ext uri="{BB962C8B-B14F-4D97-AF65-F5344CB8AC3E}">
        <p14:creationId xmlns:p14="http://schemas.microsoft.com/office/powerpoint/2010/main" val="3845019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1196752"/>
            <a:ext cx="6840760" cy="3046988"/>
          </a:xfrm>
          <a:prstGeom prst="rect">
            <a:avLst/>
          </a:prstGeom>
          <a:noFill/>
        </p:spPr>
        <p:txBody>
          <a:bodyPr wrap="square" rtlCol="1">
            <a:spAutoFit/>
          </a:bodyPr>
          <a:lstStyle/>
          <a:p>
            <a:pPr algn="ctr"/>
            <a:r>
              <a:rPr lang="ar-IQ" sz="9600" dirty="0" smtClean="0"/>
              <a:t>شكراً لحسن اصغائكم </a:t>
            </a:r>
            <a:endParaRPr lang="ar-IQ" sz="9600" dirty="0"/>
          </a:p>
        </p:txBody>
      </p:sp>
    </p:spTree>
    <p:extLst>
      <p:ext uri="{BB962C8B-B14F-4D97-AF65-F5344CB8AC3E}">
        <p14:creationId xmlns:p14="http://schemas.microsoft.com/office/powerpoint/2010/main" val="2258428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984</Words>
  <Application>Microsoft Office PowerPoint</Application>
  <PresentationFormat>عرض على الشاشة (3:4)‏</PresentationFormat>
  <Paragraphs>51</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2</cp:revision>
  <dcterms:created xsi:type="dcterms:W3CDTF">2023-11-23T18:10:48Z</dcterms:created>
  <dcterms:modified xsi:type="dcterms:W3CDTF">2023-11-23T18:21:56Z</dcterms:modified>
</cp:coreProperties>
</file>