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1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8" d="100"/>
          <a:sy n="58" d="100"/>
        </p:scale>
        <p:origin x="-1138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815780-9B9F-4DFF-87BB-6D786A8A8B8F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F118F15-6C13-4AF1-AF6C-48AC18BC613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426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3BD29C-B549-44BE-90D3-1B4580731818}" type="datetimeFigureOut">
              <a:rPr lang="ar-IQ" smtClean="0"/>
              <a:pPr/>
              <a:t>28/07/1445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EE8E08-2208-415C-A59C-B71BBEF0A44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2400" dirty="0" smtClean="0"/>
              <a:t>المادة : اللغة العربية 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3600" dirty="0" smtClean="0"/>
              <a:t>مدرس المادة : نادية فاضل </a:t>
            </a:r>
            <a:r>
              <a:rPr lang="ar-IQ" sz="3600" dirty="0" err="1" smtClean="0"/>
              <a:t>الافندي</a:t>
            </a:r>
            <a:r>
              <a:rPr lang="ar-IQ" sz="3600" dirty="0" smtClean="0"/>
              <a:t> </a:t>
            </a:r>
          </a:p>
          <a:p>
            <a:pPr lvl="2"/>
            <a:r>
              <a:rPr lang="ar-IQ" sz="2800" dirty="0" smtClean="0"/>
              <a:t>السنة الدراسية </a:t>
            </a:r>
            <a:r>
              <a:rPr lang="ar-IQ" sz="4000" dirty="0" smtClean="0"/>
              <a:t>: </a:t>
            </a:r>
            <a:r>
              <a:rPr lang="ar-IQ" sz="2800" dirty="0" smtClean="0"/>
              <a:t>2023_ 2024</a:t>
            </a:r>
            <a:r>
              <a:rPr lang="ar-IQ" sz="4000" dirty="0" smtClean="0"/>
              <a:t> </a:t>
            </a:r>
          </a:p>
          <a:p>
            <a:r>
              <a:rPr lang="ar-IQ" sz="3600" dirty="0" smtClean="0"/>
              <a:t>المحاضرة </a:t>
            </a:r>
            <a:r>
              <a:rPr lang="ar-IQ" sz="3600" dirty="0" err="1" smtClean="0"/>
              <a:t>الاولى</a:t>
            </a:r>
            <a:r>
              <a:rPr lang="ar-IQ" sz="3600" dirty="0" smtClean="0"/>
              <a:t> : الجملة العربية </a:t>
            </a:r>
          </a:p>
          <a:p>
            <a:r>
              <a:rPr lang="ar-IQ" sz="2400" dirty="0" smtClean="0"/>
              <a:t>الجملة : هي في الغالب مجموعة كلمات تؤدي معنى تاما .</a:t>
            </a:r>
          </a:p>
          <a:p>
            <a:r>
              <a:rPr lang="ar-IQ" sz="2400" dirty="0" smtClean="0"/>
              <a:t>. الحق واضح ................. وهي جملة مكونة من كلمتين . </a:t>
            </a:r>
          </a:p>
          <a:p>
            <a:r>
              <a:rPr lang="ar-IQ" sz="2400" dirty="0" smtClean="0"/>
              <a:t>. </a:t>
            </a:r>
            <a:r>
              <a:rPr lang="ar-IQ" sz="2400" dirty="0" err="1" smtClean="0"/>
              <a:t>انصف</a:t>
            </a:r>
            <a:r>
              <a:rPr lang="ar-IQ" sz="2400" dirty="0" smtClean="0"/>
              <a:t> القاضي المظلوم ....... وهي جملة مكونة من ثلاث كلمات </a:t>
            </a:r>
            <a:r>
              <a:rPr lang="ar-IQ" sz="2400" dirty="0" err="1" smtClean="0"/>
              <a:t>فاذا</a:t>
            </a:r>
            <a:r>
              <a:rPr lang="ar-IQ" sz="2400" dirty="0" smtClean="0"/>
              <a:t> لم يؤد الكلام معنى تاما لا يعد جملة نحو :</a:t>
            </a:r>
          </a:p>
          <a:p>
            <a:r>
              <a:rPr lang="ar-IQ" sz="2400" dirty="0" smtClean="0"/>
              <a:t>. الكتاب على ........... </a:t>
            </a:r>
          </a:p>
          <a:p>
            <a:r>
              <a:rPr lang="ar-IQ" sz="2400" dirty="0" smtClean="0"/>
              <a:t>. باب المدرسة ...........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المفعول المطلق  </a:t>
            </a:r>
            <a:endParaRPr lang="ar-IQ" sz="28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857224" y="1214422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ar-IQ" sz="2000" dirty="0" smtClean="0"/>
              <a:t>المفعول المطلق : مصدر منصوب </a:t>
            </a:r>
            <a:r>
              <a:rPr lang="ar-IQ" sz="2000" dirty="0" err="1" smtClean="0"/>
              <a:t>ياتي</a:t>
            </a:r>
            <a:r>
              <a:rPr lang="ar-IQ" sz="2000" dirty="0" smtClean="0"/>
              <a:t> بعد فعل من لفظه وفائدته : </a:t>
            </a:r>
            <a:r>
              <a:rPr lang="ar-IQ" sz="2000" dirty="0" err="1" smtClean="0"/>
              <a:t>ان</a:t>
            </a:r>
            <a:r>
              <a:rPr lang="ar-IQ" sz="2000" dirty="0" smtClean="0"/>
              <a:t> يؤتى </a:t>
            </a:r>
            <a:r>
              <a:rPr lang="ar-IQ" sz="2000" dirty="0" err="1" smtClean="0"/>
              <a:t>به</a:t>
            </a:r>
            <a:r>
              <a:rPr lang="ar-IQ" sz="2000" dirty="0" smtClean="0"/>
              <a:t> لتوكيد عامله وبيان نوعه </a:t>
            </a:r>
          </a:p>
          <a:p>
            <a:pPr lvl="1"/>
            <a:endParaRPr lang="ar-IQ" sz="2000" dirty="0" smtClean="0"/>
          </a:p>
          <a:p>
            <a:pPr lvl="1"/>
            <a:r>
              <a:rPr lang="ar-IQ" dirty="0" smtClean="0"/>
              <a:t>أقسام المفعول المطلق :</a:t>
            </a:r>
          </a:p>
          <a:p>
            <a:pPr lvl="1"/>
            <a:r>
              <a:rPr lang="ar-IQ" sz="2000" dirty="0" smtClean="0"/>
              <a:t>1_ مؤكد للعامل نحو : ( كلم الله موسى تكليما ) . </a:t>
            </a:r>
          </a:p>
          <a:p>
            <a:pPr lvl="1"/>
            <a:r>
              <a:rPr lang="ar-IQ" sz="2000" dirty="0" smtClean="0"/>
              <a:t>2_ مبين للنوع : نحو ( التفت التفاتة </a:t>
            </a:r>
            <a:r>
              <a:rPr lang="ar-IQ" sz="2000" dirty="0" err="1" smtClean="0"/>
              <a:t>الاسد</a:t>
            </a:r>
            <a:r>
              <a:rPr lang="ar-IQ" sz="2000" dirty="0" smtClean="0"/>
              <a:t> ) </a:t>
            </a:r>
          </a:p>
          <a:p>
            <a:pPr lvl="1"/>
            <a:r>
              <a:rPr lang="ar-IQ" sz="2000" dirty="0" smtClean="0"/>
              <a:t>3_ مبين لعدد مرات الفعل نحو : سجدت لله سجدتين . </a:t>
            </a:r>
          </a:p>
          <a:p>
            <a:pPr lvl="1"/>
            <a:r>
              <a:rPr lang="ar-IQ" dirty="0" smtClean="0"/>
              <a:t>للمفعول المطلق المبين للنوع ثلاث صيغ :</a:t>
            </a:r>
          </a:p>
          <a:p>
            <a:pPr lvl="1"/>
            <a:r>
              <a:rPr lang="ar-IQ" sz="2000" dirty="0" smtClean="0"/>
              <a:t>1_ مضاف نحو : سرت سير العلماء .</a:t>
            </a:r>
          </a:p>
          <a:p>
            <a:pPr lvl="1"/>
            <a:endParaRPr lang="ar-IQ" sz="2000" dirty="0" smtClean="0"/>
          </a:p>
          <a:p>
            <a:pPr lvl="1"/>
            <a:r>
              <a:rPr lang="ar-IQ" sz="2000" dirty="0" smtClean="0"/>
              <a:t>2- موصوف نحو : قاتلنا قتالا شديدا . </a:t>
            </a:r>
          </a:p>
          <a:p>
            <a:pPr lvl="1"/>
            <a:endParaRPr lang="ar-IQ" sz="2000" dirty="0" smtClean="0"/>
          </a:p>
          <a:p>
            <a:pPr lvl="1"/>
            <a:r>
              <a:rPr lang="ar-IQ" sz="2000" dirty="0" smtClean="0"/>
              <a:t>3_ معرف </a:t>
            </a:r>
            <a:r>
              <a:rPr lang="ar-IQ" sz="2000" dirty="0" err="1" smtClean="0"/>
              <a:t>ب</a:t>
            </a:r>
            <a:r>
              <a:rPr lang="ar-IQ" sz="2000" dirty="0" smtClean="0"/>
              <a:t> </a:t>
            </a:r>
            <a:r>
              <a:rPr lang="ar-IQ" sz="2000" dirty="0" err="1" smtClean="0"/>
              <a:t>ال</a:t>
            </a:r>
            <a:r>
              <a:rPr lang="ar-IQ" sz="2000" dirty="0" smtClean="0"/>
              <a:t> </a:t>
            </a:r>
            <a:r>
              <a:rPr lang="ar-IQ" sz="2000" dirty="0" err="1" smtClean="0"/>
              <a:t>العهدية</a:t>
            </a:r>
            <a:r>
              <a:rPr lang="ar-IQ" sz="2000" dirty="0" smtClean="0"/>
              <a:t> نحو : اجتهدت الاجتهاد </a:t>
            </a:r>
            <a:endParaRPr lang="ar-IQ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77318" cy="92869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المحاضرة السادسة </a:t>
            </a:r>
            <a:br>
              <a:rPr lang="ar-IQ" dirty="0" smtClean="0"/>
            </a:br>
            <a:r>
              <a:rPr lang="ar-IQ" dirty="0" smtClean="0"/>
              <a:t>المبتدأ والخبر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428736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     </a:t>
            </a:r>
            <a:r>
              <a:rPr lang="ar-IQ" sz="2000" dirty="0" smtClean="0"/>
              <a:t>المبتدأ : هو اسم معرفة يخبر عنه ,</a:t>
            </a:r>
            <a:r>
              <a:rPr lang="ar-IQ" sz="2000" dirty="0" err="1" smtClean="0"/>
              <a:t>وياتي</a:t>
            </a:r>
            <a:r>
              <a:rPr lang="ar-IQ" sz="2000" dirty="0" smtClean="0"/>
              <a:t> غالبا في بداية الجملة الاسمية </a:t>
            </a:r>
          </a:p>
          <a:p>
            <a:pPr>
              <a:buNone/>
            </a:pPr>
            <a:r>
              <a:rPr lang="ar-IQ" sz="2000" dirty="0" smtClean="0"/>
              <a:t>            الخبر : هو اسم مرفوع يخبر </a:t>
            </a:r>
            <a:r>
              <a:rPr lang="ar-IQ" sz="2000" dirty="0" err="1" smtClean="0"/>
              <a:t>به</a:t>
            </a:r>
            <a:r>
              <a:rPr lang="ar-IQ" sz="2000" dirty="0" smtClean="0"/>
              <a:t> عن المبتدأ . </a:t>
            </a:r>
          </a:p>
          <a:p>
            <a:pPr>
              <a:buNone/>
            </a:pPr>
            <a:r>
              <a:rPr lang="ar-IQ" sz="2000" dirty="0" smtClean="0"/>
              <a:t>            </a:t>
            </a:r>
            <a:r>
              <a:rPr lang="ar-IQ" sz="2800" dirty="0" smtClean="0"/>
              <a:t>أمثلة عن المبتدأ والخبر : </a:t>
            </a:r>
          </a:p>
          <a:p>
            <a:pPr>
              <a:buNone/>
            </a:pPr>
            <a:r>
              <a:rPr lang="ar-IQ" sz="2800" dirty="0" smtClean="0"/>
              <a:t>         </a:t>
            </a:r>
            <a:r>
              <a:rPr lang="ar-IQ" sz="2000" dirty="0" smtClean="0"/>
              <a:t>_ الله خالق السماوات </a:t>
            </a:r>
            <a:r>
              <a:rPr lang="ar-IQ" sz="2000" dirty="0" err="1" smtClean="0"/>
              <a:t>والارض</a:t>
            </a:r>
            <a:r>
              <a:rPr lang="ar-IQ" sz="2000" dirty="0" smtClean="0"/>
              <a:t> .     مبتدأ وخبر مفرد</a:t>
            </a:r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r>
              <a:rPr lang="ar-IQ" sz="2000" dirty="0" smtClean="0"/>
              <a:t>            _ الراية مرفوعة .                       مبتدأ وخبر مفرد </a:t>
            </a:r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r>
              <a:rPr lang="ar-IQ" sz="2000" dirty="0" smtClean="0"/>
              <a:t>            - الصيادان محظوظان .                مبتدأ وخبر مثنى </a:t>
            </a:r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r>
              <a:rPr lang="ar-IQ" sz="2000" dirty="0" smtClean="0"/>
              <a:t>            _ العاملات مجدات .                   مبتدأ وخبر جمع مؤنث سالم </a:t>
            </a:r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r>
              <a:rPr lang="ar-IQ" sz="2000" dirty="0" smtClean="0"/>
              <a:t>             _ العاملون مجدون .                  مبتدأ وخبر جمع مذكر سالم </a:t>
            </a:r>
          </a:p>
          <a:p>
            <a:pPr>
              <a:buNone/>
            </a:pPr>
            <a:endParaRPr lang="ar-IQ" sz="2000" dirty="0" smtClean="0"/>
          </a:p>
          <a:p>
            <a:endParaRPr lang="ar-IQ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أنواع المبتدأ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ar-IQ" sz="2000" dirty="0" smtClean="0"/>
              <a:t>1_اسم ظاهر نحو : الحق واضح . </a:t>
            </a:r>
          </a:p>
          <a:p>
            <a:pPr lvl="1"/>
            <a:endParaRPr lang="ar-IQ" sz="2000" dirty="0" smtClean="0"/>
          </a:p>
          <a:p>
            <a:pPr lvl="1"/>
            <a:r>
              <a:rPr lang="ar-IQ" sz="2000" dirty="0" smtClean="0"/>
              <a:t>2_ ضمير من الضمائر المنفصلة وهذه الضمائر هي للمتكلم : ( أنا _ نحن ) </a:t>
            </a:r>
          </a:p>
          <a:p>
            <a:pPr lvl="1"/>
            <a:r>
              <a:rPr lang="ar-IQ" sz="2000" dirty="0" smtClean="0"/>
              <a:t>للمخاطب : ( أنت _ أنت _ أنتما _ انتم _ أنتن ) </a:t>
            </a:r>
          </a:p>
          <a:p>
            <a:pPr lvl="1"/>
            <a:r>
              <a:rPr lang="ar-IQ" sz="2000" dirty="0" smtClean="0"/>
              <a:t>للغائب : ( هو _ هي _ هما _ هم _ هن ) </a:t>
            </a:r>
          </a:p>
          <a:p>
            <a:pPr lvl="1"/>
            <a:r>
              <a:rPr lang="ar-IQ" sz="2000" dirty="0" smtClean="0"/>
              <a:t>نحو : أنا طالب . </a:t>
            </a:r>
          </a:p>
          <a:p>
            <a:pPr lvl="1"/>
            <a:r>
              <a:rPr lang="ar-IQ" sz="2000" dirty="0" smtClean="0"/>
              <a:t>نحن طلاب . </a:t>
            </a:r>
          </a:p>
          <a:p>
            <a:pPr lvl="1"/>
            <a:r>
              <a:rPr lang="ar-IQ" sz="2000" dirty="0" smtClean="0"/>
              <a:t>أنت مجتهد . </a:t>
            </a:r>
          </a:p>
          <a:p>
            <a:pPr lvl="1"/>
            <a:endParaRPr lang="ar-IQ" sz="2000" dirty="0" smtClean="0"/>
          </a:p>
          <a:p>
            <a:pPr lvl="1"/>
            <a:r>
              <a:rPr lang="ar-IQ" sz="2000" dirty="0" smtClean="0"/>
              <a:t>3_ مصدر مؤول باسم نحو قوله تعالى : ( وأن تصوموا خير لكم ) </a:t>
            </a:r>
          </a:p>
          <a:p>
            <a:pPr lvl="1"/>
            <a:endParaRPr lang="ar-IQ" sz="2000" dirty="0" smtClean="0"/>
          </a:p>
          <a:p>
            <a:pPr lvl="1"/>
            <a:r>
              <a:rPr lang="ar-IQ" sz="2000" dirty="0" smtClean="0"/>
              <a:t>المصدر المؤول في محل رفع مبتدأ المؤول </a:t>
            </a:r>
            <a:r>
              <a:rPr lang="ar-IQ" sz="2000" dirty="0" err="1" smtClean="0"/>
              <a:t>ب</a:t>
            </a:r>
            <a:r>
              <a:rPr lang="ar-IQ" sz="2000" dirty="0" smtClean="0"/>
              <a:t> ( صيامكم خير لكم ) 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ar-IQ" sz="2000" dirty="0" smtClean="0"/>
          </a:p>
          <a:p>
            <a:r>
              <a:rPr lang="ar-IQ" dirty="0" smtClean="0"/>
              <a:t>أ </a:t>
            </a:r>
            <a:r>
              <a:rPr lang="ar-IQ" sz="8000" dirty="0" smtClean="0"/>
              <a:t>_ جملة اسمية نحو ” الزجاجة كأنها كوكب دري ” </a:t>
            </a:r>
          </a:p>
          <a:p>
            <a:endParaRPr lang="ar-IQ" sz="8000" dirty="0" smtClean="0"/>
          </a:p>
          <a:p>
            <a:r>
              <a:rPr lang="ar-IQ" sz="8000" dirty="0" smtClean="0"/>
              <a:t>ب_ جملة فعلية نحو ” الله يضاعف لمن يشاء ” </a:t>
            </a:r>
          </a:p>
          <a:p>
            <a:endParaRPr lang="ar-IQ" sz="8000" dirty="0" smtClean="0"/>
          </a:p>
          <a:p>
            <a:r>
              <a:rPr lang="ar-IQ" sz="8000" dirty="0" smtClean="0"/>
              <a:t>3_ الخبر شبه جملة ويقسم على قسمين : </a:t>
            </a:r>
          </a:p>
          <a:p>
            <a:endParaRPr lang="ar-IQ" sz="8000" dirty="0" smtClean="0"/>
          </a:p>
          <a:p>
            <a:pPr lvl="2"/>
            <a:r>
              <a:rPr lang="ar-IQ" sz="8000" dirty="0" smtClean="0"/>
              <a:t>أ –الجار والمجرور نحو : العزة لله ,   محمد في الدار .</a:t>
            </a:r>
          </a:p>
          <a:p>
            <a:endParaRPr lang="ar-IQ" sz="8000" dirty="0" smtClean="0"/>
          </a:p>
          <a:p>
            <a:pPr lvl="1"/>
            <a:r>
              <a:rPr lang="ar-IQ" sz="8000" dirty="0" smtClean="0"/>
              <a:t>ب- الظرف ويقسم على قسمين : </a:t>
            </a:r>
          </a:p>
          <a:p>
            <a:r>
              <a:rPr lang="ar-IQ" sz="8000" dirty="0" smtClean="0"/>
              <a:t>1__ الخبر المفرد: الله واحد ,   الشمس طالعة</a:t>
            </a:r>
          </a:p>
          <a:p>
            <a:pPr lvl="1"/>
            <a:endParaRPr lang="ar-IQ" sz="8000" dirty="0" smtClean="0"/>
          </a:p>
          <a:p>
            <a:pPr lvl="5"/>
            <a:r>
              <a:rPr lang="ar-IQ" sz="4000" dirty="0" smtClean="0"/>
              <a:t>2</a:t>
            </a:r>
            <a:r>
              <a:rPr lang="ar-IQ" sz="9600" dirty="0" smtClean="0"/>
              <a:t>_ الخبر جملة ويقسم على قسمين : </a:t>
            </a:r>
            <a:endParaRPr lang="ar-IQ" sz="4000" dirty="0" smtClean="0"/>
          </a:p>
          <a:p>
            <a:endParaRPr lang="ar-IQ" sz="3600" dirty="0" smtClean="0"/>
          </a:p>
          <a:p>
            <a:endParaRPr lang="ar-IQ" sz="2000" dirty="0" smtClean="0"/>
          </a:p>
          <a:p>
            <a:pPr lvl="6"/>
            <a:r>
              <a:rPr lang="ar-IQ" sz="7200" dirty="0" smtClean="0"/>
              <a:t>. ظرف زمان نحو : الاستراحة بعد المحاضرة .</a:t>
            </a:r>
          </a:p>
          <a:p>
            <a:endParaRPr lang="ar-IQ" sz="2000" dirty="0" smtClean="0"/>
          </a:p>
          <a:p>
            <a:r>
              <a:rPr lang="ar-IQ" sz="7200" dirty="0" smtClean="0"/>
              <a:t>. ظرف مكان نحو : الكتاب فوق المنضدة .</a:t>
            </a:r>
          </a:p>
          <a:p>
            <a:endParaRPr lang="ar-IQ" sz="3600" dirty="0" smtClean="0"/>
          </a:p>
          <a:p>
            <a:pPr lvl="3"/>
            <a:r>
              <a:rPr lang="ar-IQ" sz="7200" dirty="0" smtClean="0"/>
              <a:t>الجنة تحت أقدام </a:t>
            </a:r>
            <a:r>
              <a:rPr lang="ar-IQ" sz="6400" dirty="0" err="1" smtClean="0"/>
              <a:t>الامهات</a:t>
            </a:r>
            <a:r>
              <a:rPr lang="ar-IQ" sz="6400" dirty="0" smtClean="0"/>
              <a:t> </a:t>
            </a:r>
            <a:endParaRPr lang="ar-IQ" sz="4200" dirty="0" smtClean="0"/>
          </a:p>
          <a:p>
            <a:r>
              <a:rPr lang="ar-IQ" sz="4200" dirty="0" smtClean="0"/>
              <a:t> </a:t>
            </a:r>
            <a:endParaRPr lang="ar-IQ" sz="4200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المحاضرة السابعة </a:t>
            </a:r>
            <a:br>
              <a:rPr lang="ar-IQ" dirty="0" smtClean="0"/>
            </a:br>
            <a:r>
              <a:rPr lang="ar-IQ" dirty="0" smtClean="0"/>
              <a:t>أنواع الخبر 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تقديم الخبر على المبتدأ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57298"/>
            <a:ext cx="9339298" cy="4722827"/>
          </a:xfrm>
        </p:spPr>
        <p:txBody>
          <a:bodyPr/>
          <a:lstStyle/>
          <a:p>
            <a:pPr lvl="1"/>
            <a:r>
              <a:rPr lang="ar-IQ" dirty="0" smtClean="0"/>
              <a:t>قد يتقدم الخبر على المبتدأ لمسوغات منها : </a:t>
            </a:r>
          </a:p>
          <a:p>
            <a:pPr lvl="1"/>
            <a:r>
              <a:rPr lang="ar-IQ" dirty="0" smtClean="0"/>
              <a:t>1_ تقدم نفي نحو : ( ما متحدث عندك ) متحدث : خبر مقدم , عندك : مبتدأ مؤخر .</a:t>
            </a:r>
          </a:p>
          <a:p>
            <a:pPr lvl="1"/>
            <a:r>
              <a:rPr lang="ar-IQ" dirty="0" smtClean="0"/>
              <a:t>2_ تقدم استفهام نحو : هل رجل حاضر ؟ رجل : خبر مقدم حاضر : مبتدأ مؤخر . </a:t>
            </a:r>
          </a:p>
          <a:p>
            <a:pPr lvl="1"/>
            <a:r>
              <a:rPr lang="ar-IQ" dirty="0" smtClean="0"/>
              <a:t>3_ </a:t>
            </a:r>
            <a:r>
              <a:rPr lang="ar-IQ" dirty="0" err="1" smtClean="0"/>
              <a:t>اذا</a:t>
            </a:r>
            <a:r>
              <a:rPr lang="ar-IQ" dirty="0" smtClean="0"/>
              <a:t> كان المبتدأ نكرة نحو : ( لكل داء دواء ) لكل : جار ومجرور خبر مقدم وهو مضاف , داء : مضاف </a:t>
            </a:r>
            <a:r>
              <a:rPr lang="ar-IQ" dirty="0" err="1" smtClean="0"/>
              <a:t>اليه</a:t>
            </a:r>
            <a:r>
              <a:rPr lang="ar-IQ" dirty="0" smtClean="0"/>
              <a:t> , دواء : مبتدأ مؤخر نكرة .</a:t>
            </a:r>
          </a:p>
          <a:p>
            <a:pPr lvl="1"/>
            <a:r>
              <a:rPr lang="ar-IQ" dirty="0" smtClean="0"/>
              <a:t>ونحو : ( وراء كل عظيم امرأة ) 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4000" dirty="0" smtClean="0"/>
              <a:t>المحاضر</a:t>
            </a:r>
            <a:r>
              <a:rPr lang="ar-IQ" dirty="0" smtClean="0"/>
              <a:t>ة الثامنة </a:t>
            </a:r>
            <a:br>
              <a:rPr lang="ar-IQ" dirty="0" smtClean="0"/>
            </a:br>
            <a:r>
              <a:rPr lang="ar-IQ" sz="4000" dirty="0" smtClean="0"/>
              <a:t>حذف المبتدأ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643050"/>
            <a:ext cx="8410604" cy="44370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       </a:t>
            </a:r>
            <a:r>
              <a:rPr lang="ar-IQ" sz="2000" dirty="0" smtClean="0"/>
              <a:t>قد يحذف المبتدأ </a:t>
            </a:r>
            <a:r>
              <a:rPr lang="ar-IQ" sz="2000" dirty="0" err="1" smtClean="0"/>
              <a:t>اذا</a:t>
            </a:r>
            <a:r>
              <a:rPr lang="ar-IQ" sz="2000" dirty="0" smtClean="0"/>
              <a:t> دل عليه دليل نحو : ( حج مبرور , وسعي مشكور ) . </a:t>
            </a:r>
          </a:p>
          <a:p>
            <a:pPr>
              <a:buNone/>
            </a:pPr>
            <a:r>
              <a:rPr lang="ar-IQ" sz="2000" dirty="0" smtClean="0"/>
              <a:t>          أي حجك حج مبرور , وسعيك سعي مشكور _ حجك : مبتدأ محذوف , وحج : خبر له    </a:t>
            </a:r>
          </a:p>
          <a:p>
            <a:pPr>
              <a:buNone/>
            </a:pPr>
            <a:r>
              <a:rPr lang="ar-IQ" sz="2000" dirty="0" smtClean="0"/>
              <a:t>          وكذلك سعيك : مبتدأ محذوف , وسعي : خبرا له . </a:t>
            </a:r>
          </a:p>
          <a:p>
            <a:pPr>
              <a:buNone/>
            </a:pPr>
            <a:r>
              <a:rPr lang="ar-IQ" sz="2000" dirty="0" smtClean="0"/>
              <a:t>           _ كما يحذف المبتدأ في نحو : ( أين خالد ؟ ) فيقال : عندك نائم , أو في </a:t>
            </a:r>
          </a:p>
          <a:p>
            <a:pPr>
              <a:buNone/>
            </a:pPr>
            <a:r>
              <a:rPr lang="ar-IQ" sz="2000" dirty="0" smtClean="0"/>
              <a:t>المدرسة , هذه كلها أخبار عن خالد , والتقدير : ( خالد نائم , خالد عندك , خالد في المدرسة ) . </a:t>
            </a:r>
          </a:p>
          <a:p>
            <a:pPr>
              <a:buNone/>
            </a:pPr>
            <a:r>
              <a:rPr lang="ar-IQ" sz="2000" dirty="0" smtClean="0"/>
              <a:t>      كما يحذف الخبر لنفس السبب </a:t>
            </a:r>
            <a:r>
              <a:rPr lang="ar-IQ" sz="2000" dirty="0" err="1" smtClean="0"/>
              <a:t>و</a:t>
            </a:r>
            <a:r>
              <a:rPr lang="ar-IQ" sz="2000" dirty="0" smtClean="0"/>
              <a:t> </a:t>
            </a:r>
            <a:r>
              <a:rPr lang="ar-IQ" sz="2000" dirty="0" err="1" smtClean="0"/>
              <a:t>فاذا</a:t>
            </a:r>
            <a:r>
              <a:rPr lang="ar-IQ" sz="2000" dirty="0" smtClean="0"/>
              <a:t> قيل : من في المدرسة ؟ </a:t>
            </a:r>
            <a:r>
              <a:rPr lang="ar-IQ" sz="2000" dirty="0" err="1" smtClean="0"/>
              <a:t>اجيب</a:t>
            </a:r>
            <a:r>
              <a:rPr lang="ar-IQ" sz="2000" dirty="0" smtClean="0"/>
              <a:t> : خالد </a:t>
            </a:r>
            <a:r>
              <a:rPr lang="ar-IQ" sz="2000" dirty="0" err="1" smtClean="0"/>
              <a:t>و</a:t>
            </a:r>
            <a:r>
              <a:rPr lang="ar-IQ" sz="2000" dirty="0" smtClean="0"/>
              <a:t> فخالد </a:t>
            </a:r>
          </a:p>
          <a:p>
            <a:pPr>
              <a:buNone/>
            </a:pPr>
            <a:r>
              <a:rPr lang="ar-IQ" sz="2000" dirty="0" smtClean="0"/>
              <a:t>مبتدأ وخبره محذوف تقديره ( في المدرسة خالد ) , ونحو قولنا : ( لولا الطب لهلك الناس </a:t>
            </a:r>
          </a:p>
          <a:p>
            <a:pPr>
              <a:buNone/>
            </a:pPr>
            <a:r>
              <a:rPr lang="ar-IQ" sz="2000" dirty="0" smtClean="0"/>
              <a:t>) </a:t>
            </a:r>
            <a:r>
              <a:rPr lang="ar-IQ" sz="2000" dirty="0" err="1" smtClean="0"/>
              <a:t>اي</a:t>
            </a:r>
            <a:r>
              <a:rPr lang="ar-IQ" sz="2000" dirty="0" smtClean="0"/>
              <a:t> الطب موجود , فلفظة موجود خبر محذوف . </a:t>
            </a:r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الافعال</a:t>
            </a:r>
            <a:r>
              <a:rPr lang="ar-IQ" dirty="0" smtClean="0"/>
              <a:t> الناقصة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ar-IQ" sz="2000" dirty="0" smtClean="0"/>
              <a:t>يقصد </a:t>
            </a:r>
            <a:r>
              <a:rPr lang="ar-IQ" sz="2000" dirty="0" err="1" smtClean="0"/>
              <a:t>بالافعال</a:t>
            </a:r>
            <a:r>
              <a:rPr lang="ar-IQ" sz="2000" dirty="0" smtClean="0"/>
              <a:t> الناقصة : </a:t>
            </a:r>
            <a:r>
              <a:rPr lang="ar-IQ" sz="2000" dirty="0" err="1" smtClean="0"/>
              <a:t>الافعال</a:t>
            </a:r>
            <a:r>
              <a:rPr lang="ar-IQ" sz="2000" dirty="0" smtClean="0"/>
              <a:t> التي لا تكتفي بالاسم المرفوع بعدها بل تحتاج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اسم منصوب يكون خبرا ويعرب الاسم المرفوع اسما للفعل الناقص . </a:t>
            </a:r>
          </a:p>
          <a:p>
            <a:pPr lvl="2"/>
            <a:r>
              <a:rPr lang="ar-IQ" sz="2000" dirty="0" err="1" smtClean="0"/>
              <a:t>الافعال</a:t>
            </a:r>
            <a:r>
              <a:rPr lang="ar-IQ" sz="2000" dirty="0" smtClean="0"/>
              <a:t> الناقصة هي : </a:t>
            </a:r>
          </a:p>
          <a:p>
            <a:pPr lvl="2"/>
            <a:r>
              <a:rPr lang="ar-IQ" sz="2000" dirty="0" smtClean="0"/>
              <a:t>كان : تفيد التوقيت في الزمن الماضي نحو ( كان عمر عادلا ) </a:t>
            </a:r>
          </a:p>
          <a:p>
            <a:pPr lvl="2"/>
            <a:r>
              <a:rPr lang="ar-IQ" sz="2000" dirty="0" smtClean="0"/>
              <a:t>أصبح : تفيد التوقيت في الصباح نحو ( </a:t>
            </a:r>
            <a:r>
              <a:rPr lang="ar-IQ" sz="2000" dirty="0" err="1" smtClean="0"/>
              <a:t>اصبح</a:t>
            </a:r>
            <a:r>
              <a:rPr lang="ar-IQ" sz="2000" dirty="0" smtClean="0"/>
              <a:t> المريض معافى ) </a:t>
            </a:r>
          </a:p>
          <a:p>
            <a:pPr lvl="2"/>
            <a:r>
              <a:rPr lang="ar-IQ" sz="2000" dirty="0" smtClean="0"/>
              <a:t>أضحى : تفيد التوقيت في الضحى نحو : ( أضحى </a:t>
            </a:r>
            <a:r>
              <a:rPr lang="ar-IQ" sz="2000" dirty="0" err="1" smtClean="0"/>
              <a:t>ىالمنبع</a:t>
            </a:r>
            <a:r>
              <a:rPr lang="ar-IQ" sz="2000" dirty="0" smtClean="0"/>
              <a:t> غزيرا ) </a:t>
            </a:r>
          </a:p>
          <a:p>
            <a:pPr lvl="2"/>
            <a:r>
              <a:rPr lang="ar-IQ" sz="2000" dirty="0" smtClean="0"/>
              <a:t>ظل : تفيد الاستمرار نحو : ( ظل القطار سريعا ) </a:t>
            </a:r>
          </a:p>
          <a:p>
            <a:pPr lvl="2"/>
            <a:r>
              <a:rPr lang="ar-IQ" sz="2000" dirty="0" smtClean="0"/>
              <a:t>أمسى : تفيد التوقيت في المساء نحو : أمسى الجو باردا ) </a:t>
            </a:r>
          </a:p>
          <a:p>
            <a:pPr lvl="2"/>
            <a:r>
              <a:rPr lang="ar-IQ" sz="2000" dirty="0" smtClean="0"/>
              <a:t>بات : تفيد التوقيت في الليل نحو ( بات المريض متألما ) </a:t>
            </a:r>
          </a:p>
          <a:p>
            <a:pPr lvl="2"/>
            <a:r>
              <a:rPr lang="ar-IQ" sz="2000" dirty="0" smtClean="0"/>
              <a:t>صار : تفيد التحويل نحو ( صار العجين خبزا ) </a:t>
            </a:r>
          </a:p>
          <a:p>
            <a:pPr lvl="2"/>
            <a:r>
              <a:rPr lang="ar-IQ" sz="2000" dirty="0" smtClean="0"/>
              <a:t>ليس : تفيد النفي نحو ( ليس المهمل محبوبا ) </a:t>
            </a:r>
          </a:p>
          <a:p>
            <a:pPr lvl="2"/>
            <a:r>
              <a:rPr lang="ar-IQ" sz="2000" dirty="0" err="1" smtClean="0"/>
              <a:t>مافتى</a:t>
            </a:r>
            <a:r>
              <a:rPr lang="ar-IQ" sz="2000" dirty="0" smtClean="0"/>
              <a:t> _ مازال _ مابرح _ مادام تفيد الاستمرارية نحو : </a:t>
            </a:r>
          </a:p>
          <a:p>
            <a:pPr lvl="2"/>
            <a:r>
              <a:rPr lang="ar-IQ" sz="2000" dirty="0" smtClean="0"/>
              <a:t>مازال محمد قائما. </a:t>
            </a:r>
          </a:p>
          <a:p>
            <a:pPr lvl="2"/>
            <a:endParaRPr lang="ar-IQ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المحاضرة التاسعة </a:t>
            </a:r>
            <a:br>
              <a:rPr lang="ar-IQ" dirty="0" smtClean="0"/>
            </a:br>
            <a:r>
              <a:rPr lang="ar-IQ" dirty="0" smtClean="0"/>
              <a:t>الحروف المشبهة بالفعل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buNone/>
            </a:pP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واخواتها</a:t>
            </a:r>
            <a:r>
              <a:rPr lang="ar-IQ" dirty="0" smtClean="0"/>
              <a:t> : أحرف مشبهة بالفعل تدخل على الجملة الاسمية فتنصب المبتدأ وترفع الخبر . </a:t>
            </a:r>
          </a:p>
          <a:p>
            <a:pPr lvl="2">
              <a:buNone/>
            </a:pPr>
            <a:r>
              <a:rPr lang="ar-IQ" dirty="0" smtClean="0"/>
              <a:t>الحروف المشبهة بالفعل هي : </a:t>
            </a:r>
          </a:p>
          <a:p>
            <a:pPr lvl="2">
              <a:buNone/>
            </a:pPr>
            <a:r>
              <a:rPr lang="ar-IQ" dirty="0" err="1" smtClean="0"/>
              <a:t>ان</a:t>
            </a:r>
            <a:r>
              <a:rPr lang="ar-IQ" dirty="0" smtClean="0"/>
              <a:t> وأن : تفيدان التوكيد نحو ( </a:t>
            </a:r>
            <a:r>
              <a:rPr lang="ar-IQ" dirty="0" err="1" smtClean="0"/>
              <a:t>ان</a:t>
            </a:r>
            <a:r>
              <a:rPr lang="ar-IQ" dirty="0" smtClean="0"/>
              <a:t> الله غفور ) </a:t>
            </a:r>
          </a:p>
          <a:p>
            <a:pPr lvl="2">
              <a:buNone/>
            </a:pPr>
            <a:r>
              <a:rPr lang="ar-IQ" dirty="0" smtClean="0"/>
              <a:t>كأن : تفيد التشبيه نحو ( كأن الرجل </a:t>
            </a:r>
            <a:r>
              <a:rPr lang="ar-IQ" dirty="0" err="1" smtClean="0"/>
              <a:t>اسد</a:t>
            </a:r>
            <a:r>
              <a:rPr lang="ar-IQ" dirty="0" smtClean="0"/>
              <a:t> ) </a:t>
            </a:r>
          </a:p>
          <a:p>
            <a:pPr lvl="2">
              <a:buNone/>
            </a:pPr>
            <a:r>
              <a:rPr lang="ar-IQ" dirty="0" smtClean="0"/>
              <a:t>لكن : تفيد الاستدراك نحو ( قام عمرو لكن زيدا قاعد ) </a:t>
            </a:r>
          </a:p>
          <a:p>
            <a:pPr lvl="2">
              <a:buNone/>
            </a:pPr>
            <a:r>
              <a:rPr lang="ar-IQ" dirty="0" smtClean="0"/>
              <a:t>ليت : تفيد التمني نحو ( ليت الامتحان سهل ) </a:t>
            </a:r>
          </a:p>
          <a:p>
            <a:pPr lvl="2">
              <a:buNone/>
            </a:pPr>
            <a:r>
              <a:rPr lang="ar-IQ" dirty="0" smtClean="0"/>
              <a:t>لعل : تفيد الترجي نحو : ( لعل المطر </a:t>
            </a:r>
            <a:r>
              <a:rPr lang="ar-IQ" dirty="0" err="1" smtClean="0"/>
              <a:t>هاطل</a:t>
            </a:r>
            <a:r>
              <a:rPr lang="ar-IQ" dirty="0" smtClean="0"/>
              <a:t> ) </a:t>
            </a:r>
          </a:p>
          <a:p>
            <a:pPr lvl="2">
              <a:buNone/>
            </a:pPr>
            <a:r>
              <a:rPr lang="ar-IQ" dirty="0" smtClean="0"/>
              <a:t>وسميت بالحروف المشبهة بالفعل </a:t>
            </a:r>
            <a:r>
              <a:rPr lang="ar-IQ" dirty="0" err="1" smtClean="0"/>
              <a:t>لانها</a:t>
            </a:r>
            <a:r>
              <a:rPr lang="ar-IQ" dirty="0" smtClean="0"/>
              <a:t> آخرها مثل الفعل الماضي مفتوح , فضلا عن وجود معنى الفعل في كل واحد منها . </a:t>
            </a: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العدد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ar-IQ" dirty="0" smtClean="0"/>
              <a:t>أنواع_ العدد : </a:t>
            </a:r>
          </a:p>
          <a:p>
            <a:pPr lvl="2"/>
            <a:r>
              <a:rPr lang="ar-IQ" dirty="0" smtClean="0"/>
              <a:t>1_ العدد المفرد : يتكون من لفظ واحد ويشمل : </a:t>
            </a:r>
          </a:p>
          <a:p>
            <a:pPr lvl="2"/>
            <a:r>
              <a:rPr lang="ar-IQ" dirty="0" smtClean="0"/>
              <a:t>_ </a:t>
            </a:r>
            <a:r>
              <a:rPr lang="ar-IQ" dirty="0" err="1" smtClean="0"/>
              <a:t>الاعداد</a:t>
            </a:r>
            <a:r>
              <a:rPr lang="ar-IQ" dirty="0" smtClean="0"/>
              <a:t> من 1 _ 10 : واحد _ اثنان _ ثلاثة _ أربعة _ خمسة _ ستة _ سبعة _ ثمانية _ تسعة _ عشرة ) </a:t>
            </a:r>
          </a:p>
          <a:p>
            <a:pPr lvl="2"/>
            <a:r>
              <a:rPr lang="ar-IQ" dirty="0" smtClean="0"/>
              <a:t>_ </a:t>
            </a:r>
            <a:r>
              <a:rPr lang="ar-IQ" dirty="0" err="1" smtClean="0"/>
              <a:t>الفاظ</a:t>
            </a:r>
            <a:r>
              <a:rPr lang="ar-IQ" dirty="0" smtClean="0"/>
              <a:t> العقود من عشرين </a:t>
            </a:r>
            <a:r>
              <a:rPr lang="ar-IQ" dirty="0" err="1" smtClean="0"/>
              <a:t>الى</a:t>
            </a:r>
            <a:r>
              <a:rPr lang="ar-IQ" dirty="0" smtClean="0"/>
              <a:t> تسعين ...</a:t>
            </a:r>
          </a:p>
          <a:p>
            <a:pPr lvl="2"/>
            <a:r>
              <a:rPr lang="ar-IQ" dirty="0" smtClean="0"/>
              <a:t>عشرون _ثلاثون_أربعون _ خمسون_.</a:t>
            </a:r>
          </a:p>
          <a:p>
            <a:pPr lvl="2"/>
            <a:r>
              <a:rPr lang="ar-IQ" dirty="0" smtClean="0"/>
              <a:t> ستون _سبعون _ثمانون _تسعون </a:t>
            </a:r>
          </a:p>
          <a:p>
            <a:pPr lvl="2"/>
            <a:r>
              <a:rPr lang="ar-IQ" dirty="0" smtClean="0"/>
              <a:t>_</a:t>
            </a:r>
            <a:r>
              <a:rPr lang="ar-IQ" dirty="0" err="1" smtClean="0"/>
              <a:t>المئة</a:t>
            </a:r>
            <a:r>
              <a:rPr lang="ar-IQ" dirty="0" smtClean="0"/>
              <a:t> والألف والمليون والمليار ومضاعفاتها . </a:t>
            </a:r>
          </a:p>
          <a:p>
            <a:pPr lvl="2"/>
            <a:r>
              <a:rPr lang="ar-IQ" dirty="0" smtClean="0"/>
              <a:t>2_ العدد المركب : يتكون من جزأين </a:t>
            </a:r>
            <a:r>
              <a:rPr lang="ar-IQ" dirty="0" err="1" smtClean="0"/>
              <a:t>الاول</a:t>
            </a:r>
            <a:r>
              <a:rPr lang="ar-IQ" dirty="0" smtClean="0"/>
              <a:t> من 1 </a:t>
            </a:r>
            <a:r>
              <a:rPr lang="ar-IQ" dirty="0" err="1" smtClean="0"/>
              <a:t>الى</a:t>
            </a:r>
            <a:r>
              <a:rPr lang="ar-IQ" dirty="0" smtClean="0"/>
              <a:t> 9 والثاني هو 10 : أحد عشر , اثنا عشر, ثلاثة عشر , أربعة عشر , خمسة عشر , ستة عشر , سبعة عشر , ثمانية عشر , تسعة عشر . </a:t>
            </a:r>
          </a:p>
          <a:p>
            <a:pPr lvl="2"/>
            <a:r>
              <a:rPr lang="ar-IQ" dirty="0" smtClean="0"/>
              <a:t>3_ العدد </a:t>
            </a:r>
            <a:r>
              <a:rPr lang="ar-IQ" dirty="0" err="1" smtClean="0"/>
              <a:t>المعطوف</a:t>
            </a:r>
            <a:r>
              <a:rPr lang="ar-IQ" dirty="0" smtClean="0"/>
              <a:t> : يتكون من </a:t>
            </a:r>
            <a:r>
              <a:rPr lang="ar-IQ" dirty="0" err="1" smtClean="0"/>
              <a:t>جزاين</a:t>
            </a:r>
            <a:r>
              <a:rPr lang="ar-IQ" dirty="0" smtClean="0"/>
              <a:t> يربط بينهما حرف العطف الواو ويشمل </a:t>
            </a:r>
            <a:r>
              <a:rPr lang="ar-IQ" dirty="0" err="1" smtClean="0"/>
              <a:t>الاعداد</a:t>
            </a:r>
            <a:r>
              <a:rPr lang="ar-IQ" dirty="0" smtClean="0"/>
              <a:t> من 21 </a:t>
            </a:r>
            <a:r>
              <a:rPr lang="ar-IQ" dirty="0" err="1" smtClean="0"/>
              <a:t>الى</a:t>
            </a:r>
            <a:r>
              <a:rPr lang="ar-IQ" dirty="0" smtClean="0"/>
              <a:t> 99 .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المحاضرة العاشرة </a:t>
            </a:r>
            <a:br>
              <a:rPr lang="ar-IQ" dirty="0" smtClean="0"/>
            </a:br>
            <a:r>
              <a:rPr lang="ar-IQ" dirty="0" smtClean="0"/>
              <a:t>تذكير العدد وتأنيثه مع المعدود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1</a:t>
            </a:r>
            <a:r>
              <a:rPr lang="ar-IQ" sz="2000" dirty="0" smtClean="0"/>
              <a:t>_ العددان 1 </a:t>
            </a:r>
            <a:r>
              <a:rPr lang="ar-IQ" sz="2000" dirty="0" err="1" smtClean="0"/>
              <a:t>و</a:t>
            </a:r>
            <a:r>
              <a:rPr lang="ar-IQ" sz="2000" dirty="0" smtClean="0"/>
              <a:t> 2 دائما يوافقان المعدود في التذكير والتأنيث : </a:t>
            </a:r>
          </a:p>
          <a:p>
            <a:r>
              <a:rPr lang="ar-IQ" sz="2000" dirty="0" smtClean="0"/>
              <a:t>أمثلة : </a:t>
            </a:r>
          </a:p>
          <a:p>
            <a:r>
              <a:rPr lang="ar-IQ" sz="2000" dirty="0" smtClean="0"/>
              <a:t>مررت بمنزل واحد , عندي سيارة واحدة . </a:t>
            </a:r>
          </a:p>
          <a:p>
            <a:r>
              <a:rPr lang="ar-IQ" sz="2000" dirty="0" smtClean="0"/>
              <a:t>اشتريت حاسوبين اثنين , في البيت ضيفتان اثنتان . </a:t>
            </a:r>
          </a:p>
          <a:p>
            <a:r>
              <a:rPr lang="ar-IQ" sz="2000" dirty="0" smtClean="0"/>
              <a:t>2_ </a:t>
            </a:r>
            <a:r>
              <a:rPr lang="ar-IQ" sz="2000" dirty="0" err="1" smtClean="0"/>
              <a:t>الاعداد</a:t>
            </a:r>
            <a:r>
              <a:rPr lang="ar-IQ" sz="2000" dirty="0" smtClean="0"/>
              <a:t> من 3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9 دائما تخالف المعدود في التذكير والتأنيث . </a:t>
            </a:r>
          </a:p>
          <a:p>
            <a:r>
              <a:rPr lang="ar-IQ" sz="2000" dirty="0" smtClean="0"/>
              <a:t>نحو : تغيب ثلاثة تلاميذ وثلاث تلميذات . </a:t>
            </a:r>
          </a:p>
          <a:p>
            <a:r>
              <a:rPr lang="ar-IQ" sz="2000" dirty="0" smtClean="0"/>
              <a:t>3- العددان 11 </a:t>
            </a:r>
            <a:r>
              <a:rPr lang="ar-IQ" sz="2000" dirty="0" err="1" smtClean="0"/>
              <a:t>و</a:t>
            </a:r>
            <a:r>
              <a:rPr lang="ar-IQ" sz="2000" dirty="0" smtClean="0"/>
              <a:t> 12 : دائما يوافقان المعدود في التذكير والتأنيث نحو : </a:t>
            </a:r>
          </a:p>
          <a:p>
            <a:r>
              <a:rPr lang="ar-IQ" sz="2000" dirty="0" smtClean="0"/>
              <a:t>في القاعة أحد عشر طالبا واثنتا عشرة طالبة </a:t>
            </a:r>
          </a:p>
          <a:p>
            <a:r>
              <a:rPr lang="ar-IQ" sz="2000" dirty="0" smtClean="0"/>
              <a:t>4 _ </a:t>
            </a:r>
            <a:r>
              <a:rPr lang="ar-IQ" sz="2000" dirty="0" err="1" smtClean="0"/>
              <a:t>الاعداد</a:t>
            </a:r>
            <a:r>
              <a:rPr lang="ar-IQ" sz="2000" dirty="0" smtClean="0"/>
              <a:t> من 13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19 .. العدد </a:t>
            </a:r>
            <a:r>
              <a:rPr lang="ar-IQ" sz="2000" dirty="0" err="1" smtClean="0"/>
              <a:t>الاول</a:t>
            </a:r>
            <a:r>
              <a:rPr lang="ar-IQ" sz="2000" dirty="0" smtClean="0"/>
              <a:t> يخالف المعدود والعدد الثاني يطابق نحو : فاز في المسابقة ثلاثة عشر مشاركا وثلاث عشرة مشاركة </a:t>
            </a:r>
          </a:p>
          <a:p>
            <a:r>
              <a:rPr lang="ar-IQ" sz="2000" dirty="0" smtClean="0"/>
              <a:t>5_ ألفاظ العقود من 20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90 </a:t>
            </a:r>
            <a:r>
              <a:rPr lang="ar-IQ" sz="2000" dirty="0" err="1" smtClean="0"/>
              <a:t>تاتي</a:t>
            </a:r>
            <a:r>
              <a:rPr lang="ar-IQ" sz="2000" dirty="0" smtClean="0"/>
              <a:t> بلفظ واحد للمذكر والمؤنث نحو : </a:t>
            </a:r>
          </a:p>
          <a:p>
            <a:r>
              <a:rPr lang="ar-IQ" sz="2000" dirty="0" smtClean="0"/>
              <a:t>جاءت عشرون طالبة , جاء عشرون طالبا </a:t>
            </a:r>
            <a:endParaRPr lang="ar-IQ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2400" dirty="0" smtClean="0"/>
              <a:t>أقسام الجملة </a:t>
            </a:r>
            <a:r>
              <a:rPr lang="ar-IQ" dirty="0" smtClean="0"/>
              <a:t>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000" dirty="0" smtClean="0"/>
              <a:t>تنقسم الجملة العربية على قسمين </a:t>
            </a:r>
            <a:r>
              <a:rPr lang="ar-IQ" dirty="0" smtClean="0"/>
              <a:t>: </a:t>
            </a:r>
          </a:p>
          <a:p>
            <a:r>
              <a:rPr lang="ar-IQ" sz="2000" dirty="0" smtClean="0"/>
              <a:t>1_ الجملة الاسمية : وهي التي تبدأ باسم نحو ( الله غفور ) لفظ الجلالة اسم بدأت </a:t>
            </a:r>
            <a:r>
              <a:rPr lang="ar-IQ" sz="2000" dirty="0" err="1" smtClean="0"/>
              <a:t>به</a:t>
            </a:r>
            <a:r>
              <a:rPr lang="ar-IQ" sz="2000" dirty="0" smtClean="0"/>
              <a:t> الجملة الاسمية . </a:t>
            </a:r>
          </a:p>
          <a:p>
            <a:r>
              <a:rPr lang="ar-IQ" sz="2000" dirty="0" smtClean="0"/>
              <a:t>وللجملة الاسمية ركنان </a:t>
            </a:r>
            <a:r>
              <a:rPr lang="ar-IQ" sz="2000" dirty="0" err="1" smtClean="0"/>
              <a:t>اساسيان</a:t>
            </a:r>
            <a:r>
              <a:rPr lang="ar-IQ" sz="2000" dirty="0" smtClean="0"/>
              <a:t> لا يتم المعنى بدونهما وهما المبتدأ والخبر نحو : السماء صافية _ الجو لطيف .</a:t>
            </a:r>
          </a:p>
          <a:p>
            <a:r>
              <a:rPr lang="ar-IQ" sz="2000" dirty="0" smtClean="0"/>
              <a:t>        مبتدأ وخبر _      مبتدأ وخبر </a:t>
            </a:r>
          </a:p>
          <a:p>
            <a:r>
              <a:rPr lang="ar-IQ" sz="2000" dirty="0" smtClean="0"/>
              <a:t>2_ الجملة الفعلية : وهي التي تبدأ بفعل نحو : ( غزا </a:t>
            </a:r>
            <a:r>
              <a:rPr lang="ar-IQ" sz="2000" dirty="0" err="1" smtClean="0"/>
              <a:t>الانسان</a:t>
            </a:r>
            <a:r>
              <a:rPr lang="ar-IQ" sz="2000" dirty="0" smtClean="0"/>
              <a:t> الفضاء ) غزا فعل بدأت </a:t>
            </a:r>
            <a:r>
              <a:rPr lang="ar-IQ" sz="2000" dirty="0" err="1" smtClean="0"/>
              <a:t>به</a:t>
            </a:r>
            <a:r>
              <a:rPr lang="ar-IQ" sz="2000" dirty="0" smtClean="0"/>
              <a:t> الجملة الفعلية . </a:t>
            </a:r>
          </a:p>
          <a:p>
            <a:r>
              <a:rPr lang="ar-IQ" sz="2000" dirty="0" smtClean="0"/>
              <a:t>وللجملة الفعلية ركنان أساسيان هما الفعل والفاعل نحو : ( قومت </a:t>
            </a:r>
            <a:r>
              <a:rPr lang="ar-IQ" sz="2000" dirty="0" err="1" smtClean="0"/>
              <a:t>الاخلاق</a:t>
            </a:r>
            <a:r>
              <a:rPr lang="ar-IQ" sz="2000" dirty="0" smtClean="0"/>
              <a:t> أمما </a:t>
            </a:r>
          </a:p>
          <a:p>
            <a:r>
              <a:rPr lang="ar-IQ" sz="2000" dirty="0" smtClean="0"/>
              <a:t>قومت :فعل , </a:t>
            </a:r>
            <a:r>
              <a:rPr lang="ar-IQ" sz="2000" dirty="0" err="1" smtClean="0"/>
              <a:t>الاخلاق</a:t>
            </a:r>
            <a:r>
              <a:rPr lang="ar-IQ" sz="2000" dirty="0" smtClean="0"/>
              <a:t> : فاعل </a:t>
            </a:r>
            <a:endParaRPr lang="ar-IQ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تطبيقات حول العدد :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ar-IQ" sz="2000" dirty="0" smtClean="0"/>
              <a:t>ضع </a:t>
            </a:r>
            <a:r>
              <a:rPr lang="ar-IQ" sz="2000" dirty="0" err="1" smtClean="0"/>
              <a:t>الاعداد</a:t>
            </a:r>
            <a:r>
              <a:rPr lang="ar-IQ" sz="2000" dirty="0" smtClean="0"/>
              <a:t> </a:t>
            </a:r>
            <a:r>
              <a:rPr lang="ar-IQ" sz="2000" dirty="0" err="1" smtClean="0"/>
              <a:t>الاتية</a:t>
            </a:r>
            <a:r>
              <a:rPr lang="ar-IQ" sz="2000" dirty="0" smtClean="0"/>
              <a:t> في جمل مفيدة يكون </a:t>
            </a:r>
            <a:r>
              <a:rPr lang="ar-IQ" sz="2000" dirty="0" err="1" smtClean="0"/>
              <a:t>معدودها</a:t>
            </a:r>
            <a:r>
              <a:rPr lang="ar-IQ" sz="2000" dirty="0" smtClean="0"/>
              <a:t> مذكرا تارة ومؤنثا تارة </a:t>
            </a:r>
            <a:r>
              <a:rPr lang="ar-IQ" sz="2000" dirty="0" err="1" smtClean="0"/>
              <a:t>اخرى</a:t>
            </a:r>
            <a:r>
              <a:rPr lang="ar-IQ" sz="2000" dirty="0" smtClean="0"/>
              <a:t> : </a:t>
            </a:r>
          </a:p>
          <a:p>
            <a:pPr lvl="2"/>
            <a:r>
              <a:rPr lang="ar-IQ" sz="2000" dirty="0" smtClean="0"/>
              <a:t>( 17 _ 6 _ 23 _ 90 _ 50 _ 72 ) </a:t>
            </a:r>
          </a:p>
          <a:p>
            <a:pPr lvl="2"/>
            <a:endParaRPr lang="ar-IQ" sz="2000" dirty="0" smtClean="0"/>
          </a:p>
          <a:p>
            <a:pPr lvl="2"/>
            <a:r>
              <a:rPr lang="ar-IQ" sz="2000" dirty="0" smtClean="0"/>
              <a:t>حضر سبعة عشر رجلا _ حضرت سبع عشرة امرأة </a:t>
            </a:r>
          </a:p>
          <a:p>
            <a:pPr lvl="2"/>
            <a:endParaRPr lang="ar-IQ" sz="2000" dirty="0" smtClean="0"/>
          </a:p>
          <a:p>
            <a:pPr lvl="2"/>
            <a:r>
              <a:rPr lang="ar-IQ" sz="2000" dirty="0" smtClean="0"/>
              <a:t>حضر ستة رجال _ حضرت ست نساء </a:t>
            </a:r>
          </a:p>
          <a:p>
            <a:pPr lvl="2"/>
            <a:endParaRPr lang="ar-IQ" sz="2000" dirty="0" smtClean="0"/>
          </a:p>
          <a:p>
            <a:pPr lvl="2"/>
            <a:r>
              <a:rPr lang="ar-IQ" sz="2000" dirty="0" smtClean="0"/>
              <a:t>حضر ثلاثة وعشرون طالبا _ حضرت ثلاث وعشرون طالبة </a:t>
            </a:r>
          </a:p>
          <a:p>
            <a:pPr lvl="2"/>
            <a:endParaRPr lang="ar-IQ" sz="2000" dirty="0" smtClean="0"/>
          </a:p>
          <a:p>
            <a:pPr lvl="2"/>
            <a:r>
              <a:rPr lang="ar-IQ" sz="2000" dirty="0" smtClean="0"/>
              <a:t>حضر تسعون طالبا _ حضرت تسعون طالبة </a:t>
            </a:r>
          </a:p>
          <a:p>
            <a:pPr lvl="2"/>
            <a:endParaRPr lang="ar-IQ" sz="2000" dirty="0" smtClean="0"/>
          </a:p>
          <a:p>
            <a:pPr lvl="2"/>
            <a:r>
              <a:rPr lang="ar-IQ" sz="2000" dirty="0" smtClean="0"/>
              <a:t>حضر خمسون عاملا _ حضرت خمسون عاملة </a:t>
            </a:r>
          </a:p>
          <a:p>
            <a:pPr lvl="2"/>
            <a:endParaRPr lang="ar-IQ" sz="2000" dirty="0" smtClean="0"/>
          </a:p>
          <a:p>
            <a:pPr lvl="2"/>
            <a:r>
              <a:rPr lang="ar-IQ" sz="2000" dirty="0" smtClean="0"/>
              <a:t>حضر اثنان وسبعون رجلا _ حضرت اثنتان  وسبعون </a:t>
            </a:r>
            <a:r>
              <a:rPr lang="ar-IQ" sz="2000" dirty="0" err="1" smtClean="0"/>
              <a:t>امراة</a:t>
            </a:r>
            <a:r>
              <a:rPr lang="ar-IQ" sz="2000" dirty="0" smtClean="0"/>
              <a:t> </a:t>
            </a:r>
            <a:endParaRPr lang="ar-IQ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ar-IQ" sz="2400" dirty="0" smtClean="0"/>
              <a:t>المحاضرة </a:t>
            </a:r>
            <a:r>
              <a:rPr lang="ar-IQ" sz="2400" dirty="0" err="1" smtClean="0"/>
              <a:t>الاولى</a:t>
            </a:r>
            <a:r>
              <a:rPr lang="ar-IQ" sz="2400" dirty="0" smtClean="0"/>
              <a:t> : الجملة العربية    </a:t>
            </a:r>
          </a:p>
          <a:p>
            <a:pPr lvl="3"/>
            <a:r>
              <a:rPr lang="ar-IQ" dirty="0" smtClean="0"/>
              <a:t>تعريف الجملة : هي في الغالب مجموعة كلمات تؤدي معنى تاما نحو :</a:t>
            </a:r>
          </a:p>
          <a:p>
            <a:r>
              <a:rPr lang="ar-IQ" sz="1800" dirty="0" smtClean="0"/>
              <a:t>الحق واضح </a:t>
            </a:r>
            <a:r>
              <a:rPr lang="ar-IQ" dirty="0" smtClean="0"/>
              <a:t>_________ </a:t>
            </a:r>
            <a:r>
              <a:rPr lang="ar-IQ" sz="1800" dirty="0" smtClean="0"/>
              <a:t>وهي جملة مكونة</a:t>
            </a:r>
            <a:r>
              <a:rPr lang="ar-IQ" dirty="0" smtClean="0"/>
              <a:t> </a:t>
            </a:r>
            <a:r>
              <a:rPr lang="ar-IQ" sz="1800" dirty="0" smtClean="0"/>
              <a:t>من كلمتين </a:t>
            </a:r>
            <a:r>
              <a:rPr lang="ar-IQ" dirty="0" smtClean="0"/>
              <a:t>. </a:t>
            </a:r>
          </a:p>
          <a:p>
            <a:r>
              <a:rPr lang="ar-IQ" sz="1800" dirty="0" smtClean="0"/>
              <a:t>أنصف القاضي المظلوم _________ وهي جملة مكونة من ثلاث كلمات</a:t>
            </a:r>
            <a:r>
              <a:rPr lang="ar-IQ" dirty="0" smtClean="0"/>
              <a:t> . </a:t>
            </a:r>
          </a:p>
          <a:p>
            <a:r>
              <a:rPr lang="ar-IQ" sz="1800" dirty="0" err="1" smtClean="0"/>
              <a:t>فاذا</a:t>
            </a:r>
            <a:r>
              <a:rPr lang="ar-IQ" sz="1800" dirty="0" smtClean="0"/>
              <a:t> لم يؤدي الكلام لا يعد معنى تاما جملة نحو : </a:t>
            </a:r>
          </a:p>
          <a:p>
            <a:pPr lvl="5"/>
            <a:r>
              <a:rPr lang="ar-IQ" sz="2000" dirty="0" smtClean="0"/>
              <a:t>الكتاب على .................</a:t>
            </a:r>
          </a:p>
          <a:p>
            <a:pPr lvl="4"/>
            <a:r>
              <a:rPr lang="ar-IQ" sz="2000" dirty="0" smtClean="0"/>
              <a:t>باب المدرسة ...............</a:t>
            </a:r>
            <a:endParaRPr lang="ar-IQ" sz="20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</a:t>
            </a:r>
            <a:r>
              <a:rPr lang="ar-IQ" sz="2700" dirty="0" smtClean="0"/>
              <a:t>المادة : اللغة العربية </a:t>
            </a:r>
            <a:br>
              <a:rPr lang="ar-IQ" sz="2700" dirty="0" smtClean="0"/>
            </a:br>
            <a:r>
              <a:rPr lang="ar-IQ" sz="2700" dirty="0" smtClean="0"/>
              <a:t>مدرس المادة : نادية فاضل الأفندي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4000" dirty="0" smtClean="0"/>
              <a:t>المحاضرة الثانية </a:t>
            </a:r>
            <a:br>
              <a:rPr lang="ar-IQ" sz="4000" dirty="0" smtClean="0"/>
            </a:br>
            <a:r>
              <a:rPr lang="ar-IQ" dirty="0" smtClean="0"/>
              <a:t>ركنا الجملة الفعلية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>
              <a:buNone/>
            </a:pPr>
            <a:r>
              <a:rPr lang="ar-IQ" dirty="0" smtClean="0"/>
              <a:t>الفعل : هو ما دل على حدث في زمن معين .</a:t>
            </a:r>
          </a:p>
          <a:p>
            <a:pPr lvl="3">
              <a:buNone/>
            </a:pPr>
            <a:endParaRPr lang="ar-IQ" dirty="0" smtClean="0"/>
          </a:p>
          <a:p>
            <a:pPr lvl="3">
              <a:buNone/>
            </a:pPr>
            <a:r>
              <a:rPr lang="ar-IQ" dirty="0" smtClean="0"/>
              <a:t>أقسامه : ينقسم الفعل من حيث الزمن </a:t>
            </a:r>
            <a:r>
              <a:rPr lang="ar-IQ" dirty="0" err="1" smtClean="0"/>
              <a:t>الى</a:t>
            </a:r>
            <a:r>
              <a:rPr lang="ar-IQ" dirty="0" smtClean="0"/>
              <a:t> :</a:t>
            </a:r>
          </a:p>
          <a:p>
            <a:pPr lvl="3">
              <a:buNone/>
            </a:pPr>
            <a:endParaRPr lang="ar-IQ" dirty="0" smtClean="0"/>
          </a:p>
          <a:p>
            <a:pPr lvl="3">
              <a:buNone/>
            </a:pPr>
            <a:r>
              <a:rPr lang="ar-IQ" dirty="0" smtClean="0"/>
              <a:t>. ماض : هو ما دل على وقوع </a:t>
            </a:r>
            <a:r>
              <a:rPr lang="ar-IQ" dirty="0" err="1" smtClean="0"/>
              <a:t>ىحدث</a:t>
            </a:r>
            <a:r>
              <a:rPr lang="ar-IQ" dirty="0" smtClean="0"/>
              <a:t> قبل زمن التكلم نحو : </a:t>
            </a:r>
            <a:r>
              <a:rPr lang="ar-IQ" dirty="0" err="1" smtClean="0"/>
              <a:t>اشرقت</a:t>
            </a:r>
            <a:r>
              <a:rPr lang="ar-IQ" dirty="0" smtClean="0"/>
              <a:t> الشمس </a:t>
            </a:r>
          </a:p>
          <a:p>
            <a:pPr lvl="3">
              <a:buNone/>
            </a:pPr>
            <a:r>
              <a:rPr lang="ar-IQ" dirty="0" smtClean="0"/>
              <a:t>. مضارع : وهو ما يدل على وقوع حدث في الحاضر أو المستقبل نحو : تنهض البلاد .... ويسافر السياح . </a:t>
            </a:r>
          </a:p>
          <a:p>
            <a:pPr lvl="3">
              <a:buNone/>
            </a:pPr>
            <a:r>
              <a:rPr lang="ar-IQ" dirty="0" smtClean="0"/>
              <a:t>. أمر : وهو ما يطلب </a:t>
            </a:r>
            <a:r>
              <a:rPr lang="ar-IQ" dirty="0" err="1" smtClean="0"/>
              <a:t>به</a:t>
            </a:r>
            <a:r>
              <a:rPr lang="ar-IQ" dirty="0" smtClean="0"/>
              <a:t> حدوث أمر بعد زمن التكلم نحو : احذر رفاق السوء ...</a:t>
            </a:r>
          </a:p>
          <a:p>
            <a:pPr lvl="3">
              <a:buNone/>
            </a:pPr>
            <a:r>
              <a:rPr lang="ar-IQ" dirty="0" smtClean="0"/>
              <a:t>واخلص في عملك .</a:t>
            </a:r>
          </a:p>
          <a:p>
            <a:pPr lvl="3">
              <a:buNone/>
            </a:pPr>
            <a:r>
              <a:rPr lang="ar-IQ" dirty="0" smtClean="0"/>
              <a:t>الفاعل : اسم مرفوع يدل على من قام بالفعل الذي سبقه نحو : ترقى الأمم </a:t>
            </a:r>
            <a:r>
              <a:rPr lang="ar-IQ" dirty="0" err="1" smtClean="0"/>
              <a:t>بالاخلاق</a:t>
            </a:r>
            <a:r>
              <a:rPr lang="ar-IQ" dirty="0" smtClean="0"/>
              <a:t> </a:t>
            </a:r>
            <a:r>
              <a:rPr lang="ar-IQ" sz="1800" dirty="0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2800" dirty="0" smtClean="0"/>
              <a:t>أنواع الفاعل 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57290" y="1428736"/>
            <a:ext cx="8686800" cy="4525963"/>
          </a:xfrm>
        </p:spPr>
        <p:txBody>
          <a:bodyPr>
            <a:normAutofit/>
          </a:bodyPr>
          <a:lstStyle/>
          <a:p>
            <a:pPr lvl="3">
              <a:buNone/>
            </a:pPr>
            <a:r>
              <a:rPr lang="ar-IQ" dirty="0" smtClean="0"/>
              <a:t>الفاعل أنواع : </a:t>
            </a:r>
          </a:p>
          <a:p>
            <a:pPr lvl="3">
              <a:buNone/>
            </a:pPr>
            <a:endParaRPr lang="ar-IQ" dirty="0" smtClean="0"/>
          </a:p>
          <a:p>
            <a:pPr lvl="3">
              <a:buNone/>
            </a:pPr>
            <a:r>
              <a:rPr lang="ar-IQ" dirty="0" smtClean="0"/>
              <a:t>. اسما ظاهرا نحو : ( قرأ الطالب المحاضرة ) </a:t>
            </a:r>
          </a:p>
          <a:p>
            <a:pPr lvl="3">
              <a:buNone/>
            </a:pPr>
            <a:endParaRPr lang="ar-IQ" dirty="0" smtClean="0"/>
          </a:p>
          <a:p>
            <a:pPr lvl="3">
              <a:buNone/>
            </a:pPr>
            <a:r>
              <a:rPr lang="ar-IQ" dirty="0" smtClean="0"/>
              <a:t>. ضميرا متصلا نحو : ( ورفعنا </a:t>
            </a:r>
            <a:r>
              <a:rPr lang="ar-IQ" dirty="0" err="1" smtClean="0"/>
              <a:t>لك</a:t>
            </a:r>
            <a:r>
              <a:rPr lang="ar-IQ" dirty="0" smtClean="0"/>
              <a:t> ذكرك ) ( رفع: فعل ماض , </a:t>
            </a:r>
            <a:r>
              <a:rPr lang="ar-IQ" dirty="0" err="1" smtClean="0"/>
              <a:t>نا</a:t>
            </a:r>
            <a:r>
              <a:rPr lang="ar-IQ" dirty="0" smtClean="0"/>
              <a:t> : فاعل , </a:t>
            </a:r>
            <a:r>
              <a:rPr lang="ar-IQ" dirty="0" err="1" smtClean="0"/>
              <a:t>لك</a:t>
            </a:r>
            <a:r>
              <a:rPr lang="ar-IQ" dirty="0" smtClean="0"/>
              <a:t> : جار ومجرور , </a:t>
            </a:r>
            <a:r>
              <a:rPr lang="ar-IQ" dirty="0" err="1" smtClean="0"/>
              <a:t>ذكؤك</a:t>
            </a:r>
            <a:r>
              <a:rPr lang="ar-IQ" dirty="0" smtClean="0"/>
              <a:t> : مفعول </a:t>
            </a:r>
            <a:r>
              <a:rPr lang="ar-IQ" dirty="0" err="1" smtClean="0"/>
              <a:t>به</a:t>
            </a:r>
            <a:r>
              <a:rPr lang="ar-IQ" dirty="0" smtClean="0"/>
              <a:t> ) . </a:t>
            </a:r>
          </a:p>
          <a:p>
            <a:pPr lvl="3">
              <a:buNone/>
            </a:pPr>
            <a:endParaRPr lang="ar-IQ" dirty="0" smtClean="0"/>
          </a:p>
          <a:p>
            <a:pPr lvl="3">
              <a:buNone/>
            </a:pPr>
            <a:r>
              <a:rPr lang="ar-IQ" dirty="0" smtClean="0"/>
              <a:t>ونحو : ( قرأت الكتاب ) ( قرأ : فعل ماض , ت: فاعل , الكتاب : مفعول </a:t>
            </a:r>
            <a:r>
              <a:rPr lang="ar-IQ" dirty="0" err="1" smtClean="0"/>
              <a:t>به</a:t>
            </a:r>
            <a:r>
              <a:rPr lang="ar-IQ" dirty="0" smtClean="0"/>
              <a:t> ) . </a:t>
            </a:r>
          </a:p>
          <a:p>
            <a:pPr lvl="3">
              <a:buNone/>
            </a:pPr>
            <a:endParaRPr lang="ar-IQ" dirty="0" smtClean="0"/>
          </a:p>
          <a:p>
            <a:pPr lvl="3">
              <a:buNone/>
            </a:pPr>
            <a:r>
              <a:rPr lang="ar-IQ" dirty="0" smtClean="0"/>
              <a:t>. ضميرا مستترا نحو : ( اقرأ باسم ربك الذي خلق ) الفاعل : ضمير مستتر تقديره أنت .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المحاضرة الثانية </a:t>
            </a:r>
            <a:br>
              <a:rPr lang="ar-IQ" dirty="0" smtClean="0"/>
            </a:br>
            <a:r>
              <a:rPr lang="ar-IQ" dirty="0" smtClean="0"/>
              <a:t>أنواع المفاعيل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10634674" cy="5715016"/>
          </a:xfrm>
        </p:spPr>
        <p:txBody>
          <a:bodyPr>
            <a:normAutofit lnSpcReduction="10000"/>
          </a:bodyPr>
          <a:lstStyle/>
          <a:p>
            <a:pPr lvl="3"/>
            <a:r>
              <a:rPr lang="ar-IQ" dirty="0" smtClean="0"/>
              <a:t>1</a:t>
            </a:r>
            <a:r>
              <a:rPr lang="ar-IQ" sz="2800" dirty="0" smtClean="0"/>
              <a:t>_ المفعول </a:t>
            </a:r>
            <a:r>
              <a:rPr lang="ar-IQ" sz="2800" dirty="0" err="1" smtClean="0"/>
              <a:t>به</a:t>
            </a:r>
            <a:r>
              <a:rPr lang="ar-IQ" sz="2800" dirty="0" smtClean="0"/>
              <a:t> </a:t>
            </a:r>
            <a:r>
              <a:rPr lang="ar-IQ" dirty="0" smtClean="0"/>
              <a:t>:هو الاسم المنصوب الذي يقع </a:t>
            </a:r>
            <a:r>
              <a:rPr lang="ar-IQ" dirty="0" err="1" smtClean="0"/>
              <a:t>به</a:t>
            </a:r>
            <a:r>
              <a:rPr lang="ar-IQ" dirty="0" smtClean="0"/>
              <a:t> الفعل .</a:t>
            </a:r>
          </a:p>
          <a:p>
            <a:pPr lvl="3"/>
            <a:endParaRPr lang="ar-IQ" dirty="0" smtClean="0"/>
          </a:p>
          <a:p>
            <a:pPr lvl="3"/>
            <a:r>
              <a:rPr lang="ar-IQ" dirty="0" smtClean="0"/>
              <a:t>نحو :   كلمت زيدا .</a:t>
            </a:r>
          </a:p>
          <a:p>
            <a:pPr lvl="3"/>
            <a:r>
              <a:rPr lang="ar-IQ" dirty="0" smtClean="0"/>
              <a:t>وينقسم على قسمين : </a:t>
            </a:r>
          </a:p>
          <a:p>
            <a:pPr lvl="3"/>
            <a:endParaRPr lang="ar-IQ" dirty="0" smtClean="0"/>
          </a:p>
          <a:p>
            <a:pPr lvl="3"/>
            <a:r>
              <a:rPr lang="ar-IQ" dirty="0" smtClean="0"/>
              <a:t>. مفعول </a:t>
            </a:r>
            <a:r>
              <a:rPr lang="ar-IQ" dirty="0" err="1" smtClean="0"/>
              <a:t>به</a:t>
            </a:r>
            <a:r>
              <a:rPr lang="ar-IQ" dirty="0" smtClean="0"/>
              <a:t> ظاهر نحو : عبرت النهر . </a:t>
            </a:r>
          </a:p>
          <a:p>
            <a:pPr lvl="3"/>
            <a:endParaRPr lang="ar-IQ" dirty="0" smtClean="0"/>
          </a:p>
          <a:p>
            <a:pPr lvl="3"/>
            <a:r>
              <a:rPr lang="ar-IQ" dirty="0" smtClean="0"/>
              <a:t>. مفعول </a:t>
            </a:r>
            <a:r>
              <a:rPr lang="ar-IQ" dirty="0" err="1" smtClean="0"/>
              <a:t>به</a:t>
            </a:r>
            <a:r>
              <a:rPr lang="ar-IQ" dirty="0" smtClean="0"/>
              <a:t> مضمر ويندرج تحته قسمان هما : </a:t>
            </a:r>
          </a:p>
          <a:p>
            <a:pPr lvl="3"/>
            <a:endParaRPr lang="ar-IQ" dirty="0" smtClean="0"/>
          </a:p>
          <a:p>
            <a:pPr lvl="3"/>
            <a:r>
              <a:rPr lang="ar-IQ" dirty="0" smtClean="0"/>
              <a:t>مفعول </a:t>
            </a:r>
            <a:r>
              <a:rPr lang="ar-IQ" dirty="0" err="1" smtClean="0"/>
              <a:t>به</a:t>
            </a:r>
            <a:r>
              <a:rPr lang="ar-IQ" dirty="0" smtClean="0"/>
              <a:t> ضمير متصل ( اثنا عشر صيغة ) نحو ( كلمني _ كلمنا _ كلمك _ كلمك _ كلمكما _ كلمكم _ كلمكن _ كلمه _ كلمهما _ كلمها _ كلمهم_ كلمهن ) . </a:t>
            </a:r>
          </a:p>
          <a:p>
            <a:pPr lvl="3"/>
            <a:endParaRPr lang="ar-IQ" dirty="0" smtClean="0"/>
          </a:p>
          <a:p>
            <a:pPr lvl="3"/>
            <a:r>
              <a:rPr lang="ar-IQ" dirty="0" smtClean="0"/>
              <a:t>. مفعول </a:t>
            </a:r>
            <a:r>
              <a:rPr lang="ar-IQ" dirty="0" err="1" smtClean="0"/>
              <a:t>به</a:t>
            </a:r>
            <a:r>
              <a:rPr lang="ar-IQ" dirty="0" smtClean="0"/>
              <a:t> ضمير منفصل </a:t>
            </a:r>
            <a:r>
              <a:rPr lang="ar-IQ" dirty="0" smtClean="0">
                <a:sym typeface="Wingdings" pitchFamily="2" charset="2"/>
              </a:rPr>
              <a:t>( اثنتا عشرة صيغة ) نحو ( </a:t>
            </a:r>
            <a:r>
              <a:rPr lang="ar-IQ" dirty="0" err="1" smtClean="0">
                <a:sym typeface="Wingdings" pitchFamily="2" charset="2"/>
              </a:rPr>
              <a:t>اياي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ايانا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اياك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اياك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اياكما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اياكم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اياكن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اياه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اياهما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اياهم</a:t>
            </a:r>
            <a:r>
              <a:rPr lang="ar-IQ" dirty="0" smtClean="0">
                <a:sym typeface="Wingdings" pitchFamily="2" charset="2"/>
              </a:rPr>
              <a:t> _ </a:t>
            </a:r>
            <a:r>
              <a:rPr lang="ar-IQ" dirty="0" err="1" smtClean="0">
                <a:sym typeface="Wingdings" pitchFamily="2" charset="2"/>
              </a:rPr>
              <a:t>اياهن</a:t>
            </a:r>
            <a:r>
              <a:rPr lang="ar-IQ" dirty="0" smtClean="0">
                <a:sym typeface="Wingdings" pitchFamily="2" charset="2"/>
              </a:rPr>
              <a:t> ) </a:t>
            </a:r>
          </a:p>
          <a:p>
            <a:pPr lvl="3"/>
            <a:r>
              <a:rPr lang="ar-IQ" dirty="0" smtClean="0">
                <a:sym typeface="Wingdings" pitchFamily="2" charset="2"/>
              </a:rPr>
              <a:t>وهذه الصيغ تعد </a:t>
            </a:r>
            <a:r>
              <a:rPr lang="ar-IQ" dirty="0" err="1" smtClean="0">
                <a:sym typeface="Wingdings" pitchFamily="2" charset="2"/>
              </a:rPr>
              <a:t>ضماىر</a:t>
            </a:r>
            <a:r>
              <a:rPr lang="ar-IQ" dirty="0" smtClean="0">
                <a:sym typeface="Wingdings" pitchFamily="2" charset="2"/>
              </a:rPr>
              <a:t> منفصلة مبنية على السكون في محل نصب مفعول </a:t>
            </a:r>
            <a:r>
              <a:rPr lang="ar-IQ" dirty="0" err="1" smtClean="0">
                <a:sym typeface="Wingdings" pitchFamily="2" charset="2"/>
              </a:rPr>
              <a:t>به</a:t>
            </a:r>
            <a:r>
              <a:rPr lang="ar-IQ" dirty="0" smtClean="0">
                <a:sym typeface="Wingdings" pitchFamily="2" charset="2"/>
              </a:rPr>
              <a:t> .</a:t>
            </a:r>
            <a:endParaRPr lang="ar-IQ" dirty="0" smtClean="0"/>
          </a:p>
          <a:p>
            <a:pPr lvl="3"/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2800" dirty="0" smtClean="0"/>
              <a:t>العلامات </a:t>
            </a:r>
            <a:r>
              <a:rPr lang="ar-IQ" sz="2800" dirty="0" err="1" smtClean="0"/>
              <a:t>الاعرابية</a:t>
            </a:r>
            <a:r>
              <a:rPr lang="ar-IQ" sz="2800" dirty="0" smtClean="0"/>
              <a:t> للمفعول </a:t>
            </a:r>
            <a:r>
              <a:rPr lang="ar-IQ" sz="2800" dirty="0" err="1" smtClean="0"/>
              <a:t>به</a:t>
            </a:r>
            <a:r>
              <a:rPr lang="ar-IQ" sz="2800" dirty="0" smtClean="0"/>
              <a:t> 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. الفتحة الظاهرة : نحو ( كرمت المجتهد ) . </a:t>
            </a:r>
          </a:p>
          <a:p>
            <a:r>
              <a:rPr lang="ar-IQ" sz="2000" dirty="0" smtClean="0"/>
              <a:t>. الفتحة المقدرة على </a:t>
            </a:r>
            <a:r>
              <a:rPr lang="ar-IQ" sz="2000" dirty="0" err="1" smtClean="0"/>
              <a:t>الالف</a:t>
            </a:r>
            <a:r>
              <a:rPr lang="ar-IQ" sz="2000" dirty="0" smtClean="0"/>
              <a:t> المقصورة والياء نحو ( رأيت سلوى ) </a:t>
            </a:r>
            <a:r>
              <a:rPr lang="ar-IQ" sz="2000" dirty="0" err="1" smtClean="0"/>
              <a:t>و</a:t>
            </a:r>
            <a:r>
              <a:rPr lang="ar-IQ" sz="2000" dirty="0" smtClean="0"/>
              <a:t> ( قاضيت الجاني ) </a:t>
            </a:r>
          </a:p>
          <a:p>
            <a:r>
              <a:rPr lang="ar-IQ" sz="2000" dirty="0" smtClean="0"/>
              <a:t>. الألف في الأسماء الخمسة : نحو ( رأيت أخاك في المعهد ) </a:t>
            </a:r>
          </a:p>
          <a:p>
            <a:r>
              <a:rPr lang="ar-IQ" sz="2000" dirty="0" smtClean="0"/>
              <a:t>. الكسرة في جمع المؤنث السالم نحو : ( رأيت اللاعبات في الساحة ) </a:t>
            </a:r>
          </a:p>
          <a:p>
            <a:r>
              <a:rPr lang="ar-IQ" sz="2000" dirty="0" smtClean="0"/>
              <a:t>. الياء والنون في المثنى وجمع المذكر السالم نحو : </a:t>
            </a:r>
          </a:p>
          <a:p>
            <a:r>
              <a:rPr lang="ar-IQ" sz="2000" dirty="0" smtClean="0"/>
              <a:t>كرمت الكلية الطالبين ________ مثنى </a:t>
            </a:r>
          </a:p>
          <a:p>
            <a:r>
              <a:rPr lang="ar-IQ" sz="2000" dirty="0" smtClean="0"/>
              <a:t>كرم العميد الموظفين ________ جمع مذكر سالم </a:t>
            </a:r>
          </a:p>
          <a:p>
            <a:r>
              <a:rPr lang="ar-IQ" sz="2000" dirty="0" smtClean="0"/>
              <a:t>مثال </a:t>
            </a:r>
            <a:r>
              <a:rPr lang="ar-IQ" sz="2000" dirty="0" err="1" smtClean="0"/>
              <a:t>اعرابي</a:t>
            </a:r>
            <a:r>
              <a:rPr lang="ar-IQ" sz="2000" dirty="0" smtClean="0"/>
              <a:t> : </a:t>
            </a:r>
          </a:p>
          <a:p>
            <a:r>
              <a:rPr lang="ar-IQ" sz="2000" dirty="0" smtClean="0"/>
              <a:t>( قاضيت الجاني ) </a:t>
            </a:r>
          </a:p>
          <a:p>
            <a:r>
              <a:rPr lang="ar-IQ" sz="2000" dirty="0" smtClean="0"/>
              <a:t>قاضى :فعل ماض مبني على الفتح والتاء : ضمير متصل في محل رفع فاعل .</a:t>
            </a:r>
          </a:p>
          <a:p>
            <a:r>
              <a:rPr lang="ar-IQ" sz="2000" dirty="0" smtClean="0"/>
              <a:t>الجاني : مفعول </a:t>
            </a:r>
            <a:r>
              <a:rPr lang="ar-IQ" sz="2000" dirty="0" err="1" smtClean="0"/>
              <a:t>به</a:t>
            </a:r>
            <a:r>
              <a:rPr lang="ar-IQ" sz="2000" dirty="0" smtClean="0"/>
              <a:t> منصوب وعلامة نصبه الفتحة المقدرة على الياء .</a:t>
            </a:r>
            <a:endParaRPr lang="ar-IQ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المحاضرة الرابعة </a:t>
            </a:r>
            <a:br>
              <a:rPr lang="ar-IQ" dirty="0" smtClean="0"/>
            </a:br>
            <a:r>
              <a:rPr lang="ar-IQ" sz="4000" dirty="0" smtClean="0"/>
              <a:t>المفعول معه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57298"/>
            <a:ext cx="9267860" cy="4508513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ar-IQ" sz="2000" dirty="0" smtClean="0"/>
              <a:t>هو اسم منصوب يقع بعد واو بمعنى معه يدل على المصاحبة والمشاركة نحو : </a:t>
            </a:r>
          </a:p>
          <a:p>
            <a:pPr lvl="2">
              <a:buNone/>
            </a:pPr>
            <a:endParaRPr lang="ar-IQ" sz="2000" dirty="0" smtClean="0"/>
          </a:p>
          <a:p>
            <a:pPr lvl="2">
              <a:buNone/>
            </a:pPr>
            <a:r>
              <a:rPr lang="ar-IQ" sz="2000" dirty="0" smtClean="0"/>
              <a:t>(سرت والنهر ) </a:t>
            </a:r>
            <a:r>
              <a:rPr lang="ar-IQ" sz="2000" dirty="0" err="1" smtClean="0"/>
              <a:t>اي</a:t>
            </a:r>
            <a:r>
              <a:rPr lang="ar-IQ" sz="2000" dirty="0" smtClean="0"/>
              <a:t> سرت مع النهر .</a:t>
            </a:r>
          </a:p>
          <a:p>
            <a:pPr lvl="2">
              <a:buNone/>
            </a:pPr>
            <a:r>
              <a:rPr lang="ar-IQ" sz="2000" dirty="0" smtClean="0"/>
              <a:t>سار : فعل , ت: فاعل , </a:t>
            </a:r>
            <a:r>
              <a:rPr lang="ar-IQ" sz="2000" dirty="0" err="1" smtClean="0"/>
              <a:t>و</a:t>
            </a:r>
            <a:r>
              <a:rPr lang="ar-IQ" sz="2000" dirty="0" smtClean="0"/>
              <a:t> : </a:t>
            </a:r>
            <a:r>
              <a:rPr lang="ar-IQ" sz="2000" dirty="0" err="1" smtClean="0"/>
              <a:t>واو</a:t>
            </a:r>
            <a:r>
              <a:rPr lang="ar-IQ" sz="2000" dirty="0" smtClean="0"/>
              <a:t> المعية , النهر : مفعول معه منصوب وعلامة نصبه الفتحة الظاهرة على </a:t>
            </a:r>
            <a:r>
              <a:rPr lang="ar-IQ" sz="2000" dirty="0" err="1" smtClean="0"/>
              <a:t>اخره</a:t>
            </a:r>
            <a:r>
              <a:rPr lang="ar-IQ" sz="2000" dirty="0" smtClean="0"/>
              <a:t> . </a:t>
            </a:r>
          </a:p>
          <a:p>
            <a:pPr lvl="2">
              <a:buNone/>
            </a:pPr>
            <a:endParaRPr lang="ar-IQ" sz="2000" dirty="0" smtClean="0"/>
          </a:p>
          <a:p>
            <a:pPr lvl="2">
              <a:buNone/>
            </a:pPr>
            <a:endParaRPr lang="ar-IQ" sz="2000" dirty="0" smtClean="0"/>
          </a:p>
          <a:p>
            <a:pPr lvl="2">
              <a:buNone/>
            </a:pPr>
            <a:r>
              <a:rPr lang="ar-IQ" sz="2000" dirty="0" smtClean="0"/>
              <a:t>جاء </a:t>
            </a:r>
            <a:r>
              <a:rPr lang="ar-IQ" sz="2000" dirty="0" err="1" smtClean="0"/>
              <a:t>الامير</a:t>
            </a:r>
            <a:r>
              <a:rPr lang="ar-IQ" sz="2000" dirty="0" smtClean="0"/>
              <a:t> والجيش </a:t>
            </a:r>
          </a:p>
          <a:p>
            <a:pPr lvl="2">
              <a:buNone/>
            </a:pPr>
            <a:r>
              <a:rPr lang="ar-IQ" sz="2000" dirty="0" smtClean="0"/>
              <a:t>جاء : فعل ماض </a:t>
            </a:r>
          </a:p>
          <a:p>
            <a:pPr lvl="2">
              <a:buNone/>
            </a:pPr>
            <a:r>
              <a:rPr lang="ar-IQ" sz="2000" dirty="0" err="1" smtClean="0"/>
              <a:t>الامير</a:t>
            </a:r>
            <a:r>
              <a:rPr lang="ar-IQ" sz="2000" dirty="0" smtClean="0"/>
              <a:t> : فاعل مرفوع بالضمة الظاهرة .</a:t>
            </a:r>
          </a:p>
          <a:p>
            <a:pPr lvl="2">
              <a:buNone/>
            </a:pPr>
            <a:r>
              <a:rPr lang="ar-IQ" sz="2000" dirty="0" smtClean="0"/>
              <a:t>الواو : واو المعية </a:t>
            </a:r>
          </a:p>
          <a:p>
            <a:pPr lvl="2">
              <a:buNone/>
            </a:pPr>
            <a:r>
              <a:rPr lang="ar-IQ" sz="2000" dirty="0" smtClean="0"/>
              <a:t>الجيش : مفعول معه منصوب بالفتحة الظاهرة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الحالات </a:t>
            </a:r>
            <a:r>
              <a:rPr lang="ar-IQ" sz="2800" dirty="0" err="1" smtClean="0"/>
              <a:t>الاعرابية</a:t>
            </a:r>
            <a:r>
              <a:rPr lang="ar-IQ" sz="2800" dirty="0" smtClean="0"/>
              <a:t> للمفعول معه :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. الفتحة للمفرد : نحو ( سافر الطالب والمعلم )</a:t>
            </a:r>
          </a:p>
          <a:p>
            <a:endParaRPr lang="ar-IQ" sz="2000" dirty="0" smtClean="0"/>
          </a:p>
          <a:p>
            <a:r>
              <a:rPr lang="ar-IQ" sz="2000" dirty="0" smtClean="0"/>
              <a:t>.الألف في الأسماء الخمسة نحو : ( فرح الفائزون </a:t>
            </a:r>
            <a:r>
              <a:rPr lang="ar-IQ" sz="2000" dirty="0" err="1" smtClean="0"/>
              <a:t>واخاك</a:t>
            </a:r>
            <a:r>
              <a:rPr lang="ar-IQ" sz="2000" dirty="0" smtClean="0"/>
              <a:t>) . </a:t>
            </a:r>
          </a:p>
          <a:p>
            <a:endParaRPr lang="ar-IQ" sz="2000" dirty="0" smtClean="0"/>
          </a:p>
          <a:p>
            <a:r>
              <a:rPr lang="ar-IQ" sz="2000" dirty="0" smtClean="0"/>
              <a:t>. الياء في المثنى وجمع المذكر السالم نحو ( جاء المدير والمعلمين ) . </a:t>
            </a:r>
          </a:p>
          <a:p>
            <a:r>
              <a:rPr lang="ar-IQ" sz="2000" dirty="0" smtClean="0"/>
              <a:t>( جاء المدير والطالبين ) . </a:t>
            </a:r>
          </a:p>
          <a:p>
            <a:endParaRPr lang="ar-IQ" sz="2000" dirty="0" smtClean="0"/>
          </a:p>
          <a:p>
            <a:r>
              <a:rPr lang="ar-IQ" sz="2000" dirty="0" smtClean="0"/>
              <a:t>. الكسرة في جمع المؤنث السالم نحو : </a:t>
            </a:r>
            <a:r>
              <a:rPr lang="ar-IQ" sz="2000" dirty="0" err="1" smtClean="0"/>
              <a:t>اقبلت</a:t>
            </a:r>
            <a:r>
              <a:rPr lang="ar-IQ" sz="2000" dirty="0" smtClean="0"/>
              <a:t> المديرة والطالبات </a:t>
            </a:r>
          </a:p>
          <a:p>
            <a:r>
              <a:rPr lang="ar-IQ" sz="2000" dirty="0" smtClean="0"/>
              <a:t>سؤال : ما الفرق بين المفعول </a:t>
            </a:r>
            <a:r>
              <a:rPr lang="ar-IQ" sz="2000" dirty="0" err="1" smtClean="0"/>
              <a:t>به</a:t>
            </a:r>
            <a:r>
              <a:rPr lang="ar-IQ" sz="2000" dirty="0" smtClean="0"/>
              <a:t> والمفعول معه ؟ </a:t>
            </a:r>
          </a:p>
          <a:p>
            <a:endParaRPr lang="ar-IQ" sz="2000" dirty="0" smtClean="0"/>
          </a:p>
          <a:p>
            <a:r>
              <a:rPr lang="ar-IQ" sz="2000" dirty="0" smtClean="0"/>
              <a:t>الجواب : المفعول </a:t>
            </a:r>
            <a:r>
              <a:rPr lang="ar-IQ" sz="2000" dirty="0" err="1" smtClean="0"/>
              <a:t>به</a:t>
            </a:r>
            <a:r>
              <a:rPr lang="ar-IQ" sz="2000" dirty="0" smtClean="0"/>
              <a:t> وقع عليه الفعل , المفعول معه لم يقع عليه </a:t>
            </a:r>
            <a:r>
              <a:rPr lang="ar-IQ" sz="2000" dirty="0" err="1" smtClean="0"/>
              <a:t>وانما</a:t>
            </a:r>
            <a:r>
              <a:rPr lang="ar-IQ" sz="2000" dirty="0" smtClean="0"/>
              <a:t> صار مصاحبا له .</a:t>
            </a:r>
          </a:p>
          <a:p>
            <a:endParaRPr lang="ar-IQ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المحاضرة</a:t>
            </a:r>
            <a:r>
              <a:rPr lang="ar-IQ" sz="2800" dirty="0" smtClean="0"/>
              <a:t> </a:t>
            </a:r>
            <a:r>
              <a:rPr lang="ar-IQ" sz="3100" dirty="0" smtClean="0"/>
              <a:t>الخامسة </a:t>
            </a:r>
            <a:r>
              <a:rPr lang="ar-IQ" sz="2800" dirty="0" smtClean="0"/>
              <a:t> </a:t>
            </a:r>
            <a:br>
              <a:rPr lang="ar-IQ" sz="2800" dirty="0" smtClean="0"/>
            </a:br>
            <a:r>
              <a:rPr lang="ar-IQ" dirty="0" smtClean="0"/>
              <a:t>المفعول لأجله 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285860"/>
            <a:ext cx="9196422" cy="4794265"/>
          </a:xfrm>
        </p:spPr>
        <p:txBody>
          <a:bodyPr>
            <a:normAutofit/>
          </a:bodyPr>
          <a:lstStyle/>
          <a:p>
            <a:pPr lvl="1"/>
            <a:r>
              <a:rPr lang="ar-IQ" sz="2000" dirty="0" smtClean="0"/>
              <a:t>المفعول </a:t>
            </a:r>
            <a:r>
              <a:rPr lang="ar-IQ" sz="2000" dirty="0" err="1" smtClean="0"/>
              <a:t>لاجله</a:t>
            </a:r>
            <a:r>
              <a:rPr lang="ar-IQ" sz="2000" dirty="0" smtClean="0"/>
              <a:t> : اسم يذكر لبيان سبب وقوع الفعل نحو : ( قام </a:t>
            </a:r>
            <a:r>
              <a:rPr lang="ar-IQ" sz="2000" dirty="0" err="1" smtClean="0"/>
              <a:t>ابو</a:t>
            </a:r>
            <a:r>
              <a:rPr lang="ar-IQ" sz="2000" dirty="0" smtClean="0"/>
              <a:t> زيد </a:t>
            </a:r>
            <a:r>
              <a:rPr lang="ar-IQ" sz="2000" dirty="0" err="1" smtClean="0"/>
              <a:t>اجلالا</a:t>
            </a:r>
            <a:r>
              <a:rPr lang="ar-IQ" sz="2000" dirty="0" smtClean="0"/>
              <a:t> لعمرو ) </a:t>
            </a:r>
          </a:p>
          <a:p>
            <a:pPr lvl="1"/>
            <a:r>
              <a:rPr lang="ar-IQ" sz="2000" dirty="0" smtClean="0"/>
              <a:t>قام : فعل ماض , </a:t>
            </a:r>
            <a:r>
              <a:rPr lang="ar-IQ" sz="2000" dirty="0" err="1" smtClean="0"/>
              <a:t>ابو</a:t>
            </a:r>
            <a:r>
              <a:rPr lang="ar-IQ" sz="2000" dirty="0" smtClean="0"/>
              <a:t> عمرو : فاعل , </a:t>
            </a:r>
            <a:r>
              <a:rPr lang="ar-IQ" sz="2000" dirty="0" err="1" smtClean="0"/>
              <a:t>اجلالا</a:t>
            </a:r>
            <a:r>
              <a:rPr lang="ar-IQ" sz="2000" dirty="0" smtClean="0"/>
              <a:t> : مفعول </a:t>
            </a:r>
            <a:r>
              <a:rPr lang="ar-IQ" sz="2000" dirty="0" err="1" smtClean="0"/>
              <a:t>لاجله</a:t>
            </a:r>
            <a:r>
              <a:rPr lang="ar-IQ" sz="2000" dirty="0" smtClean="0"/>
              <a:t> . </a:t>
            </a:r>
          </a:p>
          <a:p>
            <a:pPr lvl="1"/>
            <a:r>
              <a:rPr lang="ar-IQ" sz="2000" dirty="0" smtClean="0"/>
              <a:t>ونحو : ( اجتهدت رغبة في التعلم ) </a:t>
            </a:r>
          </a:p>
          <a:p>
            <a:pPr lvl="1"/>
            <a:r>
              <a:rPr lang="ar-IQ" sz="2000" dirty="0" smtClean="0"/>
              <a:t>اجتهد : فعل ماض , </a:t>
            </a:r>
            <a:r>
              <a:rPr lang="ar-IQ" sz="2000" dirty="0" err="1" smtClean="0"/>
              <a:t>ت</a:t>
            </a:r>
            <a:r>
              <a:rPr lang="ar-IQ" sz="2000" dirty="0" smtClean="0"/>
              <a:t> : فاعل , رغبة : مفعول </a:t>
            </a:r>
            <a:r>
              <a:rPr lang="ar-IQ" sz="2000" dirty="0" err="1" smtClean="0"/>
              <a:t>لاجله</a:t>
            </a:r>
            <a:r>
              <a:rPr lang="ar-IQ" sz="2000" dirty="0" smtClean="0"/>
              <a:t> </a:t>
            </a:r>
          </a:p>
          <a:p>
            <a:pPr lvl="1"/>
            <a:r>
              <a:rPr lang="ar-IQ" sz="2000" dirty="0" smtClean="0"/>
              <a:t>ونحو قوله تعالى ( ولا تمسكوهن </a:t>
            </a:r>
            <a:r>
              <a:rPr lang="ar-IQ" sz="2000" dirty="0" err="1" smtClean="0"/>
              <a:t>ضرارا</a:t>
            </a:r>
            <a:r>
              <a:rPr lang="ar-IQ" sz="2000" dirty="0" smtClean="0"/>
              <a:t> ) </a:t>
            </a:r>
          </a:p>
          <a:p>
            <a:pPr lvl="1"/>
            <a:r>
              <a:rPr lang="ar-IQ" sz="2000" dirty="0" smtClean="0"/>
              <a:t>لا : ناهية , تمسك : فعل مضارع , </a:t>
            </a:r>
            <a:r>
              <a:rPr lang="ar-IQ" sz="2000" dirty="0" err="1" smtClean="0"/>
              <a:t>ضرارا</a:t>
            </a:r>
            <a:r>
              <a:rPr lang="ar-IQ" sz="2000" dirty="0" smtClean="0"/>
              <a:t> : مفعول </a:t>
            </a:r>
            <a:r>
              <a:rPr lang="ar-IQ" sz="2000" dirty="0" err="1" smtClean="0"/>
              <a:t>لاجله</a:t>
            </a:r>
            <a:r>
              <a:rPr lang="ar-IQ" sz="2000" dirty="0" smtClean="0"/>
              <a:t> </a:t>
            </a:r>
          </a:p>
          <a:p>
            <a:pPr lvl="1"/>
            <a:r>
              <a:rPr lang="ar-IQ" dirty="0" smtClean="0"/>
              <a:t>تطبيقات على المفعول </a:t>
            </a:r>
            <a:r>
              <a:rPr lang="ar-IQ" dirty="0" err="1" smtClean="0"/>
              <a:t>لاجله</a:t>
            </a:r>
            <a:r>
              <a:rPr lang="ar-IQ" dirty="0" smtClean="0"/>
              <a:t> :</a:t>
            </a:r>
          </a:p>
          <a:p>
            <a:pPr lvl="2"/>
            <a:r>
              <a:rPr lang="ar-IQ" sz="2000" dirty="0" smtClean="0"/>
              <a:t>1_ فتحت باب النافذة تجديدا للهواء </a:t>
            </a:r>
          </a:p>
          <a:p>
            <a:pPr lvl="2"/>
            <a:r>
              <a:rPr lang="ar-IQ" sz="2000" dirty="0" smtClean="0"/>
              <a:t>2_ وقف الجمهور احتراما للاعبين </a:t>
            </a:r>
          </a:p>
          <a:p>
            <a:pPr lvl="2"/>
            <a:r>
              <a:rPr lang="ar-IQ" sz="2000" dirty="0" smtClean="0"/>
              <a:t>3_ سافر </a:t>
            </a:r>
            <a:r>
              <a:rPr lang="ar-IQ" sz="2000" dirty="0" err="1" smtClean="0"/>
              <a:t>الاب</a:t>
            </a:r>
            <a:r>
              <a:rPr lang="ar-IQ" sz="2000" dirty="0" smtClean="0"/>
              <a:t> طلبا للرزق </a:t>
            </a:r>
          </a:p>
          <a:p>
            <a:pPr lvl="2"/>
            <a:r>
              <a:rPr lang="ar-IQ" sz="2000" dirty="0" smtClean="0"/>
              <a:t>4- ساعدت البنت </a:t>
            </a:r>
            <a:r>
              <a:rPr lang="ar-IQ" sz="2000" dirty="0" err="1" smtClean="0"/>
              <a:t>امها</a:t>
            </a:r>
            <a:r>
              <a:rPr lang="ar-IQ" sz="2000" dirty="0" smtClean="0"/>
              <a:t> حرصا على مساعدتها </a:t>
            </a:r>
            <a:endParaRPr lang="ar-IQ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385</TotalTime>
  <Words>2098</Words>
  <Application>Microsoft Office PowerPoint</Application>
  <PresentationFormat>عرض على الشاشة (3:4)‏</PresentationFormat>
  <Paragraphs>249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رحلة</vt:lpstr>
      <vt:lpstr>المادة : اللغة العربية </vt:lpstr>
      <vt:lpstr>أقسام الجملة : </vt:lpstr>
      <vt:lpstr>المحاضرة الثانية  ركنا الجملة الفعلية </vt:lpstr>
      <vt:lpstr>أنواع الفاعل :</vt:lpstr>
      <vt:lpstr>المحاضرة الثانية  أنواع المفاعيل :</vt:lpstr>
      <vt:lpstr>العلامات الاعرابية للمفعول به :</vt:lpstr>
      <vt:lpstr>المحاضرة الرابعة  المفعول معه</vt:lpstr>
      <vt:lpstr>الحالات الاعرابية للمفعول معه : </vt:lpstr>
      <vt:lpstr>المحاضرة الخامسة   المفعول لأجله  </vt:lpstr>
      <vt:lpstr>المفعول المطلق  </vt:lpstr>
      <vt:lpstr> المحاضرة السادسة  المبتدأ والخبر </vt:lpstr>
      <vt:lpstr>أنواع المبتدأ  </vt:lpstr>
      <vt:lpstr>المحاضرة السابعة  أنواع الخبر </vt:lpstr>
      <vt:lpstr>تقديم الخبر على المبتدأ </vt:lpstr>
      <vt:lpstr>المحاضرة الثامنة  حذف المبتدأ </vt:lpstr>
      <vt:lpstr>الافعال الناقصة </vt:lpstr>
      <vt:lpstr>المحاضرة التاسعة  الحروف المشبهة بالفعل </vt:lpstr>
      <vt:lpstr>العدد </vt:lpstr>
      <vt:lpstr>المحاضرة العاشرة  تذكير العدد وتأنيثه مع المعدود</vt:lpstr>
      <vt:lpstr>تطبيقات حول العدد :  </vt:lpstr>
      <vt:lpstr>  المادة : اللغة العربية  مدرس المادة : نادية فاضل الأفندي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أستغفر الله</dc:creator>
  <cp:lastModifiedBy>Maher</cp:lastModifiedBy>
  <cp:revision>43</cp:revision>
  <dcterms:created xsi:type="dcterms:W3CDTF">2008-06-16T21:01:14Z</dcterms:created>
  <dcterms:modified xsi:type="dcterms:W3CDTF">2024-02-07T10:04:10Z</dcterms:modified>
</cp:coreProperties>
</file>