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2"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660"/>
  </p:normalViewPr>
  <p:slideViewPr>
    <p:cSldViewPr>
      <p:cViewPr>
        <p:scale>
          <a:sx n="125" d="100"/>
          <a:sy n="125" d="100"/>
        </p:scale>
        <p:origin x="-12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38DD5FA8-BE6D-4C8F-A1C0-308EB2279DFB}" type="datetimeFigureOut">
              <a:rPr lang="ar-SA" smtClean="0"/>
              <a:t>22/07/1445</a:t>
            </a:fld>
            <a:endParaRPr lang="ar-SA"/>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ar-SA"/>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0902BC3-2BC5-4F41-9AED-E568CC24627C}" type="slidenum">
              <a:rPr lang="ar-SA" smtClean="0"/>
              <a:t>‹#›</a:t>
            </a:fld>
            <a:endParaRPr lang="ar-SA"/>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2804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DD5FA8-BE6D-4C8F-A1C0-308EB2279DFB}"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376082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DD5FA8-BE6D-4C8F-A1C0-308EB2279DFB}"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414628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DD5FA8-BE6D-4C8F-A1C0-308EB2279DFB}" type="datetimeFigureOut">
              <a:rPr lang="ar-SA" smtClean="0"/>
              <a:t>22/07/1445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410056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38DD5FA8-BE6D-4C8F-A1C0-308EB2279DFB}" type="datetimeFigureOut">
              <a:rPr lang="ar-SA" smtClean="0"/>
              <a:t>22/07/1445</a:t>
            </a:fld>
            <a:endParaRPr lang="ar-SA"/>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ar-SA"/>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0902BC3-2BC5-4F41-9AED-E568CC24627C}" type="slidenum">
              <a:rPr lang="ar-SA" smtClean="0"/>
              <a:t>‹#›</a:t>
            </a:fld>
            <a:endParaRPr lang="ar-SA"/>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810627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8DD5FA8-BE6D-4C8F-A1C0-308EB2279DFB}" type="datetimeFigureOut">
              <a:rPr lang="ar-SA" smtClean="0"/>
              <a:t>22/07/1445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122943922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8DD5FA8-BE6D-4C8F-A1C0-308EB2279DFB}" type="datetimeFigureOut">
              <a:rPr lang="ar-SA" smtClean="0"/>
              <a:t>22/07/1445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297969488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8DD5FA8-BE6D-4C8F-A1C0-308EB2279DFB}" type="datetimeFigureOut">
              <a:rPr lang="ar-SA" smtClean="0"/>
              <a:t>22/07/1445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137439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D5FA8-BE6D-4C8F-A1C0-308EB2279DFB}" type="datetimeFigureOut">
              <a:rPr lang="ar-SA" smtClean="0"/>
              <a:t>22/07/1445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0902BC3-2BC5-4F41-9AED-E568CC24627C}" type="slidenum">
              <a:rPr lang="ar-SA" smtClean="0"/>
              <a:t>‹#›</a:t>
            </a:fld>
            <a:endParaRPr lang="ar-SA"/>
          </a:p>
        </p:txBody>
      </p:sp>
    </p:spTree>
    <p:extLst>
      <p:ext uri="{BB962C8B-B14F-4D97-AF65-F5344CB8AC3E}">
        <p14:creationId xmlns:p14="http://schemas.microsoft.com/office/powerpoint/2010/main" val="315867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38DD5FA8-BE6D-4C8F-A1C0-308EB2279DFB}" type="datetimeFigureOut">
              <a:rPr lang="ar-SA" smtClean="0"/>
              <a:t>22/07/1445</a:t>
            </a:fld>
            <a:endParaRPr lang="ar-S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0902BC3-2BC5-4F41-9AED-E568CC24627C}" type="slidenum">
              <a:rPr lang="ar-SA" smtClean="0"/>
              <a:t>‹#›</a:t>
            </a:fld>
            <a:endParaRPr lang="ar-S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752022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38DD5FA8-BE6D-4C8F-A1C0-308EB2279DFB}" type="datetimeFigureOut">
              <a:rPr lang="ar-SA" smtClean="0"/>
              <a:t>22/07/1445</a:t>
            </a:fld>
            <a:endParaRPr lang="ar-S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0902BC3-2BC5-4F41-9AED-E568CC24627C}" type="slidenum">
              <a:rPr lang="ar-SA" smtClean="0"/>
              <a:t>‹#›</a:t>
            </a:fld>
            <a:endParaRPr lang="ar-S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913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8DD5FA8-BE6D-4C8F-A1C0-308EB2279DFB}" type="datetimeFigureOut">
              <a:rPr lang="ar-SA" smtClean="0"/>
              <a:t>22/07/1445</a:t>
            </a:fld>
            <a:endParaRPr lang="ar-SA"/>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ar-SA"/>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0902BC3-2BC5-4F41-9AED-E568CC24627C}" type="slidenum">
              <a:rPr lang="ar-SA" smtClean="0"/>
              <a:t>‹#›</a:t>
            </a:fld>
            <a:endParaRPr lang="ar-SA"/>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425688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990599"/>
            <a:ext cx="9144000" cy="4800601"/>
          </a:xfrm>
        </p:spPr>
        <p:txBody>
          <a:bodyPr>
            <a:normAutofit fontScale="90000"/>
          </a:bodyPr>
          <a:lstStyle/>
          <a:p>
            <a:pPr rtl="1"/>
            <a:r>
              <a:rPr lang="ar-IQ" sz="3600" dirty="0">
                <a:latin typeface="Arial" pitchFamily="34" charset="0"/>
                <a:cs typeface="Arial" pitchFamily="34" charset="0"/>
              </a:rPr>
              <a:t>جامعة الموصل </a:t>
            </a:r>
            <a:br>
              <a:rPr lang="ar-IQ" sz="3600" dirty="0">
                <a:latin typeface="Arial" pitchFamily="34" charset="0"/>
                <a:cs typeface="Arial" pitchFamily="34" charset="0"/>
              </a:rPr>
            </a:br>
            <a:r>
              <a:rPr lang="ar-IQ" sz="3600" dirty="0">
                <a:latin typeface="Arial" pitchFamily="34" charset="0"/>
                <a:cs typeface="Arial" pitchFamily="34" charset="0"/>
              </a:rPr>
              <a:t>كلية الادارة والاقتصاد</a:t>
            </a:r>
            <a:br>
              <a:rPr lang="ar-IQ" sz="3600" dirty="0">
                <a:latin typeface="Arial" pitchFamily="34" charset="0"/>
                <a:cs typeface="Arial" pitchFamily="34" charset="0"/>
              </a:rPr>
            </a:br>
            <a:r>
              <a:rPr lang="ar-IQ" sz="3600" dirty="0">
                <a:latin typeface="Arial" pitchFamily="34" charset="0"/>
                <a:cs typeface="Arial" pitchFamily="34" charset="0"/>
              </a:rPr>
              <a:t>قسم الادارة الصناعية</a:t>
            </a:r>
            <a:br>
              <a:rPr lang="ar-IQ" sz="3600" dirty="0">
                <a:latin typeface="Arial" pitchFamily="34" charset="0"/>
                <a:cs typeface="Arial" pitchFamily="34" charset="0"/>
              </a:rPr>
            </a:br>
            <a:r>
              <a:rPr lang="ar-IQ" sz="3600" dirty="0">
                <a:latin typeface="Arial" pitchFamily="34" charset="0"/>
                <a:cs typeface="Arial" pitchFamily="34" charset="0"/>
              </a:rPr>
              <a:t>  </a:t>
            </a:r>
            <a:br>
              <a:rPr lang="ar-IQ" sz="3600" dirty="0">
                <a:latin typeface="Arial" pitchFamily="34" charset="0"/>
                <a:cs typeface="Arial" pitchFamily="34" charset="0"/>
              </a:rPr>
            </a:br>
            <a:r>
              <a:rPr lang="ar-SA" sz="3600" dirty="0">
                <a:latin typeface="Arial" pitchFamily="34" charset="0"/>
                <a:cs typeface="Arial" pitchFamily="34" charset="0"/>
              </a:rPr>
              <a:t>مبادئ </a:t>
            </a:r>
            <a:r>
              <a:rPr lang="ar-SA" sz="3600" dirty="0" smtClean="0">
                <a:latin typeface="Arial" pitchFamily="34" charset="0"/>
                <a:cs typeface="Arial" pitchFamily="34" charset="0"/>
              </a:rPr>
              <a:t>التسويق</a:t>
            </a:r>
            <a:r>
              <a:rPr lang="ar-IQ" sz="3600" dirty="0" smtClean="0">
                <a:latin typeface="Arial" pitchFamily="34" charset="0"/>
                <a:cs typeface="Arial" pitchFamily="34" charset="0"/>
              </a:rPr>
              <a:t> /</a:t>
            </a:r>
            <a:r>
              <a:rPr lang="ar-SA" sz="3600" dirty="0" smtClean="0">
                <a:latin typeface="Arial" pitchFamily="34" charset="0"/>
                <a:cs typeface="Arial" pitchFamily="34" charset="0"/>
              </a:rPr>
              <a:t>المرحلة </a:t>
            </a:r>
            <a:r>
              <a:rPr lang="ar-SA" sz="3600" dirty="0">
                <a:latin typeface="Arial" pitchFamily="34" charset="0"/>
                <a:cs typeface="Arial" pitchFamily="34" charset="0"/>
              </a:rPr>
              <a:t>الثانية</a:t>
            </a:r>
            <a:r>
              <a:rPr lang="ar-IQ" sz="3600" dirty="0">
                <a:latin typeface="Arial" pitchFamily="34" charset="0"/>
                <a:cs typeface="Arial" pitchFamily="34" charset="0"/>
              </a:rPr>
              <a:t/>
            </a:r>
            <a:br>
              <a:rPr lang="ar-IQ" sz="3600" dirty="0">
                <a:latin typeface="Arial" pitchFamily="34" charset="0"/>
                <a:cs typeface="Arial" pitchFamily="34" charset="0"/>
              </a:rPr>
            </a:br>
            <a:r>
              <a:rPr lang="ar-IQ" sz="4900" b="1" dirty="0">
                <a:latin typeface="Arial" pitchFamily="34" charset="0"/>
                <a:cs typeface="Arial" pitchFamily="34" charset="0"/>
              </a:rPr>
              <a:t>سلوك المستهلك وقرارات </a:t>
            </a:r>
            <a:r>
              <a:rPr lang="ar-IQ" sz="4900" b="1" dirty="0" smtClean="0">
                <a:latin typeface="Arial" pitchFamily="34" charset="0"/>
                <a:cs typeface="Arial" pitchFamily="34" charset="0"/>
              </a:rPr>
              <a:t>الشراء</a:t>
            </a:r>
            <a:r>
              <a:rPr lang="ar-SA" sz="3600" dirty="0" smtClean="0">
                <a:latin typeface="Arial" pitchFamily="34" charset="0"/>
                <a:cs typeface="Arial" pitchFamily="34" charset="0"/>
              </a:rPr>
              <a:t/>
            </a:r>
            <a:br>
              <a:rPr lang="ar-SA" sz="3600" dirty="0" smtClean="0">
                <a:latin typeface="Arial" pitchFamily="34" charset="0"/>
                <a:cs typeface="Arial" pitchFamily="34" charset="0"/>
              </a:rPr>
            </a:br>
            <a:r>
              <a:rPr lang="ar-SA" sz="3600" dirty="0">
                <a:latin typeface="Arial" pitchFamily="34" charset="0"/>
                <a:cs typeface="Arial" pitchFamily="34" charset="0"/>
              </a:rPr>
              <a:t/>
            </a:r>
            <a:br>
              <a:rPr lang="ar-SA" sz="3600" dirty="0">
                <a:latin typeface="Arial" pitchFamily="34" charset="0"/>
                <a:cs typeface="Arial" pitchFamily="34" charset="0"/>
              </a:rPr>
            </a:br>
            <a:r>
              <a:rPr lang="ar-SA" sz="3600" dirty="0">
                <a:latin typeface="Arial" pitchFamily="34" charset="0"/>
                <a:cs typeface="Arial" pitchFamily="34" charset="0"/>
              </a:rPr>
              <a:t>اعداد المحاضرة </a:t>
            </a:r>
            <a:r>
              <a:rPr lang="ar-IQ" sz="3600" dirty="0">
                <a:latin typeface="Arial" pitchFamily="34" charset="0"/>
                <a:cs typeface="Arial" pitchFamily="34" charset="0"/>
              </a:rPr>
              <a:t/>
            </a:r>
            <a:br>
              <a:rPr lang="ar-IQ" sz="3600" dirty="0">
                <a:latin typeface="Arial" pitchFamily="34" charset="0"/>
                <a:cs typeface="Arial" pitchFamily="34" charset="0"/>
              </a:rPr>
            </a:br>
            <a:r>
              <a:rPr lang="ar-SA" sz="3600" dirty="0">
                <a:latin typeface="Arial" pitchFamily="34" charset="0"/>
                <a:cs typeface="Arial" pitchFamily="34" charset="0"/>
              </a:rPr>
              <a:t>المدرس/ ايمان علي احمد</a:t>
            </a:r>
            <a:r>
              <a:rPr lang="ar-IQ" sz="3600" dirty="0">
                <a:latin typeface="Arial" pitchFamily="34" charset="0"/>
                <a:cs typeface="Arial" pitchFamily="34" charset="0"/>
              </a:rPr>
              <a:t/>
            </a:r>
            <a:br>
              <a:rPr lang="ar-IQ" sz="3600" dirty="0">
                <a:latin typeface="Arial" pitchFamily="34" charset="0"/>
                <a:cs typeface="Arial" pitchFamily="34" charset="0"/>
              </a:rPr>
            </a:br>
            <a:r>
              <a:rPr lang="ar-IQ" sz="3600" dirty="0">
                <a:latin typeface="Arial" pitchFamily="34" charset="0"/>
                <a:cs typeface="Arial" pitchFamily="34" charset="0"/>
              </a:rPr>
              <a:t>2023-2024</a:t>
            </a:r>
            <a:r>
              <a:rPr lang="ar-SA" sz="3600" dirty="0">
                <a:latin typeface="Arial" pitchFamily="34" charset="0"/>
                <a:cs typeface="Arial" pitchFamily="34" charset="0"/>
              </a:rPr>
              <a:t> </a:t>
            </a:r>
            <a:r>
              <a:rPr lang="ar-IQ" sz="3600" dirty="0">
                <a:latin typeface="Arial" pitchFamily="34" charset="0"/>
                <a:cs typeface="Arial" pitchFamily="34" charset="0"/>
              </a:rPr>
              <a:t>  </a:t>
            </a:r>
            <a:endParaRPr lang="ar-SA" sz="36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28601"/>
            <a:ext cx="990600"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620" y="228600"/>
            <a:ext cx="982981"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4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477000"/>
          </a:xfrm>
        </p:spPr>
        <p:txBody>
          <a:bodyPr>
            <a:normAutofit/>
          </a:bodyPr>
          <a:lstStyle/>
          <a:p>
            <a:pPr algn="justLow" rtl="1"/>
            <a:r>
              <a:rPr lang="ar-SA" sz="2800" dirty="0">
                <a:latin typeface="Arial" pitchFamily="34" charset="0"/>
                <a:cs typeface="Arial" pitchFamily="34" charset="0"/>
              </a:rPr>
              <a:t>وتبين من دراسة أجرتها الجمعية الوطنية لحماية المستهلك أن </a:t>
            </a:r>
            <a:r>
              <a:rPr lang="ar-SA" sz="2800" dirty="0" smtClean="0">
                <a:latin typeface="Arial" pitchFamily="34" charset="0"/>
                <a:cs typeface="Arial" pitchFamily="34" charset="0"/>
              </a:rPr>
              <a:t>أفراد</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الطبقة الاجتماعية الوسطى يميلون إلى تحسين أوضاعهم الحياتية من </a:t>
            </a:r>
            <a:r>
              <a:rPr lang="ar-SA" sz="2800" dirty="0" smtClean="0">
                <a:latin typeface="Arial" pitchFamily="34" charset="0"/>
                <a:cs typeface="Arial" pitchFamily="34" charset="0"/>
              </a:rPr>
              <a:t>خلال</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شراء منتجات كهربائية من </a:t>
            </a:r>
            <a:r>
              <a:rPr lang="ar-SA" sz="2800" dirty="0" err="1">
                <a:latin typeface="Arial" pitchFamily="34" charset="0"/>
                <a:cs typeface="Arial" pitchFamily="34" charset="0"/>
              </a:rPr>
              <a:t>مناشئ</a:t>
            </a:r>
            <a:r>
              <a:rPr lang="ar-SA" sz="2800" dirty="0">
                <a:latin typeface="Arial" pitchFamily="34" charset="0"/>
                <a:cs typeface="Arial" pitchFamily="34" charset="0"/>
              </a:rPr>
              <a:t> مختلفة ويبحثون عن الأسعار </a:t>
            </a:r>
            <a:r>
              <a:rPr lang="ar-SA" sz="2800" dirty="0" smtClean="0">
                <a:latin typeface="Arial" pitchFamily="34" charset="0"/>
                <a:cs typeface="Arial" pitchFamily="34" charset="0"/>
              </a:rPr>
              <a:t>المعتدلة</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ويختارون الأجهزة الكهربائية البديلة التي تكون منافسة للأجهزة </a:t>
            </a:r>
            <a:r>
              <a:rPr lang="ar-SA" sz="2800" dirty="0" smtClean="0">
                <a:latin typeface="Arial" pitchFamily="34" charset="0"/>
                <a:cs typeface="Arial" pitchFamily="34" charset="0"/>
              </a:rPr>
              <a:t>الكهربائية</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ذات العلامات التجارية العالمية، وأن سلوك الشراء لدى الطبقة الوسطى </a:t>
            </a:r>
            <a:r>
              <a:rPr lang="ar-SA" sz="2800" dirty="0" smtClean="0">
                <a:latin typeface="Arial" pitchFamily="34" charset="0"/>
                <a:cs typeface="Arial" pitchFamily="34" charset="0"/>
              </a:rPr>
              <a:t>قد</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تحسّن بفضل زيادة </a:t>
            </a:r>
            <a:r>
              <a:rPr lang="ar-SA" sz="2800" dirty="0" smtClean="0">
                <a:latin typeface="Arial" pitchFamily="34" charset="0"/>
                <a:cs typeface="Arial" pitchFamily="34" charset="0"/>
              </a:rPr>
              <a:t>دخولهم </a:t>
            </a:r>
            <a:r>
              <a:rPr lang="ar-SA" sz="2800" dirty="0">
                <a:latin typeface="Arial" pitchFamily="34" charset="0"/>
                <a:cs typeface="Arial" pitchFamily="34" charset="0"/>
              </a:rPr>
              <a:t>ما انعكس بالإيجاب على أنماط </a:t>
            </a:r>
            <a:r>
              <a:rPr lang="ar-SA" sz="2800" dirty="0" smtClean="0">
                <a:latin typeface="Arial" pitchFamily="34" charset="0"/>
                <a:cs typeface="Arial" pitchFamily="34" charset="0"/>
              </a:rPr>
              <a:t>شرائهم</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لأجهزة كهربائية ذات جودة عالية مثل المكيفات وسخانات الماء </a:t>
            </a:r>
            <a:r>
              <a:rPr lang="ar-SA" sz="2800" dirty="0" smtClean="0">
                <a:latin typeface="Arial" pitchFamily="34" charset="0"/>
                <a:cs typeface="Arial" pitchFamily="34" charset="0"/>
              </a:rPr>
              <a:t>والثلاجات</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وأجهزة الطبخ والمدافئ وغيرها كثير، أما بخصوص الطبقات العليا </a:t>
            </a:r>
            <a:r>
              <a:rPr lang="ar-SA" sz="2800" dirty="0" smtClean="0">
                <a:latin typeface="Arial" pitchFamily="34" charset="0"/>
                <a:cs typeface="Arial" pitchFamily="34" charset="0"/>
              </a:rPr>
              <a:t>فإن</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أفرادها يتمتعون بدخول عالية تجعلهم يميلون إلى شراء المنتجات </a:t>
            </a:r>
            <a:r>
              <a:rPr lang="ar-SA" sz="2800" dirty="0" smtClean="0">
                <a:latin typeface="Arial" pitchFamily="34" charset="0"/>
                <a:cs typeface="Arial" pitchFamily="34" charset="0"/>
              </a:rPr>
              <a:t>الأجنبية</a:t>
            </a:r>
            <a:endParaRPr lang="ar-IQ" sz="2800" dirty="0" smtClean="0">
              <a:latin typeface="Arial" pitchFamily="34" charset="0"/>
              <a:cs typeface="Arial" pitchFamily="34" charset="0"/>
            </a:endParaRPr>
          </a:p>
          <a:p>
            <a:pPr marL="0" indent="0" algn="justLow" rtl="1">
              <a:buNone/>
            </a:pPr>
            <a:r>
              <a:rPr lang="ar-SA" sz="2800" dirty="0" smtClean="0">
                <a:latin typeface="Arial" pitchFamily="34" charset="0"/>
                <a:cs typeface="Arial" pitchFamily="34" charset="0"/>
              </a:rPr>
              <a:t> </a:t>
            </a:r>
            <a:r>
              <a:rPr lang="ar-SA" sz="2800" dirty="0">
                <a:latin typeface="Arial" pitchFamily="34" charset="0"/>
                <a:cs typeface="Arial" pitchFamily="34" charset="0"/>
              </a:rPr>
              <a:t>غالية الثمن التي يعتقدون أنها ذات جودة عالية.</a:t>
            </a:r>
          </a:p>
        </p:txBody>
      </p:sp>
    </p:spTree>
    <p:extLst>
      <p:ext uri="{BB962C8B-B14F-4D97-AF65-F5344CB8AC3E}">
        <p14:creationId xmlns:p14="http://schemas.microsoft.com/office/powerpoint/2010/main" val="41069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 rtl="1">
              <a:buNone/>
            </a:pPr>
            <a:r>
              <a:rPr lang="ar-SA" b="1" dirty="0" smtClean="0">
                <a:latin typeface="Arial" pitchFamily="34" charset="0"/>
                <a:cs typeface="Arial" pitchFamily="34" charset="0"/>
              </a:rPr>
              <a:t>العوامل </a:t>
            </a:r>
            <a:r>
              <a:rPr lang="ar-SA" b="1" dirty="0">
                <a:latin typeface="Arial" pitchFamily="34" charset="0"/>
                <a:cs typeface="Arial" pitchFamily="34" charset="0"/>
              </a:rPr>
              <a:t>الاجتماعية: </a:t>
            </a:r>
            <a:r>
              <a:rPr lang="ar-SA" dirty="0">
                <a:latin typeface="Arial" pitchFamily="34" charset="0"/>
                <a:cs typeface="Arial" pitchFamily="34" charset="0"/>
              </a:rPr>
              <a:t>وتتمثل في مجموعة العوامل التي تؤثر على السلوك الشخصي للمستهلك </a:t>
            </a:r>
            <a:r>
              <a:rPr lang="ar-SA" dirty="0" smtClean="0">
                <a:latin typeface="Arial" pitchFamily="34" charset="0"/>
                <a:cs typeface="Arial" pitchFamily="34" charset="0"/>
              </a:rPr>
              <a:t>نتيجة</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انتمائه لجماعات مختلفة فهنالك الجماعات المرجعية والأسرة والجماعات التي يلعب فيها </a:t>
            </a:r>
            <a:r>
              <a:rPr lang="ar-SA" dirty="0" smtClean="0">
                <a:latin typeface="Arial" pitchFamily="34" charset="0"/>
                <a:cs typeface="Arial" pitchFamily="34" charset="0"/>
              </a:rPr>
              <a:t>المستهلك</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دوراً معيناً وسنقوم بإلقاء بعض الضوء على كل من هذه المجالات تباعاً .</a:t>
            </a:r>
          </a:p>
          <a:p>
            <a:pPr marL="0" indent="0" algn="just" rtl="1">
              <a:buNone/>
            </a:pPr>
            <a:r>
              <a:rPr lang="ar-SA" b="1" dirty="0">
                <a:latin typeface="Arial" pitchFamily="34" charset="0"/>
                <a:cs typeface="Arial" pitchFamily="34" charset="0"/>
              </a:rPr>
              <a:t>أ‌-الجماعات </a:t>
            </a:r>
            <a:r>
              <a:rPr lang="ar-SA" b="1" dirty="0" err="1">
                <a:latin typeface="Arial" pitchFamily="34" charset="0"/>
                <a:cs typeface="Arial" pitchFamily="34" charset="0"/>
              </a:rPr>
              <a:t>المرجعية:</a:t>
            </a:r>
            <a:r>
              <a:rPr lang="ar-SA" dirty="0" err="1">
                <a:latin typeface="Arial" pitchFamily="34" charset="0"/>
                <a:cs typeface="Arial" pitchFamily="34" charset="0"/>
              </a:rPr>
              <a:t>وهي</a:t>
            </a:r>
            <a:r>
              <a:rPr lang="ar-SA" b="1" dirty="0">
                <a:latin typeface="Arial" pitchFamily="34" charset="0"/>
                <a:cs typeface="Arial" pitchFamily="34" charset="0"/>
              </a:rPr>
              <a:t> </a:t>
            </a:r>
            <a:r>
              <a:rPr lang="ar-SA" dirty="0">
                <a:latin typeface="Arial" pitchFamily="34" charset="0"/>
                <a:cs typeface="Arial" pitchFamily="34" charset="0"/>
              </a:rPr>
              <a:t>جماعات يستخدمها المستهلك لمقارنة تصرفاته أو خصائصه بأفرادها </a:t>
            </a:r>
            <a:r>
              <a:rPr lang="ar-SA" dirty="0" smtClean="0">
                <a:latin typeface="Arial" pitchFamily="34" charset="0"/>
                <a:cs typeface="Arial" pitchFamily="34" charset="0"/>
              </a:rPr>
              <a:t>أو</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أعضائها وهذه الجماعات تؤثر على المستهلك بشكل مباشر أو غير مباشر وتنقسم الجماعات التي </a:t>
            </a:r>
            <a:r>
              <a:rPr lang="ar-SA" dirty="0" smtClean="0">
                <a:latin typeface="Arial" pitchFamily="34" charset="0"/>
                <a:cs typeface="Arial" pitchFamily="34" charset="0"/>
              </a:rPr>
              <a:t>تؤثر</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على السلوك الاستهلاكي بشكل مباشر إلى جماعات أولية وجماعات ثانوية أما الجماعات التي تؤثر </a:t>
            </a:r>
            <a:r>
              <a:rPr lang="ar-SA" dirty="0" smtClean="0">
                <a:latin typeface="Arial" pitchFamily="34" charset="0"/>
                <a:cs typeface="Arial" pitchFamily="34" charset="0"/>
              </a:rPr>
              <a:t>على</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المستهلك بطريقة غير مباشرة فتشمل الجماعات المرغوبة والجماعات غير المرغوبة</a:t>
            </a:r>
            <a:r>
              <a:rPr lang="ar-IQ" dirty="0">
                <a:latin typeface="Arial" pitchFamily="34" charset="0"/>
                <a:cs typeface="Arial" pitchFamily="34" charset="0"/>
              </a:rPr>
              <a:t>.</a:t>
            </a:r>
            <a:endParaRPr lang="ar-SA" dirty="0">
              <a:latin typeface="Arial" pitchFamily="34" charset="0"/>
              <a:cs typeface="Arial" pitchFamily="34" charset="0"/>
            </a:endParaRPr>
          </a:p>
          <a:p>
            <a:pPr marL="0" indent="0" algn="just" rtl="1">
              <a:buNone/>
            </a:pPr>
            <a:r>
              <a:rPr lang="ar-SA" dirty="0">
                <a:latin typeface="Arial" pitchFamily="34" charset="0"/>
                <a:cs typeface="Arial" pitchFamily="34" charset="0"/>
              </a:rPr>
              <a:t> وتعرف الجماعات الأولية بأنها تلك التي ينتمي إليها الشخص ويتفاعل معها مثل العائلة </a:t>
            </a:r>
            <a:r>
              <a:rPr lang="ar-SA" dirty="0" smtClean="0">
                <a:latin typeface="Arial" pitchFamily="34" charset="0"/>
                <a:cs typeface="Arial" pitchFamily="34" charset="0"/>
              </a:rPr>
              <a:t>والأقرباء</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والجيران وزملاء العمل،</a:t>
            </a:r>
            <a:r>
              <a:rPr lang="ar-IQ" dirty="0">
                <a:latin typeface="Arial" pitchFamily="34" charset="0"/>
                <a:cs typeface="Arial" pitchFamily="34" charset="0"/>
              </a:rPr>
              <a:t> </a:t>
            </a:r>
            <a:r>
              <a:rPr lang="ar-SA" dirty="0">
                <a:latin typeface="Arial" pitchFamily="34" charset="0"/>
                <a:cs typeface="Arial" pitchFamily="34" charset="0"/>
              </a:rPr>
              <a:t>أما الجماعة الثانوية فتشمل الجمعيات العلمية والاتحادات النقابية وعضوية </a:t>
            </a:r>
            <a:r>
              <a:rPr lang="ar-SA" dirty="0" smtClean="0">
                <a:latin typeface="Arial" pitchFamily="34" charset="0"/>
                <a:cs typeface="Arial" pitchFamily="34" charset="0"/>
              </a:rPr>
              <a:t>هذه</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الجمعيات لا تتسم بالاستمرارية أما الجماعات المرغوبة (جماعات الطموح) فهي تلك التي </a:t>
            </a:r>
            <a:r>
              <a:rPr lang="ar-SA" dirty="0" smtClean="0">
                <a:latin typeface="Arial" pitchFamily="34" charset="0"/>
                <a:cs typeface="Arial" pitchFamily="34" charset="0"/>
              </a:rPr>
              <a:t>يطمح</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الشخص في الانتماء إلها لأنه معجب بأعضائها ونتيجة لذلك يحاول الشخص محاكاتهم بتصرفاته... </a:t>
            </a:r>
            <a:r>
              <a:rPr lang="ar-SA" dirty="0" smtClean="0">
                <a:latin typeface="Arial" pitchFamily="34" charset="0"/>
                <a:cs typeface="Arial" pitchFamily="34" charset="0"/>
              </a:rPr>
              <a:t>الخ</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أما الجماعات غير المرغوبة فهي تلك التي لا يرغب الشخص في الانتماء إليها، ولذلك يحاول </a:t>
            </a:r>
            <a:r>
              <a:rPr lang="ar-SA" dirty="0" smtClean="0">
                <a:latin typeface="Arial" pitchFamily="34" charset="0"/>
                <a:cs typeface="Arial" pitchFamily="34" charset="0"/>
              </a:rPr>
              <a:t>الابتعاد</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عنها وعن تصرفات أعضائها وعموماً فإنه يمكن القول أن المسوقين يحاولون دراسة الجماعات </a:t>
            </a:r>
            <a:r>
              <a:rPr lang="ar-SA" dirty="0" smtClean="0">
                <a:latin typeface="Arial" pitchFamily="34" charset="0"/>
                <a:cs typeface="Arial" pitchFamily="34" charset="0"/>
              </a:rPr>
              <a:t>المرجعية</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والتعرف على أعضائها وبصورة خاصة على قائد كل جماعة وذلك من أجل التأثير عليه لأنه بدوره </a:t>
            </a:r>
            <a:r>
              <a:rPr lang="ar-SA" dirty="0" smtClean="0">
                <a:latin typeface="Arial" pitchFamily="34" charset="0"/>
                <a:cs typeface="Arial" pitchFamily="34" charset="0"/>
              </a:rPr>
              <a:t>يؤثر</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على الجماعة.</a:t>
            </a:r>
          </a:p>
          <a:p>
            <a:pPr algn="r" rtl="1"/>
            <a:endParaRPr lang="ar-SA" dirty="0"/>
          </a:p>
        </p:txBody>
      </p:sp>
    </p:spTree>
    <p:extLst>
      <p:ext uri="{BB962C8B-B14F-4D97-AF65-F5344CB8AC3E}">
        <p14:creationId xmlns:p14="http://schemas.microsoft.com/office/powerpoint/2010/main" val="26218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 rtl="1">
              <a:buNone/>
            </a:pPr>
            <a:r>
              <a:rPr lang="ar-SA" sz="2400" b="1" dirty="0">
                <a:latin typeface="Arial" pitchFamily="34" charset="0"/>
                <a:cs typeface="Arial" pitchFamily="34" charset="0"/>
              </a:rPr>
              <a:t>ب‌-الأسرة: </a:t>
            </a:r>
            <a:r>
              <a:rPr lang="ar-SA" sz="2400" dirty="0">
                <a:latin typeface="Arial" pitchFamily="34" charset="0"/>
                <a:cs typeface="Arial" pitchFamily="34" charset="0"/>
              </a:rPr>
              <a:t>وهي من أقوى مصادر التأثير الاجتماعي في سلوك المستهلك، ويمكن في هذا المجال التمييز بين نوعين من الأسر النوع الأول  هو الذي يكون فيه الشخص رباً للأسرة التي تشمل الزوجة والأبناء الأسرة الصغيرة</a:t>
            </a:r>
            <a:r>
              <a:rPr lang="ar-IQ" sz="2400" dirty="0">
                <a:latin typeface="Arial" pitchFamily="34" charset="0"/>
                <a:cs typeface="Arial" pitchFamily="34" charset="0"/>
              </a:rPr>
              <a:t>.</a:t>
            </a:r>
          </a:p>
          <a:p>
            <a:pPr marL="0" indent="0" algn="just" rtl="1">
              <a:buNone/>
            </a:pPr>
            <a:r>
              <a:rPr lang="ar-SA" sz="2400" dirty="0">
                <a:latin typeface="Arial" pitchFamily="34" charset="0"/>
                <a:cs typeface="Arial" pitchFamily="34" charset="0"/>
              </a:rPr>
              <a:t> أما النوع الثاني فهو الذي ينشأ فيه الشخص ويتكون من الأسرة الكبيرة ويركز المسوقون عادة على النوع الأول </a:t>
            </a:r>
            <a:r>
              <a:rPr lang="ar-IQ" sz="2400" dirty="0">
                <a:latin typeface="Arial" pitchFamily="34" charset="0"/>
                <a:cs typeface="Arial" pitchFamily="34" charset="0"/>
              </a:rPr>
              <a:t>.</a:t>
            </a:r>
          </a:p>
          <a:p>
            <a:pPr marL="0" indent="0" algn="just" rtl="1">
              <a:buNone/>
            </a:pPr>
            <a:r>
              <a:rPr lang="ar-SA" sz="2400" dirty="0">
                <a:latin typeface="Arial" pitchFamily="34" charset="0"/>
                <a:cs typeface="Arial" pitchFamily="34" charset="0"/>
              </a:rPr>
              <a:t>أن التأثير يكون أكثر وضوحاً وقوة وقد أجريت بعض الدراسات على الأسرة الأمريكية من أجل معرفة مدى ومجال تأثير كل من الزوج والزوجة على قرارات الشراء وتبين من هذه الدراسات أن الزوج يتخذ القرارات الشرائية المتعلقة بمتانة السلعة وقوتها الميكانيكية (مثال ذلك الغسالات الكهربائية ومكيفات الهواء) بينما تركز الزوجة على الخصائص الجمالية (شكل الغسالات الكهربائية والتصميم الجذاب لمكيفات الهواء) أما الزوجان فيشتركان معاً في اتخاذ قرارات الشراء الخاصة بالسلع المرتفعة التكاليف أو التي تهم الطرفين كالأثاث والسكن.... الخ ) والحقيقة أن أهمية هذا التصنيف تكمن في أنه يساعد المسوّق على تصميم المزيج التسويقي وتوجهه إلى كل فرد في  العائلة بما يناسب تفكيره وخصائصه .</a:t>
            </a:r>
          </a:p>
          <a:p>
            <a:pPr algn="r" rtl="1"/>
            <a:endParaRPr lang="ar-SA" sz="2400" dirty="0">
              <a:latin typeface="Arial" pitchFamily="34" charset="0"/>
              <a:cs typeface="Arial" pitchFamily="34" charset="0"/>
            </a:endParaRPr>
          </a:p>
        </p:txBody>
      </p:sp>
    </p:spTree>
    <p:extLst>
      <p:ext uri="{BB962C8B-B14F-4D97-AF65-F5344CB8AC3E}">
        <p14:creationId xmlns:p14="http://schemas.microsoft.com/office/powerpoint/2010/main" val="41334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934200"/>
          </a:xfrm>
        </p:spPr>
        <p:txBody>
          <a:bodyPr>
            <a:normAutofit/>
          </a:bodyPr>
          <a:lstStyle/>
          <a:p>
            <a:pPr marL="0" indent="0" algn="justLow" rtl="1">
              <a:buNone/>
            </a:pPr>
            <a:r>
              <a:rPr lang="ar-SA" sz="3200" dirty="0">
                <a:latin typeface="Arial" pitchFamily="34" charset="0"/>
                <a:cs typeface="Arial" pitchFamily="34" charset="0"/>
              </a:rPr>
              <a:t>ت‌-</a:t>
            </a:r>
            <a:r>
              <a:rPr lang="ar-SA" sz="3200" b="1" dirty="0">
                <a:latin typeface="Arial" pitchFamily="34" charset="0"/>
                <a:cs typeface="Arial" pitchFamily="34" charset="0"/>
              </a:rPr>
              <a:t>الادوار: </a:t>
            </a:r>
            <a:r>
              <a:rPr lang="ar-SA" sz="3200" dirty="0">
                <a:latin typeface="Arial" pitchFamily="34" charset="0"/>
                <a:cs typeface="Arial" pitchFamily="34" charset="0"/>
              </a:rPr>
              <a:t>ويمكن أن يلعب هذا الشخص أدوار مختلفة </a:t>
            </a:r>
            <a:r>
              <a:rPr lang="ar-SA" sz="3200" dirty="0" smtClean="0">
                <a:latin typeface="Arial" pitchFamily="34" charset="0"/>
                <a:cs typeface="Arial" pitchFamily="34" charset="0"/>
              </a:rPr>
              <a:t>حسب</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 </a:t>
            </a:r>
            <a:r>
              <a:rPr lang="ar-SA" sz="3200" dirty="0">
                <a:latin typeface="Arial" pitchFamily="34" charset="0"/>
                <a:cs typeface="Arial" pitchFamily="34" charset="0"/>
              </a:rPr>
              <a:t>المؤسسة التي </a:t>
            </a:r>
            <a:r>
              <a:rPr lang="ar-SA" sz="3200" dirty="0" smtClean="0">
                <a:latin typeface="Arial" pitchFamily="34" charset="0"/>
                <a:cs typeface="Arial" pitchFamily="34" charset="0"/>
              </a:rPr>
              <a:t>ينتمي</a:t>
            </a:r>
            <a:r>
              <a:rPr lang="ar-IQ" sz="3200" dirty="0">
                <a:latin typeface="Arial" pitchFamily="34" charset="0"/>
                <a:cs typeface="Arial" pitchFamily="34" charset="0"/>
              </a:rPr>
              <a:t> </a:t>
            </a:r>
            <a:r>
              <a:rPr lang="ar-SA" sz="3200" dirty="0" smtClean="0">
                <a:latin typeface="Arial" pitchFamily="34" charset="0"/>
                <a:cs typeface="Arial" pitchFamily="34" charset="0"/>
              </a:rPr>
              <a:t>إليها </a:t>
            </a:r>
            <a:r>
              <a:rPr lang="ar-SA" sz="3200" dirty="0">
                <a:latin typeface="Arial" pitchFamily="34" charset="0"/>
                <a:cs typeface="Arial" pitchFamily="34" charset="0"/>
              </a:rPr>
              <a:t>أي سيكون له دور وحاجات في </a:t>
            </a:r>
            <a:r>
              <a:rPr lang="ar-SA" sz="3200" dirty="0" smtClean="0">
                <a:latin typeface="Arial" pitchFamily="34" charset="0"/>
                <a:cs typeface="Arial" pitchFamily="34" charset="0"/>
              </a:rPr>
              <a:t>النادي</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 </a:t>
            </a:r>
            <a:r>
              <a:rPr lang="ar-SA" sz="3200" dirty="0">
                <a:latin typeface="Arial" pitchFamily="34" charset="0"/>
                <a:cs typeface="Arial" pitchFamily="34" charset="0"/>
              </a:rPr>
              <a:t>تختلف عن دوره وحاجاته كمدير عام </a:t>
            </a:r>
            <a:r>
              <a:rPr lang="ar-SA" sz="3200" dirty="0" smtClean="0">
                <a:latin typeface="Arial" pitchFamily="34" charset="0"/>
                <a:cs typeface="Arial" pitchFamily="34" charset="0"/>
              </a:rPr>
              <a:t>شركة </a:t>
            </a:r>
            <a:r>
              <a:rPr lang="ar-SA" sz="3200" dirty="0">
                <a:latin typeface="Arial" pitchFamily="34" charset="0"/>
                <a:cs typeface="Arial" pitchFamily="34" charset="0"/>
              </a:rPr>
              <a:t>أو أستاذ جامعي </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وذلك </a:t>
            </a:r>
            <a:r>
              <a:rPr lang="ar-SA" sz="3200" dirty="0">
                <a:latin typeface="Arial" pitchFamily="34" charset="0"/>
                <a:cs typeface="Arial" pitchFamily="34" charset="0"/>
              </a:rPr>
              <a:t>لأن كل جماعة تتوقع منه تصرفاً أو تتطلب حاجات </a:t>
            </a:r>
            <a:r>
              <a:rPr lang="ar-SA" sz="3200" dirty="0" smtClean="0">
                <a:latin typeface="Arial" pitchFamily="34" charset="0"/>
                <a:cs typeface="Arial" pitchFamily="34" charset="0"/>
              </a:rPr>
              <a:t>معينة</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 </a:t>
            </a:r>
            <a:r>
              <a:rPr lang="ar-SA" sz="3200" dirty="0">
                <a:latin typeface="Arial" pitchFamily="34" charset="0"/>
                <a:cs typeface="Arial" pitchFamily="34" charset="0"/>
              </a:rPr>
              <a:t>فإذا نظرنا إليه كعضو (أو لاعب) في نادي رياضي، فإنه </a:t>
            </a:r>
            <a:r>
              <a:rPr lang="ar-SA" sz="3200" dirty="0" smtClean="0">
                <a:latin typeface="Arial" pitchFamily="34" charset="0"/>
                <a:cs typeface="Arial" pitchFamily="34" charset="0"/>
              </a:rPr>
              <a:t>سيحتاج</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 </a:t>
            </a:r>
            <a:r>
              <a:rPr lang="ar-SA" sz="3200" dirty="0">
                <a:latin typeface="Arial" pitchFamily="34" charset="0"/>
                <a:cs typeface="Arial" pitchFamily="34" charset="0"/>
              </a:rPr>
              <a:t>إلى </a:t>
            </a:r>
            <a:r>
              <a:rPr lang="ar-SA" sz="3200" dirty="0" smtClean="0">
                <a:latin typeface="Arial" pitchFamily="34" charset="0"/>
                <a:cs typeface="Arial" pitchFamily="34" charset="0"/>
              </a:rPr>
              <a:t>ملابس</a:t>
            </a:r>
            <a:r>
              <a:rPr lang="ar-IQ" sz="3200" dirty="0">
                <a:latin typeface="Arial" pitchFamily="34" charset="0"/>
                <a:cs typeface="Arial" pitchFamily="34" charset="0"/>
              </a:rPr>
              <a:t> </a:t>
            </a:r>
            <a:r>
              <a:rPr lang="ar-SA" sz="3200" dirty="0" smtClean="0">
                <a:latin typeface="Arial" pitchFamily="34" charset="0"/>
                <a:cs typeface="Arial" pitchFamily="34" charset="0"/>
              </a:rPr>
              <a:t>وأدوات </a:t>
            </a:r>
            <a:r>
              <a:rPr lang="ar-SA" sz="3200" dirty="0">
                <a:latin typeface="Arial" pitchFamily="34" charset="0"/>
                <a:cs typeface="Arial" pitchFamily="34" charset="0"/>
              </a:rPr>
              <a:t>رياضية أما إذا كان طالباً فإنه سيحتاج </a:t>
            </a:r>
            <a:r>
              <a:rPr lang="ar-SA" sz="3200" dirty="0" smtClean="0">
                <a:latin typeface="Arial" pitchFamily="34" charset="0"/>
                <a:cs typeface="Arial" pitchFamily="34" charset="0"/>
              </a:rPr>
              <a:t>إلى</a:t>
            </a:r>
            <a:endParaRPr lang="ar-IQ" sz="3200" dirty="0" smtClean="0">
              <a:latin typeface="Arial" pitchFamily="34" charset="0"/>
              <a:cs typeface="Arial" pitchFamily="34" charset="0"/>
            </a:endParaRPr>
          </a:p>
          <a:p>
            <a:pPr marL="0" indent="0" algn="justLow" rtl="1">
              <a:buNone/>
            </a:pPr>
            <a:r>
              <a:rPr lang="ar-SA" sz="3200" dirty="0" smtClean="0">
                <a:latin typeface="Arial" pitchFamily="34" charset="0"/>
                <a:cs typeface="Arial" pitchFamily="34" charset="0"/>
              </a:rPr>
              <a:t> </a:t>
            </a:r>
            <a:r>
              <a:rPr lang="ar-SA" sz="3200" dirty="0">
                <a:latin typeface="Arial" pitchFamily="34" charset="0"/>
                <a:cs typeface="Arial" pitchFamily="34" charset="0"/>
              </a:rPr>
              <a:t>أدوات مدرسية من دفاتر وأقلام وقرطاسية وكتب وغيرها.</a:t>
            </a:r>
            <a:endParaRPr lang="ar-IQ" sz="3200" dirty="0">
              <a:latin typeface="Arial" pitchFamily="34" charset="0"/>
              <a:cs typeface="Arial" pitchFamily="34" charset="0"/>
            </a:endParaRPr>
          </a:p>
        </p:txBody>
      </p:sp>
    </p:spTree>
    <p:extLst>
      <p:ext uri="{BB962C8B-B14F-4D97-AF65-F5344CB8AC3E}">
        <p14:creationId xmlns:p14="http://schemas.microsoft.com/office/powerpoint/2010/main" val="1295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76200"/>
            <a:ext cx="8610600" cy="6858000"/>
          </a:xfrm>
        </p:spPr>
        <p:txBody>
          <a:bodyPr>
            <a:normAutofit/>
          </a:bodyPr>
          <a:lstStyle/>
          <a:p>
            <a:pPr marL="0" indent="0" algn="just" rtl="1">
              <a:buNone/>
            </a:pPr>
            <a:r>
              <a:rPr lang="ar-IQ" dirty="0"/>
              <a:t>3</a:t>
            </a:r>
            <a:r>
              <a:rPr lang="ar-SA" dirty="0">
                <a:latin typeface="Arial" pitchFamily="34" charset="0"/>
                <a:cs typeface="Arial" pitchFamily="34" charset="0"/>
              </a:rPr>
              <a:t>-  </a:t>
            </a:r>
            <a:r>
              <a:rPr lang="ar-SA" b="1" dirty="0">
                <a:latin typeface="Arial" pitchFamily="34" charset="0"/>
                <a:cs typeface="Arial" pitchFamily="34" charset="0"/>
              </a:rPr>
              <a:t>العوامل الشخصية: </a:t>
            </a:r>
            <a:r>
              <a:rPr lang="ar-SA" dirty="0">
                <a:latin typeface="Arial" pitchFamily="34" charset="0"/>
                <a:cs typeface="Arial" pitchFamily="34" charset="0"/>
              </a:rPr>
              <a:t>تتأثر قرارات المشتري أيضاً بخصائصه الشخصية مثل عمر </a:t>
            </a:r>
            <a:r>
              <a:rPr lang="ar-SA" dirty="0" smtClean="0">
                <a:latin typeface="Arial" pitchFamily="34" charset="0"/>
                <a:cs typeface="Arial" pitchFamily="34" charset="0"/>
              </a:rPr>
              <a:t>المشتري </a:t>
            </a:r>
            <a:r>
              <a:rPr lang="ar-SA" dirty="0">
                <a:latin typeface="Arial" pitchFamily="34" charset="0"/>
                <a:cs typeface="Arial" pitchFamily="34" charset="0"/>
              </a:rPr>
              <a:t>والمرحلة في دورة </a:t>
            </a:r>
            <a:r>
              <a:rPr lang="ar-SA" dirty="0" smtClean="0">
                <a:latin typeface="Arial" pitchFamily="34" charset="0"/>
                <a:cs typeface="Arial" pitchFamily="34" charset="0"/>
              </a:rPr>
              <a:t>حياته </a:t>
            </a:r>
            <a:r>
              <a:rPr lang="ar-SA" dirty="0">
                <a:latin typeface="Arial" pitchFamily="34" charset="0"/>
                <a:cs typeface="Arial" pitchFamily="34" charset="0"/>
              </a:rPr>
              <a:t>ووظيفته وحالته الاقتصادية وطراز </a:t>
            </a:r>
            <a:r>
              <a:rPr lang="ar-SA" dirty="0" smtClean="0">
                <a:latin typeface="Arial" pitchFamily="34" charset="0"/>
                <a:cs typeface="Arial" pitchFamily="34" charset="0"/>
              </a:rPr>
              <a:t>حياته </a:t>
            </a:r>
            <a:r>
              <a:rPr lang="ar-SA" dirty="0">
                <a:latin typeface="Arial" pitchFamily="34" charset="0"/>
                <a:cs typeface="Arial" pitchFamily="34" charset="0"/>
              </a:rPr>
              <a:t>وشخصيته ومفهوم الذات لديه </a:t>
            </a:r>
            <a:r>
              <a:rPr lang="ar-SA" dirty="0" err="1">
                <a:latin typeface="Arial" pitchFamily="34" charset="0"/>
                <a:cs typeface="Arial" pitchFamily="34" charset="0"/>
              </a:rPr>
              <a:t>وس</a:t>
            </a:r>
            <a:r>
              <a:rPr lang="ar-IQ" dirty="0">
                <a:latin typeface="Arial" pitchFamily="34" charset="0"/>
                <a:cs typeface="Arial" pitchFamily="34" charset="0"/>
              </a:rPr>
              <a:t>ن</a:t>
            </a:r>
            <a:r>
              <a:rPr lang="ar-SA" dirty="0">
                <a:latin typeface="Arial" pitchFamily="34" charset="0"/>
                <a:cs typeface="Arial" pitchFamily="34" charset="0"/>
              </a:rPr>
              <a:t>حاول التطرق إلى هذه العوامل تباعاً</a:t>
            </a:r>
            <a:r>
              <a:rPr lang="ar-IQ" dirty="0">
                <a:latin typeface="Arial" pitchFamily="34" charset="0"/>
                <a:cs typeface="Arial" pitchFamily="34" charset="0"/>
              </a:rPr>
              <a:t>:</a:t>
            </a:r>
          </a:p>
          <a:p>
            <a:pPr marL="0" indent="0" algn="just" rtl="1">
              <a:buNone/>
            </a:pPr>
            <a:r>
              <a:rPr lang="ar-SA" dirty="0">
                <a:latin typeface="Arial" pitchFamily="34" charset="0"/>
                <a:cs typeface="Arial" pitchFamily="34" charset="0"/>
              </a:rPr>
              <a:t>أ -</a:t>
            </a:r>
            <a:r>
              <a:rPr lang="ar-SA" b="1" dirty="0">
                <a:latin typeface="Arial" pitchFamily="34" charset="0"/>
                <a:cs typeface="Arial" pitchFamily="34" charset="0"/>
              </a:rPr>
              <a:t>العمر ودورة حياة الأسرة: </a:t>
            </a:r>
            <a:r>
              <a:rPr lang="ar-SA" dirty="0">
                <a:latin typeface="Arial" pitchFamily="34" charset="0"/>
                <a:cs typeface="Arial" pitchFamily="34" charset="0"/>
              </a:rPr>
              <a:t>حيث يغير الناس السلع والخدمات التي يشترونها عبر سنوات حياتهم </a:t>
            </a:r>
            <a:r>
              <a:rPr lang="ar-SA" dirty="0" smtClean="0">
                <a:latin typeface="Arial" pitchFamily="34" charset="0"/>
                <a:cs typeface="Arial" pitchFamily="34" charset="0"/>
              </a:rPr>
              <a:t>فالميل</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إلى أنواع معينة من الطعام والملابس والأثاث والترفيه غالباً ما تكون مرتبطة بعمر الإنسان كما أن </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الشراء </a:t>
            </a:r>
            <a:r>
              <a:rPr lang="ar-SA" dirty="0">
                <a:latin typeface="Arial" pitchFamily="34" charset="0"/>
                <a:cs typeface="Arial" pitchFamily="34" charset="0"/>
              </a:rPr>
              <a:t>يتشكّل بفعل المرحلة في دورة حياة الأسرة وهي المراحل التي تمر بها الأسر عبر الوقت وغالباً ما </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يحدد </a:t>
            </a:r>
            <a:r>
              <a:rPr lang="ar-SA" dirty="0">
                <a:latin typeface="Arial" pitchFamily="34" charset="0"/>
                <a:cs typeface="Arial" pitchFamily="34" charset="0"/>
              </a:rPr>
              <a:t>المسوقون أسواقهم المستهدفة في إطار مرحلة دورة الحياة ويقومون بتطوير مُنتَجات وخطط </a:t>
            </a:r>
            <a:r>
              <a:rPr lang="ar-SA" dirty="0" smtClean="0">
                <a:latin typeface="Arial" pitchFamily="34" charset="0"/>
                <a:cs typeface="Arial" pitchFamily="34" charset="0"/>
              </a:rPr>
              <a:t>تسويقية</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تلائم كل مرحلة من مراحل دورة حياة الأسرة فمثلاً تختلف طبيعة وكمية السلع التي يشتريها </a:t>
            </a:r>
            <a:r>
              <a:rPr lang="ar-SA" dirty="0" smtClean="0">
                <a:latin typeface="Arial" pitchFamily="34" charset="0"/>
                <a:cs typeface="Arial" pitchFamily="34" charset="0"/>
              </a:rPr>
              <a:t>المستهلك</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باختلاف عمره فطبيعة السلع وكميتها التي يشتريها الطفل تختلف عن تلك التي يشتريها الإنسان في </a:t>
            </a:r>
            <a:r>
              <a:rPr lang="ar-SA" dirty="0" smtClean="0">
                <a:latin typeface="Arial" pitchFamily="34" charset="0"/>
                <a:cs typeface="Arial" pitchFamily="34" charset="0"/>
              </a:rPr>
              <a:t>سن</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الشباب أو الشيخوخة </a:t>
            </a:r>
            <a:r>
              <a:rPr lang="ar-SA" dirty="0" smtClean="0">
                <a:latin typeface="Arial" pitchFamily="34" charset="0"/>
                <a:cs typeface="Arial" pitchFamily="34" charset="0"/>
              </a:rPr>
              <a:t>كذلك</a:t>
            </a:r>
            <a:r>
              <a:rPr lang="ar-IQ" dirty="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فإن ذوق الإنسان تجاه الملبس والمأكل والأثاث وغيرها يختلف وفقاً </a:t>
            </a:r>
            <a:r>
              <a:rPr lang="ar-SA" dirty="0" smtClean="0">
                <a:latin typeface="Arial" pitchFamily="34" charset="0"/>
                <a:cs typeface="Arial" pitchFamily="34" charset="0"/>
              </a:rPr>
              <a:t>لسنه</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ومرحلته العمرية ويمكن تقسيم دورة حياة الفرد إلى مراحل مختلفة هي مرحلة ما قبل الزواج، وفترة </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الزواج </a:t>
            </a:r>
            <a:r>
              <a:rPr lang="ar-SA" dirty="0">
                <a:latin typeface="Arial" pitchFamily="34" charset="0"/>
                <a:cs typeface="Arial" pitchFamily="34" charset="0"/>
              </a:rPr>
              <a:t>الحديث والفترات التالية للزواج، كفترة الكبر مع بعض الأولاد، وفترة الكبر من دون أولاد </a:t>
            </a:r>
            <a:r>
              <a:rPr lang="ar-SA" dirty="0" smtClean="0">
                <a:latin typeface="Arial" pitchFamily="34" charset="0"/>
                <a:cs typeface="Arial" pitchFamily="34" charset="0"/>
              </a:rPr>
              <a:t>أي</a:t>
            </a:r>
            <a:endParaRPr lang="ar-IQ" dirty="0" smtClean="0">
              <a:latin typeface="Arial" pitchFamily="34" charset="0"/>
              <a:cs typeface="Arial" pitchFamily="34" charset="0"/>
            </a:endParaRPr>
          </a:p>
          <a:p>
            <a:pPr marL="0" indent="0" algn="just" rtl="1">
              <a:buNone/>
            </a:pPr>
            <a:r>
              <a:rPr lang="ar-SA" dirty="0" smtClean="0">
                <a:latin typeface="Arial" pitchFamily="34" charset="0"/>
                <a:cs typeface="Arial" pitchFamily="34" charset="0"/>
              </a:rPr>
              <a:t> </a:t>
            </a:r>
            <a:r>
              <a:rPr lang="ar-SA" dirty="0">
                <a:latin typeface="Arial" pitchFamily="34" charset="0"/>
                <a:cs typeface="Arial" pitchFamily="34" charset="0"/>
              </a:rPr>
              <a:t>جميع الأولاد متزوجون </a:t>
            </a:r>
            <a:r>
              <a:rPr lang="ar-IQ" dirty="0" smtClean="0">
                <a:latin typeface="Arial" pitchFamily="34" charset="0"/>
                <a:cs typeface="Arial" pitchFamily="34" charset="0"/>
              </a:rPr>
              <a:t>.</a:t>
            </a:r>
            <a:endParaRPr lang="ar-SA" dirty="0">
              <a:latin typeface="Arial" pitchFamily="34" charset="0"/>
              <a:cs typeface="Arial" pitchFamily="34" charset="0"/>
            </a:endParaRPr>
          </a:p>
        </p:txBody>
      </p:sp>
    </p:spTree>
    <p:extLst>
      <p:ext uri="{BB962C8B-B14F-4D97-AF65-F5344CB8AC3E}">
        <p14:creationId xmlns:p14="http://schemas.microsoft.com/office/powerpoint/2010/main" val="24015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3">
                                            <p:txEl>
                                              <p:pRg st="6" end="6"/>
                                            </p:txEl>
                                          </p:spTgt>
                                        </p:tgtEl>
                                        <p:attrNameLst>
                                          <p:attrName>style.color</p:attrName>
                                        </p:attrNameLst>
                                      </p:cBhvr>
                                      <p:to>
                                        <a:schemeClr val="bg1"/>
                                      </p:to>
                                    </p:animClr>
                                    <p:animClr clrSpc="rgb" dir="cw">
                                      <p:cBhvr>
                                        <p:cTn id="49" dur="250" autoRev="1" fill="remove"/>
                                        <p:tgtEl>
                                          <p:spTgt spid="3">
                                            <p:txEl>
                                              <p:pRg st="6" end="6"/>
                                            </p:txEl>
                                          </p:spTgt>
                                        </p:tgtEl>
                                        <p:attrNameLst>
                                          <p:attrName>fillcolor</p:attrName>
                                        </p:attrNameLst>
                                      </p:cBhvr>
                                      <p:to>
                                        <a:schemeClr val="bg1"/>
                                      </p:to>
                                    </p:animClr>
                                    <p:set>
                                      <p:cBhvr>
                                        <p:cTn id="50" dur="250" autoRev="1" fill="remove"/>
                                        <p:tgtEl>
                                          <p:spTgt spid="3">
                                            <p:txEl>
                                              <p:pRg st="6" end="6"/>
                                            </p:txEl>
                                          </p:spTgt>
                                        </p:tgtEl>
                                        <p:attrNameLst>
                                          <p:attrName>fill.type</p:attrName>
                                        </p:attrNameLst>
                                      </p:cBhvr>
                                      <p:to>
                                        <p:strVal val="solid"/>
                                      </p:to>
                                    </p:set>
                                    <p:set>
                                      <p:cBhvr>
                                        <p:cTn id="51" dur="250" autoRev="1" fill="remove"/>
                                        <p:tgtEl>
                                          <p:spTgt spid="3">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
                                            <p:txEl>
                                              <p:pRg st="7" end="7"/>
                                            </p:txEl>
                                          </p:spTgt>
                                        </p:tgtEl>
                                        <p:attrNameLst>
                                          <p:attrName>style.color</p:attrName>
                                        </p:attrNameLst>
                                      </p:cBhvr>
                                      <p:to>
                                        <a:schemeClr val="bg1"/>
                                      </p:to>
                                    </p:animClr>
                                    <p:animClr clrSpc="rgb" dir="cw">
                                      <p:cBhvr>
                                        <p:cTn id="56" dur="250" autoRev="1" fill="remove"/>
                                        <p:tgtEl>
                                          <p:spTgt spid="3">
                                            <p:txEl>
                                              <p:pRg st="7" end="7"/>
                                            </p:txEl>
                                          </p:spTgt>
                                        </p:tgtEl>
                                        <p:attrNameLst>
                                          <p:attrName>fillcolor</p:attrName>
                                        </p:attrNameLst>
                                      </p:cBhvr>
                                      <p:to>
                                        <a:schemeClr val="bg1"/>
                                      </p:to>
                                    </p:animClr>
                                    <p:set>
                                      <p:cBhvr>
                                        <p:cTn id="57" dur="250" autoRev="1" fill="remove"/>
                                        <p:tgtEl>
                                          <p:spTgt spid="3">
                                            <p:txEl>
                                              <p:pRg st="7" end="7"/>
                                            </p:txEl>
                                          </p:spTgt>
                                        </p:tgtEl>
                                        <p:attrNameLst>
                                          <p:attrName>fill.type</p:attrName>
                                        </p:attrNameLst>
                                      </p:cBhvr>
                                      <p:to>
                                        <p:strVal val="solid"/>
                                      </p:to>
                                    </p:set>
                                    <p:set>
                                      <p:cBhvr>
                                        <p:cTn id="58" dur="250" autoRev="1" fill="remove"/>
                                        <p:tgtEl>
                                          <p:spTgt spid="3">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3">
                                            <p:txEl>
                                              <p:pRg st="8" end="8"/>
                                            </p:txEl>
                                          </p:spTgt>
                                        </p:tgtEl>
                                        <p:attrNameLst>
                                          <p:attrName>style.color</p:attrName>
                                        </p:attrNameLst>
                                      </p:cBhvr>
                                      <p:to>
                                        <a:schemeClr val="bg1"/>
                                      </p:to>
                                    </p:animClr>
                                    <p:animClr clrSpc="rgb" dir="cw">
                                      <p:cBhvr>
                                        <p:cTn id="63" dur="250" autoRev="1" fill="remove"/>
                                        <p:tgtEl>
                                          <p:spTgt spid="3">
                                            <p:txEl>
                                              <p:pRg st="8" end="8"/>
                                            </p:txEl>
                                          </p:spTgt>
                                        </p:tgtEl>
                                        <p:attrNameLst>
                                          <p:attrName>fillcolor</p:attrName>
                                        </p:attrNameLst>
                                      </p:cBhvr>
                                      <p:to>
                                        <a:schemeClr val="bg1"/>
                                      </p:to>
                                    </p:animClr>
                                    <p:set>
                                      <p:cBhvr>
                                        <p:cTn id="64" dur="250" autoRev="1" fill="remove"/>
                                        <p:tgtEl>
                                          <p:spTgt spid="3">
                                            <p:txEl>
                                              <p:pRg st="8" end="8"/>
                                            </p:txEl>
                                          </p:spTgt>
                                        </p:tgtEl>
                                        <p:attrNameLst>
                                          <p:attrName>fill.type</p:attrName>
                                        </p:attrNameLst>
                                      </p:cBhvr>
                                      <p:to>
                                        <p:strVal val="solid"/>
                                      </p:to>
                                    </p:set>
                                    <p:set>
                                      <p:cBhvr>
                                        <p:cTn id="65" dur="250" autoRev="1" fill="remove"/>
                                        <p:tgtEl>
                                          <p:spTgt spid="3">
                                            <p:txEl>
                                              <p:pRg st="8" end="8"/>
                                            </p:txEl>
                                          </p:spTgt>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0" nodeType="clickEffect">
                                  <p:stCondLst>
                                    <p:cond delay="0"/>
                                  </p:stCondLst>
                                  <p:childTnLst>
                                    <p:animClr clrSpc="rgb" dir="cw">
                                      <p:cBhvr override="childStyle">
                                        <p:cTn id="69" dur="250" autoRev="1" fill="remove"/>
                                        <p:tgtEl>
                                          <p:spTgt spid="3">
                                            <p:txEl>
                                              <p:pRg st="9" end="9"/>
                                            </p:txEl>
                                          </p:spTgt>
                                        </p:tgtEl>
                                        <p:attrNameLst>
                                          <p:attrName>style.color</p:attrName>
                                        </p:attrNameLst>
                                      </p:cBhvr>
                                      <p:to>
                                        <a:schemeClr val="bg1"/>
                                      </p:to>
                                    </p:animClr>
                                    <p:animClr clrSpc="rgb" dir="cw">
                                      <p:cBhvr>
                                        <p:cTn id="70" dur="250" autoRev="1" fill="remove"/>
                                        <p:tgtEl>
                                          <p:spTgt spid="3">
                                            <p:txEl>
                                              <p:pRg st="9" end="9"/>
                                            </p:txEl>
                                          </p:spTgt>
                                        </p:tgtEl>
                                        <p:attrNameLst>
                                          <p:attrName>fillcolor</p:attrName>
                                        </p:attrNameLst>
                                      </p:cBhvr>
                                      <p:to>
                                        <a:schemeClr val="bg1"/>
                                      </p:to>
                                    </p:animClr>
                                    <p:set>
                                      <p:cBhvr>
                                        <p:cTn id="71" dur="250" autoRev="1" fill="remove"/>
                                        <p:tgtEl>
                                          <p:spTgt spid="3">
                                            <p:txEl>
                                              <p:pRg st="9" end="9"/>
                                            </p:txEl>
                                          </p:spTgt>
                                        </p:tgtEl>
                                        <p:attrNameLst>
                                          <p:attrName>fill.type</p:attrName>
                                        </p:attrNameLst>
                                      </p:cBhvr>
                                      <p:to>
                                        <p:strVal val="solid"/>
                                      </p:to>
                                    </p:set>
                                    <p:set>
                                      <p:cBhvr>
                                        <p:cTn id="72" dur="250" autoRev="1" fill="remove"/>
                                        <p:tgtEl>
                                          <p:spTgt spid="3">
                                            <p:txEl>
                                              <p:pRg st="9" end="9"/>
                                            </p:txEl>
                                          </p:spTgt>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7" presetClass="emph" presetSubtype="0" fill="remove" grpId="0" nodeType="clickEffect">
                                  <p:stCondLst>
                                    <p:cond delay="0"/>
                                  </p:stCondLst>
                                  <p:childTnLst>
                                    <p:animClr clrSpc="rgb" dir="cw">
                                      <p:cBhvr override="childStyle">
                                        <p:cTn id="76" dur="250" autoRev="1" fill="remove"/>
                                        <p:tgtEl>
                                          <p:spTgt spid="3">
                                            <p:txEl>
                                              <p:pRg st="10" end="10"/>
                                            </p:txEl>
                                          </p:spTgt>
                                        </p:tgtEl>
                                        <p:attrNameLst>
                                          <p:attrName>style.color</p:attrName>
                                        </p:attrNameLst>
                                      </p:cBhvr>
                                      <p:to>
                                        <a:schemeClr val="bg1"/>
                                      </p:to>
                                    </p:animClr>
                                    <p:animClr clrSpc="rgb" dir="cw">
                                      <p:cBhvr>
                                        <p:cTn id="77" dur="250" autoRev="1" fill="remove"/>
                                        <p:tgtEl>
                                          <p:spTgt spid="3">
                                            <p:txEl>
                                              <p:pRg st="10" end="10"/>
                                            </p:txEl>
                                          </p:spTgt>
                                        </p:tgtEl>
                                        <p:attrNameLst>
                                          <p:attrName>fillcolor</p:attrName>
                                        </p:attrNameLst>
                                      </p:cBhvr>
                                      <p:to>
                                        <a:schemeClr val="bg1"/>
                                      </p:to>
                                    </p:animClr>
                                    <p:set>
                                      <p:cBhvr>
                                        <p:cTn id="78" dur="250" autoRev="1" fill="remove"/>
                                        <p:tgtEl>
                                          <p:spTgt spid="3">
                                            <p:txEl>
                                              <p:pRg st="10" end="10"/>
                                            </p:txEl>
                                          </p:spTgt>
                                        </p:tgtEl>
                                        <p:attrNameLst>
                                          <p:attrName>fill.type</p:attrName>
                                        </p:attrNameLst>
                                      </p:cBhvr>
                                      <p:to>
                                        <p:strVal val="solid"/>
                                      </p:to>
                                    </p:set>
                                    <p:set>
                                      <p:cBhvr>
                                        <p:cTn id="79" dur="250" autoRev="1" fill="remove"/>
                                        <p:tgtEl>
                                          <p:spTgt spid="3">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Autofit/>
          </a:bodyPr>
          <a:lstStyle/>
          <a:p>
            <a:pPr marL="0" indent="0" algn="justLow" rtl="1">
              <a:buNone/>
            </a:pPr>
            <a:r>
              <a:rPr lang="ar-SA" sz="2600" dirty="0">
                <a:latin typeface="Arial" pitchFamily="34" charset="0"/>
                <a:cs typeface="Arial" pitchFamily="34" charset="0"/>
              </a:rPr>
              <a:t>ب </a:t>
            </a:r>
            <a:r>
              <a:rPr lang="ar-IQ" sz="2600" dirty="0" smtClean="0">
                <a:latin typeface="Arial" pitchFamily="34" charset="0"/>
                <a:cs typeface="Arial" pitchFamily="34" charset="0"/>
              </a:rPr>
              <a:t>-</a:t>
            </a:r>
            <a:r>
              <a:rPr lang="ar-SA" sz="2600" b="1" dirty="0" smtClean="0">
                <a:latin typeface="Arial" pitchFamily="34" charset="0"/>
                <a:cs typeface="Arial" pitchFamily="34" charset="0"/>
              </a:rPr>
              <a:t>المهنة</a:t>
            </a:r>
            <a:r>
              <a:rPr lang="ar-SA" sz="2600" b="1" dirty="0">
                <a:latin typeface="Arial" pitchFamily="34" charset="0"/>
                <a:cs typeface="Arial" pitchFamily="34" charset="0"/>
              </a:rPr>
              <a:t>: </a:t>
            </a:r>
            <a:r>
              <a:rPr lang="ar-SA" sz="2600" dirty="0">
                <a:latin typeface="Arial" pitchFamily="34" charset="0"/>
                <a:cs typeface="Arial" pitchFamily="34" charset="0"/>
              </a:rPr>
              <a:t>حيث تؤثر مهنة الشخص على السلع والخدمات </a:t>
            </a:r>
            <a:r>
              <a:rPr lang="ar-SA" sz="2600" dirty="0" err="1">
                <a:latin typeface="Arial" pitchFamily="34" charset="0"/>
                <a:cs typeface="Arial" pitchFamily="34" charset="0"/>
              </a:rPr>
              <a:t>المشتراة</a:t>
            </a:r>
            <a:r>
              <a:rPr lang="ar-SA" sz="2600" dirty="0">
                <a:latin typeface="Arial" pitchFamily="34" charset="0"/>
                <a:cs typeface="Arial" pitchFamily="34" charset="0"/>
              </a:rPr>
              <a:t> فالعامل يحتاج إلى ملابس خاصة بالعمل، بينما يحتاج مدير عام شركة ما إلى بدلة خاصة غالية الثمن، ويحتاج الطبيب إلى معطف أبيض، وهكذا ويحاول المسوقون تشخيص المجاميع المهنية التي يكون لها اهتمام فوق المتوسط بسلعها وخدماتها.</a:t>
            </a:r>
            <a:endParaRPr lang="ar-IQ" sz="2600" dirty="0">
              <a:latin typeface="Arial" pitchFamily="34" charset="0"/>
              <a:cs typeface="Arial" pitchFamily="34" charset="0"/>
            </a:endParaRPr>
          </a:p>
          <a:p>
            <a:pPr algn="justLow" rtl="1"/>
            <a:endParaRPr lang="ar-SA" sz="2600" dirty="0">
              <a:latin typeface="Arial" pitchFamily="34" charset="0"/>
              <a:cs typeface="Arial" pitchFamily="34" charset="0"/>
            </a:endParaRPr>
          </a:p>
          <a:p>
            <a:pPr marL="0" indent="0" algn="justLow" rtl="1">
              <a:buNone/>
            </a:pPr>
            <a:r>
              <a:rPr lang="ar-SA" sz="2600" b="1" dirty="0">
                <a:latin typeface="Arial" pitchFamily="34" charset="0"/>
                <a:cs typeface="Arial" pitchFamily="34" charset="0"/>
              </a:rPr>
              <a:t>ج-الحالة الاقتصادية: </a:t>
            </a:r>
            <a:r>
              <a:rPr lang="ar-SA" sz="2600" dirty="0">
                <a:latin typeface="Arial" pitchFamily="34" charset="0"/>
                <a:cs typeface="Arial" pitchFamily="34" charset="0"/>
              </a:rPr>
              <a:t>حيث تؤثر الحالة الاقتصادية للشخص على اختياره للمنتج فمسوقو السلع الحساسة للدخل يتابعون الاتجاهات الخاصة بالدخل الشخصي والتوفير ومعدلات </a:t>
            </a:r>
            <a:r>
              <a:rPr lang="ar-SA" sz="2600" dirty="0" smtClean="0">
                <a:latin typeface="Arial" pitchFamily="34" charset="0"/>
                <a:cs typeface="Arial" pitchFamily="34" charset="0"/>
              </a:rPr>
              <a:t>الفائدة </a:t>
            </a:r>
            <a:r>
              <a:rPr lang="ar-SA" sz="2600" dirty="0">
                <a:latin typeface="Arial" pitchFamily="34" charset="0"/>
                <a:cs typeface="Arial" pitchFamily="34" charset="0"/>
              </a:rPr>
              <a:t>فإذا كان الوضع الاقتصادي يميل إلى </a:t>
            </a:r>
            <a:r>
              <a:rPr lang="ar-SA" sz="2600" dirty="0" smtClean="0">
                <a:latin typeface="Arial" pitchFamily="34" charset="0"/>
                <a:cs typeface="Arial" pitchFamily="34" charset="0"/>
              </a:rPr>
              <a:t>الكساد </a:t>
            </a:r>
            <a:r>
              <a:rPr lang="ar-SA" sz="2600" dirty="0">
                <a:latin typeface="Arial" pitchFamily="34" charset="0"/>
                <a:cs typeface="Arial" pitchFamily="34" charset="0"/>
              </a:rPr>
              <a:t>فإن المسوقين يتخذون إجراءات وخطوات مناسبة لإعادة تصميم أو تسعير منتجاتهم طبقاً </a:t>
            </a:r>
            <a:r>
              <a:rPr lang="ar-SA" sz="2600" dirty="0" smtClean="0">
                <a:latin typeface="Arial" pitchFamily="34" charset="0"/>
                <a:cs typeface="Arial" pitchFamily="34" charset="0"/>
              </a:rPr>
              <a:t>لذلك </a:t>
            </a:r>
            <a:r>
              <a:rPr lang="ar-SA" sz="2600" dirty="0">
                <a:latin typeface="Arial" pitchFamily="34" charset="0"/>
                <a:cs typeface="Arial" pitchFamily="34" charset="0"/>
              </a:rPr>
              <a:t>وهناك من المسوقين من يستهدف المستهلكين الذين يمتلكون أموال وموارد وغير</a:t>
            </a:r>
            <a:r>
              <a:rPr lang="ar-IQ" sz="2600" dirty="0" smtClean="0">
                <a:latin typeface="Arial" pitchFamily="34" charset="0"/>
                <a:cs typeface="Arial" pitchFamily="34" charset="0"/>
              </a:rPr>
              <a:t>ها</a:t>
            </a:r>
            <a:r>
              <a:rPr lang="ar-SA" sz="2600" dirty="0" smtClean="0">
                <a:latin typeface="Arial" pitchFamily="34" charset="0"/>
                <a:cs typeface="Arial" pitchFamily="34" charset="0"/>
              </a:rPr>
              <a:t> </a:t>
            </a:r>
            <a:r>
              <a:rPr lang="ar-SA" sz="2600" dirty="0">
                <a:latin typeface="Arial" pitchFamily="34" charset="0"/>
                <a:cs typeface="Arial" pitchFamily="34" charset="0"/>
              </a:rPr>
              <a:t>ويسعرون منتجاتهم طبقاً </a:t>
            </a:r>
            <a:r>
              <a:rPr lang="ar-SA" sz="2600" dirty="0" smtClean="0">
                <a:latin typeface="Arial" pitchFamily="34" charset="0"/>
                <a:cs typeface="Arial" pitchFamily="34" charset="0"/>
              </a:rPr>
              <a:t>لذلك</a:t>
            </a:r>
            <a:r>
              <a:rPr lang="ar-IQ" sz="2600" dirty="0" smtClean="0">
                <a:latin typeface="Arial" pitchFamily="34" charset="0"/>
                <a:cs typeface="Arial" pitchFamily="34" charset="0"/>
              </a:rPr>
              <a:t>َ</a:t>
            </a:r>
            <a:r>
              <a:rPr lang="ar-SA" sz="2600" dirty="0" smtClean="0">
                <a:latin typeface="Arial" pitchFamily="34" charset="0"/>
                <a:cs typeface="Arial" pitchFamily="34" charset="0"/>
              </a:rPr>
              <a:t> وهناك</a:t>
            </a:r>
            <a:r>
              <a:rPr lang="ar-IQ" sz="2600" dirty="0" smtClean="0">
                <a:latin typeface="Arial" pitchFamily="34" charset="0"/>
                <a:cs typeface="Arial" pitchFamily="34" charset="0"/>
              </a:rPr>
              <a:t>َ</a:t>
            </a:r>
            <a:r>
              <a:rPr lang="ar-SA" sz="2600" dirty="0" smtClean="0">
                <a:latin typeface="Arial" pitchFamily="34" charset="0"/>
                <a:cs typeface="Arial" pitchFamily="34" charset="0"/>
              </a:rPr>
              <a:t> </a:t>
            </a:r>
            <a:r>
              <a:rPr lang="ar-SA" sz="2600" dirty="0">
                <a:latin typeface="Arial" pitchFamily="34" charset="0"/>
                <a:cs typeface="Arial" pitchFamily="34" charset="0"/>
              </a:rPr>
              <a:t>مسوقون يستهدفون المستهلكين من أصحاب الدخول المنخفضة وهكذا</a:t>
            </a:r>
            <a:r>
              <a:rPr lang="ar-IQ" sz="2600" dirty="0">
                <a:latin typeface="Arial" pitchFamily="34" charset="0"/>
                <a:cs typeface="Arial" pitchFamily="34" charset="0"/>
              </a:rPr>
              <a:t>.</a:t>
            </a:r>
            <a:endParaRPr lang="ar-SA" sz="2600" dirty="0">
              <a:latin typeface="Arial" pitchFamily="34" charset="0"/>
              <a:cs typeface="Arial" pitchFamily="34" charset="0"/>
            </a:endParaRPr>
          </a:p>
          <a:p>
            <a:pPr marL="0" indent="0" algn="r" rtl="1">
              <a:buNone/>
            </a:pPr>
            <a:endParaRPr lang="ar-SA" sz="2600" dirty="0"/>
          </a:p>
        </p:txBody>
      </p:sp>
    </p:spTree>
    <p:extLst>
      <p:ext uri="{BB962C8B-B14F-4D97-AF65-F5344CB8AC3E}">
        <p14:creationId xmlns:p14="http://schemas.microsoft.com/office/powerpoint/2010/main" val="15980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Low" rtl="1">
              <a:buNone/>
            </a:pPr>
            <a:r>
              <a:rPr lang="ar-SA" sz="2400" b="1" dirty="0">
                <a:latin typeface="Arial" pitchFamily="34" charset="0"/>
                <a:cs typeface="Arial" pitchFamily="34" charset="0"/>
              </a:rPr>
              <a:t>د- طراز أو نمط الحياة: </a:t>
            </a:r>
            <a:r>
              <a:rPr lang="ar-SA" sz="2400" dirty="0">
                <a:latin typeface="Arial" pitchFamily="34" charset="0"/>
                <a:cs typeface="Arial" pitchFamily="34" charset="0"/>
              </a:rPr>
              <a:t>حيث يشير نمط الحياة إلى نشاطات المستهلك واهتماماته وآرائه تجاه ما يحيط به من أمور اقتصادية واجتماعية وسياسية وثقافية.... الخ</a:t>
            </a:r>
            <a:r>
              <a:rPr lang="ar-IQ" sz="2400" dirty="0">
                <a:latin typeface="Arial" pitchFamily="34" charset="0"/>
                <a:cs typeface="Arial" pitchFamily="34" charset="0"/>
              </a:rPr>
              <a:t>،</a:t>
            </a:r>
            <a:r>
              <a:rPr lang="ar-SA" sz="2400" dirty="0">
                <a:latin typeface="Arial" pitchFamily="34" charset="0"/>
                <a:cs typeface="Arial" pitchFamily="34" charset="0"/>
              </a:rPr>
              <a:t> وقد لا يتشابه شخصان بنفس الطبقة الاجتماعية في نمط </a:t>
            </a:r>
            <a:r>
              <a:rPr lang="ar-SA" sz="2400" dirty="0" smtClean="0">
                <a:latin typeface="Arial" pitchFamily="34" charset="0"/>
                <a:cs typeface="Arial" pitchFamily="34" charset="0"/>
              </a:rPr>
              <a:t>حياتهما </a:t>
            </a:r>
            <a:r>
              <a:rPr lang="ar-SA" sz="2400" dirty="0">
                <a:latin typeface="Arial" pitchFamily="34" charset="0"/>
                <a:cs typeface="Arial" pitchFamily="34" charset="0"/>
              </a:rPr>
              <a:t>أو قد لا يتشابه شخصان بنفس المهنة في نمط </a:t>
            </a:r>
            <a:r>
              <a:rPr lang="ar-SA" sz="2400" dirty="0" smtClean="0">
                <a:latin typeface="Arial" pitchFamily="34" charset="0"/>
                <a:cs typeface="Arial" pitchFamily="34" charset="0"/>
              </a:rPr>
              <a:t>حياتهما ولذلك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فإن نمط حياة المستهلك يعد عاملاً متغيراً يختلف عن </a:t>
            </a:r>
            <a:r>
              <a:rPr lang="ar-SA" sz="2400" dirty="0" smtClean="0">
                <a:latin typeface="Arial" pitchFamily="34" charset="0"/>
                <a:cs typeface="Arial" pitchFamily="34" charset="0"/>
              </a:rPr>
              <a:t>غيره</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من المتغيرات الأخرى التي تؤثر على تصرفاته</a:t>
            </a:r>
            <a:r>
              <a:rPr lang="ar-SA" sz="2400" dirty="0" smtClean="0">
                <a:latin typeface="Arial" pitchFamily="34" charset="0"/>
                <a:cs typeface="Arial" pitchFamily="34" charset="0"/>
              </a:rPr>
              <a:t>.</a:t>
            </a:r>
            <a:endParaRPr lang="ar-SA" sz="2400" dirty="0">
              <a:latin typeface="Arial" pitchFamily="34" charset="0"/>
              <a:cs typeface="Arial" pitchFamily="34" charset="0"/>
            </a:endParaRPr>
          </a:p>
          <a:p>
            <a:pPr marL="0" indent="0" algn="justLow" rtl="1">
              <a:buNone/>
            </a:pPr>
            <a:r>
              <a:rPr lang="ar-IQ" sz="2400" b="1" dirty="0">
                <a:latin typeface="Arial" pitchFamily="34" charset="0"/>
                <a:cs typeface="Arial" pitchFamily="34" charset="0"/>
              </a:rPr>
              <a:t> </a:t>
            </a:r>
            <a:r>
              <a:rPr lang="ar-SA" sz="2400" b="1" dirty="0">
                <a:latin typeface="Arial" pitchFamily="34" charset="0"/>
                <a:cs typeface="Arial" pitchFamily="34" charset="0"/>
              </a:rPr>
              <a:t>ذ-الشخصية: </a:t>
            </a:r>
            <a:r>
              <a:rPr lang="ar-SA" sz="2400" dirty="0">
                <a:latin typeface="Arial" pitchFamily="34" charset="0"/>
                <a:cs typeface="Arial" pitchFamily="34" charset="0"/>
              </a:rPr>
              <a:t>حيث ان لكل فرد شخصية مميزة وفريدة تؤثر على تصرفاته وسلوكه ومن عوامل الشخصية التي تؤثر في السلوك </a:t>
            </a:r>
            <a:r>
              <a:rPr lang="ar-SA" sz="2400" dirty="0" err="1">
                <a:latin typeface="Arial" pitchFamily="34" charset="0"/>
                <a:cs typeface="Arial" pitchFamily="34" charset="0"/>
              </a:rPr>
              <a:t>الشرائي</a:t>
            </a:r>
            <a:r>
              <a:rPr lang="ar-SA" sz="2400" dirty="0">
                <a:latin typeface="Arial" pitchFamily="34" charset="0"/>
                <a:cs typeface="Arial" pitchFamily="34" charset="0"/>
              </a:rPr>
              <a:t> هي الثقة بالنفس وحب السيطرة وحب الاعتماد على النفس والانخراط في الحياة الاجتماعية والعدوانية والانطوائية </a:t>
            </a:r>
            <a:r>
              <a:rPr lang="ar-SA" sz="2400" dirty="0" smtClean="0">
                <a:latin typeface="Arial" pitchFamily="34" charset="0"/>
                <a:cs typeface="Arial" pitchFamily="34" charset="0"/>
              </a:rPr>
              <a:t>الخ ويمكن </a:t>
            </a:r>
            <a:r>
              <a:rPr lang="ar-SA" sz="2400" dirty="0">
                <a:latin typeface="Arial" pitchFamily="34" charset="0"/>
                <a:cs typeface="Arial" pitchFamily="34" charset="0"/>
              </a:rPr>
              <a:t>استخدام هذه الصفات في تحليل تصرف الفرد حيث ان شخصية الانسان </a:t>
            </a:r>
            <a:r>
              <a:rPr lang="ar-SA" sz="2400" dirty="0" smtClean="0">
                <a:latin typeface="Arial" pitchFamily="34" charset="0"/>
                <a:cs typeface="Arial" pitchFamily="34" charset="0"/>
              </a:rPr>
              <a:t>تجعله</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يستجيب بطريقة معينة اذا تعرض لنفس المؤثر ولكن الدراسات لم تتفق على فعالية هذا المتغير في التميز بين تصرفات الافراد فقد اتضح وجود علاقة بين شخصية المستهلك وتصرفاته الشرائية في حين لم تتأكد </a:t>
            </a:r>
            <a:r>
              <a:rPr lang="ar-SA" sz="2400" dirty="0" smtClean="0">
                <a:latin typeface="Arial" pitchFamily="34" charset="0"/>
                <a:cs typeface="Arial" pitchFamily="34" charset="0"/>
              </a:rPr>
              <a:t>تلك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العلاقة في دراسات اخرى </a:t>
            </a:r>
            <a:r>
              <a:rPr lang="ar-SA" sz="2400" dirty="0" smtClean="0">
                <a:latin typeface="Arial" pitchFamily="34" charset="0"/>
                <a:cs typeface="Arial" pitchFamily="34" charset="0"/>
              </a:rPr>
              <a:t>وذلك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لصعوبة قياس عناصر الشخصية.</a:t>
            </a:r>
          </a:p>
        </p:txBody>
      </p:sp>
    </p:spTree>
    <p:extLst>
      <p:ext uri="{BB962C8B-B14F-4D97-AF65-F5344CB8AC3E}">
        <p14:creationId xmlns:p14="http://schemas.microsoft.com/office/powerpoint/2010/main" val="33203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864"/>
            <a:ext cx="8686800" cy="6853136"/>
          </a:xfrm>
        </p:spPr>
        <p:txBody>
          <a:bodyPr>
            <a:normAutofit/>
          </a:bodyPr>
          <a:lstStyle/>
          <a:p>
            <a:pPr marL="0" indent="0" algn="justLow" rtl="1">
              <a:buNone/>
            </a:pPr>
            <a:r>
              <a:rPr lang="ar-SA" dirty="0"/>
              <a:t>-</a:t>
            </a:r>
            <a:r>
              <a:rPr lang="ar-SA" b="1" dirty="0">
                <a:latin typeface="Arial" pitchFamily="34" charset="0"/>
                <a:cs typeface="Arial" pitchFamily="34" charset="0"/>
              </a:rPr>
              <a:t>العوامل النفسية :</a:t>
            </a:r>
            <a:r>
              <a:rPr lang="ar-SA" dirty="0">
                <a:latin typeface="Arial" pitchFamily="34" charset="0"/>
                <a:cs typeface="Arial" pitchFamily="34" charset="0"/>
              </a:rPr>
              <a:t>بعد ان عجز الاقتصاديون عن تفسير الكثير من الظواهر </a:t>
            </a:r>
            <a:r>
              <a:rPr lang="ar-SA" dirty="0" smtClean="0">
                <a:latin typeface="Arial" pitchFamily="34" charset="0"/>
                <a:cs typeface="Arial" pitchFamily="34" charset="0"/>
              </a:rPr>
              <a:t>السلوكية</a:t>
            </a:r>
            <a:r>
              <a:rPr lang="ar-IQ" dirty="0">
                <a:latin typeface="Arial" pitchFamily="34" charset="0"/>
                <a:cs typeface="Arial" pitchFamily="34" charset="0"/>
              </a:rPr>
              <a:t> </a:t>
            </a:r>
            <a:r>
              <a:rPr lang="ar-SA" dirty="0" smtClean="0">
                <a:latin typeface="Arial" pitchFamily="34" charset="0"/>
                <a:cs typeface="Arial" pitchFamily="34" charset="0"/>
              </a:rPr>
              <a:t>وفق المدخل</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الاقتصادي، لجأ المسوقون إلى علماء النفس لتفسير هذه </a:t>
            </a:r>
            <a:r>
              <a:rPr lang="ar-SA" dirty="0" smtClean="0">
                <a:latin typeface="Arial" pitchFamily="34" charset="0"/>
                <a:cs typeface="Arial" pitchFamily="34" charset="0"/>
              </a:rPr>
              <a:t>الظواهر باعتبار </a:t>
            </a:r>
            <a:r>
              <a:rPr lang="ar-SA" dirty="0">
                <a:latin typeface="Arial" pitchFamily="34" charset="0"/>
                <a:cs typeface="Arial" pitchFamily="34" charset="0"/>
              </a:rPr>
              <a:t>أن قرار الشراء الاستهلاكي </a:t>
            </a:r>
            <a:r>
              <a:rPr lang="ar-SA" dirty="0" smtClean="0">
                <a:latin typeface="Arial" pitchFamily="34" charset="0"/>
                <a:cs typeface="Arial" pitchFamily="34" charset="0"/>
              </a:rPr>
              <a:t>يتأثر</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كثيراً بما يدور في ذهن المستهلك، </a:t>
            </a:r>
            <a:r>
              <a:rPr lang="ar-SA" dirty="0" smtClean="0">
                <a:latin typeface="Arial" pitchFamily="34" charset="0"/>
                <a:cs typeface="Arial" pitchFamily="34" charset="0"/>
              </a:rPr>
              <a:t>وأن</a:t>
            </a:r>
            <a:r>
              <a:rPr lang="ar-IQ" dirty="0">
                <a:latin typeface="Arial" pitchFamily="34" charset="0"/>
                <a:cs typeface="Arial" pitchFamily="34" charset="0"/>
              </a:rPr>
              <a:t> </a:t>
            </a:r>
            <a:r>
              <a:rPr lang="ar-SA" dirty="0" smtClean="0">
                <a:latin typeface="Arial" pitchFamily="34" charset="0"/>
                <a:cs typeface="Arial" pitchFamily="34" charset="0"/>
              </a:rPr>
              <a:t>أقرب </a:t>
            </a:r>
            <a:r>
              <a:rPr lang="ar-SA" dirty="0">
                <a:latin typeface="Arial" pitchFamily="34" charset="0"/>
                <a:cs typeface="Arial" pitchFamily="34" charset="0"/>
              </a:rPr>
              <a:t>من يفسر ذلك هم علماء النفس لقد ركز علماء النفس </a:t>
            </a:r>
            <a:r>
              <a:rPr lang="ar-SA" dirty="0" smtClean="0">
                <a:latin typeface="Arial" pitchFamily="34" charset="0"/>
                <a:cs typeface="Arial" pitchFamily="34" charset="0"/>
              </a:rPr>
              <a:t>في</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دراساتهم </a:t>
            </a:r>
            <a:r>
              <a:rPr lang="ar-SA" dirty="0" smtClean="0">
                <a:latin typeface="Arial" pitchFamily="34" charset="0"/>
                <a:cs typeface="Arial" pitchFamily="34" charset="0"/>
              </a:rPr>
              <a:t>الخاصة</a:t>
            </a:r>
            <a:r>
              <a:rPr lang="ar-IQ" dirty="0">
                <a:latin typeface="Arial" pitchFamily="34" charset="0"/>
                <a:cs typeface="Arial" pitchFamily="34" charset="0"/>
              </a:rPr>
              <a:t> </a:t>
            </a:r>
            <a:r>
              <a:rPr lang="ar-SA" dirty="0" smtClean="0">
                <a:latin typeface="Arial" pitchFamily="34" charset="0"/>
                <a:cs typeface="Arial" pitchFamily="34" charset="0"/>
              </a:rPr>
              <a:t>بتفسير </a:t>
            </a:r>
            <a:r>
              <a:rPr lang="ar-SA" dirty="0">
                <a:latin typeface="Arial" pitchFamily="34" charset="0"/>
                <a:cs typeface="Arial" pitchFamily="34" charset="0"/>
              </a:rPr>
              <a:t>سلوك المستهلك على معرفة الأسباب الحقيقية التي تدفع المستهلك إلى </a:t>
            </a:r>
            <a:r>
              <a:rPr lang="ar-SA" dirty="0" smtClean="0">
                <a:latin typeface="Arial" pitchFamily="34" charset="0"/>
                <a:cs typeface="Arial" pitchFamily="34" charset="0"/>
              </a:rPr>
              <a:t>اتخاذ قرار</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الشراء، أي التوغل في أعماق عقل الإنسان وتفكيره، وقد وجد هؤلاء </a:t>
            </a:r>
            <a:r>
              <a:rPr lang="ar-SA" dirty="0" smtClean="0">
                <a:latin typeface="Arial" pitchFamily="34" charset="0"/>
                <a:cs typeface="Arial" pitchFamily="34" charset="0"/>
              </a:rPr>
              <a:t>العلماء</a:t>
            </a:r>
            <a:r>
              <a:rPr lang="ar-IQ" dirty="0" smtClean="0">
                <a:latin typeface="Arial" pitchFamily="34" charset="0"/>
                <a:cs typeface="Arial" pitchFamily="34" charset="0"/>
              </a:rPr>
              <a:t> ا</a:t>
            </a:r>
            <a:r>
              <a:rPr lang="ar-SA" dirty="0" smtClean="0">
                <a:latin typeface="Arial" pitchFamily="34" charset="0"/>
                <a:cs typeface="Arial" pitchFamily="34" charset="0"/>
              </a:rPr>
              <a:t>ن </a:t>
            </a:r>
            <a:r>
              <a:rPr lang="ar-SA" dirty="0">
                <a:latin typeface="Arial" pitchFamily="34" charset="0"/>
                <a:cs typeface="Arial" pitchFamily="34" charset="0"/>
              </a:rPr>
              <a:t>من الصعب حقاً </a:t>
            </a:r>
            <a:r>
              <a:rPr lang="ar-SA" dirty="0" smtClean="0">
                <a:latin typeface="Arial" pitchFamily="34" charset="0"/>
                <a:cs typeface="Arial" pitchFamily="34" charset="0"/>
              </a:rPr>
              <a:t>التوصل</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بدقة إلى الأسباب الحقيقية لتصرفات المستهلكين </a:t>
            </a:r>
            <a:r>
              <a:rPr lang="ar-SA" dirty="0" smtClean="0">
                <a:latin typeface="Arial" pitchFamily="34" charset="0"/>
                <a:cs typeface="Arial" pitchFamily="34" charset="0"/>
              </a:rPr>
              <a:t>وعليه</a:t>
            </a:r>
            <a:r>
              <a:rPr lang="ar-IQ" dirty="0">
                <a:latin typeface="Arial" pitchFamily="34" charset="0"/>
                <a:cs typeface="Arial" pitchFamily="34" charset="0"/>
              </a:rPr>
              <a:t> </a:t>
            </a:r>
            <a:r>
              <a:rPr lang="ar-SA" dirty="0" smtClean="0">
                <a:latin typeface="Arial" pitchFamily="34" charset="0"/>
                <a:cs typeface="Arial" pitchFamily="34" charset="0"/>
              </a:rPr>
              <a:t>فإن </a:t>
            </a:r>
            <a:r>
              <a:rPr lang="ar-SA" dirty="0">
                <a:latin typeface="Arial" pitchFamily="34" charset="0"/>
                <a:cs typeface="Arial" pitchFamily="34" charset="0"/>
              </a:rPr>
              <a:t>أفضل ما توصل إليه علماء النفس في </a:t>
            </a:r>
            <a:r>
              <a:rPr lang="ar-SA" dirty="0" smtClean="0">
                <a:latin typeface="Arial" pitchFamily="34" charset="0"/>
                <a:cs typeface="Arial" pitchFamily="34" charset="0"/>
              </a:rPr>
              <a:t>هذا</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المجال هو بعض الاستنتاجات </a:t>
            </a:r>
            <a:r>
              <a:rPr lang="ar-SA" dirty="0" err="1" smtClean="0">
                <a:latin typeface="Arial" pitchFamily="34" charset="0"/>
                <a:cs typeface="Arial" pitchFamily="34" charset="0"/>
              </a:rPr>
              <a:t>أوالمفاتيح</a:t>
            </a:r>
            <a:r>
              <a:rPr lang="ar-SA" dirty="0" smtClean="0">
                <a:latin typeface="Arial" pitchFamily="34" charset="0"/>
                <a:cs typeface="Arial" pitchFamily="34" charset="0"/>
              </a:rPr>
              <a:t> </a:t>
            </a:r>
            <a:r>
              <a:rPr lang="ar-SA" dirty="0">
                <a:latin typeface="Arial" pitchFamily="34" charset="0"/>
                <a:cs typeface="Arial" pitchFamily="34" charset="0"/>
              </a:rPr>
              <a:t>التي تعتمد على القرارات الفعلية التي يتخذها المستهلك وقد </a:t>
            </a:r>
            <a:r>
              <a:rPr lang="ar-SA" dirty="0" smtClean="0">
                <a:latin typeface="Arial" pitchFamily="34" charset="0"/>
                <a:cs typeface="Arial" pitchFamily="34" charset="0"/>
              </a:rPr>
              <a:t>توصل</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علماء</a:t>
            </a:r>
            <a:r>
              <a:rPr lang="ar-IQ" dirty="0" smtClean="0">
                <a:latin typeface="Arial" pitchFamily="34" charset="0"/>
                <a:cs typeface="Arial" pitchFamily="34" charset="0"/>
              </a:rPr>
              <a:t> </a:t>
            </a:r>
            <a:r>
              <a:rPr lang="ar-SA" dirty="0" smtClean="0">
                <a:latin typeface="Arial" pitchFamily="34" charset="0"/>
                <a:cs typeface="Arial" pitchFamily="34" charset="0"/>
              </a:rPr>
              <a:t>النفس </a:t>
            </a:r>
            <a:r>
              <a:rPr lang="ar-SA" dirty="0">
                <a:latin typeface="Arial" pitchFamily="34" charset="0"/>
                <a:cs typeface="Arial" pitchFamily="34" charset="0"/>
              </a:rPr>
              <a:t>إلى وجود بعض المؤثرات أو العوامل النفسية التي تؤثر على </a:t>
            </a:r>
            <a:r>
              <a:rPr lang="ar-SA" dirty="0" smtClean="0">
                <a:latin typeface="Arial" pitchFamily="34" charset="0"/>
                <a:cs typeface="Arial" pitchFamily="34" charset="0"/>
              </a:rPr>
              <a:t>سلوك</a:t>
            </a:r>
            <a:r>
              <a:rPr lang="ar-IQ" dirty="0" smtClean="0">
                <a:latin typeface="Arial" pitchFamily="34" charset="0"/>
                <a:cs typeface="Arial" pitchFamily="34" charset="0"/>
              </a:rPr>
              <a:t> </a:t>
            </a:r>
            <a:r>
              <a:rPr lang="ar-SA" dirty="0" smtClean="0">
                <a:latin typeface="Arial" pitchFamily="34" charset="0"/>
                <a:cs typeface="Arial" pitchFamily="34" charset="0"/>
              </a:rPr>
              <a:t>المستهلك </a:t>
            </a:r>
            <a:r>
              <a:rPr lang="ar-SA" dirty="0">
                <a:latin typeface="Arial" pitchFamily="34" charset="0"/>
                <a:cs typeface="Arial" pitchFamily="34" charset="0"/>
              </a:rPr>
              <a:t>والتي لا بد </a:t>
            </a:r>
            <a:r>
              <a:rPr lang="ar-SA" dirty="0" smtClean="0">
                <a:latin typeface="Arial" pitchFamily="34" charset="0"/>
                <a:cs typeface="Arial" pitchFamily="34" charset="0"/>
              </a:rPr>
              <a:t>من</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دراستها لمعرفة مدى تأثيرها على عملية اتخاذ </a:t>
            </a:r>
            <a:r>
              <a:rPr lang="ar-SA" dirty="0" smtClean="0">
                <a:latin typeface="Arial" pitchFamily="34" charset="0"/>
                <a:cs typeface="Arial" pitchFamily="34" charset="0"/>
              </a:rPr>
              <a:t>قرار</a:t>
            </a:r>
            <a:r>
              <a:rPr lang="ar-IQ" dirty="0" smtClean="0">
                <a:latin typeface="Arial" pitchFamily="34" charset="0"/>
                <a:cs typeface="Arial" pitchFamily="34" charset="0"/>
              </a:rPr>
              <a:t> </a:t>
            </a:r>
            <a:r>
              <a:rPr lang="ar-SA" dirty="0" smtClean="0">
                <a:latin typeface="Arial" pitchFamily="34" charset="0"/>
                <a:cs typeface="Arial" pitchFamily="34" charset="0"/>
              </a:rPr>
              <a:t>الشراء </a:t>
            </a:r>
            <a:r>
              <a:rPr lang="ar-SA" dirty="0">
                <a:latin typeface="Arial" pitchFamily="34" charset="0"/>
                <a:cs typeface="Arial" pitchFamily="34" charset="0"/>
              </a:rPr>
              <a:t>الاستهلاكي وستتناول هذه العوامل </a:t>
            </a:r>
            <a:r>
              <a:rPr lang="ar-SA" dirty="0" smtClean="0">
                <a:latin typeface="Arial" pitchFamily="34" charset="0"/>
                <a:cs typeface="Arial" pitchFamily="34" charset="0"/>
              </a:rPr>
              <a:t>بإيجاز</a:t>
            </a:r>
            <a:endParaRPr lang="ar-IQ" dirty="0" smtClean="0">
              <a:latin typeface="Arial" pitchFamily="34" charset="0"/>
              <a:cs typeface="Arial" pitchFamily="34" charset="0"/>
            </a:endParaRPr>
          </a:p>
          <a:p>
            <a:pPr marL="0" indent="0" algn="justLow" rtl="1">
              <a:buNone/>
            </a:pPr>
            <a:r>
              <a:rPr lang="ar-SA" dirty="0" smtClean="0">
                <a:latin typeface="Arial" pitchFamily="34" charset="0"/>
                <a:cs typeface="Arial" pitchFamily="34" charset="0"/>
              </a:rPr>
              <a:t> </a:t>
            </a:r>
            <a:r>
              <a:rPr lang="ar-SA" dirty="0">
                <a:latin typeface="Arial" pitchFamily="34" charset="0"/>
                <a:cs typeface="Arial" pitchFamily="34" charset="0"/>
              </a:rPr>
              <a:t>تباعاً.</a:t>
            </a:r>
          </a:p>
        </p:txBody>
      </p:sp>
    </p:spTree>
    <p:extLst>
      <p:ext uri="{BB962C8B-B14F-4D97-AF65-F5344CB8AC3E}">
        <p14:creationId xmlns:p14="http://schemas.microsoft.com/office/powerpoint/2010/main" val="20910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781800"/>
          </a:xfrm>
        </p:spPr>
        <p:txBody>
          <a:bodyPr>
            <a:normAutofit/>
          </a:bodyPr>
          <a:lstStyle/>
          <a:p>
            <a:pPr marL="0" indent="0" algn="justLow" rtl="1">
              <a:buNone/>
            </a:pPr>
            <a:r>
              <a:rPr lang="ar-SA" sz="2400" b="1" dirty="0">
                <a:latin typeface="Arial" pitchFamily="34" charset="0"/>
                <a:cs typeface="Arial" pitchFamily="34" charset="0"/>
              </a:rPr>
              <a:t>أ‌-الدوافع :</a:t>
            </a:r>
            <a:r>
              <a:rPr lang="ar-SA" sz="2400" dirty="0">
                <a:latin typeface="Arial" pitchFamily="34" charset="0"/>
                <a:cs typeface="Arial" pitchFamily="34" charset="0"/>
              </a:rPr>
              <a:t>وهي عبارة عن القوى التي تحرك الفرد باتجاه القيام بفعل ما نتيجة الحاجة الناجمة عن الحرمان الذي يميز الحياة الطبيعية والاجتماعية، وأن هذه الدوافع تعتبر طاقة كامنة تمر من خلال عدد معين من البواعث، والتي لا نستطيع التعرف عليها إلا من خلال الاحتياج حيث أن الباعث يمثل دالة الاحتياج من جهة ومن جهة أخرى هو الهدف المنشود وللدوافع ثلاثة أبعاد أساسية هي البعد النزوي الذي يحصل عن طريق الفعل الطوعي المثار من قبل البيئة المحيطة والبعد الإدراكي أو النوعي</a:t>
            </a:r>
            <a:r>
              <a:rPr lang="ar-IQ" sz="2400" dirty="0">
                <a:latin typeface="Arial" pitchFamily="34" charset="0"/>
                <a:cs typeface="Arial" pitchFamily="34" charset="0"/>
              </a:rPr>
              <a:t> </a:t>
            </a:r>
            <a:r>
              <a:rPr lang="ar-SA" sz="2400" dirty="0">
                <a:latin typeface="Arial" pitchFamily="34" charset="0"/>
                <a:cs typeface="Arial" pitchFamily="34" charset="0"/>
              </a:rPr>
              <a:t>الذي يدفع الفرد إلى التكيف مع البيئة المحيطة والبعد الشعوري الذي يتمثل بالبحث عن حالة الرضا وبشكل عام فإن هناك أكثر من تقسيم للدوافع إلا أننا سنعتمد التقسيم الأكثر شيوعاً </a:t>
            </a:r>
            <a:r>
              <a:rPr lang="ar-SA" sz="2400" dirty="0" smtClean="0">
                <a:latin typeface="Arial" pitchFamily="34" charset="0"/>
                <a:cs typeface="Arial" pitchFamily="34" charset="0"/>
              </a:rPr>
              <a:t>واستخداماً</a:t>
            </a:r>
            <a:r>
              <a:rPr lang="ar-IQ" sz="2400" dirty="0" smtClean="0">
                <a:latin typeface="Arial" pitchFamily="34" charset="0"/>
                <a:cs typeface="Arial" pitchFamily="34" charset="0"/>
              </a:rPr>
              <a:t> </a:t>
            </a:r>
            <a:r>
              <a:rPr lang="ar-SA" sz="2400" dirty="0" smtClean="0">
                <a:latin typeface="Arial" pitchFamily="34" charset="0"/>
                <a:cs typeface="Arial" pitchFamily="34" charset="0"/>
              </a:rPr>
              <a:t>حيث </a:t>
            </a:r>
            <a:r>
              <a:rPr lang="ar-SA" sz="2400" dirty="0">
                <a:latin typeface="Arial" pitchFamily="34" charset="0"/>
                <a:cs typeface="Arial" pitchFamily="34" charset="0"/>
              </a:rPr>
              <a:t>يمكن التمييز بين نوعين من الدوافع </a:t>
            </a:r>
            <a:r>
              <a:rPr lang="ar-SA" sz="2400" dirty="0" err="1">
                <a:latin typeface="Arial" pitchFamily="34" charset="0"/>
                <a:cs typeface="Arial" pitchFamily="34" charset="0"/>
              </a:rPr>
              <a:t>الدوافع</a:t>
            </a:r>
            <a:r>
              <a:rPr lang="ar-SA" sz="2400" dirty="0">
                <a:latin typeface="Arial" pitchFamily="34" charset="0"/>
                <a:cs typeface="Arial" pitchFamily="34" charset="0"/>
              </a:rPr>
              <a:t> الأولية والدوافع الثانوية.</a:t>
            </a:r>
            <a:endParaRPr lang="ar-IQ" sz="2400" dirty="0">
              <a:latin typeface="Arial" pitchFamily="34" charset="0"/>
              <a:cs typeface="Arial" pitchFamily="34" charset="0"/>
            </a:endParaRPr>
          </a:p>
          <a:p>
            <a:pPr algn="justLow" rtl="1"/>
            <a:r>
              <a:rPr lang="ar-SA" sz="2400" dirty="0">
                <a:latin typeface="Arial" pitchFamily="34" charset="0"/>
                <a:cs typeface="Arial" pitchFamily="34" charset="0"/>
              </a:rPr>
              <a:t> وتعرف الدوافع الأولية بأنها تلك الدوافع المبنية على الحاجات الفسيولوجية للإنسان كالحاجة للطعام والشراب والنوم... الخ. </a:t>
            </a:r>
            <a:endParaRPr lang="ar-IQ" sz="2400" dirty="0">
              <a:latin typeface="Arial" pitchFamily="34" charset="0"/>
              <a:cs typeface="Arial" pitchFamily="34" charset="0"/>
            </a:endParaRPr>
          </a:p>
          <a:p>
            <a:pPr algn="justLow" rtl="1"/>
            <a:r>
              <a:rPr lang="ar-SA" sz="2400" dirty="0">
                <a:latin typeface="Arial" pitchFamily="34" charset="0"/>
                <a:cs typeface="Arial" pitchFamily="34" charset="0"/>
              </a:rPr>
              <a:t>أما الدوافع الثانوية فترتكز على حاجات ذهنية كالحاجة إلى النجاح وحب </a:t>
            </a:r>
            <a:r>
              <a:rPr lang="ar-SA" sz="2400" dirty="0" smtClean="0">
                <a:latin typeface="Arial" pitchFamily="34" charset="0"/>
                <a:cs typeface="Arial" pitchFamily="34" charset="0"/>
              </a:rPr>
              <a:t>الظهور </a:t>
            </a:r>
            <a:r>
              <a:rPr lang="ar-SA" sz="2400" dirty="0">
                <a:latin typeface="Arial" pitchFamily="34" charset="0"/>
                <a:cs typeface="Arial" pitchFamily="34" charset="0"/>
              </a:rPr>
              <a:t>والحاجة إلى الصداقات والود والمحبة... الخ .</a:t>
            </a:r>
          </a:p>
        </p:txBody>
      </p:sp>
    </p:spTree>
    <p:extLst>
      <p:ext uri="{BB962C8B-B14F-4D97-AF65-F5344CB8AC3E}">
        <p14:creationId xmlns:p14="http://schemas.microsoft.com/office/powerpoint/2010/main" val="4072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38627"/>
          </a:xfrm>
        </p:spPr>
        <p:txBody>
          <a:bodyPr>
            <a:normAutofit/>
          </a:bodyPr>
          <a:lstStyle/>
          <a:p>
            <a:pPr marL="0" indent="0" algn="justLow" rtl="1">
              <a:buNone/>
            </a:pPr>
            <a:r>
              <a:rPr lang="ar-SA" sz="2400" b="1" dirty="0" smtClean="0">
                <a:latin typeface="Arial" pitchFamily="34" charset="0"/>
                <a:cs typeface="Arial" pitchFamily="34" charset="0"/>
              </a:rPr>
              <a:t>ب‌-الإدراك </a:t>
            </a:r>
            <a:r>
              <a:rPr lang="ar-SA" sz="2400" dirty="0">
                <a:latin typeface="Arial" pitchFamily="34" charset="0"/>
                <a:cs typeface="Arial" pitchFamily="34" charset="0"/>
              </a:rPr>
              <a:t>:</a:t>
            </a:r>
            <a:r>
              <a:rPr lang="ar-SA" sz="2400" dirty="0" smtClean="0">
                <a:latin typeface="Arial" pitchFamily="34" charset="0"/>
                <a:cs typeface="Arial" pitchFamily="34" charset="0"/>
              </a:rPr>
              <a:t>و</a:t>
            </a:r>
            <a:r>
              <a:rPr lang="ar-IQ" sz="2400" dirty="0" smtClean="0">
                <a:latin typeface="Arial" pitchFamily="34" charset="0"/>
                <a:cs typeface="Arial" pitchFamily="34" charset="0"/>
              </a:rPr>
              <a:t>ي</a:t>
            </a:r>
            <a:r>
              <a:rPr lang="ar-SA" sz="2400" dirty="0" smtClean="0">
                <a:latin typeface="Arial" pitchFamily="34" charset="0"/>
                <a:cs typeface="Arial" pitchFamily="34" charset="0"/>
              </a:rPr>
              <a:t>عرف </a:t>
            </a:r>
            <a:r>
              <a:rPr lang="ar-SA" sz="2400" dirty="0">
                <a:latin typeface="Arial" pitchFamily="34" charset="0"/>
                <a:cs typeface="Arial" pitchFamily="34" charset="0"/>
              </a:rPr>
              <a:t>بأنه عملية ذهنية تنطوي على استقبال واختيار المعلومات الواردة عن منبه حسي معين وتكوين صورة واضحة عنه في الذهن وترتيب </a:t>
            </a:r>
            <a:r>
              <a:rPr lang="ar-SA" sz="2400" dirty="0" smtClean="0">
                <a:latin typeface="Arial" pitchFamily="34" charset="0"/>
                <a:cs typeface="Arial" pitchFamily="34" charset="0"/>
              </a:rPr>
              <a:t>تلك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المعلومات وتفسيرها وقد لا يتفق الأفراد على تفسير واحد لظاهرة واحدة أو مؤثر </a:t>
            </a:r>
            <a:r>
              <a:rPr lang="ar-SA" sz="2400" dirty="0" smtClean="0">
                <a:latin typeface="Arial" pitchFamily="34" charset="0"/>
                <a:cs typeface="Arial" pitchFamily="34" charset="0"/>
              </a:rPr>
              <a:t>واحد وذلك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للاختلافات في خلفياتهم وحاجاتهم وخبراتهم فمثلاً قد يعطي الفرد الكثير من المعاني لما يراه أو </a:t>
            </a:r>
            <a:r>
              <a:rPr lang="ar-SA" sz="2400" dirty="0" smtClean="0">
                <a:latin typeface="Arial" pitchFamily="34" charset="0"/>
                <a:cs typeface="Arial" pitchFamily="34" charset="0"/>
              </a:rPr>
              <a:t>يلاحظه</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اعتماداً على ثقافته وخبرته الشخصية</a:t>
            </a:r>
            <a:r>
              <a:rPr lang="ar-IQ" sz="2400" dirty="0">
                <a:latin typeface="Arial" pitchFamily="34" charset="0"/>
                <a:cs typeface="Arial" pitchFamily="34" charset="0"/>
              </a:rPr>
              <a:t> </a:t>
            </a:r>
            <a:r>
              <a:rPr lang="ar-SA" sz="2400" dirty="0">
                <a:latin typeface="Arial" pitchFamily="34" charset="0"/>
                <a:cs typeface="Arial" pitchFamily="34" charset="0"/>
              </a:rPr>
              <a:t>وعلى ذاكرته </a:t>
            </a:r>
            <a:r>
              <a:rPr lang="ar-SA" sz="2400" dirty="0" smtClean="0">
                <a:latin typeface="Arial" pitchFamily="34" charset="0"/>
                <a:cs typeface="Arial" pitchFamily="34" charset="0"/>
              </a:rPr>
              <a:t>ومعتقداته</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endParaRPr lang="ar-SA" sz="2400" dirty="0">
              <a:latin typeface="Arial" pitchFamily="34" charset="0"/>
              <a:cs typeface="Arial" pitchFamily="34" charset="0"/>
            </a:endParaRPr>
          </a:p>
          <a:p>
            <a:pPr marL="0" indent="0" algn="justLow" rtl="1">
              <a:buNone/>
            </a:pPr>
            <a:r>
              <a:rPr lang="ar-SA" sz="2400" dirty="0">
                <a:latin typeface="Arial" pitchFamily="34" charset="0"/>
                <a:cs typeface="Arial" pitchFamily="34" charset="0"/>
              </a:rPr>
              <a:t>ويتعرض المستهلك من الناحية التسويقية للكثير من المنبهات مثل الإعلانات ووسائل الترويج </a:t>
            </a:r>
            <a:r>
              <a:rPr lang="ar-SA" sz="2400" dirty="0" smtClean="0">
                <a:latin typeface="Arial" pitchFamily="34" charset="0"/>
                <a:cs typeface="Arial" pitchFamily="34" charset="0"/>
              </a:rPr>
              <a:t>المختلفة</a:t>
            </a:r>
            <a:r>
              <a:rPr lang="ar-IQ" sz="2400" dirty="0" smtClean="0">
                <a:latin typeface="Arial" pitchFamily="34" charset="0"/>
                <a:cs typeface="Arial" pitchFamily="34" charset="0"/>
              </a:rPr>
              <a:t> </a:t>
            </a:r>
            <a:r>
              <a:rPr lang="ar-SA" sz="2400" dirty="0" smtClean="0">
                <a:latin typeface="Arial" pitchFamily="34" charset="0"/>
                <a:cs typeface="Arial" pitchFamily="34" charset="0"/>
              </a:rPr>
              <a:t>ولكنه </a:t>
            </a:r>
            <a:r>
              <a:rPr lang="ar-SA" sz="2400" dirty="0">
                <a:latin typeface="Arial" pitchFamily="34" charset="0"/>
                <a:cs typeface="Arial" pitchFamily="34" charset="0"/>
              </a:rPr>
              <a:t>لا يدرك إلا عدداً محدوداً منها بل أن هذا العدد المدرك من وسائل الترويج لا يتأثر المستهلك إلا بالقليل منه عند القيام بالشراء </a:t>
            </a:r>
            <a:r>
              <a:rPr lang="ar-SA" sz="2400" dirty="0" smtClean="0">
                <a:latin typeface="Arial" pitchFamily="34" charset="0"/>
                <a:cs typeface="Arial" pitchFamily="34" charset="0"/>
              </a:rPr>
              <a:t>ولذلك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فإن بإمكان المسوقين توجيه اهتمام المستهلكين إلى ما يعرضونه عل</a:t>
            </a:r>
            <a:r>
              <a:rPr lang="ar-IQ" sz="2400" dirty="0">
                <a:latin typeface="Arial" pitchFamily="34" charset="0"/>
                <a:cs typeface="Arial" pitchFamily="34" charset="0"/>
              </a:rPr>
              <a:t>ي</a:t>
            </a:r>
            <a:r>
              <a:rPr lang="ar-SA" sz="2400" dirty="0">
                <a:latin typeface="Arial" pitchFamily="34" charset="0"/>
                <a:cs typeface="Arial" pitchFamily="34" charset="0"/>
              </a:rPr>
              <a:t>هم لتحفيزهم على شراء السلعة أو الخدمة ومن الأساليب المتبعة في هذا المجال تكرار الإعلان أو عرضه بطريقة مميزة وجذابة وبأسلوب يختلف عن غيرها من الإعلانات فمثلاً إذا كانت جميع الإعلانات التلفازية بالألوان فيمكن عرض الإعلان باللونين الأبيض والأسود فقط، أو يعرض الإعلان بخط يختلف عما هو مألوف في الإعلانات الأخرى وهكذا.</a:t>
            </a:r>
          </a:p>
          <a:p>
            <a:pPr algn="r" rtl="1"/>
            <a:endParaRPr lang="ar-SA" sz="2400" dirty="0"/>
          </a:p>
        </p:txBody>
      </p:sp>
    </p:spTree>
    <p:extLst>
      <p:ext uri="{BB962C8B-B14F-4D97-AF65-F5344CB8AC3E}">
        <p14:creationId xmlns:p14="http://schemas.microsoft.com/office/powerpoint/2010/main" val="41852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686800" cy="6858000"/>
          </a:xfrm>
        </p:spPr>
        <p:txBody>
          <a:bodyPr>
            <a:normAutofit lnSpcReduction="10000"/>
          </a:bodyPr>
          <a:lstStyle/>
          <a:p>
            <a:pPr algn="justLow" rtl="1"/>
            <a:r>
              <a:rPr lang="ar-SA" sz="3100" dirty="0"/>
              <a:t>المقدمة</a:t>
            </a:r>
            <a:r>
              <a:rPr lang="en-US" sz="3100" dirty="0"/>
              <a:t> </a:t>
            </a:r>
            <a:r>
              <a:rPr lang="en-US" sz="3100" dirty="0" smtClean="0"/>
              <a:t>:</a:t>
            </a:r>
            <a:endParaRPr lang="ar-IQ" dirty="0"/>
          </a:p>
          <a:p>
            <a:pPr marL="0" indent="0" algn="justLow" rtl="1">
              <a:buNone/>
            </a:pPr>
            <a:r>
              <a:rPr lang="ar-SA" dirty="0">
                <a:latin typeface="Arial" pitchFamily="34" charset="0"/>
                <a:cs typeface="Arial" pitchFamily="34" charset="0"/>
              </a:rPr>
              <a:t>يقوم المستهلكون ب</a:t>
            </a:r>
            <a:r>
              <a:rPr lang="ar-IQ" dirty="0">
                <a:latin typeface="Arial" pitchFamily="34" charset="0"/>
                <a:cs typeface="Arial" pitchFamily="34" charset="0"/>
              </a:rPr>
              <a:t>أ</a:t>
            </a:r>
            <a:r>
              <a:rPr lang="ar-SA" dirty="0">
                <a:latin typeface="Arial" pitchFamily="34" charset="0"/>
                <a:cs typeface="Arial" pitchFamily="34" charset="0"/>
              </a:rPr>
              <a:t>تخاذ العديد من قرارات الشراء يومياً وتقوم معظم الشركات الكبيرة بإجراء بحوث متعمقة حول عمليات الشراء الاستهلاكي وذلك بهدف الإجابة عن أسئلة حول الأشياء التي يشتريها </a:t>
            </a:r>
            <a:r>
              <a:rPr lang="ar-SA" dirty="0" smtClean="0">
                <a:latin typeface="Arial" pitchFamily="34" charset="0"/>
                <a:cs typeface="Arial" pitchFamily="34" charset="0"/>
              </a:rPr>
              <a:t>المستهلكون </a:t>
            </a:r>
            <a:r>
              <a:rPr lang="ar-SA" dirty="0">
                <a:latin typeface="Arial" pitchFamily="34" charset="0"/>
                <a:cs typeface="Arial" pitchFamily="34" charset="0"/>
              </a:rPr>
              <a:t>وأماكن شرائها وكيفية وأسباب قيامهم بالشراء، وأوقات الشراء حيث يمكن للمسوقين دراسة حالات شراء استهلاكي فعلية للكشف عن الأشياء التي يشتريها المستهلكون وحجم هذه المشتريات وأسباب الشراء إلا أن معرفة أسباب الشراء ليست بالأمر السهل لأن الإجابات غالباً ما تكون مُقفلة في أعماق رأس المستهلك ما يجعل الوصول إليها صعباً بل مستحيلاً أحياناً فغالباً ما لا يكون المستهلكون أنفسهم واعين أو مدركين بالضبط للعوامل التي تؤثر على قراراتهم الشرائية إن 95% من الفكر والعاطفة والتعلم وهي عوامل تسير مشترياتنا تحدث في منطقة اللاوعي في </a:t>
            </a:r>
            <a:r>
              <a:rPr lang="ar-SA" dirty="0" err="1">
                <a:latin typeface="Arial" pitchFamily="34" charset="0"/>
                <a:cs typeface="Arial" pitchFamily="34" charset="0"/>
              </a:rPr>
              <a:t>عقولن</a:t>
            </a:r>
            <a:r>
              <a:rPr lang="ar-IQ" dirty="0">
                <a:latin typeface="Arial" pitchFamily="34" charset="0"/>
                <a:cs typeface="Arial" pitchFamily="34" charset="0"/>
              </a:rPr>
              <a:t>ا </a:t>
            </a:r>
            <a:r>
              <a:rPr lang="ar-SA" dirty="0">
                <a:latin typeface="Arial" pitchFamily="34" charset="0"/>
                <a:cs typeface="Arial" pitchFamily="34" charset="0"/>
              </a:rPr>
              <a:t>بمعنى دون وعي منا بالنسبة للمسوقين فإن السؤال المركزي هو كيف يستجيب المستهلكون للجهود التسويقية المتعددة التي قد تستخدمها الشركة  إن نقطة البداية هي نموذج المنبه الذي يبين كيف أن التسويق والمنبهات الأخرى تدخل الصندوق الأسود </a:t>
            </a:r>
            <a:r>
              <a:rPr lang="en-US" dirty="0">
                <a:latin typeface="Arial" pitchFamily="34" charset="0"/>
                <a:cs typeface="Arial" pitchFamily="34" charset="0"/>
              </a:rPr>
              <a:t>Black box </a:t>
            </a:r>
            <a:r>
              <a:rPr lang="ar-SA" dirty="0">
                <a:latin typeface="Arial" pitchFamily="34" charset="0"/>
                <a:cs typeface="Arial" pitchFamily="34" charset="0"/>
              </a:rPr>
              <a:t>للمشتري ليتمخض عنها استجابات معينة وعلى المسوقين أن يكونوا قادرين على معرفة ما يحتويه الصندوق الأسود هذا وبهذا الصدد فإن المنبهات التسويقية تتألف من عناصر المزيج التسويقي الأربعة وهي </a:t>
            </a:r>
            <a:r>
              <a:rPr lang="ar-SA" dirty="0" smtClean="0">
                <a:latin typeface="Arial" pitchFamily="34" charset="0"/>
                <a:cs typeface="Arial" pitchFamily="34" charset="0"/>
              </a:rPr>
              <a:t>المنتَج</a:t>
            </a:r>
            <a:r>
              <a:rPr lang="en-US" dirty="0" smtClean="0">
                <a:latin typeface="Arial" pitchFamily="34" charset="0"/>
                <a:cs typeface="Arial" pitchFamily="34" charset="0"/>
              </a:rPr>
              <a:t>(Product</a:t>
            </a:r>
            <a:r>
              <a:rPr lang="en-US" dirty="0">
                <a:latin typeface="Arial" pitchFamily="34" charset="0"/>
                <a:cs typeface="Arial" pitchFamily="34" charset="0"/>
              </a:rPr>
              <a:t>) </a:t>
            </a:r>
            <a:r>
              <a:rPr lang="ar-SA" dirty="0">
                <a:latin typeface="Arial" pitchFamily="34" charset="0"/>
                <a:cs typeface="Arial" pitchFamily="34" charset="0"/>
              </a:rPr>
              <a:t>وال</a:t>
            </a:r>
            <a:r>
              <a:rPr lang="ar-IQ" dirty="0">
                <a:latin typeface="Arial" pitchFamily="34" charset="0"/>
                <a:cs typeface="Arial" pitchFamily="34" charset="0"/>
              </a:rPr>
              <a:t>سعر</a:t>
            </a:r>
            <a:r>
              <a:rPr lang="en-US" dirty="0">
                <a:latin typeface="Arial" pitchFamily="34" charset="0"/>
                <a:cs typeface="Arial" pitchFamily="34" charset="0"/>
              </a:rPr>
              <a:t> (Price) </a:t>
            </a:r>
            <a:r>
              <a:rPr lang="ar-SA" dirty="0">
                <a:latin typeface="Arial" pitchFamily="34" charset="0"/>
                <a:cs typeface="Arial" pitchFamily="34" charset="0"/>
              </a:rPr>
              <a:t>والمكان</a:t>
            </a:r>
            <a:r>
              <a:rPr lang="en-US" dirty="0">
                <a:latin typeface="Arial" pitchFamily="34" charset="0"/>
                <a:cs typeface="Arial" pitchFamily="34" charset="0"/>
              </a:rPr>
              <a:t>(Place) </a:t>
            </a:r>
            <a:r>
              <a:rPr lang="ar-SA" dirty="0">
                <a:latin typeface="Arial" pitchFamily="34" charset="0"/>
                <a:cs typeface="Arial" pitchFamily="34" charset="0"/>
              </a:rPr>
              <a:t>والترويج </a:t>
            </a:r>
            <a:r>
              <a:rPr lang="ar-SA" dirty="0" smtClean="0">
                <a:latin typeface="Arial" pitchFamily="34" charset="0"/>
                <a:cs typeface="Arial" pitchFamily="34" charset="0"/>
              </a:rPr>
              <a:t>(</a:t>
            </a:r>
            <a:r>
              <a:rPr lang="en-US" dirty="0" smtClean="0">
                <a:latin typeface="Arial" pitchFamily="34" charset="0"/>
                <a:cs typeface="Arial" pitchFamily="34" charset="0"/>
              </a:rPr>
              <a:t>(Promotion</a:t>
            </a:r>
            <a:r>
              <a:rPr lang="en-US" dirty="0">
                <a:latin typeface="Arial" pitchFamily="34" charset="0"/>
                <a:cs typeface="Arial" pitchFamily="34" charset="0"/>
              </a:rPr>
              <a:t>) </a:t>
            </a:r>
            <a:r>
              <a:rPr lang="ar-SA" dirty="0">
                <a:latin typeface="Arial" pitchFamily="34" charset="0"/>
                <a:cs typeface="Arial" pitchFamily="34" charset="0"/>
              </a:rPr>
              <a:t>أما المنبهات الأخرى فتشتمل على القوى والأحداث الرئيسة في بيئة المشتري مثل القوى الاقتصادية والتكنولوجية والسياسية والثقافية هذه المدخلات</a:t>
            </a:r>
            <a:r>
              <a:rPr lang="en-US" dirty="0">
                <a:latin typeface="Arial" pitchFamily="34" charset="0"/>
                <a:cs typeface="Arial" pitchFamily="34" charset="0"/>
              </a:rPr>
              <a:t>(Inputs) </a:t>
            </a:r>
            <a:r>
              <a:rPr lang="ar-SA" dirty="0">
                <a:latin typeface="Arial" pitchFamily="34" charset="0"/>
                <a:cs typeface="Arial" pitchFamily="34" charset="0"/>
              </a:rPr>
              <a:t>تدخل إلى الصندوق الأسود للمشتري، حيث تتحول إلى مجموعة من أساسيات التسويق استجابات مرئية يبديها المستهلك مثل اختيار المنتج </a:t>
            </a:r>
            <a:r>
              <a:rPr lang="en-US" dirty="0">
                <a:latin typeface="Arial" pitchFamily="34" charset="0"/>
                <a:cs typeface="Arial" pitchFamily="34" charset="0"/>
              </a:rPr>
              <a:t>Product choice، </a:t>
            </a:r>
            <a:r>
              <a:rPr lang="ar-SA" dirty="0">
                <a:latin typeface="Arial" pitchFamily="34" charset="0"/>
                <a:cs typeface="Arial" pitchFamily="34" charset="0"/>
              </a:rPr>
              <a:t>اختيار الماركة </a:t>
            </a:r>
            <a:r>
              <a:rPr lang="en-US" dirty="0">
                <a:latin typeface="Arial" pitchFamily="34" charset="0"/>
                <a:cs typeface="Arial" pitchFamily="34" charset="0"/>
              </a:rPr>
              <a:t>Brand choice</a:t>
            </a:r>
            <a:r>
              <a:rPr lang="ar-SA" dirty="0">
                <a:latin typeface="Arial" pitchFamily="34" charset="0"/>
                <a:cs typeface="Arial" pitchFamily="34" charset="0"/>
              </a:rPr>
              <a:t>اختيار الوكيل </a:t>
            </a:r>
            <a:r>
              <a:rPr lang="en-US" dirty="0">
                <a:latin typeface="Arial" pitchFamily="34" charset="0"/>
                <a:cs typeface="Arial" pitchFamily="34" charset="0"/>
              </a:rPr>
              <a:t>Dealer choice </a:t>
            </a:r>
            <a:r>
              <a:rPr lang="ar-SA" dirty="0">
                <a:latin typeface="Arial" pitchFamily="34" charset="0"/>
                <a:cs typeface="Arial" pitchFamily="34" charset="0"/>
              </a:rPr>
              <a:t>توقيت الشراء </a:t>
            </a:r>
            <a:r>
              <a:rPr lang="en-US" dirty="0">
                <a:latin typeface="Arial" pitchFamily="34" charset="0"/>
                <a:cs typeface="Arial" pitchFamily="34" charset="0"/>
              </a:rPr>
              <a:t>purchase timing</a:t>
            </a:r>
            <a:r>
              <a:rPr lang="ar-SA" dirty="0">
                <a:latin typeface="Arial" pitchFamily="34" charset="0"/>
                <a:cs typeface="Arial" pitchFamily="34" charset="0"/>
              </a:rPr>
              <a:t>وكمية الشراء </a:t>
            </a:r>
            <a:r>
              <a:rPr lang="en-US" dirty="0">
                <a:latin typeface="Arial" pitchFamily="34" charset="0"/>
                <a:cs typeface="Arial" pitchFamily="34" charset="0"/>
              </a:rPr>
              <a:t>Purchase amount ,</a:t>
            </a:r>
            <a:r>
              <a:rPr lang="ar-SA" dirty="0">
                <a:latin typeface="Arial" pitchFamily="34" charset="0"/>
                <a:cs typeface="Arial" pitchFamily="34" charset="0"/>
              </a:rPr>
              <a:t>ومن المؤكد أن المسوقين يرغبون بالتعرف على كيفية تحول المنبهات إلى استجابات داخل الصندوق الأسود للمستهلك، والذي يتألف من </a:t>
            </a:r>
            <a:r>
              <a:rPr lang="ar-SA" dirty="0" err="1">
                <a:latin typeface="Arial" pitchFamily="34" charset="0"/>
                <a:cs typeface="Arial" pitchFamily="34" charset="0"/>
              </a:rPr>
              <a:t>جزئين</a:t>
            </a:r>
            <a:r>
              <a:rPr lang="ar-SA" dirty="0">
                <a:latin typeface="Arial" pitchFamily="34" charset="0"/>
                <a:cs typeface="Arial" pitchFamily="34" charset="0"/>
              </a:rPr>
              <a:t> اثنين الجزء الأول يختص بخصائص المشتري التي تؤثر على كيفية إدراك المستهلك للمنبهات وردود فعله إزاءها أما الجزء الثاني فيختص بعملية قرار الشراء ذاتها التي تؤثر على سلوكه </a:t>
            </a:r>
            <a:r>
              <a:rPr lang="ar-SA" dirty="0" err="1">
                <a:latin typeface="Arial" pitchFamily="34" charset="0"/>
                <a:cs typeface="Arial" pitchFamily="34" charset="0"/>
              </a:rPr>
              <a:t>الشرائي</a:t>
            </a:r>
            <a:r>
              <a:rPr lang="ar-SA" dirty="0">
                <a:latin typeface="Arial" pitchFamily="34" charset="0"/>
                <a:cs typeface="Arial" pitchFamily="34" charset="0"/>
              </a:rPr>
              <a:t> وعليه فإننا سنحاول في هذا القسم التعرف على خصائص المشتري التي تؤثر على السلوك </a:t>
            </a:r>
            <a:r>
              <a:rPr lang="ar-SA" dirty="0" err="1">
                <a:latin typeface="Arial" pitchFamily="34" charset="0"/>
                <a:cs typeface="Arial" pitchFamily="34" charset="0"/>
              </a:rPr>
              <a:t>الشرائي</a:t>
            </a:r>
            <a:r>
              <a:rPr lang="ar-SA" dirty="0">
                <a:latin typeface="Arial" pitchFamily="34" charset="0"/>
                <a:cs typeface="Arial" pitchFamily="34" charset="0"/>
              </a:rPr>
              <a:t> ثم ننتقل بعدئذ لمناقشة عملية قرار الشراء:</a:t>
            </a:r>
          </a:p>
          <a:p>
            <a:pPr algn="r" rtl="1"/>
            <a:endParaRPr lang="ar-SA" dirty="0"/>
          </a:p>
          <a:p>
            <a:pPr algn="r" rtl="1"/>
            <a:endParaRPr lang="ar-SA" dirty="0"/>
          </a:p>
          <a:p>
            <a:pPr algn="r" rtl="1"/>
            <a:endParaRPr lang="ar-SA" dirty="0"/>
          </a:p>
        </p:txBody>
      </p:sp>
    </p:spTree>
    <p:extLst>
      <p:ext uri="{BB962C8B-B14F-4D97-AF65-F5344CB8AC3E}">
        <p14:creationId xmlns:p14="http://schemas.microsoft.com/office/powerpoint/2010/main" val="13186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1" y="0"/>
            <a:ext cx="8579602" cy="6858000"/>
          </a:xfrm>
        </p:spPr>
        <p:txBody>
          <a:bodyPr>
            <a:normAutofit/>
          </a:bodyPr>
          <a:lstStyle/>
          <a:p>
            <a:pPr marL="0" indent="0" algn="justLow" rtl="1">
              <a:buNone/>
            </a:pPr>
            <a:r>
              <a:rPr lang="ar-SA" dirty="0">
                <a:latin typeface="Arial" pitchFamily="34" charset="0"/>
                <a:cs typeface="Arial" pitchFamily="34" charset="0"/>
              </a:rPr>
              <a:t>ث‌-</a:t>
            </a:r>
            <a:r>
              <a:rPr lang="ar-SA" b="1" dirty="0">
                <a:latin typeface="Arial" pitchFamily="34" charset="0"/>
                <a:cs typeface="Arial" pitchFamily="34" charset="0"/>
              </a:rPr>
              <a:t>التعلم: </a:t>
            </a:r>
            <a:r>
              <a:rPr lang="ar-SA" dirty="0">
                <a:latin typeface="Arial" pitchFamily="34" charset="0"/>
                <a:cs typeface="Arial" pitchFamily="34" charset="0"/>
              </a:rPr>
              <a:t>ويعرف بأنه</a:t>
            </a:r>
            <a:r>
              <a:rPr lang="ar-IQ" dirty="0">
                <a:latin typeface="Arial" pitchFamily="34" charset="0"/>
                <a:cs typeface="Arial" pitchFamily="34" charset="0"/>
              </a:rPr>
              <a:t> </a:t>
            </a:r>
            <a:r>
              <a:rPr lang="ar-SA" dirty="0">
                <a:latin typeface="Arial" pitchFamily="34" charset="0"/>
                <a:cs typeface="Arial" pitchFamily="34" charset="0"/>
              </a:rPr>
              <a:t>عملية تغيير في تصرفات الشخص نتيجة للمعلومات والخبرة والتدريب ويجدر التوضيح بأن التغيير في التصرفات الناشئة عن عوامل جسدية كالجوع والتعب والنمو الجسدي لا يدخل في نطاق التعلم ويرتبط التعلم بنظرية المنبه الاستجابة </a:t>
            </a:r>
            <a:r>
              <a:rPr lang="ar-SA" dirty="0" smtClean="0">
                <a:latin typeface="Arial" pitchFamily="34" charset="0"/>
                <a:cs typeface="Arial" pitchFamily="34" charset="0"/>
              </a:rPr>
              <a:t>ولذلك</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فإننا نجد المسوقين يلحون بالإعلان والنشر، من أجل دفع المستهلك إلى الاستجابة للمعلومات الموجودة في الإعلان والنشر وعن طريق التعلم يكتسب الشخص معرفة بأنواع المنتجات الموجودة في السوق، أو بعلاماتها التجارية، أو بأسعارها، وبالإضافة إلى المسوقين كمصدر من مصادر التعلم </a:t>
            </a:r>
            <a:r>
              <a:rPr lang="ar-SA" dirty="0" smtClean="0">
                <a:latin typeface="Arial" pitchFamily="34" charset="0"/>
                <a:cs typeface="Arial" pitchFamily="34" charset="0"/>
              </a:rPr>
              <a:t>هناك</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أيضاً مصادر أخرى للتعلم كالعائلة والأصدقاء والمعاهد والجامعات والمجتمع وما فيه من وسائل إعلامية.</a:t>
            </a:r>
          </a:p>
          <a:p>
            <a:pPr marL="0" indent="0" algn="justLow" rtl="1">
              <a:buNone/>
            </a:pPr>
            <a:r>
              <a:rPr lang="ar-SA" dirty="0">
                <a:latin typeface="Arial" pitchFamily="34" charset="0"/>
                <a:cs typeface="Arial" pitchFamily="34" charset="0"/>
              </a:rPr>
              <a:t>والتعلم كغيره من الظواهر السلوكية لا نستطيع تحديد نتائجه مباشرة، حيث لا نستطيع </a:t>
            </a:r>
            <a:r>
              <a:rPr lang="ar-SA" dirty="0" smtClean="0">
                <a:latin typeface="Arial" pitchFamily="34" charset="0"/>
                <a:cs typeface="Arial" pitchFamily="34" charset="0"/>
              </a:rPr>
              <a:t> </a:t>
            </a:r>
            <a:r>
              <a:rPr lang="ar-SA" dirty="0">
                <a:latin typeface="Arial" pitchFamily="34" charset="0"/>
                <a:cs typeface="Arial" pitchFamily="34" charset="0"/>
              </a:rPr>
              <a:t>القول أن شخصاً ما قد غيّر سلوكه </a:t>
            </a:r>
            <a:r>
              <a:rPr lang="ar-SA" dirty="0" err="1">
                <a:latin typeface="Arial" pitchFamily="34" charset="0"/>
                <a:cs typeface="Arial" pitchFamily="34" charset="0"/>
              </a:rPr>
              <a:t>الشرائي</a:t>
            </a:r>
            <a:r>
              <a:rPr lang="ar-SA" dirty="0">
                <a:latin typeface="Arial" pitchFamily="34" charset="0"/>
                <a:cs typeface="Arial" pitchFamily="34" charset="0"/>
              </a:rPr>
              <a:t> نتيجة لمشاهدته إعلاناً ما ويعود ذلك إلى وجود عوامل أخرى قد يكون لها تأثير على سلوك المشتري كالدخل والأسعار... الخ.</a:t>
            </a:r>
          </a:p>
          <a:p>
            <a:pPr marL="0" indent="0" algn="justLow" rtl="1">
              <a:buNone/>
            </a:pPr>
            <a:r>
              <a:rPr lang="ar-SA" dirty="0">
                <a:latin typeface="Arial" pitchFamily="34" charset="0"/>
                <a:cs typeface="Arial" pitchFamily="34" charset="0"/>
              </a:rPr>
              <a:t>ويستند التعلم إلى أساسين هما:</a:t>
            </a:r>
          </a:p>
          <a:p>
            <a:pPr marL="0" indent="0" algn="justLow" rtl="1">
              <a:buNone/>
            </a:pPr>
            <a:r>
              <a:rPr lang="ar-SA" dirty="0">
                <a:latin typeface="Arial" pitchFamily="34" charset="0"/>
                <a:cs typeface="Arial" pitchFamily="34" charset="0"/>
              </a:rPr>
              <a:t>ا</a:t>
            </a:r>
            <a:r>
              <a:rPr lang="ar-SA" b="1" dirty="0">
                <a:latin typeface="Arial" pitchFamily="34" charset="0"/>
                <a:cs typeface="Arial" pitchFamily="34" charset="0"/>
              </a:rPr>
              <a:t>لتعميم</a:t>
            </a:r>
            <a:r>
              <a:rPr lang="ar-SA" dirty="0">
                <a:latin typeface="Arial" pitchFamily="34" charset="0"/>
                <a:cs typeface="Arial" pitchFamily="34" charset="0"/>
              </a:rPr>
              <a:t>: ويُقصد به إعطاء نفس الجواب أو القيام بنفس رد الفعل نتيجة لمنبهات أو مثيرات متقاربة فمثلاً عندما يشتري الفرد مكيف هواء نوع سوني</a:t>
            </a:r>
            <a:r>
              <a:rPr lang="en-US" dirty="0">
                <a:latin typeface="Arial" pitchFamily="34" charset="0"/>
                <a:cs typeface="Arial" pitchFamily="34" charset="0"/>
              </a:rPr>
              <a:t> (Sony) </a:t>
            </a:r>
            <a:r>
              <a:rPr lang="ar-SA" dirty="0">
                <a:latin typeface="Arial" pitchFamily="34" charset="0"/>
                <a:cs typeface="Arial" pitchFamily="34" charset="0"/>
              </a:rPr>
              <a:t>ومن خلال تجربته يجد بأنه جهاز جيد حقق له الرضا المطلوب فإنه سيقوم بتعميم ذلك </a:t>
            </a:r>
            <a:r>
              <a:rPr lang="ar-IQ" dirty="0" smtClean="0">
                <a:latin typeface="Arial" pitchFamily="34" charset="0"/>
                <a:cs typeface="Arial" pitchFamily="34" charset="0"/>
              </a:rPr>
              <a:t>َ</a:t>
            </a:r>
            <a:r>
              <a:rPr lang="ar-SA" dirty="0" smtClean="0">
                <a:latin typeface="Arial" pitchFamily="34" charset="0"/>
                <a:cs typeface="Arial" pitchFamily="34" charset="0"/>
              </a:rPr>
              <a:t>على </a:t>
            </a:r>
            <a:r>
              <a:rPr lang="ar-SA" dirty="0">
                <a:latin typeface="Arial" pitchFamily="34" charset="0"/>
                <a:cs typeface="Arial" pitchFamily="34" charset="0"/>
              </a:rPr>
              <a:t>جميع أنواع مُنتجات شركة سوني والعكس صحيح، فإذا لم يحقق المذكور الرضا المطلوب </a:t>
            </a:r>
            <a:r>
              <a:rPr lang="ar-SA" dirty="0" smtClean="0">
                <a:latin typeface="Arial" pitchFamily="34" charset="0"/>
                <a:cs typeface="Arial" pitchFamily="34" charset="0"/>
              </a:rPr>
              <a:t>فإنه</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سوف يبتعد عن كل أنواع هذه الماركة.</a:t>
            </a:r>
          </a:p>
          <a:p>
            <a:pPr algn="r" rtl="1"/>
            <a:endParaRPr lang="ar-SA" dirty="0">
              <a:latin typeface="Arial" pitchFamily="34" charset="0"/>
              <a:cs typeface="Arial" pitchFamily="34" charset="0"/>
            </a:endParaRPr>
          </a:p>
        </p:txBody>
      </p:sp>
    </p:spTree>
    <p:extLst>
      <p:ext uri="{BB962C8B-B14F-4D97-AF65-F5344CB8AC3E}">
        <p14:creationId xmlns:p14="http://schemas.microsoft.com/office/powerpoint/2010/main" val="35727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Low" rtl="1">
              <a:buNone/>
            </a:pPr>
            <a:r>
              <a:rPr lang="ar-SA" b="1" dirty="0">
                <a:latin typeface="Arial" pitchFamily="34" charset="0"/>
                <a:cs typeface="Arial" pitchFamily="34" charset="0"/>
              </a:rPr>
              <a:t>التمييز</a:t>
            </a:r>
            <a:r>
              <a:rPr lang="ar-SA" dirty="0">
                <a:latin typeface="Arial" pitchFamily="34" charset="0"/>
                <a:cs typeface="Arial" pitchFamily="34" charset="0"/>
              </a:rPr>
              <a:t>: وهو عكس التعميم حيث أن الفرد يعطي ردود أفعال أو استجابات تكون متباينة أو مختلفة من خلال التعرض لمنبهات متقاربة وشبه مماثلة، ولكن يتعرض لها في أوقات وشروط مختلفة.</a:t>
            </a:r>
            <a:endParaRPr lang="ar-IQ" dirty="0">
              <a:latin typeface="Arial" pitchFamily="34" charset="0"/>
              <a:cs typeface="Arial" pitchFamily="34" charset="0"/>
            </a:endParaRPr>
          </a:p>
          <a:p>
            <a:pPr marL="0" indent="0" algn="justLow" rtl="1">
              <a:buNone/>
            </a:pPr>
            <a:endParaRPr lang="ar-SA" dirty="0">
              <a:latin typeface="Arial" pitchFamily="34" charset="0"/>
              <a:cs typeface="Arial" pitchFamily="34" charset="0"/>
            </a:endParaRPr>
          </a:p>
          <a:p>
            <a:pPr marL="0" indent="0" algn="justLow" rtl="1">
              <a:buNone/>
            </a:pPr>
            <a:r>
              <a:rPr lang="ar-SA" b="1" dirty="0">
                <a:latin typeface="Arial" pitchFamily="34" charset="0"/>
                <a:cs typeface="Arial" pitchFamily="34" charset="0"/>
              </a:rPr>
              <a:t>د- المواقف (الاتجاهات): </a:t>
            </a:r>
            <a:r>
              <a:rPr lang="ar-SA" dirty="0">
                <a:latin typeface="Arial" pitchFamily="34" charset="0"/>
                <a:cs typeface="Arial" pitchFamily="34" charset="0"/>
              </a:rPr>
              <a:t>حيث تعرّف بأنها استعدادات سلوكية نحو </a:t>
            </a:r>
            <a:r>
              <a:rPr lang="ar-SA" dirty="0" err="1">
                <a:latin typeface="Arial" pitchFamily="34" charset="0"/>
                <a:cs typeface="Arial" pitchFamily="34" charset="0"/>
              </a:rPr>
              <a:t>شئ</a:t>
            </a:r>
            <a:r>
              <a:rPr lang="ar-SA" dirty="0">
                <a:latin typeface="Arial" pitchFamily="34" charset="0"/>
                <a:cs typeface="Arial" pitchFamily="34" charset="0"/>
              </a:rPr>
              <a:t> ما قد يكون سلعة، فكرة، خدمة، أو إعلاناً، أو مندوب مبيعات أو منظمة، ويتضمن </a:t>
            </a:r>
            <a:r>
              <a:rPr lang="ar-SA" dirty="0" smtClean="0">
                <a:latin typeface="Arial" pitchFamily="34" charset="0"/>
                <a:cs typeface="Arial" pitchFamily="34" charset="0"/>
              </a:rPr>
              <a:t>ذلك</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شعوراً معيناً نحوها.</a:t>
            </a:r>
          </a:p>
          <a:p>
            <a:pPr algn="justLow" rtl="1"/>
            <a:r>
              <a:rPr lang="ar-SA" dirty="0">
                <a:latin typeface="Arial" pitchFamily="34" charset="0"/>
                <a:cs typeface="Arial" pitchFamily="34" charset="0"/>
              </a:rPr>
              <a:t>ويتكون الاتجاه أو الموقف من ثلاثة أبعاد هي البعد المعرفي ويتمثل في المعلومات المتعلقة بالموضوع الذي يكون </a:t>
            </a:r>
            <a:r>
              <a:rPr lang="ar-SA" dirty="0" smtClean="0">
                <a:latin typeface="Arial" pitchFamily="34" charset="0"/>
                <a:cs typeface="Arial" pitchFamily="34" charset="0"/>
              </a:rPr>
              <a:t>نحوه</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المستهلك اتجاهاً معيناً والبعد الشعوري تجاه ذلك الموضوع سواء أكان هذا الشعور ايجابياً أو سلبياً، وأخيراً التصرف أو السلوك إزاء ذلك الموضوع وللناس اتجاهات ومواقف نحو كل </a:t>
            </a:r>
            <a:r>
              <a:rPr lang="ar-SA" dirty="0" err="1">
                <a:latin typeface="Arial" pitchFamily="34" charset="0"/>
                <a:cs typeface="Arial" pitchFamily="34" charset="0"/>
              </a:rPr>
              <a:t>شئ</a:t>
            </a:r>
            <a:r>
              <a:rPr lang="ar-SA" dirty="0">
                <a:latin typeface="Arial" pitchFamily="34" charset="0"/>
                <a:cs typeface="Arial" pitchFamily="34" charset="0"/>
              </a:rPr>
              <a:t> تقريباً مثل المأكل والمشرب والملابس والأجهزة الكهربائية والأمور الاجتماعية والاقتصادية </a:t>
            </a:r>
            <a:r>
              <a:rPr lang="ar-SA" dirty="0" smtClean="0">
                <a:latin typeface="Arial" pitchFamily="34" charset="0"/>
                <a:cs typeface="Arial" pitchFamily="34" charset="0"/>
              </a:rPr>
              <a:t>الخ </a:t>
            </a:r>
            <a:r>
              <a:rPr lang="ar-SA" dirty="0">
                <a:latin typeface="Arial" pitchFamily="34" charset="0"/>
                <a:cs typeface="Arial" pitchFamily="34" charset="0"/>
              </a:rPr>
              <a:t>وعند تكوين المستهلك لاتجاه معين نحو سلعة ما فإنه يقوم أولاً بجمع معلومات عن تلك السلعة، ثم يكون شعوراً إيجابياً أو سلبياً تجاه تلك السلعة، وأخيراً فإن سلوكه نحو تلك السلعة يعتمد على شعوره تجاهها فإن كان شعور</a:t>
            </a:r>
            <a:r>
              <a:rPr lang="ar-IQ" dirty="0">
                <a:latin typeface="Arial" pitchFamily="34" charset="0"/>
                <a:cs typeface="Arial" pitchFamily="34" charset="0"/>
              </a:rPr>
              <a:t>ه</a:t>
            </a:r>
            <a:r>
              <a:rPr lang="ar-SA" dirty="0">
                <a:latin typeface="Arial" pitchFamily="34" charset="0"/>
                <a:cs typeface="Arial" pitchFamily="34" charset="0"/>
              </a:rPr>
              <a:t> إيجابياً فقد يقوم </a:t>
            </a:r>
            <a:r>
              <a:rPr lang="ar-SA" dirty="0" smtClean="0">
                <a:latin typeface="Arial" pitchFamily="34" charset="0"/>
                <a:cs typeface="Arial" pitchFamily="34" charset="0"/>
              </a:rPr>
              <a:t>بشرائها</a:t>
            </a:r>
            <a:r>
              <a:rPr lang="ar-IQ" dirty="0" smtClean="0">
                <a:latin typeface="Arial" pitchFamily="34" charset="0"/>
                <a:cs typeface="Arial" pitchFamily="34" charset="0"/>
              </a:rPr>
              <a:t> </a:t>
            </a:r>
            <a:r>
              <a:rPr lang="ar-SA" dirty="0" smtClean="0">
                <a:latin typeface="Arial" pitchFamily="34" charset="0"/>
                <a:cs typeface="Arial" pitchFamily="34" charset="0"/>
              </a:rPr>
              <a:t>وإن </a:t>
            </a:r>
            <a:r>
              <a:rPr lang="ar-SA" dirty="0">
                <a:latin typeface="Arial" pitchFamily="34" charset="0"/>
                <a:cs typeface="Arial" pitchFamily="34" charset="0"/>
              </a:rPr>
              <a:t>كان سلبياً فقد يبتعد عنها ولا يشتريها.</a:t>
            </a:r>
          </a:p>
          <a:p>
            <a:pPr algn="justLow" rtl="1"/>
            <a:r>
              <a:rPr lang="ar-SA" dirty="0">
                <a:latin typeface="Arial" pitchFamily="34" charset="0"/>
                <a:cs typeface="Arial" pitchFamily="34" charset="0"/>
              </a:rPr>
              <a:t> ويحاول المسوقون تكوين اتجاهات ايجابية تجاه منتجاتهم عن طريق تقديم معلومات إيجابية </a:t>
            </a:r>
            <a:r>
              <a:rPr lang="ar-SA" dirty="0" smtClean="0">
                <a:latin typeface="Arial" pitchFamily="34" charset="0"/>
                <a:cs typeface="Arial" pitchFamily="34" charset="0"/>
              </a:rPr>
              <a:t>من </a:t>
            </a:r>
            <a:r>
              <a:rPr lang="ar-SA" dirty="0">
                <a:latin typeface="Arial" pitchFamily="34" charset="0"/>
                <a:cs typeface="Arial" pitchFamily="34" charset="0"/>
              </a:rPr>
              <a:t>خلال الإعلان أو تنشيط المبيعات </a:t>
            </a:r>
            <a:r>
              <a:rPr lang="ar-SA" dirty="0" smtClean="0">
                <a:latin typeface="Arial" pitchFamily="34" charset="0"/>
                <a:cs typeface="Arial" pitchFamily="34" charset="0"/>
              </a:rPr>
              <a:t>مثلا</a:t>
            </a:r>
            <a:r>
              <a:rPr lang="ar-IQ" dirty="0" smtClean="0">
                <a:latin typeface="Arial" pitchFamily="34" charset="0"/>
                <a:cs typeface="Arial" pitchFamily="34" charset="0"/>
              </a:rPr>
              <a:t>ً</a:t>
            </a:r>
            <a:r>
              <a:rPr lang="ar-SA" dirty="0" smtClean="0">
                <a:latin typeface="Arial" pitchFamily="34" charset="0"/>
                <a:cs typeface="Arial" pitchFamily="34" charset="0"/>
              </a:rPr>
              <a:t> </a:t>
            </a:r>
            <a:r>
              <a:rPr lang="ar-SA" dirty="0">
                <a:latin typeface="Arial" pitchFamily="34" charset="0"/>
                <a:cs typeface="Arial" pitchFamily="34" charset="0"/>
              </a:rPr>
              <a:t>أو عن طريق مقارنة منتجاتهم مع سلع المنافسين وإظهار مزاياها وخصائصها إذا ما قورنت مع غيرها من المنتجات.</a:t>
            </a:r>
          </a:p>
          <a:p>
            <a:pPr algn="r" rtl="1"/>
            <a:endParaRPr lang="ar-SA" dirty="0"/>
          </a:p>
        </p:txBody>
      </p:sp>
    </p:spTree>
    <p:extLst>
      <p:ext uri="{BB962C8B-B14F-4D97-AF65-F5344CB8AC3E}">
        <p14:creationId xmlns:p14="http://schemas.microsoft.com/office/powerpoint/2010/main" val="224061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8081"/>
            <a:ext cx="8610600" cy="6876081"/>
          </a:xfrm>
        </p:spPr>
        <p:txBody>
          <a:bodyPr>
            <a:normAutofit/>
          </a:bodyPr>
          <a:lstStyle/>
          <a:p>
            <a:pPr marL="0" indent="0" algn="justLow" rtl="1">
              <a:buNone/>
            </a:pPr>
            <a:r>
              <a:rPr lang="ar-SA" sz="2400" b="1" dirty="0" smtClean="0">
                <a:latin typeface="Arial" pitchFamily="34" charset="0"/>
                <a:cs typeface="Arial" pitchFamily="34" charset="0"/>
              </a:rPr>
              <a:t>ثانيا</a:t>
            </a:r>
            <a:r>
              <a:rPr lang="ar-IQ" sz="2400" b="1" dirty="0" smtClean="0">
                <a:latin typeface="Arial" pitchFamily="34" charset="0"/>
                <a:cs typeface="Arial" pitchFamily="34" charset="0"/>
              </a:rPr>
              <a:t>ً</a:t>
            </a:r>
            <a:r>
              <a:rPr lang="ar-SA" sz="2400" b="1" dirty="0" smtClean="0">
                <a:latin typeface="Arial" pitchFamily="34" charset="0"/>
                <a:cs typeface="Arial" pitchFamily="34" charset="0"/>
              </a:rPr>
              <a:t> /عملية قرار الشراء:</a:t>
            </a:r>
          </a:p>
          <a:p>
            <a:pPr marL="0" indent="0" algn="justLow" rtl="1">
              <a:buNone/>
            </a:pPr>
            <a:r>
              <a:rPr lang="ar-SA" dirty="0" smtClean="0">
                <a:latin typeface="Arial" pitchFamily="34" charset="0"/>
                <a:cs typeface="Arial" pitchFamily="34" charset="0"/>
              </a:rPr>
              <a:t>مما </a:t>
            </a:r>
            <a:r>
              <a:rPr lang="ar-SA" dirty="0">
                <a:latin typeface="Arial" pitchFamily="34" charset="0"/>
                <a:cs typeface="Arial" pitchFamily="34" charset="0"/>
              </a:rPr>
              <a:t>لا شك فيه أن ما يهم منظمات الأعمال المعنية بالسلع الاستهلاكية هو معرف</a:t>
            </a:r>
            <a:r>
              <a:rPr lang="ar-IQ" dirty="0" smtClean="0">
                <a:latin typeface="Arial" pitchFamily="34" charset="0"/>
                <a:cs typeface="Arial" pitchFamily="34" charset="0"/>
              </a:rPr>
              <a:t>ة </a:t>
            </a:r>
            <a:r>
              <a:rPr lang="ar-SA" dirty="0" smtClean="0">
                <a:latin typeface="Arial" pitchFamily="34" charset="0"/>
                <a:cs typeface="Arial" pitchFamily="34" charset="0"/>
              </a:rPr>
              <a:t>من </a:t>
            </a:r>
            <a:r>
              <a:rPr lang="ar-SA" dirty="0">
                <a:latin typeface="Arial" pitchFamily="34" charset="0"/>
                <a:cs typeface="Arial" pitchFamily="34" charset="0"/>
              </a:rPr>
              <a:t>هم متخذو قرار </a:t>
            </a:r>
            <a:r>
              <a:rPr lang="ar-SA" dirty="0" smtClean="0">
                <a:latin typeface="Arial" pitchFamily="34" charset="0"/>
                <a:cs typeface="Arial" pitchFamily="34" charset="0"/>
              </a:rPr>
              <a:t>الشراء </a:t>
            </a:r>
            <a:r>
              <a:rPr lang="ar-SA" dirty="0">
                <a:latin typeface="Arial" pitchFamily="34" charset="0"/>
                <a:cs typeface="Arial" pitchFamily="34" charset="0"/>
              </a:rPr>
              <a:t>وهل أن متخذي قرار الشراء يتخذون قراراتهم بمعزل عن الآخرين </a:t>
            </a:r>
            <a:r>
              <a:rPr lang="ar-IQ" dirty="0">
                <a:latin typeface="Arial" pitchFamily="34" charset="0"/>
                <a:cs typeface="Arial" pitchFamily="34" charset="0"/>
              </a:rPr>
              <a:t>،</a:t>
            </a:r>
            <a:r>
              <a:rPr lang="ar-SA" dirty="0">
                <a:latin typeface="Arial" pitchFamily="34" charset="0"/>
                <a:cs typeface="Arial" pitchFamily="34" charset="0"/>
              </a:rPr>
              <a:t>وهل أن متخذ القرار يكون هو بالضرورة من يقوم بالشراء الفعلي </a:t>
            </a:r>
            <a:r>
              <a:rPr lang="ar-SA" dirty="0" smtClean="0">
                <a:latin typeface="Arial" pitchFamily="34" charset="0"/>
                <a:cs typeface="Arial" pitchFamily="34" charset="0"/>
              </a:rPr>
              <a:t>وهل </a:t>
            </a:r>
            <a:r>
              <a:rPr lang="ar-SA" dirty="0">
                <a:latin typeface="Arial" pitchFamily="34" charset="0"/>
                <a:cs typeface="Arial" pitchFamily="34" charset="0"/>
              </a:rPr>
              <a:t>أن متخذ قرار الشراء هو الذي سيستخدم السلعة</a:t>
            </a:r>
            <a:r>
              <a:rPr lang="ar-IQ" dirty="0">
                <a:latin typeface="Arial" pitchFamily="34" charset="0"/>
                <a:cs typeface="Arial" pitchFamily="34" charset="0"/>
              </a:rPr>
              <a:t>.</a:t>
            </a:r>
          </a:p>
          <a:p>
            <a:pPr marL="0" indent="0" algn="justLow" rtl="1">
              <a:buNone/>
            </a:pPr>
            <a:r>
              <a:rPr lang="ar-SA" dirty="0">
                <a:latin typeface="Arial" pitchFamily="34" charset="0"/>
                <a:cs typeface="Arial" pitchFamily="34" charset="0"/>
              </a:rPr>
              <a:t> وللإجابة عن هذه الأسئلة فإن الضرورة تقتضي أولاً التعرّف على أدوار الشراء لكي نستطيع تفسير قرار المستهلك النهائي ثم ننتقل إلى أنواع قرارات الشراء وأخيراً نتناول نوع</a:t>
            </a:r>
            <a:r>
              <a:rPr lang="ar-IQ" dirty="0">
                <a:latin typeface="Arial" pitchFamily="34" charset="0"/>
                <a:cs typeface="Arial" pitchFamily="34" charset="0"/>
              </a:rPr>
              <a:t>ا</a:t>
            </a:r>
            <a:r>
              <a:rPr lang="ar-SA" dirty="0">
                <a:latin typeface="Arial" pitchFamily="34" charset="0"/>
                <a:cs typeface="Arial" pitchFamily="34" charset="0"/>
              </a:rPr>
              <a:t> من التفصيل </a:t>
            </a:r>
            <a:r>
              <a:rPr lang="ar-IQ" dirty="0">
                <a:latin typeface="Arial" pitchFamily="34" charset="0"/>
                <a:cs typeface="Arial" pitchFamily="34" charset="0"/>
              </a:rPr>
              <a:t>حول </a:t>
            </a:r>
            <a:r>
              <a:rPr lang="ar-SA" dirty="0">
                <a:latin typeface="Arial" pitchFamily="34" charset="0"/>
                <a:cs typeface="Arial" pitchFamily="34" charset="0"/>
              </a:rPr>
              <a:t>مراحل اتخاذ قرارات الشراء:</a:t>
            </a:r>
          </a:p>
          <a:p>
            <a:pPr marL="0" indent="0" algn="justLow" rtl="1">
              <a:buNone/>
            </a:pPr>
            <a:r>
              <a:rPr lang="ar-IQ" dirty="0">
                <a:latin typeface="Arial" pitchFamily="34" charset="0"/>
                <a:cs typeface="Arial" pitchFamily="34" charset="0"/>
              </a:rPr>
              <a:t>1</a:t>
            </a:r>
            <a:r>
              <a:rPr lang="ar-SA" b="1" dirty="0">
                <a:latin typeface="Arial" pitchFamily="34" charset="0"/>
                <a:cs typeface="Arial" pitchFamily="34" charset="0"/>
              </a:rPr>
              <a:t>-أدوار الشراء </a:t>
            </a:r>
            <a:r>
              <a:rPr lang="ar-SA" dirty="0">
                <a:latin typeface="Arial" pitchFamily="34" charset="0"/>
                <a:cs typeface="Arial" pitchFamily="34" charset="0"/>
              </a:rPr>
              <a:t>:تتوزع عملية الشراء على أدوار مختلف ولكل دوره في عملية الشراء وكما يلي: </a:t>
            </a:r>
          </a:p>
          <a:p>
            <a:pPr marL="0" indent="0" algn="justLow" rtl="1">
              <a:buNone/>
            </a:pPr>
            <a:r>
              <a:rPr lang="ar-SA" dirty="0">
                <a:latin typeface="Arial" pitchFamily="34" charset="0"/>
                <a:cs typeface="Arial" pitchFamily="34" charset="0"/>
              </a:rPr>
              <a:t>أ -</a:t>
            </a:r>
            <a:r>
              <a:rPr lang="ar-SA" b="1" dirty="0">
                <a:latin typeface="Arial" pitchFamily="34" charset="0"/>
                <a:cs typeface="Arial" pitchFamily="34" charset="0"/>
              </a:rPr>
              <a:t>المبادر: </a:t>
            </a:r>
            <a:r>
              <a:rPr lang="ar-SA" dirty="0">
                <a:latin typeface="Arial" pitchFamily="34" charset="0"/>
                <a:cs typeface="Arial" pitchFamily="34" charset="0"/>
              </a:rPr>
              <a:t>وهو الشخص الذي يُنشئ أو يطرح فكرة الشراء في المقام الأول وليس بالضرورة أن يكون المبادر هو من يتخذ قرار الشراء فقد يكون المبادر الزوج أو الزوجة أو أحد الأبناء ويختلف المبادر حسب نوعية وطبيعة السلعة المراد شراؤها كالسيارة أو الأجهزة الكهربائية وغيرها. </a:t>
            </a:r>
          </a:p>
          <a:p>
            <a:pPr marL="0" indent="0" algn="justLow" rtl="1">
              <a:buNone/>
            </a:pPr>
            <a:r>
              <a:rPr lang="ar-SA" dirty="0">
                <a:latin typeface="Arial" pitchFamily="34" charset="0"/>
                <a:cs typeface="Arial" pitchFamily="34" charset="0"/>
              </a:rPr>
              <a:t>ب- </a:t>
            </a:r>
            <a:r>
              <a:rPr lang="ar-SA" b="1" dirty="0">
                <a:latin typeface="Arial" pitchFamily="34" charset="0"/>
                <a:cs typeface="Arial" pitchFamily="34" charset="0"/>
              </a:rPr>
              <a:t>المؤثر</a:t>
            </a:r>
            <a:r>
              <a:rPr lang="ar-SA" dirty="0">
                <a:latin typeface="Arial" pitchFamily="34" charset="0"/>
                <a:cs typeface="Arial" pitchFamily="34" charset="0"/>
              </a:rPr>
              <a:t>: وهو شخص أو جماعة تؤثر على قرار الشراء فقد يكون المؤثر الزوجة، أ</a:t>
            </a:r>
            <a:r>
              <a:rPr lang="ar-IQ" dirty="0">
                <a:latin typeface="Arial" pitchFamily="34" charset="0"/>
                <a:cs typeface="Arial" pitchFamily="34" charset="0"/>
              </a:rPr>
              <a:t>و</a:t>
            </a:r>
            <a:r>
              <a:rPr lang="ar-SA" dirty="0">
                <a:latin typeface="Arial" pitchFamily="34" charset="0"/>
                <a:cs typeface="Arial" pitchFamily="34" charset="0"/>
              </a:rPr>
              <a:t>الأقرباء، أو الأصدقاء أو زملاء العمل ويختلف المؤثر أيضاً حسب طبيعة السلعة المراد شراؤها.</a:t>
            </a:r>
          </a:p>
          <a:p>
            <a:pPr algn="r" rtl="1"/>
            <a:endParaRPr lang="ar-SA" dirty="0"/>
          </a:p>
        </p:txBody>
      </p:sp>
    </p:spTree>
    <p:extLst>
      <p:ext uri="{BB962C8B-B14F-4D97-AF65-F5344CB8AC3E}">
        <p14:creationId xmlns:p14="http://schemas.microsoft.com/office/powerpoint/2010/main" val="42097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
            <a:ext cx="8610600" cy="6858000"/>
          </a:xfrm>
        </p:spPr>
        <p:txBody>
          <a:bodyPr>
            <a:noAutofit/>
          </a:bodyPr>
          <a:lstStyle/>
          <a:p>
            <a:pPr marL="0" indent="0" algn="justLow" rtl="1">
              <a:buNone/>
            </a:pPr>
            <a:r>
              <a:rPr lang="ar-SA" sz="2600" dirty="0">
                <a:latin typeface="Arial" pitchFamily="34" charset="0"/>
                <a:cs typeface="Arial" pitchFamily="34" charset="0"/>
              </a:rPr>
              <a:t>ج - </a:t>
            </a:r>
            <a:r>
              <a:rPr lang="ar-SA" sz="2600" b="1" dirty="0">
                <a:latin typeface="Arial" pitchFamily="34" charset="0"/>
                <a:cs typeface="Arial" pitchFamily="34" charset="0"/>
              </a:rPr>
              <a:t>متخذ القرار: </a:t>
            </a:r>
            <a:r>
              <a:rPr lang="ar-SA" sz="2600" dirty="0">
                <a:latin typeface="Arial" pitchFamily="34" charset="0"/>
                <a:cs typeface="Arial" pitchFamily="34" charset="0"/>
              </a:rPr>
              <a:t>وهو شخص أو أشخاص يتخذون قرار شراء سلعة ما أو علامة تجارية معينة ففي حالة شراء غسالة ملابس أو جهاز طبخ أو مكوى أو ثلاجة يكون متخذ القرار الزوجة .</a:t>
            </a:r>
          </a:p>
          <a:p>
            <a:pPr marL="0" indent="0" algn="justLow" rtl="1">
              <a:buNone/>
            </a:pPr>
            <a:r>
              <a:rPr lang="ar-SA" sz="2600" dirty="0">
                <a:latin typeface="Arial" pitchFamily="34" charset="0"/>
                <a:cs typeface="Arial" pitchFamily="34" charset="0"/>
              </a:rPr>
              <a:t>د -</a:t>
            </a:r>
            <a:r>
              <a:rPr lang="ar-SA" sz="2600" b="1" dirty="0">
                <a:latin typeface="Arial" pitchFamily="34" charset="0"/>
                <a:cs typeface="Arial" pitchFamily="34" charset="0"/>
              </a:rPr>
              <a:t>المشتري: </a:t>
            </a:r>
            <a:r>
              <a:rPr lang="ar-SA" sz="2600" dirty="0">
                <a:latin typeface="Arial" pitchFamily="34" charset="0"/>
                <a:cs typeface="Arial" pitchFamily="34" charset="0"/>
              </a:rPr>
              <a:t>وهو من يقوم بعملية الشراء وليس بالضرورة أن يكون هو متخذ القرار فقد يكون مشتري الأجهزة الكهربائية الزوج لكن بتأثير مباشر من زوجته إن دور المشتري في هذه الحالة هو تنفيذ لما تم اتخاذه من قرار. </a:t>
            </a:r>
            <a:endParaRPr lang="ar-IQ" sz="2600" dirty="0">
              <a:latin typeface="Arial" pitchFamily="34" charset="0"/>
              <a:cs typeface="Arial" pitchFamily="34" charset="0"/>
            </a:endParaRPr>
          </a:p>
          <a:p>
            <a:pPr marL="0" indent="0" algn="justLow" rtl="1">
              <a:buNone/>
            </a:pPr>
            <a:r>
              <a:rPr lang="ar-SA" sz="2600" dirty="0">
                <a:latin typeface="Arial" pitchFamily="34" charset="0"/>
                <a:cs typeface="Arial" pitchFamily="34" charset="0"/>
              </a:rPr>
              <a:t>هـ </a:t>
            </a:r>
            <a:r>
              <a:rPr lang="ar-IQ" sz="2600" b="1" dirty="0">
                <a:latin typeface="Arial" pitchFamily="34" charset="0"/>
                <a:cs typeface="Arial" pitchFamily="34" charset="0"/>
              </a:rPr>
              <a:t>-</a:t>
            </a:r>
            <a:r>
              <a:rPr lang="ar-SA" sz="2600" b="1" dirty="0">
                <a:latin typeface="Arial" pitchFamily="34" charset="0"/>
                <a:cs typeface="Arial" pitchFamily="34" charset="0"/>
              </a:rPr>
              <a:t>المستخدم</a:t>
            </a:r>
            <a:r>
              <a:rPr lang="ar-IQ" sz="2600" b="1" dirty="0">
                <a:latin typeface="Arial" pitchFamily="34" charset="0"/>
                <a:cs typeface="Arial" pitchFamily="34" charset="0"/>
              </a:rPr>
              <a:t>:</a:t>
            </a:r>
            <a:r>
              <a:rPr lang="ar-SA" sz="2600" b="1" dirty="0">
                <a:latin typeface="Arial" pitchFamily="34" charset="0"/>
                <a:cs typeface="Arial" pitchFamily="34" charset="0"/>
              </a:rPr>
              <a:t> </a:t>
            </a:r>
            <a:r>
              <a:rPr lang="ar-SA" sz="2600" dirty="0">
                <a:latin typeface="Arial" pitchFamily="34" charset="0"/>
                <a:cs typeface="Arial" pitchFamily="34" charset="0"/>
              </a:rPr>
              <a:t>وهو الشخص أو الأشخاص الذين يقومون باستخدام السلع</a:t>
            </a:r>
            <a:r>
              <a:rPr lang="ar-IQ" sz="2600" dirty="0">
                <a:latin typeface="Arial" pitchFamily="34" charset="0"/>
                <a:cs typeface="Arial" pitchFamily="34" charset="0"/>
              </a:rPr>
              <a:t>ة</a:t>
            </a:r>
            <a:r>
              <a:rPr lang="ar-SA" sz="2600" dirty="0">
                <a:latin typeface="Arial" pitchFamily="34" charset="0"/>
                <a:cs typeface="Arial" pitchFamily="34" charset="0"/>
              </a:rPr>
              <a:t> فقد يتخذ قرار شراء ماكنة غسيل الملابس الزوج أو يكون الزوج هو المشتري لكن الزوجة هي التي تستخدم ماكنة غسيل الملابس وفي حالة مكيف الهواء مثلاً فإن جميع أفراد الأسرة ينتفعون به وعليه فإن على المسوقين توجيه جهودهم وبرامجهم التسويقية إلى الأفراد الأكثر تأثيراً على عملية الشراء أي إلى المؤثرين بالذات.</a:t>
            </a:r>
          </a:p>
        </p:txBody>
      </p:sp>
    </p:spTree>
    <p:extLst>
      <p:ext uri="{BB962C8B-B14F-4D97-AF65-F5344CB8AC3E}">
        <p14:creationId xmlns:p14="http://schemas.microsoft.com/office/powerpoint/2010/main" val="26494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781800"/>
          </a:xfrm>
        </p:spPr>
        <p:txBody>
          <a:bodyPr>
            <a:normAutofit/>
          </a:bodyPr>
          <a:lstStyle/>
          <a:p>
            <a:pPr algn="justLow" rtl="1"/>
            <a:endParaRPr lang="ar-SA" dirty="0"/>
          </a:p>
          <a:p>
            <a:pPr marL="0" indent="0" algn="justLow" rtl="1">
              <a:buNone/>
            </a:pPr>
            <a:r>
              <a:rPr lang="ar-SA" sz="2400" b="1" dirty="0" smtClean="0">
                <a:latin typeface="Arial" pitchFamily="34" charset="0"/>
                <a:cs typeface="Arial" pitchFamily="34" charset="0"/>
              </a:rPr>
              <a:t>ثالثا</a:t>
            </a:r>
            <a:r>
              <a:rPr lang="ar-IQ" sz="2400" b="1" dirty="0" smtClean="0">
                <a:latin typeface="Arial" pitchFamily="34" charset="0"/>
                <a:cs typeface="Arial" pitchFamily="34" charset="0"/>
              </a:rPr>
              <a:t>ً</a:t>
            </a:r>
            <a:r>
              <a:rPr lang="ar-SA" sz="2400" b="1" dirty="0" smtClean="0">
                <a:latin typeface="Arial" pitchFamily="34" charset="0"/>
                <a:cs typeface="Arial" pitchFamily="34" charset="0"/>
              </a:rPr>
              <a:t> </a:t>
            </a:r>
            <a:r>
              <a:rPr lang="ar-SA" sz="2400" b="1" dirty="0">
                <a:latin typeface="Arial" pitchFamily="34" charset="0"/>
                <a:cs typeface="Arial" pitchFamily="34" charset="0"/>
              </a:rPr>
              <a:t>/ أنواع قرارات الشراء:</a:t>
            </a:r>
          </a:p>
          <a:p>
            <a:pPr marL="0" indent="0" algn="justLow" rtl="1">
              <a:buNone/>
            </a:pPr>
            <a:r>
              <a:rPr lang="ar-SA" dirty="0">
                <a:latin typeface="Arial" pitchFamily="34" charset="0"/>
                <a:cs typeface="Arial" pitchFamily="34" charset="0"/>
              </a:rPr>
              <a:t>يمكن التمييز بين ثلاثة أنواع من قرارات الشراء من حيث الجهد الذي يبذله المس</a:t>
            </a:r>
            <a:r>
              <a:rPr lang="ar-IQ" dirty="0">
                <a:latin typeface="Arial" pitchFamily="34" charset="0"/>
                <a:cs typeface="Arial" pitchFamily="34" charset="0"/>
              </a:rPr>
              <a:t>ت</a:t>
            </a:r>
            <a:r>
              <a:rPr lang="ar-SA" dirty="0">
                <a:latin typeface="Arial" pitchFamily="34" charset="0"/>
                <a:cs typeface="Arial" pitchFamily="34" charset="0"/>
              </a:rPr>
              <a:t>هلك في اتخاذها وتشمل هذه القرارات </a:t>
            </a:r>
            <a:r>
              <a:rPr lang="ar-SA" dirty="0" err="1">
                <a:latin typeface="Arial" pitchFamily="34" charset="0"/>
                <a:cs typeface="Arial" pitchFamily="34" charset="0"/>
              </a:rPr>
              <a:t>القرارات</a:t>
            </a:r>
            <a:r>
              <a:rPr lang="ar-SA" dirty="0">
                <a:latin typeface="Arial" pitchFamily="34" charset="0"/>
                <a:cs typeface="Arial" pitchFamily="34" charset="0"/>
              </a:rPr>
              <a:t> الروتينية، والقرارات ذات الجهد المتوسط، والقرارات ذات الجهد المكثف .</a:t>
            </a:r>
          </a:p>
          <a:p>
            <a:pPr marL="0" indent="0" algn="justLow" rtl="1">
              <a:buNone/>
            </a:pPr>
            <a:r>
              <a:rPr lang="ar-SA" dirty="0">
                <a:latin typeface="Arial" pitchFamily="34" charset="0"/>
                <a:cs typeface="Arial" pitchFamily="34" charset="0"/>
              </a:rPr>
              <a:t>أ </a:t>
            </a:r>
            <a:r>
              <a:rPr lang="ar-IQ" dirty="0">
                <a:latin typeface="Arial" pitchFamily="34" charset="0"/>
                <a:cs typeface="Arial" pitchFamily="34" charset="0"/>
              </a:rPr>
              <a:t>- </a:t>
            </a:r>
            <a:r>
              <a:rPr lang="ar-SA" b="1" dirty="0">
                <a:latin typeface="Arial" pitchFamily="34" charset="0"/>
                <a:cs typeface="Arial" pitchFamily="34" charset="0"/>
              </a:rPr>
              <a:t>القرارات الروتينية: </a:t>
            </a:r>
            <a:r>
              <a:rPr lang="ar-SA" dirty="0">
                <a:latin typeface="Arial" pitchFamily="34" charset="0"/>
                <a:cs typeface="Arial" pitchFamily="34" charset="0"/>
              </a:rPr>
              <a:t>ويتخذها المستهلك في الحالات التالية:</a:t>
            </a:r>
          </a:p>
          <a:p>
            <a:pPr marL="0" indent="0" algn="justLow" rtl="1">
              <a:buNone/>
            </a:pPr>
            <a:r>
              <a:rPr lang="ar-SA" dirty="0">
                <a:latin typeface="Arial" pitchFamily="34" charset="0"/>
                <a:cs typeface="Arial" pitchFamily="34" charset="0"/>
              </a:rPr>
              <a:t>-حالات الشراء المتكرر مثل شراء السلع سهلة المنال.</a:t>
            </a:r>
          </a:p>
          <a:p>
            <a:pPr marL="0" indent="0" algn="justLow" rtl="1">
              <a:buNone/>
            </a:pPr>
            <a:r>
              <a:rPr lang="ar-SA" dirty="0">
                <a:latin typeface="Arial" pitchFamily="34" charset="0"/>
                <a:cs typeface="Arial" pitchFamily="34" charset="0"/>
              </a:rPr>
              <a:t>- انخفاض تكلفة الشراء.</a:t>
            </a:r>
          </a:p>
          <a:p>
            <a:pPr marL="0" indent="0" algn="justLow" rtl="1">
              <a:buNone/>
            </a:pPr>
            <a:r>
              <a:rPr lang="ar-SA" dirty="0">
                <a:latin typeface="Arial" pitchFamily="34" charset="0"/>
                <a:cs typeface="Arial" pitchFamily="34" charset="0"/>
              </a:rPr>
              <a:t>- عندما يكون نوع السلعة وطبيعتها لا يحتاجان إلى الكثير من الجهد والعناء في التفكير، كما في حالة السلع سهلة المنال</a:t>
            </a:r>
            <a:r>
              <a:rPr lang="ar-SA" dirty="0" smtClean="0">
                <a:latin typeface="Arial" pitchFamily="34" charset="0"/>
                <a:cs typeface="Arial" pitchFamily="34" charset="0"/>
              </a:rPr>
              <a:t>.</a:t>
            </a:r>
            <a:endParaRPr lang="ar-SA" dirty="0">
              <a:latin typeface="Arial" pitchFamily="34" charset="0"/>
              <a:cs typeface="Arial" pitchFamily="34" charset="0"/>
            </a:endParaRPr>
          </a:p>
          <a:p>
            <a:pPr marL="0" indent="0" algn="justLow" rtl="1">
              <a:buNone/>
            </a:pPr>
            <a:r>
              <a:rPr lang="ar-SA" b="1" dirty="0">
                <a:latin typeface="Arial" pitchFamily="34" charset="0"/>
                <a:cs typeface="Arial" pitchFamily="34" charset="0"/>
              </a:rPr>
              <a:t>ب -القرارات ذات الجهد المتوسط: </a:t>
            </a:r>
            <a:r>
              <a:rPr lang="ar-SA" dirty="0">
                <a:latin typeface="Arial" pitchFamily="34" charset="0"/>
                <a:cs typeface="Arial" pitchFamily="34" charset="0"/>
              </a:rPr>
              <a:t>حيث يتم اتخاذ هذا النوع من القرارات في الحالات التالية:</a:t>
            </a:r>
          </a:p>
          <a:p>
            <a:pPr marL="0" indent="0" algn="justLow" rtl="1">
              <a:buNone/>
            </a:pPr>
            <a:r>
              <a:rPr lang="ar-IQ" dirty="0">
                <a:latin typeface="Arial" pitchFamily="34" charset="0"/>
                <a:cs typeface="Arial" pitchFamily="34" charset="0"/>
              </a:rPr>
              <a:t>- </a:t>
            </a:r>
            <a:r>
              <a:rPr lang="ar-SA" dirty="0">
                <a:latin typeface="Arial" pitchFamily="34" charset="0"/>
                <a:cs typeface="Arial" pitchFamily="34" charset="0"/>
              </a:rPr>
              <a:t>الشراء في مناسبات معينة.</a:t>
            </a:r>
            <a:endParaRPr lang="ar-IQ" dirty="0">
              <a:latin typeface="Arial" pitchFamily="34" charset="0"/>
              <a:cs typeface="Arial" pitchFamily="34" charset="0"/>
            </a:endParaRPr>
          </a:p>
          <a:p>
            <a:pPr marL="0" indent="0" algn="justLow" rtl="1">
              <a:buNone/>
            </a:pPr>
            <a:r>
              <a:rPr lang="ar-SA" dirty="0">
                <a:latin typeface="Arial" pitchFamily="34" charset="0"/>
                <a:cs typeface="Arial" pitchFamily="34" charset="0"/>
              </a:rPr>
              <a:t>- شراء الماركات التجارية غير المألوفة حيث يرغب المشتري في جمع معلومات عنها ما   يضطره إلى بذل بعض الوقت والجهد في ذلك.</a:t>
            </a:r>
          </a:p>
          <a:p>
            <a:pPr marL="0" indent="0" algn="justLow" rtl="1">
              <a:buNone/>
            </a:pPr>
            <a:r>
              <a:rPr lang="ar-SA" dirty="0">
                <a:latin typeface="Arial" pitchFamily="34" charset="0"/>
                <a:cs typeface="Arial" pitchFamily="34" charset="0"/>
              </a:rPr>
              <a:t>- عندما يكون نوع السلعة وطبيعتها يحتاجان إلى بعض التفكير أو التأمل والمناقشة مع الآخرين كما في حالة السلع المعمرة أو سلع التسوق </a:t>
            </a:r>
            <a:r>
              <a:rPr lang="ar-IQ" dirty="0">
                <a:latin typeface="Arial" pitchFamily="34" charset="0"/>
                <a:cs typeface="Arial" pitchFamily="34" charset="0"/>
              </a:rPr>
              <a:t>.</a:t>
            </a:r>
            <a:endParaRPr lang="ar-SA" dirty="0">
              <a:latin typeface="Arial" pitchFamily="34" charset="0"/>
              <a:cs typeface="Arial" pitchFamily="34" charset="0"/>
            </a:endParaRPr>
          </a:p>
          <a:p>
            <a:pPr algn="r" rtl="1"/>
            <a:endParaRPr lang="ar-SA" dirty="0">
              <a:latin typeface="Arial" pitchFamily="34" charset="0"/>
              <a:cs typeface="Arial" pitchFamily="34" charset="0"/>
            </a:endParaRPr>
          </a:p>
        </p:txBody>
      </p:sp>
    </p:spTree>
    <p:extLst>
      <p:ext uri="{BB962C8B-B14F-4D97-AF65-F5344CB8AC3E}">
        <p14:creationId xmlns:p14="http://schemas.microsoft.com/office/powerpoint/2010/main" val="21727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0"/>
            <a:ext cx="8229600" cy="6477000"/>
          </a:xfrm>
        </p:spPr>
        <p:txBody>
          <a:bodyPr>
            <a:normAutofit/>
          </a:bodyPr>
          <a:lstStyle/>
          <a:p>
            <a:pPr marL="0" indent="0" algn="r" rtl="1">
              <a:buNone/>
            </a:pPr>
            <a:r>
              <a:rPr lang="ar-SA" sz="3200" dirty="0" smtClean="0">
                <a:latin typeface="Arial" pitchFamily="34" charset="0"/>
                <a:cs typeface="Arial" pitchFamily="34" charset="0"/>
              </a:rPr>
              <a:t>ج</a:t>
            </a:r>
            <a:r>
              <a:rPr lang="ar-IQ" sz="3200" dirty="0" smtClean="0">
                <a:latin typeface="Arial" pitchFamily="34" charset="0"/>
                <a:cs typeface="Arial" pitchFamily="34" charset="0"/>
              </a:rPr>
              <a:t>-</a:t>
            </a:r>
            <a:r>
              <a:rPr lang="ar-SA" sz="3200" dirty="0" smtClean="0">
                <a:latin typeface="Arial" pitchFamily="34" charset="0"/>
                <a:cs typeface="Arial" pitchFamily="34" charset="0"/>
              </a:rPr>
              <a:t> </a:t>
            </a:r>
            <a:r>
              <a:rPr lang="ar-SA" sz="3200" b="1" dirty="0">
                <a:latin typeface="Arial" pitchFamily="34" charset="0"/>
                <a:cs typeface="Arial" pitchFamily="34" charset="0"/>
              </a:rPr>
              <a:t>القرارات ذات الجهد المك</a:t>
            </a:r>
            <a:r>
              <a:rPr lang="ar-IQ" sz="3200" b="1" dirty="0">
                <a:latin typeface="Arial" pitchFamily="34" charset="0"/>
                <a:cs typeface="Arial" pitchFamily="34" charset="0"/>
              </a:rPr>
              <a:t>ث</a:t>
            </a:r>
            <a:r>
              <a:rPr lang="ar-SA" sz="3200" b="1" dirty="0">
                <a:latin typeface="Arial" pitchFamily="34" charset="0"/>
                <a:cs typeface="Arial" pitchFamily="34" charset="0"/>
              </a:rPr>
              <a:t>ف </a:t>
            </a:r>
            <a:r>
              <a:rPr lang="ar-SA" sz="3200" dirty="0">
                <a:latin typeface="Arial" pitchFamily="34" charset="0"/>
                <a:cs typeface="Arial" pitchFamily="34" charset="0"/>
              </a:rPr>
              <a:t>:وتتخذ في الحالات التالية: </a:t>
            </a:r>
          </a:p>
          <a:p>
            <a:pPr algn="r" rtl="1"/>
            <a:r>
              <a:rPr lang="ar-SA" sz="2800" dirty="0">
                <a:latin typeface="Arial" pitchFamily="34" charset="0"/>
                <a:cs typeface="Arial" pitchFamily="34" charset="0"/>
              </a:rPr>
              <a:t>السلع والماركات غير المألوفة والمرتفعة الثمن.</a:t>
            </a:r>
          </a:p>
          <a:p>
            <a:pPr algn="r" rtl="1"/>
            <a:r>
              <a:rPr lang="ar-SA" sz="2800" dirty="0">
                <a:latin typeface="Arial" pitchFamily="34" charset="0"/>
                <a:cs typeface="Arial" pitchFamily="34" charset="0"/>
              </a:rPr>
              <a:t>الشراء غير </a:t>
            </a:r>
            <a:r>
              <a:rPr lang="ar-SA" sz="2800" dirty="0" err="1">
                <a:latin typeface="Arial" pitchFamily="34" charset="0"/>
                <a:cs typeface="Arial" pitchFamily="34" charset="0"/>
              </a:rPr>
              <a:t>المتكررمثل</a:t>
            </a:r>
            <a:r>
              <a:rPr lang="ar-SA" sz="2800" dirty="0">
                <a:latin typeface="Arial" pitchFamily="34" charset="0"/>
                <a:cs typeface="Arial" pitchFamily="34" charset="0"/>
              </a:rPr>
              <a:t> شراء السلع المعمرة مرتفعة الثمن. </a:t>
            </a:r>
          </a:p>
          <a:p>
            <a:pPr algn="r" rtl="1"/>
            <a:r>
              <a:rPr lang="ar-SA" sz="2800" dirty="0">
                <a:latin typeface="Arial" pitchFamily="34" charset="0"/>
                <a:cs typeface="Arial" pitchFamily="34" charset="0"/>
              </a:rPr>
              <a:t>الحاجة إلى وقت وجهد كبيرين في البحث عن المعلومات.</a:t>
            </a:r>
          </a:p>
          <a:p>
            <a:pPr algn="r" rtl="1"/>
            <a:r>
              <a:rPr lang="ar-SA" sz="2800" dirty="0">
                <a:latin typeface="Arial" pitchFamily="34" charset="0"/>
                <a:cs typeface="Arial" pitchFamily="34" charset="0"/>
              </a:rPr>
              <a:t>وجود  أسس كثيرة ومتنوعة لتقييم الماركات التجارية </a:t>
            </a:r>
            <a:r>
              <a:rPr lang="ar-IQ" sz="3200" dirty="0">
                <a:latin typeface="Arial" pitchFamily="34" charset="0"/>
                <a:cs typeface="Arial" pitchFamily="34" charset="0"/>
              </a:rPr>
              <a:t>.</a:t>
            </a:r>
            <a:endParaRPr lang="ar-SA" sz="3200" dirty="0">
              <a:latin typeface="Arial" pitchFamily="34" charset="0"/>
              <a:cs typeface="Arial" pitchFamily="34" charset="0"/>
            </a:endParaRPr>
          </a:p>
          <a:p>
            <a:pPr algn="r" rtl="1"/>
            <a:endParaRPr lang="ar-SA" sz="3200" dirty="0"/>
          </a:p>
          <a:p>
            <a:pPr marL="0" indent="0" algn="r" rtl="1">
              <a:buNone/>
            </a:pPr>
            <a:endParaRPr lang="ar-SA" sz="3200" dirty="0"/>
          </a:p>
        </p:txBody>
      </p:sp>
    </p:spTree>
    <p:extLst>
      <p:ext uri="{BB962C8B-B14F-4D97-AF65-F5344CB8AC3E}">
        <p14:creationId xmlns:p14="http://schemas.microsoft.com/office/powerpoint/2010/main" val="16511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Low" rtl="1">
              <a:buNone/>
            </a:pPr>
            <a:r>
              <a:rPr lang="ar-SA" b="1" dirty="0"/>
              <a:t>رابعا/الخطوات المتبعة في عملية اتخاذ قرار الشراء:</a:t>
            </a:r>
          </a:p>
          <a:p>
            <a:pPr marL="0" indent="0" algn="justLow" rtl="1">
              <a:buNone/>
            </a:pPr>
            <a:r>
              <a:rPr lang="ar-SA" dirty="0">
                <a:latin typeface="Arial" pitchFamily="34" charset="0"/>
                <a:cs typeface="Arial" pitchFamily="34" charset="0"/>
              </a:rPr>
              <a:t>تختلف مراحل عملية اتخاذ قرار الشراء لدى المستهلك من حالة لأخرى ولعل ذلك الاختلاف يعود بالدرجة الأساس إلى أهمية السلعة أو الخدمة المطلوب شرائها من قبل المستهلك ومدى تكرارها في اليوم الأسبوع الشهر السنة فمثلا</a:t>
            </a:r>
            <a:r>
              <a:rPr lang="ar-IQ" dirty="0">
                <a:latin typeface="Arial" pitchFamily="34" charset="0"/>
                <a:cs typeface="Arial" pitchFamily="34" charset="0"/>
              </a:rPr>
              <a:t>ً</a:t>
            </a:r>
            <a:r>
              <a:rPr lang="ar-SA" dirty="0">
                <a:latin typeface="Arial" pitchFamily="34" charset="0"/>
                <a:cs typeface="Arial" pitchFamily="34" charset="0"/>
              </a:rPr>
              <a:t> قرار الشراء لعطر فرنسي او هاتف نقال او </a:t>
            </a:r>
            <a:r>
              <a:rPr lang="ar-SA" dirty="0" err="1">
                <a:latin typeface="Arial" pitchFamily="34" charset="0"/>
                <a:cs typeface="Arial" pitchFamily="34" charset="0"/>
              </a:rPr>
              <a:t>جهازحاسوب</a:t>
            </a:r>
            <a:r>
              <a:rPr lang="ar-SA" dirty="0">
                <a:latin typeface="Arial" pitchFamily="34" charset="0"/>
                <a:cs typeface="Arial" pitchFamily="34" charset="0"/>
              </a:rPr>
              <a:t> يختلف تماما</a:t>
            </a:r>
            <a:r>
              <a:rPr lang="ar-IQ" dirty="0">
                <a:latin typeface="Arial" pitchFamily="34" charset="0"/>
                <a:cs typeface="Arial" pitchFamily="34" charset="0"/>
              </a:rPr>
              <a:t>ً</a:t>
            </a:r>
            <a:r>
              <a:rPr lang="ar-SA" dirty="0">
                <a:latin typeface="Arial" pitchFamily="34" charset="0"/>
                <a:cs typeface="Arial" pitchFamily="34" charset="0"/>
              </a:rPr>
              <a:t> بالنسبة </a:t>
            </a:r>
            <a:r>
              <a:rPr lang="ar-SA" dirty="0" smtClean="0">
                <a:latin typeface="Arial" pitchFamily="34" charset="0"/>
                <a:cs typeface="Arial" pitchFamily="34" charset="0"/>
              </a:rPr>
              <a:t>لقرار </a:t>
            </a:r>
            <a:r>
              <a:rPr lang="ar-SA" dirty="0">
                <a:latin typeface="Arial" pitchFamily="34" charset="0"/>
                <a:cs typeface="Arial" pitchFamily="34" charset="0"/>
              </a:rPr>
              <a:t>شراء منزل </a:t>
            </a:r>
            <a:r>
              <a:rPr lang="ar-SA" dirty="0" err="1">
                <a:latin typeface="Arial" pitchFamily="34" charset="0"/>
                <a:cs typeface="Arial" pitchFamily="34" charset="0"/>
              </a:rPr>
              <a:t>اومزرعة</a:t>
            </a:r>
            <a:r>
              <a:rPr lang="ar-SA" dirty="0">
                <a:latin typeface="Arial" pitchFamily="34" charset="0"/>
                <a:cs typeface="Arial" pitchFamily="34" charset="0"/>
              </a:rPr>
              <a:t> أو سيارة تعمل بالوقود أو بالكهرباء أو بالاثنين معا</a:t>
            </a:r>
            <a:r>
              <a:rPr lang="ar-IQ" dirty="0">
                <a:latin typeface="Arial" pitchFamily="34" charset="0"/>
                <a:cs typeface="Arial" pitchFamily="34" charset="0"/>
              </a:rPr>
              <a:t>ً</a:t>
            </a:r>
            <a:r>
              <a:rPr lang="ar-SA" dirty="0">
                <a:latin typeface="Arial" pitchFamily="34" charset="0"/>
                <a:cs typeface="Arial" pitchFamily="34" charset="0"/>
              </a:rPr>
              <a:t> . </a:t>
            </a:r>
          </a:p>
          <a:p>
            <a:pPr algn="justLow" rtl="1"/>
            <a:r>
              <a:rPr lang="ar-SA" dirty="0">
                <a:latin typeface="Arial" pitchFamily="34" charset="0"/>
                <a:cs typeface="Arial" pitchFamily="34" charset="0"/>
              </a:rPr>
              <a:t>فالحالة الأولى قد لا تحتاج إلى تفكير أو تعقيد في اتخاذ قرار الشراء لأنها ليست لها تأثير كبير على دخل </a:t>
            </a:r>
            <a:r>
              <a:rPr lang="ar-SA" dirty="0" smtClean="0">
                <a:latin typeface="Arial" pitchFamily="34" charset="0"/>
                <a:cs typeface="Arial" pitchFamily="34" charset="0"/>
              </a:rPr>
              <a:t>الفرد</a:t>
            </a:r>
            <a:r>
              <a:rPr lang="ar-IQ" dirty="0" smtClean="0">
                <a:latin typeface="Arial" pitchFamily="34" charset="0"/>
                <a:cs typeface="Arial" pitchFamily="34" charset="0"/>
              </a:rPr>
              <a:t>.</a:t>
            </a:r>
          </a:p>
          <a:p>
            <a:pPr algn="justLow" rtl="1"/>
            <a:r>
              <a:rPr lang="ar-SA" dirty="0" smtClean="0">
                <a:latin typeface="Arial" pitchFamily="34" charset="0"/>
                <a:cs typeface="Arial" pitchFamily="34" charset="0"/>
              </a:rPr>
              <a:t>أما </a:t>
            </a:r>
            <a:r>
              <a:rPr lang="ar-SA" dirty="0">
                <a:latin typeface="Arial" pitchFamily="34" charset="0"/>
                <a:cs typeface="Arial" pitchFamily="34" charset="0"/>
              </a:rPr>
              <a:t>الحالة الثانية فالأمر مختلف كليا</a:t>
            </a:r>
            <a:r>
              <a:rPr lang="ar-IQ" dirty="0">
                <a:latin typeface="Arial" pitchFamily="34" charset="0"/>
                <a:cs typeface="Arial" pitchFamily="34" charset="0"/>
              </a:rPr>
              <a:t>ً</a:t>
            </a:r>
            <a:r>
              <a:rPr lang="ar-SA" dirty="0">
                <a:latin typeface="Arial" pitchFamily="34" charset="0"/>
                <a:cs typeface="Arial" pitchFamily="34" charset="0"/>
              </a:rPr>
              <a:t> </a:t>
            </a:r>
            <a:r>
              <a:rPr lang="ar-SA" dirty="0" err="1">
                <a:latin typeface="Arial" pitchFamily="34" charset="0"/>
                <a:cs typeface="Arial" pitchFamily="34" charset="0"/>
              </a:rPr>
              <a:t>وبناءا</a:t>
            </a:r>
            <a:r>
              <a:rPr lang="ar-IQ" dirty="0">
                <a:latin typeface="Arial" pitchFamily="34" charset="0"/>
                <a:cs typeface="Arial" pitchFamily="34" charset="0"/>
              </a:rPr>
              <a:t>ً</a:t>
            </a:r>
            <a:r>
              <a:rPr lang="ar-SA" dirty="0">
                <a:latin typeface="Arial" pitchFamily="34" charset="0"/>
                <a:cs typeface="Arial" pitchFamily="34" charset="0"/>
              </a:rPr>
              <a:t> على ما تقدم فان الدراسة الحالية تركز على الحالة الثانية التي يتوجب إتباع جملة من الخطوات العقلانية لقرار </a:t>
            </a:r>
            <a:r>
              <a:rPr lang="ar-SA" dirty="0" smtClean="0">
                <a:latin typeface="Arial" pitchFamily="34" charset="0"/>
                <a:cs typeface="Arial" pitchFamily="34" charset="0"/>
              </a:rPr>
              <a:t>الشراء</a:t>
            </a:r>
            <a:r>
              <a:rPr lang="ar-IQ" dirty="0" smtClean="0">
                <a:latin typeface="Arial" pitchFamily="34" charset="0"/>
                <a:cs typeface="Arial" pitchFamily="34" charset="0"/>
              </a:rPr>
              <a:t> </a:t>
            </a:r>
            <a:r>
              <a:rPr lang="ar-SA" dirty="0" smtClean="0">
                <a:latin typeface="Arial" pitchFamily="34" charset="0"/>
                <a:cs typeface="Arial" pitchFamily="34" charset="0"/>
              </a:rPr>
              <a:t>كما </a:t>
            </a:r>
            <a:r>
              <a:rPr lang="ar-SA" dirty="0">
                <a:latin typeface="Arial" pitchFamily="34" charset="0"/>
                <a:cs typeface="Arial" pitchFamily="34" charset="0"/>
              </a:rPr>
              <a:t>هي موضحة بالشكل الآتي:</a:t>
            </a:r>
            <a:endParaRPr lang="ar-IQ" dirty="0">
              <a:latin typeface="Arial" pitchFamily="34" charset="0"/>
              <a:cs typeface="Arial" pitchFamily="34" charset="0"/>
            </a:endParaRPr>
          </a:p>
          <a:p>
            <a:pPr marL="0" indent="0" algn="r" rtl="1">
              <a:buNone/>
            </a:pPr>
            <a:endParaRPr lang="ar-IQ" dirty="0"/>
          </a:p>
          <a:p>
            <a:pPr marL="0" indent="0" algn="r" rtl="1">
              <a:buNone/>
            </a:pPr>
            <a:r>
              <a:rPr lang="ar-IQ" dirty="0"/>
              <a:t>                    </a:t>
            </a:r>
            <a:endParaRPr lang="ar-SA" dirty="0"/>
          </a:p>
        </p:txBody>
      </p:sp>
      <p:pic>
        <p:nvPicPr>
          <p:cNvPr id="1026" name="Picture 2" descr="العوامل المؤثرة في اتخاذ قرار الشراء | المرسال">
            <a:extLst>
              <a:ext uri="{FF2B5EF4-FFF2-40B4-BE49-F238E27FC236}">
                <a16:creationId xmlns:a16="http://schemas.microsoft.com/office/drawing/2014/main" xmlns="" id="{724D4F98-445B-4468-9127-B7703960A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24400"/>
            <a:ext cx="376201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5" end="5"/>
                                            </p:txEl>
                                          </p:spTgt>
                                        </p:tgtEl>
                                        <p:attrNameLst>
                                          <p:attrName>style.color</p:attrName>
                                        </p:attrNameLst>
                                      </p:cBhvr>
                                      <p:to>
                                        <a:schemeClr val="bg1"/>
                                      </p:to>
                                    </p:animClr>
                                    <p:animClr clrSpc="rgb" dir="cw">
                                      <p:cBhvr>
                                        <p:cTn id="35" dur="250" autoRev="1" fill="remove"/>
                                        <p:tgtEl>
                                          <p:spTgt spid="3">
                                            <p:txEl>
                                              <p:pRg st="5" end="5"/>
                                            </p:txEl>
                                          </p:spTgt>
                                        </p:tgtEl>
                                        <p:attrNameLst>
                                          <p:attrName>fillcolor</p:attrName>
                                        </p:attrNameLst>
                                      </p:cBhvr>
                                      <p:to>
                                        <a:schemeClr val="bg1"/>
                                      </p:to>
                                    </p:animClr>
                                    <p:set>
                                      <p:cBhvr>
                                        <p:cTn id="36" dur="250" autoRev="1" fill="remove"/>
                                        <p:tgtEl>
                                          <p:spTgt spid="3">
                                            <p:txEl>
                                              <p:pRg st="5" end="5"/>
                                            </p:txEl>
                                          </p:spTgt>
                                        </p:tgtEl>
                                        <p:attrNameLst>
                                          <p:attrName>fill.type</p:attrName>
                                        </p:attrNameLst>
                                      </p:cBhvr>
                                      <p:to>
                                        <p:strVal val="solid"/>
                                      </p:to>
                                    </p:set>
                                    <p:set>
                                      <p:cBhvr>
                                        <p:cTn id="37"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686800" cy="6781800"/>
          </a:xfrm>
        </p:spPr>
        <p:txBody>
          <a:bodyPr>
            <a:normAutofit/>
          </a:bodyPr>
          <a:lstStyle/>
          <a:p>
            <a:pPr marL="0" indent="0" algn="justLow" rtl="1">
              <a:buNone/>
            </a:pPr>
            <a:r>
              <a:rPr lang="ar-SA" dirty="0">
                <a:latin typeface="Arial" pitchFamily="34" charset="0"/>
                <a:cs typeface="Arial" pitchFamily="34" charset="0"/>
              </a:rPr>
              <a:t>وهنا لابد من الإشارة إلى أن من الخطأ الاعتقاد ب</a:t>
            </a:r>
            <a:r>
              <a:rPr lang="ar-IQ" dirty="0">
                <a:latin typeface="Arial" pitchFamily="34" charset="0"/>
                <a:cs typeface="Arial" pitchFamily="34" charset="0"/>
              </a:rPr>
              <a:t>أ</a:t>
            </a:r>
            <a:r>
              <a:rPr lang="ar-SA" dirty="0">
                <a:latin typeface="Arial" pitchFamily="34" charset="0"/>
                <a:cs typeface="Arial" pitchFamily="34" charset="0"/>
              </a:rPr>
              <a:t>ن قرار الشراء من قبل المستهلك ما هو إلا نتيجة التأثير الذي يحدثه البائع في سلوك المشتري حيث أن الأمر على خلاف كبير وما قرار الشراء إلا مرحلة من عدة مراحل تسبق عملية اتخاذ القرار لتحديد خطوات الشراء لدى </a:t>
            </a:r>
            <a:r>
              <a:rPr lang="ar-SA" dirty="0" smtClean="0">
                <a:latin typeface="Arial" pitchFamily="34" charset="0"/>
                <a:cs typeface="Arial" pitchFamily="34" charset="0"/>
              </a:rPr>
              <a:t>المستهلك</a:t>
            </a:r>
            <a:r>
              <a:rPr lang="ar-IQ" dirty="0" smtClean="0">
                <a:latin typeface="Arial" pitchFamily="34" charset="0"/>
                <a:cs typeface="Arial" pitchFamily="34" charset="0"/>
              </a:rPr>
              <a:t>.</a:t>
            </a:r>
            <a:endParaRPr lang="ar-IQ" dirty="0">
              <a:latin typeface="Arial" pitchFamily="34" charset="0"/>
              <a:cs typeface="Arial" pitchFamily="34" charset="0"/>
            </a:endParaRPr>
          </a:p>
          <a:p>
            <a:pPr marL="0" indent="0" algn="justLow" rtl="1">
              <a:buNone/>
            </a:pPr>
            <a:r>
              <a:rPr lang="ar-SA" dirty="0">
                <a:latin typeface="Arial" pitchFamily="34" charset="0"/>
                <a:cs typeface="Arial" pitchFamily="34" charset="0"/>
              </a:rPr>
              <a:t>وتتمثل خطوات قرار الشراء بالاتي :</a:t>
            </a:r>
          </a:p>
          <a:p>
            <a:pPr marL="0" indent="0" algn="justLow" rtl="1">
              <a:buNone/>
            </a:pPr>
            <a:r>
              <a:rPr lang="en-US" dirty="0">
                <a:latin typeface="Arial" pitchFamily="34" charset="0"/>
                <a:cs typeface="Arial" pitchFamily="34" charset="0"/>
              </a:rPr>
              <a:t>1</a:t>
            </a:r>
            <a:r>
              <a:rPr lang="ar-SA" sz="2400" b="1" dirty="0">
                <a:latin typeface="Arial" pitchFamily="34" charset="0"/>
                <a:cs typeface="Arial" pitchFamily="34" charset="0"/>
              </a:rPr>
              <a:t>-ادراك المشكلة </a:t>
            </a:r>
            <a:r>
              <a:rPr lang="en-US" sz="2400" b="1" dirty="0">
                <a:latin typeface="Arial" pitchFamily="34" charset="0"/>
                <a:cs typeface="Arial" pitchFamily="34" charset="0"/>
              </a:rPr>
              <a:t>Problem recognition :</a:t>
            </a:r>
          </a:p>
          <a:p>
            <a:pPr marL="0" indent="0" algn="justLow" rtl="1">
              <a:buNone/>
            </a:pPr>
            <a:r>
              <a:rPr lang="ar-SA" sz="2400" dirty="0">
                <a:latin typeface="Arial" pitchFamily="34" charset="0"/>
                <a:cs typeface="Arial" pitchFamily="34" charset="0"/>
              </a:rPr>
              <a:t>تعد أولى الخطوات في عملية اتخاذ قرار الشراء عندما يعرف أو يحدد المشتري أن لديه مشكلة أو حاجة يسعى </a:t>
            </a:r>
            <a:r>
              <a:rPr lang="ar-SA" sz="2400" dirty="0" smtClean="0">
                <a:latin typeface="Arial" pitchFamily="34" charset="0"/>
                <a:cs typeface="Arial" pitchFamily="34" charset="0"/>
              </a:rPr>
              <a:t>لإشباعها </a:t>
            </a:r>
            <a:r>
              <a:rPr lang="ar-SA" sz="2400" dirty="0">
                <a:latin typeface="Arial" pitchFamily="34" charset="0"/>
                <a:cs typeface="Arial" pitchFamily="34" charset="0"/>
              </a:rPr>
              <a:t>وكما يؤكد علماء النفس بان الإدراك يتحقق من خلال منبه داخلي لدى الإنسان أو خارجي محيط به ففي الحالة الأولى تكون الحاجات الفسيولوجية كالعطش والجوع والمرض.... الخ حاجة داخلية يشعر بها الفرد ويحاول تجاوزها عبر عملية الإشباع أي اتخاذ قرار الشراء المناسب لهذه الحالة.</a:t>
            </a:r>
          </a:p>
          <a:p>
            <a:pPr marL="0" indent="0" algn="justLow" rtl="1">
              <a:buNone/>
            </a:pPr>
            <a:r>
              <a:rPr lang="ar-SA" sz="2400" dirty="0">
                <a:latin typeface="Arial" pitchFamily="34" charset="0"/>
                <a:cs typeface="Arial" pitchFamily="34" charset="0"/>
              </a:rPr>
              <a:t>أما الحالة الثانية وهي الأكثر تعقيدا </a:t>
            </a:r>
            <a:r>
              <a:rPr lang="ar-IQ" sz="2400" dirty="0">
                <a:latin typeface="Arial" pitchFamily="34" charset="0"/>
                <a:cs typeface="Arial" pitchFamily="34" charset="0"/>
              </a:rPr>
              <a:t>ً</a:t>
            </a:r>
            <a:r>
              <a:rPr lang="ar-SA" sz="2400" dirty="0">
                <a:latin typeface="Arial" pitchFamily="34" charset="0"/>
                <a:cs typeface="Arial" pitchFamily="34" charset="0"/>
              </a:rPr>
              <a:t>فالحاجة تبرز من خلال الإثارة لمنبه خارجي وقد يكون </a:t>
            </a:r>
            <a:r>
              <a:rPr lang="ar-SA" sz="2400" dirty="0" smtClean="0">
                <a:latin typeface="Arial" pitchFamily="34" charset="0"/>
                <a:cs typeface="Arial" pitchFamily="34" charset="0"/>
              </a:rPr>
              <a:t>ذلك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عبر وسائل الترويج المختلفة كالدعاية والإعلان عبر وسائل التواصل الاجتماعي كالفيس بوك والبريد الالكتروني والهاتف النقال.... الخ فيتحرك الدافع أو الحافز لديه من خلال الإثارة المتحققة جراء عرض السيارة وبالألوان الجذابة أو الأسعار المعروضة بالمناسبات المقترنة بالعلامة التجارية والجودة وبعض المواصفات الفريدة في هذه السيارة مثلا ضمان بطارية السيارة لعشر سنوات قادمة وهذا ما قد يدفع المشتري لاقتناء السيارة واستغلال الفرصة المتاحة في السوق</a:t>
            </a:r>
            <a:r>
              <a:rPr lang="ar-SA" dirty="0">
                <a:latin typeface="Arial" pitchFamily="34" charset="0"/>
                <a:cs typeface="Arial" pitchFamily="34" charset="0"/>
              </a:rPr>
              <a:t>.</a:t>
            </a:r>
          </a:p>
          <a:p>
            <a:pPr algn="r" rtl="1"/>
            <a:endParaRPr lang="ar-SA" dirty="0">
              <a:latin typeface="Arial" pitchFamily="34" charset="0"/>
              <a:cs typeface="Arial" pitchFamily="34" charset="0"/>
            </a:endParaRPr>
          </a:p>
        </p:txBody>
      </p:sp>
    </p:spTree>
    <p:extLst>
      <p:ext uri="{BB962C8B-B14F-4D97-AF65-F5344CB8AC3E}">
        <p14:creationId xmlns:p14="http://schemas.microsoft.com/office/powerpoint/2010/main" val="25136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33580"/>
            <a:ext cx="8624668" cy="6824420"/>
          </a:xfrm>
        </p:spPr>
        <p:txBody>
          <a:bodyPr>
            <a:normAutofit/>
          </a:bodyPr>
          <a:lstStyle/>
          <a:p>
            <a:pPr marL="0" indent="0" algn="justLow" rtl="1">
              <a:buNone/>
            </a:pPr>
            <a:r>
              <a:rPr lang="en-US" sz="2400" dirty="0"/>
              <a:t>2</a:t>
            </a:r>
            <a:r>
              <a:rPr lang="ar-SA" sz="2400" dirty="0"/>
              <a:t> - </a:t>
            </a:r>
            <a:r>
              <a:rPr lang="ar-SA" sz="2400" b="1" dirty="0">
                <a:latin typeface="Arial" pitchFamily="34" charset="0"/>
                <a:cs typeface="Arial" pitchFamily="34" charset="0"/>
              </a:rPr>
              <a:t>البحث عن المعلومات </a:t>
            </a:r>
            <a:r>
              <a:rPr lang="en-US" sz="2400" b="1" dirty="0">
                <a:latin typeface="Arial" pitchFamily="34" charset="0"/>
                <a:cs typeface="Arial" pitchFamily="34" charset="0"/>
              </a:rPr>
              <a:t>Information research :</a:t>
            </a:r>
          </a:p>
          <a:p>
            <a:pPr marL="0" indent="0" algn="justLow" rtl="1">
              <a:buNone/>
            </a:pPr>
            <a:r>
              <a:rPr lang="ar-SA" sz="2400" dirty="0">
                <a:latin typeface="Arial" pitchFamily="34" charset="0"/>
                <a:cs typeface="Arial" pitchFamily="34" charset="0"/>
              </a:rPr>
              <a:t>عندما يشعر المستهلك بالحاجة الماسة لشراء منتج معين بعلامة تجارية محددة في سوق السيارات فانه يبدأ في البحث عن المعلومات ذات الصلة بالمنتج ولكي يقرر على ضوء المعلومات المتاحة اتخاذ القرار الملائم وبخاصة إذا ما كان المنتج غير متوفر أمامه في </a:t>
            </a:r>
            <a:r>
              <a:rPr lang="ar-SA" sz="2400" dirty="0" smtClean="0">
                <a:latin typeface="Arial" pitchFamily="34" charset="0"/>
                <a:cs typeface="Arial" pitchFamily="34" charset="0"/>
              </a:rPr>
              <a:t>تلك</a:t>
            </a:r>
            <a:r>
              <a:rPr lang="ar-IQ" sz="2400" dirty="0" smtClean="0">
                <a:latin typeface="Arial" pitchFamily="34" charset="0"/>
                <a:cs typeface="Arial" pitchFamily="34" charset="0"/>
              </a:rPr>
              <a:t>َ</a:t>
            </a:r>
            <a:r>
              <a:rPr lang="ar-SA" sz="2400" dirty="0" smtClean="0">
                <a:latin typeface="Arial" pitchFamily="34" charset="0"/>
                <a:cs typeface="Arial" pitchFamily="34" charset="0"/>
              </a:rPr>
              <a:t> اللحظة</a:t>
            </a:r>
            <a:r>
              <a:rPr lang="ar-IQ" sz="2400" dirty="0" smtClean="0">
                <a:latin typeface="Arial" pitchFamily="34" charset="0"/>
                <a:cs typeface="Arial" pitchFamily="34" charset="0"/>
              </a:rPr>
              <a:t> </a:t>
            </a:r>
            <a:r>
              <a:rPr lang="ar-SA" sz="2400" dirty="0" smtClean="0">
                <a:latin typeface="Arial" pitchFamily="34" charset="0"/>
                <a:cs typeface="Arial" pitchFamily="34" charset="0"/>
              </a:rPr>
              <a:t>أما </a:t>
            </a:r>
            <a:r>
              <a:rPr lang="ar-SA" sz="2400" dirty="0">
                <a:latin typeface="Arial" pitchFamily="34" charset="0"/>
                <a:cs typeface="Arial" pitchFamily="34" charset="0"/>
              </a:rPr>
              <a:t>المعلومات فب</a:t>
            </a:r>
            <a:r>
              <a:rPr lang="ar-IQ" sz="2400" dirty="0">
                <a:latin typeface="Arial" pitchFamily="34" charset="0"/>
                <a:cs typeface="Arial" pitchFamily="34" charset="0"/>
              </a:rPr>
              <a:t>أ</a:t>
            </a:r>
            <a:r>
              <a:rPr lang="ar-SA" sz="2400" dirty="0" err="1">
                <a:latin typeface="Arial" pitchFamily="34" charset="0"/>
                <a:cs typeface="Arial" pitchFamily="34" charset="0"/>
              </a:rPr>
              <a:t>ستطاعة</a:t>
            </a:r>
            <a:r>
              <a:rPr lang="ar-SA" sz="2400" dirty="0">
                <a:latin typeface="Arial" pitchFamily="34" charset="0"/>
                <a:cs typeface="Arial" pitchFamily="34" charset="0"/>
              </a:rPr>
              <a:t> المستهلك الحصول عليها من عدة مصادر وكالاتي:</a:t>
            </a:r>
          </a:p>
          <a:p>
            <a:pPr marL="0" indent="0" algn="justLow" rtl="1">
              <a:buNone/>
            </a:pPr>
            <a:r>
              <a:rPr lang="en-US" sz="2400" dirty="0">
                <a:latin typeface="Arial" pitchFamily="34" charset="0"/>
                <a:cs typeface="Arial" pitchFamily="34" charset="0"/>
              </a:rPr>
              <a:t>* </a:t>
            </a:r>
            <a:r>
              <a:rPr lang="ar-SA" sz="2400" dirty="0">
                <a:latin typeface="Arial" pitchFamily="34" charset="0"/>
                <a:cs typeface="Arial" pitchFamily="34" charset="0"/>
              </a:rPr>
              <a:t>المصادر الشخصية: من العائلة والأقارب والأصدقاء وزملاء العمل.</a:t>
            </a:r>
          </a:p>
          <a:p>
            <a:pPr marL="0" indent="0" algn="justLow" rtl="1">
              <a:buNone/>
            </a:pPr>
            <a:r>
              <a:rPr lang="en-US" sz="2400" dirty="0">
                <a:latin typeface="Arial" pitchFamily="34" charset="0"/>
                <a:cs typeface="Arial" pitchFamily="34" charset="0"/>
              </a:rPr>
              <a:t>* </a:t>
            </a:r>
            <a:r>
              <a:rPr lang="ar-SA" sz="2400" dirty="0">
                <a:latin typeface="Arial" pitchFamily="34" charset="0"/>
                <a:cs typeface="Arial" pitchFamily="34" charset="0"/>
              </a:rPr>
              <a:t>المصادر التجارية: الدعاية والإعلان في الجرائد والمجلات والتلفزيون المعارض التجارية، وسائل التواصل الاجتماعية مثال ذلك(الفيس بوك، </a:t>
            </a:r>
            <a:r>
              <a:rPr lang="ar-SA" sz="2400" dirty="0" err="1">
                <a:latin typeface="Arial" pitchFamily="34" charset="0"/>
                <a:cs typeface="Arial" pitchFamily="34" charset="0"/>
              </a:rPr>
              <a:t>تويتر</a:t>
            </a:r>
            <a:r>
              <a:rPr lang="ar-SA" sz="2400" dirty="0">
                <a:latin typeface="Arial" pitchFamily="34" charset="0"/>
                <a:cs typeface="Arial" pitchFamily="34" charset="0"/>
              </a:rPr>
              <a:t>، واتساب ...وكذلك </a:t>
            </a:r>
            <a:r>
              <a:rPr lang="ar-SA" sz="2400" dirty="0" err="1">
                <a:latin typeface="Arial" pitchFamily="34" charset="0"/>
                <a:cs typeface="Arial" pitchFamily="34" charset="0"/>
              </a:rPr>
              <a:t>البروشرات</a:t>
            </a:r>
            <a:r>
              <a:rPr lang="ar-SA" sz="2400" dirty="0">
                <a:latin typeface="Arial" pitchFamily="34" charset="0"/>
                <a:cs typeface="Arial" pitchFamily="34" charset="0"/>
              </a:rPr>
              <a:t> </a:t>
            </a:r>
            <a:r>
              <a:rPr lang="ar-SA" sz="2400" dirty="0" err="1">
                <a:latin typeface="Arial" pitchFamily="34" charset="0"/>
                <a:cs typeface="Arial" pitchFamily="34" charset="0"/>
              </a:rPr>
              <a:t>والبوسترات</a:t>
            </a:r>
            <a:r>
              <a:rPr lang="ar-SA" sz="2400" dirty="0">
                <a:latin typeface="Arial" pitchFamily="34" charset="0"/>
                <a:cs typeface="Arial" pitchFamily="34" charset="0"/>
              </a:rPr>
              <a:t>.... الخ.</a:t>
            </a:r>
          </a:p>
          <a:p>
            <a:pPr marL="0" indent="0" algn="justLow" rtl="1">
              <a:buNone/>
            </a:pPr>
            <a:r>
              <a:rPr lang="ar-SA" sz="2400" dirty="0">
                <a:latin typeface="Arial" pitchFamily="34" charset="0"/>
                <a:cs typeface="Arial" pitchFamily="34" charset="0"/>
              </a:rPr>
              <a:t>وكما هو معروف بطبيعة الحال فان مستوى التأثير لطبيعة ومصدر هذه المعلومات يختلف من شخص لآخر على قرار الشراء للمستهلك ويتأثر بشكل كبير بمستوى الإدراك الذي يمتلكه متخذ قرار الشراء.</a:t>
            </a:r>
          </a:p>
          <a:p>
            <a:pPr algn="r" rtl="1"/>
            <a:endParaRPr lang="ar-SA" sz="2400" dirty="0">
              <a:latin typeface="Arial" pitchFamily="34" charset="0"/>
              <a:cs typeface="Arial" pitchFamily="34" charset="0"/>
            </a:endParaRPr>
          </a:p>
        </p:txBody>
      </p:sp>
    </p:spTree>
    <p:extLst>
      <p:ext uri="{BB962C8B-B14F-4D97-AF65-F5344CB8AC3E}">
        <p14:creationId xmlns:p14="http://schemas.microsoft.com/office/powerpoint/2010/main" val="40121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algn="r" rtl="1"/>
            <a:endParaRPr lang="ar-SA" dirty="0"/>
          </a:p>
          <a:p>
            <a:pPr marL="0" indent="0" algn="justLow" rtl="1">
              <a:buNone/>
            </a:pPr>
            <a:r>
              <a:rPr lang="en-US" dirty="0"/>
              <a:t>3</a:t>
            </a:r>
            <a:r>
              <a:rPr lang="ar-SA" b="1" dirty="0">
                <a:latin typeface="Arial" pitchFamily="34" charset="0"/>
                <a:cs typeface="Arial" pitchFamily="34" charset="0"/>
              </a:rPr>
              <a:t>-تقييم البدائل </a:t>
            </a:r>
            <a:r>
              <a:rPr lang="en-US" b="1" dirty="0">
                <a:latin typeface="Arial" pitchFamily="34" charset="0"/>
                <a:cs typeface="Arial" pitchFamily="34" charset="0"/>
              </a:rPr>
              <a:t>Alternatives evaluation :</a:t>
            </a:r>
          </a:p>
          <a:p>
            <a:pPr marL="0" indent="0" algn="justLow" rtl="1">
              <a:buNone/>
            </a:pPr>
            <a:r>
              <a:rPr lang="ar-SA" dirty="0">
                <a:latin typeface="Arial" pitchFamily="34" charset="0"/>
                <a:cs typeface="Arial" pitchFamily="34" charset="0"/>
              </a:rPr>
              <a:t>في الدراسة الحالية تظهر أمام المشتري للسيارة عدة بدائل من السيارات صغيرة الحجم أو متوسطة أو كبيرة وفارهة وبمواصفات مختلفة وبماركات أو علامات تجارية من بلدان متعددة كالصناعة اليابانية أو الألمانية أو الأمريكية أو الكورية وبالتأكيد بمستويات أسعار متفاوتة وقد تكون الفروقات واسعة في مجال السعر وعلى هذا الأساس قد تطرأ على المستهلك بعض المواقف أو الاتجاهات السلبية أو الايجابية أو في بعض الحالات حالة الحياد والحيرة والتردد أو تأجيل قرار الشراء لوقت آخر بسبب تضارب وتشعب وتداخل البدائل المتوفرة لديه، وهنا لابد من القيام بعملية التقييم العقلانية والمدروسة على أسس علمية كالجودة والسعر وبلد المنشأ والتوفير بالطاقة وخدمات ما بعد البيع والسمعة والأمان </a:t>
            </a:r>
            <a:r>
              <a:rPr lang="ar-SA" dirty="0" err="1">
                <a:latin typeface="Arial" pitchFamily="34" charset="0"/>
                <a:cs typeface="Arial" pitchFamily="34" charset="0"/>
              </a:rPr>
              <a:t>وبناءا</a:t>
            </a:r>
            <a:r>
              <a:rPr lang="ar-IQ" dirty="0">
                <a:latin typeface="Arial" pitchFamily="34" charset="0"/>
                <a:cs typeface="Arial" pitchFamily="34" charset="0"/>
              </a:rPr>
              <a:t>ً</a:t>
            </a:r>
            <a:r>
              <a:rPr lang="ar-SA" dirty="0">
                <a:latin typeface="Arial" pitchFamily="34" charset="0"/>
                <a:cs typeface="Arial" pitchFamily="34" charset="0"/>
              </a:rPr>
              <a:t> على ذلك يختار البديل الأمثل أو الافضل الذي يحقق رغباته وطموحاته من جهة </a:t>
            </a:r>
            <a:r>
              <a:rPr lang="ar-SA" dirty="0" err="1">
                <a:latin typeface="Arial" pitchFamily="34" charset="0"/>
                <a:cs typeface="Arial" pitchFamily="34" charset="0"/>
              </a:rPr>
              <a:t>ويتلائم</a:t>
            </a:r>
            <a:r>
              <a:rPr lang="ar-SA" dirty="0">
                <a:latin typeface="Arial" pitchFamily="34" charset="0"/>
                <a:cs typeface="Arial" pitchFamily="34" charset="0"/>
              </a:rPr>
              <a:t> مع قدراته الشرائية الحالية. </a:t>
            </a:r>
          </a:p>
          <a:p>
            <a:pPr algn="justLow" rtl="1"/>
            <a:endParaRPr lang="ar-SA" dirty="0">
              <a:latin typeface="Arial" pitchFamily="34" charset="0"/>
              <a:cs typeface="Arial" pitchFamily="34" charset="0"/>
            </a:endParaRPr>
          </a:p>
          <a:p>
            <a:pPr marL="0" indent="0" algn="justLow" rtl="1">
              <a:buNone/>
            </a:pPr>
            <a:r>
              <a:rPr lang="en-US" dirty="0">
                <a:latin typeface="Arial" pitchFamily="34" charset="0"/>
                <a:cs typeface="Arial" pitchFamily="34" charset="0"/>
              </a:rPr>
              <a:t>4</a:t>
            </a:r>
            <a:r>
              <a:rPr lang="ar-SA" dirty="0">
                <a:latin typeface="Arial" pitchFamily="34" charset="0"/>
                <a:cs typeface="Arial" pitchFamily="34" charset="0"/>
              </a:rPr>
              <a:t> - </a:t>
            </a:r>
            <a:r>
              <a:rPr lang="ar-SA" b="1" dirty="0">
                <a:latin typeface="Arial" pitchFamily="34" charset="0"/>
                <a:cs typeface="Arial" pitchFamily="34" charset="0"/>
              </a:rPr>
              <a:t>اتخاذ قرار الشراء </a:t>
            </a:r>
            <a:r>
              <a:rPr lang="en-US" b="1" dirty="0">
                <a:latin typeface="Arial" pitchFamily="34" charset="0"/>
                <a:cs typeface="Arial" pitchFamily="34" charset="0"/>
              </a:rPr>
              <a:t>Purchase decision: </a:t>
            </a:r>
          </a:p>
          <a:p>
            <a:pPr marL="0" indent="0" algn="justLow" rtl="1">
              <a:buNone/>
            </a:pPr>
            <a:r>
              <a:rPr lang="ar-SA" dirty="0">
                <a:latin typeface="Arial" pitchFamily="34" charset="0"/>
                <a:cs typeface="Arial" pitchFamily="34" charset="0"/>
              </a:rPr>
              <a:t>بعد أن يجتاز المستهلك المراحل الثلاث الأنفة الذكر في عملية الشراء يكون أمام خيار لعب ومعقد وهذا الخيار إما يؤهله لاتخاذ القرار الصائب او من عدمه ففي الحالة الأولى فانه </a:t>
            </a:r>
            <a:r>
              <a:rPr lang="ar-IQ" dirty="0" smtClean="0">
                <a:latin typeface="Arial" pitchFamily="34" charset="0"/>
                <a:cs typeface="Arial" pitchFamily="34" charset="0"/>
              </a:rPr>
              <a:t>ُ</a:t>
            </a:r>
            <a:r>
              <a:rPr lang="ar-SA" dirty="0" smtClean="0">
                <a:latin typeface="Arial" pitchFamily="34" charset="0"/>
                <a:cs typeface="Arial" pitchFamily="34" charset="0"/>
              </a:rPr>
              <a:t>وضع </a:t>
            </a:r>
            <a:r>
              <a:rPr lang="ar-SA" dirty="0">
                <a:latin typeface="Arial" pitchFamily="34" charset="0"/>
                <a:cs typeface="Arial" pitchFamily="34" charset="0"/>
              </a:rPr>
              <a:t>نصب عينيه مجموعة الخيارات (البدائل) التي تحفزه لشراء السيارة وللعلامة التجارية المفضلة لديه وقد اتخذ القرار العقلاني الصائب وهو </a:t>
            </a:r>
            <a:r>
              <a:rPr lang="ar-SA" dirty="0" err="1">
                <a:latin typeface="Arial" pitchFamily="34" charset="0"/>
                <a:cs typeface="Arial" pitchFamily="34" charset="0"/>
              </a:rPr>
              <a:t>قرارالشراء</a:t>
            </a:r>
            <a:r>
              <a:rPr lang="ar-SA" dirty="0">
                <a:latin typeface="Arial" pitchFamily="34" charset="0"/>
                <a:cs typeface="Arial" pitchFamily="34" charset="0"/>
              </a:rPr>
              <a:t> الأمثل </a:t>
            </a:r>
            <a:r>
              <a:rPr lang="en-US" dirty="0">
                <a:latin typeface="Arial" pitchFamily="34" charset="0"/>
                <a:cs typeface="Arial" pitchFamily="34" charset="0"/>
              </a:rPr>
              <a:t>The optimal decision</a:t>
            </a:r>
            <a:r>
              <a:rPr lang="ar-IQ" dirty="0">
                <a:latin typeface="Arial" pitchFamily="34" charset="0"/>
                <a:cs typeface="Arial" pitchFamily="34" charset="0"/>
              </a:rPr>
              <a:t> .</a:t>
            </a:r>
            <a:endParaRPr lang="en-US" dirty="0">
              <a:latin typeface="Arial" pitchFamily="34" charset="0"/>
              <a:cs typeface="Arial" pitchFamily="34" charset="0"/>
            </a:endParaRPr>
          </a:p>
          <a:p>
            <a:pPr algn="r" rtl="1"/>
            <a:endParaRPr lang="ar-SA" dirty="0">
              <a:latin typeface="Arial" pitchFamily="34" charset="0"/>
              <a:cs typeface="Arial" pitchFamily="34" charset="0"/>
            </a:endParaRPr>
          </a:p>
        </p:txBody>
      </p:sp>
    </p:spTree>
    <p:extLst>
      <p:ext uri="{BB962C8B-B14F-4D97-AF65-F5344CB8AC3E}">
        <p14:creationId xmlns:p14="http://schemas.microsoft.com/office/powerpoint/2010/main" val="16050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6200"/>
            <a:ext cx="9220200"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5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686800" cy="6858000"/>
          </a:xfrm>
        </p:spPr>
        <p:txBody>
          <a:bodyPr>
            <a:normAutofit/>
          </a:bodyPr>
          <a:lstStyle/>
          <a:p>
            <a:pPr marL="0" indent="0" algn="justLow" rtl="1">
              <a:buNone/>
            </a:pPr>
            <a:r>
              <a:rPr lang="ar-IQ" sz="2400" dirty="0"/>
              <a:t>5</a:t>
            </a:r>
            <a:r>
              <a:rPr lang="ar-SA" sz="2400" b="1" dirty="0">
                <a:latin typeface="Arial" pitchFamily="34" charset="0"/>
                <a:cs typeface="Arial" pitchFamily="34" charset="0"/>
              </a:rPr>
              <a:t>-السلوك ما بعد الشراء </a:t>
            </a:r>
            <a:r>
              <a:rPr lang="en-US" sz="2400" b="1" dirty="0">
                <a:latin typeface="Arial" pitchFamily="34" charset="0"/>
                <a:cs typeface="Arial" pitchFamily="34" charset="0"/>
              </a:rPr>
              <a:t>Post purchase behavior :</a:t>
            </a:r>
          </a:p>
          <a:p>
            <a:pPr algn="justLow" rtl="1"/>
            <a:r>
              <a:rPr lang="ar-SA" sz="2400" dirty="0">
                <a:latin typeface="Arial" pitchFamily="34" charset="0"/>
                <a:cs typeface="Arial" pitchFamily="34" charset="0"/>
              </a:rPr>
              <a:t>يتصور البعض </a:t>
            </a:r>
            <a:r>
              <a:rPr lang="ar-SA" sz="2400" dirty="0" smtClean="0">
                <a:latin typeface="Arial" pitchFamily="34" charset="0"/>
                <a:cs typeface="Arial" pitchFamily="34" charset="0"/>
              </a:rPr>
              <a:t>بان</a:t>
            </a:r>
            <a:r>
              <a:rPr lang="ar-IQ" sz="2400" dirty="0" smtClean="0">
                <a:latin typeface="Arial" pitchFamily="34" charset="0"/>
                <a:cs typeface="Arial" pitchFamily="34" charset="0"/>
              </a:rPr>
              <a:t>َ</a:t>
            </a:r>
            <a:r>
              <a:rPr lang="ar-SA" sz="2400" dirty="0" smtClean="0">
                <a:latin typeface="Arial" pitchFamily="34" charset="0"/>
                <a:cs typeface="Arial" pitchFamily="34" charset="0"/>
              </a:rPr>
              <a:t> </a:t>
            </a:r>
            <a:r>
              <a:rPr lang="ar-SA" sz="2400" dirty="0">
                <a:latin typeface="Arial" pitchFamily="34" charset="0"/>
                <a:cs typeface="Arial" pitchFamily="34" charset="0"/>
              </a:rPr>
              <a:t>هذه المرحلة ليست من ضمن مراحل عملية الشراء لدى المستهلك ولكنها في الحقيقة مرحلة مهمة وضرورية جداً إذ من الخطأ الاعتقاد ب</a:t>
            </a:r>
            <a:r>
              <a:rPr lang="ar-IQ" sz="2400" dirty="0">
                <a:latin typeface="Arial" pitchFamily="34" charset="0"/>
                <a:cs typeface="Arial" pitchFamily="34" charset="0"/>
              </a:rPr>
              <a:t>أ</a:t>
            </a:r>
            <a:r>
              <a:rPr lang="ar-SA" sz="2400" dirty="0">
                <a:latin typeface="Arial" pitchFamily="34" charset="0"/>
                <a:cs typeface="Arial" pitchFamily="34" charset="0"/>
              </a:rPr>
              <a:t>ن مندوب المبيعات تنتهي علاقته بالمستهلك عند انتهاء عملية البيع حيث يؤكد بعض خبراء التسويق في بحوثهم الميدانية ب</a:t>
            </a:r>
            <a:r>
              <a:rPr lang="ar-IQ" sz="2400" dirty="0">
                <a:latin typeface="Arial" pitchFamily="34" charset="0"/>
                <a:cs typeface="Arial" pitchFamily="34" charset="0"/>
              </a:rPr>
              <a:t>أ</a:t>
            </a:r>
            <a:r>
              <a:rPr lang="ar-SA" sz="2400" dirty="0">
                <a:latin typeface="Arial" pitchFamily="34" charset="0"/>
                <a:cs typeface="Arial" pitchFamily="34" charset="0"/>
              </a:rPr>
              <a:t>ن هذا المفهوم هو المفهوم </a:t>
            </a:r>
            <a:r>
              <a:rPr lang="ar-SA" sz="2400" dirty="0" err="1">
                <a:latin typeface="Arial" pitchFamily="34" charset="0"/>
                <a:cs typeface="Arial" pitchFamily="34" charset="0"/>
              </a:rPr>
              <a:t>البيعي</a:t>
            </a:r>
            <a:r>
              <a:rPr lang="ar-SA" sz="2400" dirty="0">
                <a:latin typeface="Arial" pitchFamily="34" charset="0"/>
                <a:cs typeface="Arial" pitchFamily="34" charset="0"/>
              </a:rPr>
              <a:t> </a:t>
            </a:r>
            <a:r>
              <a:rPr lang="ar-IQ" sz="2400" dirty="0">
                <a:latin typeface="Arial" pitchFamily="34" charset="0"/>
                <a:cs typeface="Arial" pitchFamily="34" charset="0"/>
              </a:rPr>
              <a:t>.</a:t>
            </a:r>
            <a:endParaRPr lang="en-US" sz="2400" dirty="0">
              <a:latin typeface="Arial" pitchFamily="34" charset="0"/>
              <a:cs typeface="Arial" pitchFamily="34" charset="0"/>
            </a:endParaRPr>
          </a:p>
          <a:p>
            <a:pPr algn="justLow" rtl="1"/>
            <a:r>
              <a:rPr lang="ar-SA" sz="2400" dirty="0">
                <a:latin typeface="Arial" pitchFamily="34" charset="0"/>
                <a:cs typeface="Arial" pitchFamily="34" charset="0"/>
              </a:rPr>
              <a:t>أما المفهوم التسويقي الحديث فيسمى بالمفهوم العلائقي</a:t>
            </a:r>
            <a:r>
              <a:rPr lang="en-US" sz="2400" dirty="0">
                <a:latin typeface="Arial" pitchFamily="34" charset="0"/>
                <a:cs typeface="Arial" pitchFamily="34" charset="0"/>
              </a:rPr>
              <a:t> </a:t>
            </a:r>
            <a:r>
              <a:rPr lang="ar-SA" sz="2400" dirty="0">
                <a:latin typeface="Arial" pitchFamily="34" charset="0"/>
                <a:cs typeface="Arial" pitchFamily="34" charset="0"/>
              </a:rPr>
              <a:t>أي إدامة الصلة والعلاقة الطيبة مع المستهلك بعد العملية </a:t>
            </a:r>
            <a:r>
              <a:rPr lang="ar-SA" sz="2400" dirty="0" err="1">
                <a:latin typeface="Arial" pitchFamily="34" charset="0"/>
                <a:cs typeface="Arial" pitchFamily="34" charset="0"/>
              </a:rPr>
              <a:t>البيعية</a:t>
            </a:r>
            <a:r>
              <a:rPr lang="ar-SA" sz="2400" dirty="0">
                <a:latin typeface="Arial" pitchFamily="34" charset="0"/>
                <a:cs typeface="Arial" pitchFamily="34" charset="0"/>
              </a:rPr>
              <a:t> ومحاولة الحفاظ عليه على مدى الحياة </a:t>
            </a:r>
            <a:r>
              <a:rPr lang="ar-IQ" sz="2400" dirty="0">
                <a:latin typeface="Arial" pitchFamily="34" charset="0"/>
                <a:cs typeface="Arial" pitchFamily="34" charset="0"/>
              </a:rPr>
              <a:t>ا</a:t>
            </a:r>
            <a:r>
              <a:rPr lang="ar-SA" sz="2400" dirty="0">
                <a:latin typeface="Arial" pitchFamily="34" charset="0"/>
                <a:cs typeface="Arial" pitchFamily="34" charset="0"/>
              </a:rPr>
              <a:t>واستلام التقييمات وردود الأفعال السلبية والايجابية عن طبيعة المنتج الذي اشتراه وانتفع به خلال فترة معينة ومعرفة مستوى الرضا الذي حصل عليه بعد اقتنائه لهذا المنتج وهل يرغب بشرائه مرة ثانية إذا رغب بالشراء مجددا أم لا.</a:t>
            </a:r>
            <a:endParaRPr lang="ar-IQ" sz="2400" dirty="0">
              <a:latin typeface="Arial" pitchFamily="34" charset="0"/>
              <a:cs typeface="Arial" pitchFamily="34" charset="0"/>
            </a:endParaRPr>
          </a:p>
          <a:p>
            <a:pPr marL="0" indent="0" algn="justLow" rtl="1">
              <a:buNone/>
            </a:pPr>
            <a:r>
              <a:rPr lang="ar-IQ" sz="2400" dirty="0">
                <a:latin typeface="Arial" pitchFamily="34" charset="0"/>
                <a:cs typeface="Arial" pitchFamily="34" charset="0"/>
              </a:rPr>
              <a:t>           </a:t>
            </a:r>
            <a:r>
              <a:rPr lang="ar-IQ" sz="2400" dirty="0" smtClean="0">
                <a:latin typeface="Arial" pitchFamily="34" charset="0"/>
                <a:cs typeface="Arial" pitchFamily="34" charset="0"/>
              </a:rPr>
              <a:t>       </a:t>
            </a:r>
            <a:r>
              <a:rPr lang="ar-IQ" sz="2400" dirty="0">
                <a:latin typeface="Arial" pitchFamily="34" charset="0"/>
                <a:cs typeface="Arial" pitchFamily="34" charset="0"/>
              </a:rPr>
              <a:t>((الشكل التالي يوضح خطوات قرار الشراء))</a:t>
            </a:r>
            <a:endParaRPr lang="ar-SA" sz="2400" dirty="0">
              <a:latin typeface="Arial" pitchFamily="34" charset="0"/>
              <a:cs typeface="Arial" pitchFamily="34" charset="0"/>
            </a:endParaRPr>
          </a:p>
          <a:p>
            <a:pPr algn="r" rtl="1"/>
            <a:endParaRPr lang="ar-SA" sz="2400" dirty="0">
              <a:latin typeface="Arial" pitchFamily="34" charset="0"/>
              <a:cs typeface="Arial" pitchFamily="34" charset="0"/>
            </a:endParaRPr>
          </a:p>
        </p:txBody>
      </p:sp>
    </p:spTree>
    <p:extLst>
      <p:ext uri="{BB962C8B-B14F-4D97-AF65-F5344CB8AC3E}">
        <p14:creationId xmlns:p14="http://schemas.microsoft.com/office/powerpoint/2010/main" val="32719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7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70" y="0"/>
            <a:ext cx="9131030" cy="6857999"/>
          </a:xfrm>
        </p:spPr>
        <p:txBody>
          <a:bodyPr/>
          <a:lstStyle/>
          <a:p>
            <a:endParaRPr lang="ar-IQ" dirty="0"/>
          </a:p>
          <a:p>
            <a:endParaRPr lang="ar-IQ" dirty="0"/>
          </a:p>
          <a:p>
            <a:endParaRPr lang="ar-IQ" dirty="0"/>
          </a:p>
          <a:p>
            <a:endParaRPr lang="ar-IQ" dirty="0"/>
          </a:p>
          <a:p>
            <a:endParaRPr lang="ar-IQ" dirty="0"/>
          </a:p>
          <a:p>
            <a:pPr marL="0" indent="0" algn="justLow" rtl="1">
              <a:buNone/>
            </a:pPr>
            <a:r>
              <a:rPr lang="ar-IQ" sz="2800"/>
              <a:t>      </a:t>
            </a:r>
            <a:r>
              <a:rPr lang="ar-IQ" sz="8000"/>
              <a:t>شكراً </a:t>
            </a:r>
            <a:r>
              <a:rPr lang="ar-IQ" sz="8000" dirty="0"/>
              <a:t>لإصغائكم</a:t>
            </a:r>
            <a:endParaRPr lang="ar-SA" sz="8000" dirty="0"/>
          </a:p>
        </p:txBody>
      </p:sp>
    </p:spTree>
    <p:extLst>
      <p:ext uri="{BB962C8B-B14F-4D97-AF65-F5344CB8AC3E}">
        <p14:creationId xmlns:p14="http://schemas.microsoft.com/office/powerpoint/2010/main" val="12840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763000" cy="6858000"/>
          </a:xfrm>
        </p:spPr>
        <p:txBody>
          <a:bodyPr>
            <a:normAutofit/>
          </a:bodyPr>
          <a:lstStyle/>
          <a:p>
            <a:pPr marL="0" indent="0" algn="just" rtl="1">
              <a:buNone/>
            </a:pPr>
            <a:r>
              <a:rPr lang="ar-SA" sz="2400" b="1" dirty="0">
                <a:latin typeface="Arial" pitchFamily="34" charset="0"/>
                <a:cs typeface="Arial" pitchFamily="34" charset="0"/>
              </a:rPr>
              <a:t>سؤال/ما هو الفرق بين الحاجة والرغبة:</a:t>
            </a:r>
          </a:p>
          <a:p>
            <a:pPr marL="0" indent="0" algn="just" rtl="1">
              <a:buNone/>
            </a:pPr>
            <a:r>
              <a:rPr lang="ar-SA" dirty="0">
                <a:latin typeface="Arial" pitchFamily="34" charset="0"/>
                <a:cs typeface="Arial" pitchFamily="34" charset="0"/>
              </a:rPr>
              <a:t>تمثل الحاجات، الرغبات، الطلب، المنتجات، التبادل من عناصر النشاط التسويقي حيث </a:t>
            </a:r>
            <a:r>
              <a:rPr lang="ar-SA" dirty="0" smtClean="0">
                <a:latin typeface="Arial" pitchFamily="34" charset="0"/>
                <a:cs typeface="Arial" pitchFamily="34" charset="0"/>
              </a:rPr>
              <a:t>ان</a:t>
            </a:r>
            <a:r>
              <a:rPr lang="ar-IQ" dirty="0" smtClean="0">
                <a:latin typeface="Arial" pitchFamily="34" charset="0"/>
                <a:cs typeface="Arial" pitchFamily="34" charset="0"/>
              </a:rPr>
              <a:t>:</a:t>
            </a:r>
            <a:endParaRPr lang="en-US" dirty="0" smtClean="0">
              <a:latin typeface="Arial" pitchFamily="34" charset="0"/>
              <a:cs typeface="Arial" pitchFamily="34" charset="0"/>
            </a:endParaRPr>
          </a:p>
          <a:p>
            <a:pPr algn="just" rtl="1"/>
            <a:r>
              <a:rPr lang="ar-SA" dirty="0" smtClean="0">
                <a:latin typeface="Arial" pitchFamily="34" charset="0"/>
                <a:cs typeface="Arial" pitchFamily="34" charset="0"/>
              </a:rPr>
              <a:t> </a:t>
            </a:r>
            <a:r>
              <a:rPr lang="ar-SA" b="1" dirty="0">
                <a:latin typeface="Arial" pitchFamily="34" charset="0"/>
                <a:cs typeface="Arial" pitchFamily="34" charset="0"/>
              </a:rPr>
              <a:t>الحاجة</a:t>
            </a:r>
            <a:r>
              <a:rPr lang="ar-SA" dirty="0">
                <a:latin typeface="Arial" pitchFamily="34" charset="0"/>
                <a:cs typeface="Arial" pitchFamily="34" charset="0"/>
              </a:rPr>
              <a:t> هي الأساس في در</a:t>
            </a:r>
            <a:r>
              <a:rPr lang="ar-IQ" dirty="0">
                <a:latin typeface="Arial" pitchFamily="34" charset="0"/>
                <a:cs typeface="Arial" pitchFamily="34" charset="0"/>
              </a:rPr>
              <a:t>ا</a:t>
            </a:r>
            <a:r>
              <a:rPr lang="ar-SA" dirty="0" err="1">
                <a:latin typeface="Arial" pitchFamily="34" charset="0"/>
                <a:cs typeface="Arial" pitchFamily="34" charset="0"/>
              </a:rPr>
              <a:t>سة</a:t>
            </a:r>
            <a:r>
              <a:rPr lang="ar-SA" dirty="0">
                <a:latin typeface="Arial" pitchFamily="34" charset="0"/>
                <a:cs typeface="Arial" pitchFamily="34" charset="0"/>
              </a:rPr>
              <a:t> التسويق كل إنسان لديه العديد من الحاجات المادية </a:t>
            </a:r>
            <a:r>
              <a:rPr lang="ar-SA" dirty="0" smtClean="0">
                <a:latin typeface="Arial" pitchFamily="34" charset="0"/>
                <a:cs typeface="Arial" pitchFamily="34" charset="0"/>
              </a:rPr>
              <a:t>(طعام </a:t>
            </a:r>
            <a:r>
              <a:rPr lang="ar-SA" dirty="0">
                <a:latin typeface="Arial" pitchFamily="34" charset="0"/>
                <a:cs typeface="Arial" pitchFamily="34" charset="0"/>
              </a:rPr>
              <a:t>ملبس ومسكن </a:t>
            </a:r>
            <a:r>
              <a:rPr lang="ar-SA" dirty="0" smtClean="0">
                <a:latin typeface="Arial" pitchFamily="34" charset="0"/>
                <a:cs typeface="Arial" pitchFamily="34" charset="0"/>
              </a:rPr>
              <a:t>والحاجات </a:t>
            </a:r>
            <a:r>
              <a:rPr lang="ar-SA" dirty="0">
                <a:latin typeface="Arial" pitchFamily="34" charset="0"/>
                <a:cs typeface="Arial" pitchFamily="34" charset="0"/>
              </a:rPr>
              <a:t>الاجتماعية ( الانتماء، والمعرفة والتقدير والحب وتحقيق الذات والتي يسعى إلى إشباعها بحسب سلم أولويات محدد وتختلف هذه الحاجات من فرد إلى آخر بحسب الوضع الاقتصادي لكل فرد ومن مجتمع إلى آخر بحسب التقدم الاقتصادي والاجتماعي داخل </a:t>
            </a:r>
            <a:r>
              <a:rPr lang="ar-SA" dirty="0" smtClean="0">
                <a:latin typeface="Arial" pitchFamily="34" charset="0"/>
                <a:cs typeface="Arial" pitchFamily="34" charset="0"/>
              </a:rPr>
              <a:t>المجتمع </a:t>
            </a:r>
            <a:r>
              <a:rPr lang="ar-SA" dirty="0">
                <a:latin typeface="Arial" pitchFamily="34" charset="0"/>
                <a:cs typeface="Arial" pitchFamily="34" charset="0"/>
              </a:rPr>
              <a:t>ففي المجتمعات المتقدمة اقتصادياً وذات الدخل المرتفع يتطلع الفرد إلى إشباع حاجاته من خلال الدخل المرتفع الذي يحصل عليه بعكس الأفراد في الدول النامية الذين يسعون إلى التقليل من مستوى الحاجة أو محاولة إشباعها بما هو متاح من سلع وخدمات بحيث يتم إشباع الحاجات الأكثر إلحاحاً أولاً (بحسب سلم الأفضليات ).</a:t>
            </a:r>
          </a:p>
          <a:p>
            <a:pPr algn="just" rtl="1"/>
            <a:r>
              <a:rPr lang="ar-SA" b="1" dirty="0">
                <a:latin typeface="Arial" pitchFamily="34" charset="0"/>
                <a:cs typeface="Arial" pitchFamily="34" charset="0"/>
              </a:rPr>
              <a:t>اما الرغبات </a:t>
            </a:r>
            <a:r>
              <a:rPr lang="ar-SA" dirty="0">
                <a:latin typeface="Arial" pitchFamily="34" charset="0"/>
                <a:cs typeface="Arial" pitchFamily="34" charset="0"/>
              </a:rPr>
              <a:t>فتمثل مرحلة متقدمة من الحاجات فالرغبة هي الوسيلة التي تستخدم في إشباع الحاجة مثل الرغبة في التنقل واستخدام سيارة من علامة معينة كذلك تختلف رغبات الأفراد من مجتمع إلى آخر ومن ثقافة إلى </a:t>
            </a:r>
            <a:r>
              <a:rPr lang="ar-SA" dirty="0" smtClean="0">
                <a:latin typeface="Arial" pitchFamily="34" charset="0"/>
                <a:cs typeface="Arial" pitchFamily="34" charset="0"/>
              </a:rPr>
              <a:t>أخرى </a:t>
            </a:r>
            <a:r>
              <a:rPr lang="ar-SA" dirty="0">
                <a:latin typeface="Arial" pitchFamily="34" charset="0"/>
                <a:cs typeface="Arial" pitchFamily="34" charset="0"/>
              </a:rPr>
              <a:t>فقد يشعر الفرد بالحاجة إلى الطعام وقد يختار فرد معين المشاوي لإشباعها ويفضل فرد اخر  مادة الأرز والسمك....... </a:t>
            </a:r>
            <a:r>
              <a:rPr lang="ar-SA" dirty="0" smtClean="0">
                <a:latin typeface="Arial" pitchFamily="34" charset="0"/>
                <a:cs typeface="Arial" pitchFamily="34" charset="0"/>
              </a:rPr>
              <a:t>الخ </a:t>
            </a:r>
            <a:r>
              <a:rPr lang="ar-SA" dirty="0">
                <a:latin typeface="Arial" pitchFamily="34" charset="0"/>
                <a:cs typeface="Arial" pitchFamily="34" charset="0"/>
              </a:rPr>
              <a:t>ومن ثم فإن مهمة رجل التسويق هو إيجاد وتقديم السلع والخدمات التي تشبع هذه الرغبات.</a:t>
            </a:r>
          </a:p>
          <a:p>
            <a:pPr algn="just" rtl="1"/>
            <a:r>
              <a:rPr lang="ar-SA" dirty="0">
                <a:latin typeface="Arial" pitchFamily="34" charset="0"/>
                <a:cs typeface="Arial" pitchFamily="34" charset="0"/>
              </a:rPr>
              <a:t>وهنا يجب عدم الخلط بين الحاجات والرغبات كما تفعله بعض الشركات مثلاً إن منتج الأتاري يعتقد أن المستهلك يحتاج إلى لعبة الأتاري ولكن المستهلك يحتاج في الحقيقة إلى التسلية بشكل عام منظمة السكك الحديدية تعتقد أن المستهلك يحتاج إلى خدمات النقل بالقطارات، ولكنه في الحقيقة يحتاج إلى التنقل بصفة عامة من مكان إلى آخر.</a:t>
            </a:r>
          </a:p>
          <a:p>
            <a:pPr algn="r" rtl="1"/>
            <a:endParaRPr lang="ar-SA" dirty="0"/>
          </a:p>
        </p:txBody>
      </p:sp>
    </p:spTree>
    <p:extLst>
      <p:ext uri="{BB962C8B-B14F-4D97-AF65-F5344CB8AC3E}">
        <p14:creationId xmlns:p14="http://schemas.microsoft.com/office/powerpoint/2010/main" val="7804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0"/>
            <a:ext cx="8839200" cy="6931617"/>
          </a:xfrm>
        </p:spPr>
        <p:txBody>
          <a:bodyPr/>
          <a:lstStyle/>
          <a:p>
            <a:pPr marL="0" indent="0" algn="r" rtl="1">
              <a:buNone/>
            </a:pPr>
            <a:r>
              <a:rPr lang="ar-IQ" sz="2800" b="1" dirty="0" smtClean="0">
                <a:latin typeface="Arial" pitchFamily="34" charset="0"/>
                <a:cs typeface="Arial" pitchFamily="34" charset="0"/>
              </a:rPr>
              <a:t> </a:t>
            </a:r>
            <a:r>
              <a:rPr lang="ar-SA" sz="2800" b="1" dirty="0" smtClean="0">
                <a:latin typeface="Arial" pitchFamily="34" charset="0"/>
                <a:cs typeface="Arial" pitchFamily="34" charset="0"/>
              </a:rPr>
              <a:t>اولا</a:t>
            </a:r>
            <a:r>
              <a:rPr lang="ar-IQ" sz="2800" b="1" dirty="0">
                <a:latin typeface="Arial" pitchFamily="34" charset="0"/>
                <a:cs typeface="Arial" pitchFamily="34" charset="0"/>
              </a:rPr>
              <a:t>ً</a:t>
            </a:r>
            <a:r>
              <a:rPr lang="ar-SA" sz="2800" b="1" dirty="0">
                <a:latin typeface="Arial" pitchFamily="34" charset="0"/>
                <a:cs typeface="Arial" pitchFamily="34" charset="0"/>
              </a:rPr>
              <a:t>/العوامل المؤثرة في السلوك الاستهلاكي:</a:t>
            </a:r>
          </a:p>
          <a:p>
            <a:pPr marL="0" indent="0" algn="r" rtl="1">
              <a:buNone/>
            </a:pPr>
            <a:r>
              <a:rPr lang="ar-SA" dirty="0">
                <a:latin typeface="Arial" pitchFamily="34" charset="0"/>
                <a:cs typeface="Arial" pitchFamily="34" charset="0"/>
              </a:rPr>
              <a:t>يعد سلوك المستهلك محصلة لعدة قوى تتعلق بالبيئة التي تزاول فيها المنظمات أعمالها ويمكن تلخيصها في الشكل التالي:</a:t>
            </a:r>
          </a:p>
          <a:p>
            <a:pPr marL="0" indent="0" algn="r" rtl="1">
              <a:buNone/>
            </a:pPr>
            <a:r>
              <a:rPr lang="ar-SA" dirty="0"/>
              <a:t> </a:t>
            </a:r>
            <a:endParaRPr lang="ar-IQ" dirty="0"/>
          </a:p>
          <a:p>
            <a:pPr marL="0" indent="0" algn="r" rtl="1">
              <a:buNone/>
            </a:pPr>
            <a:endParaRPr lang="ar-IQ" dirty="0"/>
          </a:p>
          <a:p>
            <a:pPr marL="0" indent="0" algn="r" rtl="1">
              <a:buNone/>
            </a:pPr>
            <a:endParaRPr lang="ar-IQ" dirty="0"/>
          </a:p>
          <a:p>
            <a:pPr marL="0" indent="0" algn="r" rtl="1">
              <a:buNone/>
            </a:pPr>
            <a:endParaRPr lang="ar-IQ" dirty="0"/>
          </a:p>
          <a:p>
            <a:pPr marL="0" indent="0" algn="r" rtl="1">
              <a:buNone/>
            </a:pPr>
            <a:endParaRPr lang="ar-IQ" dirty="0"/>
          </a:p>
          <a:p>
            <a:pPr marL="0" indent="0" algn="r" rtl="1">
              <a:buNone/>
            </a:pPr>
            <a:endParaRPr lang="ar-SA" dirty="0"/>
          </a:p>
          <a:p>
            <a:pPr marL="0" indent="0" algn="r" rtl="1">
              <a:buNone/>
            </a:pPr>
            <a:r>
              <a:rPr lang="ar-SA" dirty="0"/>
              <a:t>       (( شكل يوضح العوامل المؤثرة في سلوك المستهلك))</a:t>
            </a:r>
          </a:p>
          <a:p>
            <a:pPr algn="r" rtl="1"/>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0677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8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7620"/>
            <a:ext cx="8534400" cy="6858000"/>
          </a:xfrm>
        </p:spPr>
        <p:txBody>
          <a:bodyPr>
            <a:noAutofit/>
          </a:bodyPr>
          <a:lstStyle/>
          <a:p>
            <a:pPr algn="justLow" rtl="1"/>
            <a:r>
              <a:rPr lang="ar-SA" sz="2400" dirty="0" err="1" smtClean="0">
                <a:latin typeface="Arial" pitchFamily="34" charset="0"/>
                <a:cs typeface="Arial" pitchFamily="34" charset="0"/>
              </a:rPr>
              <a:t>و</a:t>
            </a:r>
            <a:r>
              <a:rPr lang="ar-SA" dirty="0" err="1" smtClean="0">
                <a:latin typeface="Arial" pitchFamily="34" charset="0"/>
                <a:cs typeface="Arial" pitchFamily="34" charset="0"/>
              </a:rPr>
              <a:t>س</a:t>
            </a:r>
            <a:r>
              <a:rPr lang="ar-IQ" dirty="0">
                <a:latin typeface="Arial" pitchFamily="34" charset="0"/>
                <a:cs typeface="Arial" pitchFamily="34" charset="0"/>
              </a:rPr>
              <a:t>ن</a:t>
            </a:r>
            <a:r>
              <a:rPr lang="ar-SA" dirty="0">
                <a:latin typeface="Arial" pitchFamily="34" charset="0"/>
                <a:cs typeface="Arial" pitchFamily="34" charset="0"/>
              </a:rPr>
              <a:t>حاول استعراض كل من هذه المجموعات بقدر من التفصيل تباعاً:</a:t>
            </a:r>
          </a:p>
          <a:p>
            <a:pPr marL="0" indent="0" algn="justLow" rtl="1">
              <a:buNone/>
            </a:pPr>
            <a:r>
              <a:rPr lang="ar-IQ" dirty="0">
                <a:latin typeface="Arial" pitchFamily="34" charset="0"/>
                <a:cs typeface="Arial" pitchFamily="34" charset="0"/>
              </a:rPr>
              <a:t>1</a:t>
            </a:r>
            <a:r>
              <a:rPr lang="ar-SA" b="1" dirty="0">
                <a:latin typeface="Arial" pitchFamily="34" charset="0"/>
                <a:cs typeface="Arial" pitchFamily="34" charset="0"/>
              </a:rPr>
              <a:t>- العوامل الثقافية </a:t>
            </a:r>
            <a:r>
              <a:rPr lang="ar-SA" dirty="0">
                <a:latin typeface="Arial" pitchFamily="34" charset="0"/>
                <a:cs typeface="Arial" pitchFamily="34" charset="0"/>
              </a:rPr>
              <a:t>:تلعب العوامل الثقافية دوراً كبيراً في التأثير على سلوك المستهل</a:t>
            </a:r>
            <a:r>
              <a:rPr lang="ar-IQ" dirty="0">
                <a:latin typeface="Arial" pitchFamily="34" charset="0"/>
                <a:cs typeface="Arial" pitchFamily="34" charset="0"/>
              </a:rPr>
              <a:t>ك</a:t>
            </a:r>
            <a:r>
              <a:rPr lang="ar-SA" dirty="0">
                <a:latin typeface="Arial" pitchFamily="34" charset="0"/>
                <a:cs typeface="Arial" pitchFamily="34" charset="0"/>
              </a:rPr>
              <a:t> وعلى المسوقين أن يفهموا الأدوار التي تلعبها ثقافة المستهلك الكلية والجزئية والطبقة الاجتماعية التي ينتمي إليها .</a:t>
            </a:r>
          </a:p>
          <a:p>
            <a:pPr marL="0" indent="0" algn="justLow" rtl="1">
              <a:buNone/>
            </a:pPr>
            <a:r>
              <a:rPr lang="ar-SA" dirty="0">
                <a:latin typeface="Arial" pitchFamily="34" charset="0"/>
                <a:cs typeface="Arial" pitchFamily="34" charset="0"/>
              </a:rPr>
              <a:t>أ - </a:t>
            </a:r>
            <a:r>
              <a:rPr lang="ar-SA" b="1" dirty="0">
                <a:latin typeface="Arial" pitchFamily="34" charset="0"/>
                <a:cs typeface="Arial" pitchFamily="34" charset="0"/>
              </a:rPr>
              <a:t>الثقافية الكلية </a:t>
            </a:r>
            <a:r>
              <a:rPr lang="ar-SA" dirty="0">
                <a:latin typeface="Arial" pitchFamily="34" charset="0"/>
                <a:cs typeface="Arial" pitchFamily="34" charset="0"/>
              </a:rPr>
              <a:t>:وتعرف بأنها كل </a:t>
            </a:r>
            <a:r>
              <a:rPr lang="ar-SA" dirty="0" err="1">
                <a:latin typeface="Arial" pitchFamily="34" charset="0"/>
                <a:cs typeface="Arial" pitchFamily="34" charset="0"/>
              </a:rPr>
              <a:t>شئ</a:t>
            </a:r>
            <a:r>
              <a:rPr lang="ar-SA" dirty="0">
                <a:latin typeface="Arial" pitchFamily="34" charset="0"/>
                <a:cs typeface="Arial" pitchFamily="34" charset="0"/>
              </a:rPr>
              <a:t> يحيط بنا وهي من صنع الإنسان العادات والتقاليد والأعراف وأنماط الحياة والفن والقانون والمباني ويتأثر سلوك المستهلك بالعادات والتقاليد  الموروثة، حيث أن التصرف الإنساني هو تصرف مكتسب ويتأثر بالبيئة من حوله وتعد الثقافة من أهم العوامل التي تحدد حاجات الشخص وتصرفاته ويحاول المسوقون متابعة التحولات في الثقافة الكلية ليتمكنوا من اكتشاف المنتجات الجديدة التي قد تكون مرغوبة فالتحول الثقافي في الأردن مثلا</a:t>
            </a:r>
            <a:r>
              <a:rPr lang="ar-IQ" dirty="0">
                <a:latin typeface="Arial" pitchFamily="34" charset="0"/>
                <a:cs typeface="Arial" pitchFamily="34" charset="0"/>
              </a:rPr>
              <a:t>ً</a:t>
            </a:r>
            <a:r>
              <a:rPr lang="ar-SA" dirty="0">
                <a:latin typeface="Arial" pitchFamily="34" charset="0"/>
                <a:cs typeface="Arial" pitchFamily="34" charset="0"/>
              </a:rPr>
              <a:t> إلى استخدام الكهرباء كطاقة نظيفة في المنازل، عوضاً عن الأخشاب والمنتجات النفطية الملونة أدى إلى نمو صناعة الأجهزة الكهربائية بأنواعها ما أدى إلى انتشار هذه الأجهزة في معظم المساكن في المملكة وازدياد الطلب عليها. </a:t>
            </a:r>
          </a:p>
          <a:p>
            <a:pPr marL="0" indent="0" algn="justLow" rtl="1">
              <a:buNone/>
            </a:pPr>
            <a:r>
              <a:rPr lang="ar-SA" dirty="0">
                <a:latin typeface="Arial" pitchFamily="34" charset="0"/>
                <a:cs typeface="Arial" pitchFamily="34" charset="0"/>
              </a:rPr>
              <a:t>ب -</a:t>
            </a:r>
            <a:r>
              <a:rPr lang="ar-SA" b="1" dirty="0">
                <a:latin typeface="Arial" pitchFamily="34" charset="0"/>
                <a:cs typeface="Arial" pitchFamily="34" charset="0"/>
              </a:rPr>
              <a:t>الثقافة الفرعية</a:t>
            </a:r>
            <a:r>
              <a:rPr lang="ar-SA" dirty="0">
                <a:latin typeface="Arial" pitchFamily="34" charset="0"/>
                <a:cs typeface="Arial" pitchFamily="34" charset="0"/>
              </a:rPr>
              <a:t>: وهي مجموعات صغيرة لها سماتها المشتركة الخاصة وتصرفاتها المميزة ويمكن التعرف على أنواع مختلفة من الثقافات الجزئية فمثلاً هناك ثقافة قومية وثقافة دينية وأخرى جغرافية الخ, ولكل منها خصائص مميزة قد تؤثر على اهتمامات أفرادها، إن العديد من هذه الثقافات تكوّن قطاعات سوقية مهمة، وغالباً ما يقوم المسوقون بتصميم منتجات وبرامج تسويقية مفصلة على حاجات هذه القطاعات ورغباتها.</a:t>
            </a:r>
          </a:p>
          <a:p>
            <a:pPr algn="justLow" rtl="1"/>
            <a:endParaRPr lang="ar-SA" sz="2400" dirty="0">
              <a:latin typeface="Arial" pitchFamily="34" charset="0"/>
              <a:cs typeface="Arial" pitchFamily="34" charset="0"/>
            </a:endParaRPr>
          </a:p>
        </p:txBody>
      </p:sp>
    </p:spTree>
    <p:extLst>
      <p:ext uri="{BB962C8B-B14F-4D97-AF65-F5344CB8AC3E}">
        <p14:creationId xmlns:p14="http://schemas.microsoft.com/office/powerpoint/2010/main" val="18171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6858000"/>
          </a:xfrm>
        </p:spPr>
        <p:txBody>
          <a:bodyPr>
            <a:normAutofit/>
          </a:bodyPr>
          <a:lstStyle/>
          <a:p>
            <a:pPr marL="0" indent="0" algn="justLow" rtl="1">
              <a:buNone/>
            </a:pPr>
            <a:r>
              <a:rPr lang="ar-SA" sz="2400" dirty="0"/>
              <a:t>ج -</a:t>
            </a:r>
            <a:r>
              <a:rPr lang="ar-SA" sz="2400" b="1" dirty="0">
                <a:latin typeface="Arial" pitchFamily="34" charset="0"/>
                <a:cs typeface="Arial" pitchFamily="34" charset="0"/>
              </a:rPr>
              <a:t>الطبقة الاجتماعية :</a:t>
            </a:r>
            <a:r>
              <a:rPr lang="ar-SA" sz="2400" dirty="0">
                <a:latin typeface="Arial" pitchFamily="34" charset="0"/>
                <a:cs typeface="Arial" pitchFamily="34" charset="0"/>
              </a:rPr>
              <a:t>وتعد من المحددات المهمة لسلوك </a:t>
            </a:r>
            <a:r>
              <a:rPr lang="ar-SA" sz="2400" dirty="0" smtClean="0">
                <a:latin typeface="Arial" pitchFamily="34" charset="0"/>
                <a:cs typeface="Arial" pitchFamily="34" charset="0"/>
              </a:rPr>
              <a:t>المستهلك</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وتعرف بأنها </a:t>
            </a:r>
            <a:r>
              <a:rPr lang="ar-IQ" sz="2400" dirty="0" smtClean="0">
                <a:latin typeface="Arial" pitchFamily="34" charset="0"/>
                <a:cs typeface="Arial" pitchFamily="34" charset="0"/>
              </a:rPr>
              <a:t>ت</a:t>
            </a:r>
            <a:r>
              <a:rPr lang="ar-SA" sz="2400" dirty="0">
                <a:latin typeface="Arial" pitchFamily="34" charset="0"/>
                <a:cs typeface="Arial" pitchFamily="34" charset="0"/>
              </a:rPr>
              <a:t>لك المجموعة من الأفراد التي لديها نسبياً نفس القيم والاهتمامات </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والتطلعات </a:t>
            </a:r>
            <a:r>
              <a:rPr lang="ar-SA" sz="2400" dirty="0">
                <a:latin typeface="Arial" pitchFamily="34" charset="0"/>
                <a:cs typeface="Arial" pitchFamily="34" charset="0"/>
              </a:rPr>
              <a:t>وأنماط </a:t>
            </a:r>
            <a:r>
              <a:rPr lang="ar-SA" sz="2400" dirty="0" smtClean="0">
                <a:latin typeface="Arial" pitchFamily="34" charset="0"/>
                <a:cs typeface="Arial" pitchFamily="34" charset="0"/>
              </a:rPr>
              <a:t>المعيشة </a:t>
            </a:r>
            <a:r>
              <a:rPr lang="ar-SA" sz="2400" dirty="0">
                <a:latin typeface="Arial" pitchFamily="34" charset="0"/>
                <a:cs typeface="Arial" pitchFamily="34" charset="0"/>
              </a:rPr>
              <a:t>والتي تمارس أنماطاً سلوكية متقاربة ومما تجدر الإشارة إليه </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بهذا </a:t>
            </a:r>
            <a:r>
              <a:rPr lang="ar-SA" sz="2400" dirty="0">
                <a:latin typeface="Arial" pitchFamily="34" charset="0"/>
                <a:cs typeface="Arial" pitchFamily="34" charset="0"/>
              </a:rPr>
              <a:t>الصدد أن </a:t>
            </a:r>
            <a:r>
              <a:rPr lang="ar-SA" sz="2400" dirty="0" smtClean="0">
                <a:latin typeface="Arial" pitchFamily="34" charset="0"/>
                <a:cs typeface="Arial" pitchFamily="34" charset="0"/>
              </a:rPr>
              <a:t>الطبقة </a:t>
            </a:r>
            <a:r>
              <a:rPr lang="ar-SA" sz="2400" dirty="0">
                <a:latin typeface="Arial" pitchFamily="34" charset="0"/>
                <a:cs typeface="Arial" pitchFamily="34" charset="0"/>
              </a:rPr>
              <a:t>الاجتماعية هي نتاج مجموعة من المتغيرات المتعلقة بالوظيفة</a:t>
            </a:r>
            <a:r>
              <a:rPr lang="ar-SA" sz="2400" dirty="0" smtClean="0">
                <a:latin typeface="Arial" pitchFamily="34" charset="0"/>
                <a:cs typeface="Arial" pitchFamily="34" charset="0"/>
              </a:rPr>
              <a:t>،</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والدخل</a:t>
            </a:r>
            <a:r>
              <a:rPr lang="ar-IQ" sz="2400" dirty="0">
                <a:latin typeface="Arial" pitchFamily="34" charset="0"/>
                <a:cs typeface="Arial" pitchFamily="34" charset="0"/>
              </a:rPr>
              <a:t> </a:t>
            </a:r>
            <a:r>
              <a:rPr lang="ar-SA" sz="2400" dirty="0" smtClean="0">
                <a:latin typeface="Arial" pitchFamily="34" charset="0"/>
                <a:cs typeface="Arial" pitchFamily="34" charset="0"/>
              </a:rPr>
              <a:t>والثروة </a:t>
            </a:r>
            <a:r>
              <a:rPr lang="ar-SA" sz="2400" dirty="0">
                <a:latin typeface="Arial" pitchFamily="34" charset="0"/>
                <a:cs typeface="Arial" pitchFamily="34" charset="0"/>
              </a:rPr>
              <a:t>ومستوى التعليم والقيم والمعروف أن للطبقات المتغيرات </a:t>
            </a:r>
            <a:r>
              <a:rPr lang="ar-SA" sz="2400" dirty="0" smtClean="0">
                <a:latin typeface="Arial" pitchFamily="34" charset="0"/>
                <a:cs typeface="Arial" pitchFamily="34" charset="0"/>
              </a:rPr>
              <a:t>المتعلقة</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بالوظيفة</a:t>
            </a:r>
            <a:r>
              <a:rPr lang="ar-IQ" sz="2400" dirty="0" smtClean="0">
                <a:latin typeface="Arial" pitchFamily="34" charset="0"/>
                <a:cs typeface="Arial" pitchFamily="34" charset="0"/>
              </a:rPr>
              <a:t> </a:t>
            </a:r>
            <a:r>
              <a:rPr lang="ar-SA" sz="2400" dirty="0" smtClean="0">
                <a:latin typeface="Arial" pitchFamily="34" charset="0"/>
                <a:cs typeface="Arial" pitchFamily="34" charset="0"/>
              </a:rPr>
              <a:t>أنماطاً </a:t>
            </a:r>
            <a:r>
              <a:rPr lang="ar-SA" sz="2400" dirty="0">
                <a:latin typeface="Arial" pitchFamily="34" charset="0"/>
                <a:cs typeface="Arial" pitchFamily="34" charset="0"/>
              </a:rPr>
              <a:t>استهلاكية مختلفة ويسعى المسوقون إلى التعرف على هذه الطبقات </a:t>
            </a:r>
            <a:endParaRPr lang="en-US" sz="2400" dirty="0">
              <a:latin typeface="Arial" pitchFamily="34" charset="0"/>
              <a:cs typeface="Arial" pitchFamily="34" charset="0"/>
            </a:endParaRPr>
          </a:p>
          <a:p>
            <a:pPr marL="0" indent="0" algn="justLow" rtl="1">
              <a:buNone/>
            </a:pPr>
            <a:r>
              <a:rPr lang="ar-SA" sz="2400" dirty="0">
                <a:latin typeface="Arial" pitchFamily="34" charset="0"/>
                <a:cs typeface="Arial" pitchFamily="34" charset="0"/>
              </a:rPr>
              <a:t>من أجل تحديد هذه الأنماط ليصار إلى تطوير المزيج التسويقي المناسب لكل طبقة </a:t>
            </a:r>
            <a:endParaRPr lang="en-US" sz="2400" dirty="0">
              <a:latin typeface="Arial" pitchFamily="34" charset="0"/>
              <a:cs typeface="Arial" pitchFamily="34" charset="0"/>
            </a:endParaRPr>
          </a:p>
          <a:p>
            <a:pPr marL="0" indent="0" algn="justLow" rtl="1">
              <a:buNone/>
            </a:pPr>
            <a:r>
              <a:rPr lang="ar-SA" sz="2400" dirty="0">
                <a:latin typeface="Arial" pitchFamily="34" charset="0"/>
                <a:cs typeface="Arial" pitchFamily="34" charset="0"/>
              </a:rPr>
              <a:t>وبشكل </a:t>
            </a:r>
            <a:r>
              <a:rPr lang="ar-SA" sz="2400" dirty="0" smtClean="0">
                <a:latin typeface="Arial" pitchFamily="34" charset="0"/>
                <a:cs typeface="Arial" pitchFamily="34" charset="0"/>
              </a:rPr>
              <a:t>عام </a:t>
            </a:r>
            <a:r>
              <a:rPr lang="ar-SA" sz="2400" dirty="0">
                <a:latin typeface="Arial" pitchFamily="34" charset="0"/>
                <a:cs typeface="Arial" pitchFamily="34" charset="0"/>
              </a:rPr>
              <a:t>توجد ثلاث طبقات اجتماعية يمكن تصنيف الأفراد فيها</a:t>
            </a:r>
            <a:r>
              <a:rPr lang="ar-IQ" sz="2400" dirty="0">
                <a:latin typeface="Arial" pitchFamily="34" charset="0"/>
                <a:cs typeface="Arial" pitchFamily="34" charset="0"/>
              </a:rPr>
              <a:t> </a:t>
            </a:r>
            <a:r>
              <a:rPr lang="ar-SA" sz="2400" dirty="0">
                <a:latin typeface="Arial" pitchFamily="34" charset="0"/>
                <a:cs typeface="Arial" pitchFamily="34" charset="0"/>
              </a:rPr>
              <a:t>وهي كما يلي</a:t>
            </a:r>
            <a:r>
              <a:rPr lang="ar-IQ" sz="2400" dirty="0">
                <a:latin typeface="Arial" pitchFamily="34" charset="0"/>
                <a:cs typeface="Arial" pitchFamily="34" charset="0"/>
              </a:rPr>
              <a:t>:</a:t>
            </a:r>
            <a:endParaRPr lang="ar-SA" sz="2400" dirty="0">
              <a:latin typeface="Arial" pitchFamily="34" charset="0"/>
              <a:cs typeface="Arial" pitchFamily="34" charset="0"/>
            </a:endParaRPr>
          </a:p>
        </p:txBody>
      </p:sp>
    </p:spTree>
    <p:extLst>
      <p:ext uri="{BB962C8B-B14F-4D97-AF65-F5344CB8AC3E}">
        <p14:creationId xmlns:p14="http://schemas.microsoft.com/office/powerpoint/2010/main" val="6670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7315200"/>
          </a:xfrm>
        </p:spPr>
        <p:txBody>
          <a:bodyPr>
            <a:normAutofit/>
          </a:bodyPr>
          <a:lstStyle/>
          <a:p>
            <a:pPr algn="justLow" rtl="1"/>
            <a:r>
              <a:rPr lang="ar-SA" sz="2400" b="1" dirty="0" smtClean="0">
                <a:latin typeface="Arial" pitchFamily="34" charset="0"/>
                <a:cs typeface="Arial" pitchFamily="34" charset="0"/>
              </a:rPr>
              <a:t>الطبقة </a:t>
            </a:r>
            <a:r>
              <a:rPr lang="ar-SA" sz="2400" b="1" dirty="0">
                <a:latin typeface="Arial" pitchFamily="34" charset="0"/>
                <a:cs typeface="Arial" pitchFamily="34" charset="0"/>
              </a:rPr>
              <a:t>العليا :</a:t>
            </a:r>
            <a:r>
              <a:rPr lang="ar-SA" sz="2400" dirty="0">
                <a:latin typeface="Arial" pitchFamily="34" charset="0"/>
                <a:cs typeface="Arial" pitchFamily="34" charset="0"/>
              </a:rPr>
              <a:t>والتي لا تضم أكثر من 1% من العدد الكلي للسكان يتكون أفرد هذه الطبقة من الفئة الحاكمة في الدول ذات الطابع الرأسمالي والتقليدي يعد أفراد هذه الفئة أغنياء بالوراثة إلى جانب أنهم القادة والموجهون لمختلف الأحداث الاقتصادية والاجتماعية والسياسية في بلدانهم قد تشتمل هذه الطبقة أيضاً على ثلاث طبقات فرعية هي أعلى الطبقة، ومتوسط الطبقة</a:t>
            </a:r>
            <a:r>
              <a:rPr lang="ar-IQ" sz="2400" dirty="0">
                <a:latin typeface="Arial" pitchFamily="34" charset="0"/>
                <a:cs typeface="Arial" pitchFamily="34" charset="0"/>
              </a:rPr>
              <a:t> </a:t>
            </a:r>
            <a:r>
              <a:rPr lang="ar-SA" sz="2400" dirty="0">
                <a:latin typeface="Arial" pitchFamily="34" charset="0"/>
                <a:cs typeface="Arial" pitchFamily="34" charset="0"/>
              </a:rPr>
              <a:t> وأدنى الطبقة وتجدر الإشارة هنا إلى وجود نوعين من الأسر أو الأفراد داخل هذه الطبقة الأصلاء والأدعياء وهذه الأنواع من الأفراد داخل كل طبقة إنما يعكس فوضى سلوكية داخل هذه الطبقة  الوسطى وتتكون من ثلاث طبقات فرعية هي أعلى الوسطى، ومتوسط الوسطى، وأدنى الوسطى، وتضم مدراء الشركات والمؤسسات العامة ومنظمات الأعمال تكون مستويات دخول أفراد هذه الطبقة مرتفعة، ويميل أفرادها إلى شراء السلع غالية الثمن بالإضافة إلى أنهم يتمتعون بثقافة عالية، أما وسط الطبقة الوسطى فيتكون من الإدارة الوسطى ورؤساء الأقسام وبعض أصحاب المهن التجارية الصغيرة وبعض أفراد هذه الطبقة يحملون شهادات جامعية ومستويات دخولهم مساوية لمتوسط الدخل الفردي على المستوى القومي، أما أدنى الطبقة الوسطى، فهم الطبقة العاملة المكونة من العمال في المصانع أو الشركات ويتميز أفراد هذه الطبقة بالتزام قوي بالقيم الاجتماعية والدينية الموروثة، وتجدر الإشارة هنا إلى أن هذه الطبقة هي العمود الفقري لأي مجتمع وأي اهتزاز فيها من الناحية العددية والسلوكية قد يعرض أركان المجتمع للخطر من جميع النواحي.</a:t>
            </a:r>
          </a:p>
        </p:txBody>
      </p:sp>
    </p:spTree>
    <p:extLst>
      <p:ext uri="{BB962C8B-B14F-4D97-AF65-F5344CB8AC3E}">
        <p14:creationId xmlns:p14="http://schemas.microsoft.com/office/powerpoint/2010/main" val="2163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0"/>
            <a:ext cx="8610600" cy="7239000"/>
          </a:xfrm>
        </p:spPr>
        <p:txBody>
          <a:bodyPr>
            <a:noAutofit/>
          </a:bodyPr>
          <a:lstStyle/>
          <a:p>
            <a:pPr algn="justLow" rtl="1"/>
            <a:r>
              <a:rPr lang="ar-SA" sz="2400" b="1" dirty="0" smtClean="0">
                <a:latin typeface="Arial" pitchFamily="34" charset="0"/>
                <a:cs typeface="Arial" pitchFamily="34" charset="0"/>
              </a:rPr>
              <a:t>الطبقة </a:t>
            </a:r>
            <a:r>
              <a:rPr lang="ar-SA" sz="2400" b="1" dirty="0">
                <a:latin typeface="Arial" pitchFamily="34" charset="0"/>
                <a:cs typeface="Arial" pitchFamily="34" charset="0"/>
              </a:rPr>
              <a:t>الدنيا: </a:t>
            </a:r>
            <a:r>
              <a:rPr lang="ar-SA" sz="2400" dirty="0">
                <a:latin typeface="Arial" pitchFamily="34" charset="0"/>
                <a:cs typeface="Arial" pitchFamily="34" charset="0"/>
              </a:rPr>
              <a:t>يتكون أفراد هذه الطبقة من العاملين في وظائف لها قيمة </a:t>
            </a:r>
            <a:r>
              <a:rPr lang="ar-SA" sz="2400" dirty="0" smtClean="0">
                <a:latin typeface="Arial" pitchFamily="34" charset="0"/>
                <a:cs typeface="Arial" pitchFamily="34" charset="0"/>
              </a:rPr>
              <a:t>اجتماعية</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متدنية وغالبيتهم لم يكمل تعليمه الثانوي كما تضم هذه الطبقة ثلاث طبقات </a:t>
            </a:r>
            <a:r>
              <a:rPr lang="ar-SA" sz="2400" dirty="0" smtClean="0">
                <a:latin typeface="Arial" pitchFamily="34" charset="0"/>
                <a:cs typeface="Arial" pitchFamily="34" charset="0"/>
              </a:rPr>
              <a:t>فرعية</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هي أعلى الطبقة ومتوسط الطبقة، وأدنى الطبقة ومن المفيد الإشارة إلى </a:t>
            </a:r>
            <a:r>
              <a:rPr lang="ar-SA" sz="2400" dirty="0" smtClean="0">
                <a:latin typeface="Arial" pitchFamily="34" charset="0"/>
                <a:cs typeface="Arial" pitchFamily="34" charset="0"/>
              </a:rPr>
              <a:t>بعض</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الدراسات العربية التي تناولت مدى تأثير الطبقة الاجتماعية على سلوك </a:t>
            </a:r>
            <a:r>
              <a:rPr lang="ar-SA" sz="2400" dirty="0" smtClean="0">
                <a:latin typeface="Arial" pitchFamily="34" charset="0"/>
                <a:cs typeface="Arial" pitchFamily="34" charset="0"/>
              </a:rPr>
              <a:t>المستهلك</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حيث </a:t>
            </a:r>
            <a:r>
              <a:rPr lang="ar-SA" sz="2400" dirty="0">
                <a:latin typeface="Arial" pitchFamily="34" charset="0"/>
                <a:cs typeface="Arial" pitchFamily="34" charset="0"/>
              </a:rPr>
              <a:t>أكدت هذه الدراسات على وجود علاقة بين الطبقات الاجتماعية وبين الأنماط </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السلوكية </a:t>
            </a:r>
            <a:r>
              <a:rPr lang="ar-SA" sz="2400" dirty="0">
                <a:latin typeface="Arial" pitchFamily="34" charset="0"/>
                <a:cs typeface="Arial" pitchFamily="34" charset="0"/>
              </a:rPr>
              <a:t>المرتبطة بكل </a:t>
            </a:r>
            <a:r>
              <a:rPr lang="ar-SA" sz="2400" dirty="0" smtClean="0">
                <a:latin typeface="Arial" pitchFamily="34" charset="0"/>
                <a:cs typeface="Arial" pitchFamily="34" charset="0"/>
              </a:rPr>
              <a:t>منها </a:t>
            </a:r>
            <a:r>
              <a:rPr lang="ar-SA" sz="2400" dirty="0">
                <a:latin typeface="Arial" pitchFamily="34" charset="0"/>
                <a:cs typeface="Arial" pitchFamily="34" charset="0"/>
              </a:rPr>
              <a:t>فقد تبين أن أفراد الطبقة العليا يفضلون المنتجات </a:t>
            </a:r>
            <a:r>
              <a:rPr lang="ar-SA" sz="2400" dirty="0" smtClean="0">
                <a:latin typeface="Arial" pitchFamily="34" charset="0"/>
                <a:cs typeface="Arial" pitchFamily="34" charset="0"/>
              </a:rPr>
              <a:t>ذات</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العلامات التجارية المرموقة والماركات الأجنبية غالية الثمن وأنهم يبحثون </a:t>
            </a:r>
            <a:r>
              <a:rPr lang="ar-SA" sz="2400" dirty="0" smtClean="0">
                <a:latin typeface="Arial" pitchFamily="34" charset="0"/>
                <a:cs typeface="Arial" pitchFamily="34" charset="0"/>
              </a:rPr>
              <a:t>عن</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الجودة ويربطون أسعار هذه المنتجات بجودتها، ويتسوقون من </a:t>
            </a:r>
            <a:r>
              <a:rPr lang="ar-SA" sz="2400" dirty="0" smtClean="0">
                <a:latin typeface="Arial" pitchFamily="34" charset="0"/>
                <a:cs typeface="Arial" pitchFamily="34" charset="0"/>
              </a:rPr>
              <a:t>المتاجر</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المتخصصة، بينما يميل أفراد الطبقة المتوسطة إلى التسوّق من المتاجر </a:t>
            </a:r>
            <a:r>
              <a:rPr lang="ar-SA" sz="2400" dirty="0" smtClean="0">
                <a:latin typeface="Arial" pitchFamily="34" charset="0"/>
                <a:cs typeface="Arial" pitchFamily="34" charset="0"/>
              </a:rPr>
              <a:t>العمومية</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ويبحثون عن أسعار تنافسية وسلع بديلة أما أفراد الطبقة الدنيا فإن </a:t>
            </a:r>
            <a:r>
              <a:rPr lang="ar-SA" sz="2400" dirty="0" smtClean="0">
                <a:latin typeface="Arial" pitchFamily="34" charset="0"/>
                <a:cs typeface="Arial" pitchFamily="34" charset="0"/>
              </a:rPr>
              <a:t>الأسعار</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المنخفضة </a:t>
            </a:r>
            <a:r>
              <a:rPr lang="ar-SA" sz="2400" dirty="0">
                <a:latin typeface="Arial" pitchFamily="34" charset="0"/>
                <a:cs typeface="Arial" pitchFamily="34" charset="0"/>
              </a:rPr>
              <a:t>هي ما يحفزهم على الشراء حيث يبحثون عن المنتجات المصنّعة </a:t>
            </a:r>
            <a:r>
              <a:rPr lang="ar-SA" sz="2400" dirty="0" smtClean="0">
                <a:latin typeface="Arial" pitchFamily="34" charset="0"/>
                <a:cs typeface="Arial" pitchFamily="34" charset="0"/>
              </a:rPr>
              <a:t>محلياً</a:t>
            </a:r>
            <a:endParaRPr lang="ar-IQ" sz="2400" dirty="0" smtClean="0">
              <a:latin typeface="Arial" pitchFamily="34" charset="0"/>
              <a:cs typeface="Arial" pitchFamily="34" charset="0"/>
            </a:endParaRPr>
          </a:p>
          <a:p>
            <a:pPr marL="0" indent="0" algn="justLow" rtl="1">
              <a:buNone/>
            </a:pPr>
            <a:r>
              <a:rPr lang="ar-SA" sz="2400" dirty="0" smtClean="0">
                <a:latin typeface="Arial" pitchFamily="34" charset="0"/>
                <a:cs typeface="Arial" pitchFamily="34" charset="0"/>
              </a:rPr>
              <a:t> </a:t>
            </a:r>
            <a:r>
              <a:rPr lang="ar-SA" sz="2400" dirty="0">
                <a:latin typeface="Arial" pitchFamily="34" charset="0"/>
                <a:cs typeface="Arial" pitchFamily="34" charset="0"/>
              </a:rPr>
              <a:t>أو المستوردة رخيصة الأسعار ولا يهتمون كثيراً بالمنتجات الجديدة.</a:t>
            </a:r>
          </a:p>
        </p:txBody>
      </p:sp>
    </p:spTree>
    <p:extLst>
      <p:ext uri="{BB962C8B-B14F-4D97-AF65-F5344CB8AC3E}">
        <p14:creationId xmlns:p14="http://schemas.microsoft.com/office/powerpoint/2010/main" val="9339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TM10001105[[fn=قص]]</Template>
  <TotalTime>621</TotalTime>
  <Words>4696</Words>
  <Application>Microsoft Office PowerPoint</Application>
  <PresentationFormat>عرض على الشاشة (3:4)‏</PresentationFormat>
  <Paragraphs>175</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قص</vt:lpstr>
      <vt:lpstr>جامعة الموصل  كلية الادارة والاقتصاد قسم الادارة الصناعية    مبادئ التسويق /المرحلة الثانية سلوك المستهلك وقرارات الشراء  اعداد المحاضرة  المدرس/ ايمان علي احمد 2023-2024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ali-omer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التسويق المرحلة الثانية /الدراسة الصباحية والمسائية                                                           اعداد المحاضرة المدرس/ ايمان علي احمد</dc:title>
  <dc:creator>Administrator</dc:creator>
  <cp:lastModifiedBy>Administrator</cp:lastModifiedBy>
  <cp:revision>52</cp:revision>
  <dcterms:created xsi:type="dcterms:W3CDTF">2023-10-17T06:08:01Z</dcterms:created>
  <dcterms:modified xsi:type="dcterms:W3CDTF">2024-02-01T19:37:54Z</dcterms:modified>
</cp:coreProperties>
</file>