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8" r:id="rId3"/>
    <p:sldId id="259" r:id="rId4"/>
    <p:sldId id="260" r:id="rId5"/>
    <p:sldId id="261" r:id="rId6"/>
    <p:sldId id="262" r:id="rId7"/>
    <p:sldId id="266"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18" d="100"/>
          <a:sy n="118" d="100"/>
        </p:scale>
        <p:origin x="-143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155959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EB471ED-87EC-4E1E-9098-9AD84B9E46E9}" type="datetimeFigureOut">
              <a:rPr lang="ar-SA" smtClean="0"/>
              <a:t>22/07/1445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310200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4310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ar-SA"/>
              <a:t>انقر لتحرير نمط عنوان الشكل الرئيسي</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3038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970544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274367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320004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2569866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38794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258917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19579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EB471ED-87EC-4E1E-9098-9AD84B9E46E9}" type="datetimeFigureOut">
              <a:rPr lang="ar-SA" smtClean="0"/>
              <a:t>22/07/1445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318242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EB471ED-87EC-4E1E-9098-9AD84B9E46E9}" type="datetimeFigureOut">
              <a:rPr lang="ar-SA" smtClean="0"/>
              <a:t>22/07/1445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41313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418509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153189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1EB471ED-87EC-4E1E-9098-9AD84B9E46E9}" type="datetimeFigureOut">
              <a:rPr lang="ar-SA" smtClean="0"/>
              <a:t>22/07/1445</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17003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EB471ED-87EC-4E1E-9098-9AD84B9E46E9}" type="datetimeFigureOut">
              <a:rPr lang="ar-SA" smtClean="0"/>
              <a:t>22/07/1445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2257CAC-C51F-487F-8273-8EBB4AFA21CF}" type="slidenum">
              <a:rPr lang="ar-SA" smtClean="0"/>
              <a:t>‹#›</a:t>
            </a:fld>
            <a:endParaRPr lang="ar-SA"/>
          </a:p>
        </p:txBody>
      </p:sp>
    </p:spTree>
    <p:extLst>
      <p:ext uri="{BB962C8B-B14F-4D97-AF65-F5344CB8AC3E}">
        <p14:creationId xmlns:p14="http://schemas.microsoft.com/office/powerpoint/2010/main" val="229743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B471ED-87EC-4E1E-9098-9AD84B9E46E9}" type="datetimeFigureOut">
              <a:rPr lang="ar-SA" smtClean="0"/>
              <a:t>22/07/1445</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2257CAC-C51F-487F-8273-8EBB4AFA21CF}" type="slidenum">
              <a:rPr lang="ar-SA" smtClean="0"/>
              <a:t>‹#›</a:t>
            </a:fld>
            <a:endParaRPr lang="ar-SA"/>
          </a:p>
        </p:txBody>
      </p:sp>
    </p:spTree>
    <p:extLst>
      <p:ext uri="{BB962C8B-B14F-4D97-AF65-F5344CB8AC3E}">
        <p14:creationId xmlns:p14="http://schemas.microsoft.com/office/powerpoint/2010/main" val="17255909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0064" y="0"/>
            <a:ext cx="9133936" cy="6858000"/>
          </a:xfrm>
        </p:spPr>
        <p:style>
          <a:lnRef idx="3">
            <a:schemeClr val="lt1"/>
          </a:lnRef>
          <a:fillRef idx="1">
            <a:schemeClr val="accent6"/>
          </a:fillRef>
          <a:effectRef idx="1">
            <a:schemeClr val="accent6"/>
          </a:effectRef>
          <a:fontRef idx="minor">
            <a:schemeClr val="lt1"/>
          </a:fontRef>
        </p:style>
        <p:txBody>
          <a:bodyPr>
            <a:normAutofit/>
          </a:bodyPr>
          <a:lstStyle/>
          <a:p>
            <a:endParaRPr lang="ar-SA"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ar-IQ"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ar-IQ"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ar-IQ"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جامعة الموصل</a:t>
            </a:r>
          </a:p>
          <a:p>
            <a:pPr algn="r"/>
            <a:r>
              <a:rPr lang="ar-IQ"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كلية الادارة والاقتصاد</a:t>
            </a:r>
          </a:p>
          <a:p>
            <a:pPr algn="r"/>
            <a:r>
              <a:rPr lang="ar-IQ"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قسم الادارة الصناعية </a:t>
            </a:r>
          </a:p>
          <a:p>
            <a:pPr algn="ctr"/>
            <a:r>
              <a:rPr lang="ar-SA" sz="66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مبادئ التسويق</a:t>
            </a:r>
            <a:endParaRPr lang="ar-IQ" sz="66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ar-SA" sz="32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المرحلة الثانية</a:t>
            </a:r>
          </a:p>
          <a:p>
            <a:pPr algn="ctr"/>
            <a:r>
              <a:rPr lang="ar-IQ" sz="32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عنوان المحاضرة/ التسعير</a:t>
            </a:r>
            <a:endParaRPr lang="ar-SA"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ar-IQ"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إ</a:t>
            </a:r>
            <a:r>
              <a:rPr lang="ar-SA"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عداد</a:t>
            </a:r>
          </a:p>
          <a:p>
            <a:pPr algn="ctr"/>
            <a:r>
              <a:rPr lang="ar-SA" sz="2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المدرس /ايمان علي احمد</a:t>
            </a:r>
            <a:endParaRPr lang="ar-IQ" sz="2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ar-IQ"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2023-2024</a:t>
            </a:r>
            <a:endParaRPr lang="ar-SA"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ar-SA" sz="2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11461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228600"/>
            <a:ext cx="137477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1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220200" cy="6858000"/>
          </a:xfrm>
          <a:ln/>
        </p:spPr>
        <p:style>
          <a:lnRef idx="3">
            <a:schemeClr val="lt1"/>
          </a:lnRef>
          <a:fillRef idx="1">
            <a:schemeClr val="accent6"/>
          </a:fillRef>
          <a:effectRef idx="1">
            <a:schemeClr val="accent6"/>
          </a:effectRef>
          <a:fontRef idx="minor">
            <a:schemeClr val="lt1"/>
          </a:fontRef>
        </p:style>
        <p:txBody>
          <a:bodyPr/>
          <a:lstStyle/>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lgn="ctr">
              <a:buNone/>
            </a:pPr>
            <a:r>
              <a:rPr lang="ar-IQ" sz="4400"/>
              <a:t> </a:t>
            </a:r>
            <a:r>
              <a:rPr lang="ar-IQ" sz="4400" smtClean="0"/>
              <a:t> </a:t>
            </a:r>
            <a:r>
              <a:rPr lang="ar-IQ" sz="96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شكراً لإصغائكم</a:t>
            </a:r>
            <a:endParaRPr lang="ar-SA" sz="44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868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8206"/>
            <a:ext cx="9448800" cy="6858000"/>
          </a:xfrm>
          <a:ln/>
        </p:spPr>
        <p:style>
          <a:lnRef idx="3">
            <a:schemeClr val="lt1"/>
          </a:lnRef>
          <a:fillRef idx="1">
            <a:schemeClr val="accent6"/>
          </a:fillRef>
          <a:effectRef idx="1">
            <a:schemeClr val="accent6"/>
          </a:effectRef>
          <a:fontRef idx="minor">
            <a:schemeClr val="lt1"/>
          </a:fontRef>
        </p:style>
        <p:txBody>
          <a:bodyPr/>
          <a:lstStyle/>
          <a:p>
            <a:pPr marL="0" indent="0" algn="ctr" rtl="1">
              <a:buNone/>
            </a:pPr>
            <a:r>
              <a:rPr lang="ar-SA" sz="4000" dirty="0" smtClean="0">
                <a:solidFill>
                  <a:srgbClr val="FF0000"/>
                </a:solidFill>
              </a:rPr>
              <a:t>((</a:t>
            </a:r>
            <a:r>
              <a:rPr lang="ar-SA"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التسعير</a:t>
            </a:r>
            <a:r>
              <a:rPr lang="ar-SA" sz="4000" dirty="0">
                <a:solidFill>
                  <a:srgbClr val="FF0000"/>
                </a:solidFill>
              </a:rPr>
              <a:t>))</a:t>
            </a:r>
          </a:p>
          <a:p>
            <a:pPr marL="68580" indent="0" algn="r" rtl="1">
              <a:buNone/>
            </a:pPr>
            <a:r>
              <a:rPr lang="ar-SA" sz="3600" b="1" dirty="0" smtClean="0">
                <a:solidFill>
                  <a:schemeClr val="tx2">
                    <a:lumMod val="25000"/>
                  </a:schemeClr>
                </a:solidFill>
              </a:rPr>
              <a:t>المقدمة </a:t>
            </a:r>
            <a:r>
              <a:rPr lang="ar-SA" sz="3600" b="1" dirty="0">
                <a:solidFill>
                  <a:schemeClr val="tx2">
                    <a:lumMod val="25000"/>
                  </a:schemeClr>
                </a:solidFill>
              </a:rPr>
              <a:t>:</a:t>
            </a:r>
          </a:p>
          <a:p>
            <a:pPr marL="68580" indent="0" algn="justLow" rtl="1">
              <a:buNone/>
            </a:pPr>
            <a:r>
              <a:rPr lang="ar-SA" sz="3200" dirty="0">
                <a:latin typeface="Arial" pitchFamily="34" charset="0"/>
                <a:cs typeface="Arial" pitchFamily="34" charset="0"/>
              </a:rPr>
              <a:t>يعد السعر العنصر الثاني من عناصر المزيج التسويقي والذي يمثل</a:t>
            </a:r>
            <a:endParaRPr lang="ar-IQ" sz="3200" dirty="0">
              <a:latin typeface="Arial" pitchFamily="34" charset="0"/>
              <a:cs typeface="Arial" pitchFamily="34" charset="0"/>
            </a:endParaRPr>
          </a:p>
          <a:p>
            <a:pPr marL="68580" indent="0" algn="justLow" rtl="1">
              <a:buNone/>
            </a:pPr>
            <a:r>
              <a:rPr lang="ar-SA" sz="3200" dirty="0">
                <a:latin typeface="Arial" pitchFamily="34" charset="0"/>
                <a:cs typeface="Arial" pitchFamily="34" charset="0"/>
              </a:rPr>
              <a:t>قيمة ما يدفعه المستهلك للحصول على المنتج  كما أنه الوسيلة التي</a:t>
            </a:r>
            <a:endParaRPr lang="ar-IQ" sz="3200" dirty="0">
              <a:latin typeface="Arial" pitchFamily="34" charset="0"/>
              <a:cs typeface="Arial" pitchFamily="34" charset="0"/>
            </a:endParaRPr>
          </a:p>
          <a:p>
            <a:pPr marL="68580" indent="0" algn="justLow" rtl="1">
              <a:buNone/>
            </a:pPr>
            <a:r>
              <a:rPr lang="ar-IQ" sz="3200" dirty="0">
                <a:latin typeface="Arial" pitchFamily="34" charset="0"/>
                <a:cs typeface="Arial" pitchFamily="34" charset="0"/>
              </a:rPr>
              <a:t>ت</a:t>
            </a:r>
            <a:r>
              <a:rPr lang="ar-SA" sz="3200" dirty="0">
                <a:latin typeface="Arial" pitchFamily="34" charset="0"/>
                <a:cs typeface="Arial" pitchFamily="34" charset="0"/>
              </a:rPr>
              <a:t>ستطيع المنظمة بواسطتها أن تغطي تكاليفها وتحقق من خلالها</a:t>
            </a:r>
            <a:endParaRPr lang="ar-IQ" sz="3200" dirty="0">
              <a:latin typeface="Arial" pitchFamily="34" charset="0"/>
              <a:cs typeface="Arial" pitchFamily="34" charset="0"/>
            </a:endParaRPr>
          </a:p>
          <a:p>
            <a:pPr marL="68580" indent="0" algn="justLow" rtl="1">
              <a:buNone/>
            </a:pPr>
            <a:r>
              <a:rPr lang="ar-SA" sz="3200" dirty="0">
                <a:latin typeface="Arial" pitchFamily="34" charset="0"/>
                <a:cs typeface="Arial" pitchFamily="34" charset="0"/>
              </a:rPr>
              <a:t>عائداً بينما العناصر الأخرى تمثل عبئاً </a:t>
            </a:r>
            <a:r>
              <a:rPr lang="ar-SA" sz="3200" dirty="0" err="1" smtClean="0">
                <a:latin typeface="Arial" pitchFamily="34" charset="0"/>
                <a:cs typeface="Arial" pitchFamily="34" charset="0"/>
              </a:rPr>
              <a:t>كلفوياً</a:t>
            </a:r>
            <a:r>
              <a:rPr lang="ar-SA" sz="3200" dirty="0" smtClean="0">
                <a:latin typeface="Arial" pitchFamily="34" charset="0"/>
                <a:cs typeface="Arial" pitchFamily="34" charset="0"/>
              </a:rPr>
              <a:t> </a:t>
            </a:r>
            <a:r>
              <a:rPr lang="ar-SA" dirty="0">
                <a:latin typeface="Arial" pitchFamily="34" charset="0"/>
                <a:cs typeface="Arial" pitchFamily="34" charset="0"/>
              </a:rPr>
              <a:t>.</a:t>
            </a:r>
          </a:p>
          <a:p>
            <a:pPr algn="r" rtl="1"/>
            <a:endParaRPr lang="ar-SA" dirty="0"/>
          </a:p>
          <a:p>
            <a:pPr algn="r" rtl="1"/>
            <a:endParaRPr lang="ar-SA" dirty="0"/>
          </a:p>
        </p:txBody>
      </p:sp>
      <p:pic>
        <p:nvPicPr>
          <p:cNvPr id="1026" name="Picture 2" descr="ما هي إستراتيجيات التسعير للشركات؟">
            <a:extLst>
              <a:ext uri="{FF2B5EF4-FFF2-40B4-BE49-F238E27FC236}">
                <a16:creationId xmlns:a16="http://schemas.microsoft.com/office/drawing/2014/main" xmlns="" id="{BC45359A-6469-4172-81BB-9E0A4983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6629400" cy="239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8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20996" cy="7010400"/>
          </a:xfrm>
          <a:ln/>
        </p:spPr>
        <p:style>
          <a:lnRef idx="3">
            <a:schemeClr val="lt1"/>
          </a:lnRef>
          <a:fillRef idx="1">
            <a:schemeClr val="accent6"/>
          </a:fillRef>
          <a:effectRef idx="1">
            <a:schemeClr val="accent6"/>
          </a:effectRef>
          <a:fontRef idx="minor">
            <a:schemeClr val="lt1"/>
          </a:fontRef>
        </p:style>
        <p:txBody>
          <a:bodyPr>
            <a:normAutofit/>
          </a:bodyPr>
          <a:lstStyle/>
          <a:p>
            <a:pPr marL="68580" indent="0" algn="r" rtl="1">
              <a:buNone/>
            </a:pPr>
            <a:r>
              <a:rPr lang="ar-IQ" sz="3200" b="1" u="sng"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latin typeface="Arial" pitchFamily="34" charset="0"/>
                <a:cs typeface="Arial" pitchFamily="34" charset="0"/>
              </a:rPr>
              <a:t>  </a:t>
            </a:r>
            <a:r>
              <a:rPr lang="ar-SA" sz="3200" b="1" u="sng"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latin typeface="Arial" pitchFamily="34" charset="0"/>
                <a:cs typeface="Arial" pitchFamily="34" charset="0"/>
              </a:rPr>
              <a:t>ثانيا</a:t>
            </a:r>
            <a:r>
              <a:rPr lang="ar-IQ" sz="3200" b="1" u="sng"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latin typeface="Arial" pitchFamily="34" charset="0"/>
                <a:cs typeface="Arial" pitchFamily="34" charset="0"/>
              </a:rPr>
              <a:t>ً</a:t>
            </a:r>
            <a:r>
              <a:rPr lang="ar-SA" sz="3200" b="1" u="sng"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latin typeface="Arial" pitchFamily="34" charset="0"/>
                <a:cs typeface="Arial" pitchFamily="34" charset="0"/>
              </a:rPr>
              <a:t>/ </a:t>
            </a:r>
            <a:r>
              <a:rPr lang="ar-SA" sz="3200" b="1" u="sng"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latin typeface="Arial" pitchFamily="34" charset="0"/>
                <a:cs typeface="Arial" pitchFamily="34" charset="0"/>
              </a:rPr>
              <a:t>أهمية التسعير:</a:t>
            </a:r>
          </a:p>
          <a:p>
            <a:pPr marL="0" indent="0" algn="justLow" rtl="1">
              <a:buNone/>
            </a:pPr>
            <a:r>
              <a:rPr lang="ar-SA" sz="2400" dirty="0">
                <a:solidFill>
                  <a:schemeClr val="tx1"/>
                </a:solidFill>
                <a:latin typeface="Arial" pitchFamily="34" charset="0"/>
                <a:cs typeface="Arial" pitchFamily="34" charset="0"/>
              </a:rPr>
              <a:t>السعر هو مسألة ذات أهمية حيوية لكل من البائع والمشتري في السوق لا يمكن ان يكون هنالك</a:t>
            </a:r>
            <a:r>
              <a:rPr lang="ar-IQ" sz="2400" dirty="0">
                <a:solidFill>
                  <a:schemeClr val="tx1"/>
                </a:solidFill>
                <a:latin typeface="Arial" pitchFamily="34" charset="0"/>
                <a:cs typeface="Arial" pitchFamily="34" charset="0"/>
              </a:rPr>
              <a:t>َ</a:t>
            </a:r>
            <a:r>
              <a:rPr lang="ar-SA" sz="2400" dirty="0">
                <a:solidFill>
                  <a:schemeClr val="tx1"/>
                </a:solidFill>
                <a:latin typeface="Arial" pitchFamily="34" charset="0"/>
                <a:cs typeface="Arial" pitchFamily="34" charset="0"/>
              </a:rPr>
              <a:t> تسويق دون معرفة الأسعار السعر يدل على قيمة السلعة أو الخدمة عندما يكون البائع والمشتري متفقين على السعر ويصاحب ذلك</a:t>
            </a:r>
            <a:r>
              <a:rPr lang="ar-IQ" sz="2400" dirty="0">
                <a:solidFill>
                  <a:schemeClr val="tx1"/>
                </a:solidFill>
                <a:latin typeface="Arial" pitchFamily="34" charset="0"/>
                <a:cs typeface="Arial" pitchFamily="34" charset="0"/>
              </a:rPr>
              <a:t>َ</a:t>
            </a:r>
            <a:r>
              <a:rPr lang="ar-SA" sz="2400" dirty="0">
                <a:solidFill>
                  <a:schemeClr val="tx1"/>
                </a:solidFill>
                <a:latin typeface="Arial" pitchFamily="34" charset="0"/>
                <a:cs typeface="Arial" pitchFamily="34" charset="0"/>
              </a:rPr>
              <a:t> تبادل السلع والخدمات مما يؤدي إلى نقل الملكية في اقتصاد السوق التنافسي يتم تحديد السعر عن طريق العرض والطلب فإن السعر يتحرك إلى الارتفاع </a:t>
            </a:r>
            <a:r>
              <a:rPr lang="ar-IQ" sz="2400" dirty="0">
                <a:solidFill>
                  <a:schemeClr val="tx1"/>
                </a:solidFill>
                <a:latin typeface="Arial" pitchFamily="34" charset="0"/>
                <a:cs typeface="Arial" pitchFamily="34" charset="0"/>
              </a:rPr>
              <a:t>او</a:t>
            </a:r>
            <a:r>
              <a:rPr lang="ar-SA" sz="2400" dirty="0">
                <a:solidFill>
                  <a:schemeClr val="tx1"/>
                </a:solidFill>
                <a:latin typeface="Arial" pitchFamily="34" charset="0"/>
                <a:cs typeface="Arial" pitchFamily="34" charset="0"/>
              </a:rPr>
              <a:t>الانخفاض مع ظروف العرض والطلب المتغيرة سعر السوق يعمل كأساس لتحد سعر البيع وهو المنظم الرئيسي للإنتاج والتوزيع والاستهلاك للسلع.</a:t>
            </a:r>
          </a:p>
          <a:p>
            <a:pPr marL="0" indent="0" algn="justLow" rtl="1">
              <a:buNone/>
            </a:pPr>
            <a:r>
              <a:rPr lang="ar-IQ" sz="2400" dirty="0">
                <a:solidFill>
                  <a:schemeClr val="tx1"/>
                </a:solidFill>
                <a:latin typeface="Arial" pitchFamily="34" charset="0"/>
                <a:cs typeface="Arial" pitchFamily="34" charset="0"/>
              </a:rPr>
              <a:t>1</a:t>
            </a:r>
            <a:r>
              <a:rPr lang="ar-SA" sz="2400" dirty="0">
                <a:solidFill>
                  <a:schemeClr val="tx1"/>
                </a:solidFill>
                <a:latin typeface="Arial" pitchFamily="34" charset="0"/>
                <a:cs typeface="Arial" pitchFamily="34" charset="0"/>
              </a:rPr>
              <a:t>.هناك اثنين من العلاقات هي العلاقة بين التكلفة والأسعار و العلاقة بين الأسعار والإيرادات.</a:t>
            </a:r>
          </a:p>
          <a:p>
            <a:pPr marL="0" indent="0" algn="justLow" rtl="1">
              <a:buNone/>
            </a:pPr>
            <a:r>
              <a:rPr lang="ar-IQ" sz="2400" dirty="0">
                <a:solidFill>
                  <a:schemeClr val="tx1"/>
                </a:solidFill>
                <a:latin typeface="Arial" pitchFamily="34" charset="0"/>
                <a:cs typeface="Arial" pitchFamily="34" charset="0"/>
              </a:rPr>
              <a:t>2</a:t>
            </a:r>
            <a:r>
              <a:rPr lang="ar-SA" sz="2400" dirty="0">
                <a:solidFill>
                  <a:schemeClr val="tx1"/>
                </a:solidFill>
                <a:latin typeface="Arial" pitchFamily="34" charset="0"/>
                <a:cs typeface="Arial" pitchFamily="34" charset="0"/>
              </a:rPr>
              <a:t>.أن الأسعار وغيرها من متغيرات المزيج التسويقي تعد عوامل مكملة ويمكن أن تكون بدائل جزئية لبعضها البعض.</a:t>
            </a:r>
            <a:endParaRPr lang="ar-IQ" sz="2400" dirty="0">
              <a:solidFill>
                <a:schemeClr val="tx1"/>
              </a:solidFill>
              <a:latin typeface="Arial" pitchFamily="34" charset="0"/>
              <a:cs typeface="Arial" pitchFamily="34" charset="0"/>
            </a:endParaRPr>
          </a:p>
          <a:p>
            <a:pPr marL="0" indent="0" algn="justLow" rtl="1">
              <a:buNone/>
            </a:pPr>
            <a:r>
              <a:rPr lang="ar-SA" sz="2400" dirty="0">
                <a:solidFill>
                  <a:schemeClr val="tx1"/>
                </a:solidFill>
                <a:latin typeface="Arial" pitchFamily="34" charset="0"/>
                <a:cs typeface="Arial" pitchFamily="34" charset="0"/>
              </a:rPr>
              <a:t>3.كل عناصر المزيج التسويقي تتفاعل معا</a:t>
            </a:r>
            <a:r>
              <a:rPr lang="ar-IQ" sz="2400" dirty="0">
                <a:solidFill>
                  <a:schemeClr val="tx1"/>
                </a:solidFill>
                <a:latin typeface="Arial" pitchFamily="34" charset="0"/>
                <a:cs typeface="Arial" pitchFamily="34" charset="0"/>
              </a:rPr>
              <a:t>ً</a:t>
            </a:r>
            <a:r>
              <a:rPr lang="ar-SA" sz="2400" dirty="0">
                <a:solidFill>
                  <a:schemeClr val="tx1"/>
                </a:solidFill>
                <a:latin typeface="Arial" pitchFamily="34" charset="0"/>
                <a:cs typeface="Arial" pitchFamily="34" charset="0"/>
              </a:rPr>
              <a:t> لتحقيق هدف مشترك وهو الحصول على الأرباح وتسويق المنتج .</a:t>
            </a:r>
          </a:p>
          <a:p>
            <a:pPr marL="0" indent="0" algn="justLow" rtl="1">
              <a:buNone/>
            </a:pPr>
            <a:r>
              <a:rPr lang="ar-IQ" sz="2400" dirty="0">
                <a:solidFill>
                  <a:schemeClr val="tx1"/>
                </a:solidFill>
                <a:latin typeface="Arial" pitchFamily="34" charset="0"/>
                <a:cs typeface="Arial" pitchFamily="34" charset="0"/>
              </a:rPr>
              <a:t>4</a:t>
            </a:r>
            <a:r>
              <a:rPr lang="ar-SA" sz="2400" dirty="0" smtClean="0">
                <a:solidFill>
                  <a:schemeClr val="tx1"/>
                </a:solidFill>
                <a:latin typeface="Arial" pitchFamily="34" charset="0"/>
                <a:cs typeface="Arial" pitchFamily="34" charset="0"/>
              </a:rPr>
              <a:t>.</a:t>
            </a:r>
            <a:r>
              <a:rPr lang="ar-SA" sz="2400" dirty="0" err="1" smtClean="0">
                <a:solidFill>
                  <a:schemeClr val="tx1"/>
                </a:solidFill>
                <a:latin typeface="Arial" pitchFamily="34" charset="0"/>
                <a:cs typeface="Arial" pitchFamily="34" charset="0"/>
              </a:rPr>
              <a:t>السعرهو</a:t>
            </a:r>
            <a:r>
              <a:rPr lang="ar-IQ" sz="2400" dirty="0" smtClean="0">
                <a:solidFill>
                  <a:schemeClr val="tx1"/>
                </a:solidFill>
                <a:latin typeface="Arial" pitchFamily="34" charset="0"/>
                <a:cs typeface="Arial" pitchFamily="34" charset="0"/>
              </a:rPr>
              <a:t> </a:t>
            </a:r>
            <a:r>
              <a:rPr lang="ar-SA" sz="2400" dirty="0" smtClean="0">
                <a:solidFill>
                  <a:schemeClr val="tx1"/>
                </a:solidFill>
                <a:latin typeface="Arial" pitchFamily="34" charset="0"/>
                <a:cs typeface="Arial" pitchFamily="34" charset="0"/>
              </a:rPr>
              <a:t>المتغير </a:t>
            </a:r>
            <a:r>
              <a:rPr lang="ar-SA" sz="2400" dirty="0">
                <a:solidFill>
                  <a:schemeClr val="tx1"/>
                </a:solidFill>
                <a:latin typeface="Arial" pitchFamily="34" charset="0"/>
                <a:cs typeface="Arial" pitchFamily="34" charset="0"/>
              </a:rPr>
              <a:t>الوحيد في التسويق لتحديد الإيرادات أو الدخل</a:t>
            </a:r>
            <a:r>
              <a:rPr lang="ar-IQ" sz="2400" dirty="0">
                <a:solidFill>
                  <a:schemeClr val="tx1"/>
                </a:solidFill>
                <a:latin typeface="Arial" pitchFamily="34" charset="0"/>
                <a:cs typeface="Arial" pitchFamily="34" charset="0"/>
              </a:rPr>
              <a:t> و</a:t>
            </a:r>
            <a:r>
              <a:rPr lang="ar-SA" sz="2400" dirty="0">
                <a:solidFill>
                  <a:schemeClr val="tx1"/>
                </a:solidFill>
                <a:latin typeface="Arial" pitchFamily="34" charset="0"/>
                <a:cs typeface="Arial" pitchFamily="34" charset="0"/>
              </a:rPr>
              <a:t> يجب أن تكون الإيرادات عالية وأن تتجاوز تكاليف الإنتاج وكذلك تكاليف التسويق وهكذا.</a:t>
            </a:r>
          </a:p>
          <a:p>
            <a:pPr algn="r" rtl="1"/>
            <a:endParaRPr lang="ar-SA" sz="2400" dirty="0">
              <a:solidFill>
                <a:schemeClr val="tx1"/>
              </a:solidFill>
            </a:endParaRPr>
          </a:p>
        </p:txBody>
      </p:sp>
    </p:spTree>
    <p:extLst>
      <p:ext uri="{BB962C8B-B14F-4D97-AF65-F5344CB8AC3E}">
        <p14:creationId xmlns:p14="http://schemas.microsoft.com/office/powerpoint/2010/main" val="8866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ln/>
        </p:spPr>
        <p:style>
          <a:lnRef idx="3">
            <a:schemeClr val="lt1"/>
          </a:lnRef>
          <a:fillRef idx="1">
            <a:schemeClr val="accent6"/>
          </a:fillRef>
          <a:effectRef idx="1">
            <a:schemeClr val="accent6"/>
          </a:effectRef>
          <a:fontRef idx="minor">
            <a:schemeClr val="lt1"/>
          </a:fontRef>
        </p:style>
        <p:txBody>
          <a:bodyPr/>
          <a:lstStyle/>
          <a:p>
            <a:pPr marL="68580" indent="0" algn="r" rtl="1">
              <a:buNone/>
            </a:pPr>
            <a:r>
              <a:rPr lang="ar-SA" sz="4400" b="1" u="sng"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ثالثا/ العوامل التي تؤثر على قرارات التسعير</a:t>
            </a:r>
            <a:r>
              <a:rPr lang="ar-SA" sz="4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marL="68580" indent="0" algn="justLow" rtl="1">
              <a:buNone/>
            </a:pPr>
            <a:r>
              <a:rPr lang="ar-SA" sz="3200" dirty="0">
                <a:solidFill>
                  <a:schemeClr val="tx1"/>
                </a:solidFill>
                <a:latin typeface="Arial" pitchFamily="34" charset="0"/>
                <a:cs typeface="Arial" pitchFamily="34" charset="0"/>
              </a:rPr>
              <a:t>تتأثر قرارات التسعير بنوعين من العوامل هما العوامل الداخلية وعوامل البيئة الخارجية كما موضحة في الشكل ادناه.</a:t>
            </a:r>
          </a:p>
          <a:p>
            <a:pPr algn="r" rtl="1"/>
            <a:endParaRPr lang="ar-SA"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5190"/>
            <a:ext cx="9144000" cy="438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5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626" y="0"/>
            <a:ext cx="9135374" cy="6858000"/>
          </a:xfrm>
          <a:ln/>
        </p:spPr>
        <p:style>
          <a:lnRef idx="3">
            <a:schemeClr val="lt1"/>
          </a:lnRef>
          <a:fillRef idx="1">
            <a:schemeClr val="accent6"/>
          </a:fillRef>
          <a:effectRef idx="1">
            <a:schemeClr val="accent6"/>
          </a:effectRef>
          <a:fontRef idx="minor">
            <a:schemeClr val="lt1"/>
          </a:fontRef>
        </p:style>
        <p:txBody>
          <a:bodyPr>
            <a:normAutofit/>
          </a:bodyPr>
          <a:lstStyle/>
          <a:p>
            <a:pPr marL="68580" indent="0" algn="justLow" rtl="1">
              <a:buNone/>
            </a:pPr>
            <a:r>
              <a:rPr lang="ar-SA" sz="2800" dirty="0">
                <a:solidFill>
                  <a:schemeClr val="tx1"/>
                </a:solidFill>
                <a:latin typeface="Arial" pitchFamily="34" charset="0"/>
                <a:cs typeface="Arial" pitchFamily="34" charset="0"/>
              </a:rPr>
              <a:t>ا- </a:t>
            </a:r>
            <a:r>
              <a:rPr lang="ar-SA"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العوامل الداخلية: </a:t>
            </a:r>
            <a:r>
              <a:rPr lang="ar-SA" sz="2800" dirty="0">
                <a:solidFill>
                  <a:schemeClr val="tx1"/>
                </a:solidFill>
                <a:latin typeface="Arial" pitchFamily="34" charset="0"/>
                <a:cs typeface="Arial" pitchFamily="34" charset="0"/>
              </a:rPr>
              <a:t>وتشتمل على الأهداف التسويقية واستراتيجية المزيج التسويقي والتكاليف والاعتبارات التنظيمية، حي</a:t>
            </a:r>
            <a:r>
              <a:rPr lang="ar-IQ" sz="2800" dirty="0">
                <a:solidFill>
                  <a:schemeClr val="tx1"/>
                </a:solidFill>
                <a:latin typeface="Arial" pitchFamily="34" charset="0"/>
                <a:cs typeface="Arial" pitchFamily="34" charset="0"/>
              </a:rPr>
              <a:t>ث</a:t>
            </a:r>
            <a:r>
              <a:rPr lang="ar-SA" sz="2800" dirty="0">
                <a:solidFill>
                  <a:schemeClr val="tx1"/>
                </a:solidFill>
                <a:latin typeface="Arial" pitchFamily="34" charset="0"/>
                <a:cs typeface="Arial" pitchFamily="34" charset="0"/>
              </a:rPr>
              <a:t> تؤثر هذه الأهداف مجتمعةً أو منفردة على </a:t>
            </a:r>
            <a:r>
              <a:rPr lang="ar-IQ" sz="2800" dirty="0" smtClean="0">
                <a:solidFill>
                  <a:schemeClr val="tx1"/>
                </a:solidFill>
                <a:latin typeface="Arial" pitchFamily="34" charset="0"/>
                <a:cs typeface="Arial" pitchFamily="34" charset="0"/>
              </a:rPr>
              <a:t>إ</a:t>
            </a:r>
            <a:r>
              <a:rPr lang="ar-SA" sz="2800" dirty="0" smtClean="0">
                <a:solidFill>
                  <a:schemeClr val="tx1"/>
                </a:solidFill>
                <a:latin typeface="Arial" pitchFamily="34" charset="0"/>
                <a:cs typeface="Arial" pitchFamily="34" charset="0"/>
              </a:rPr>
              <a:t>استراتيجية </a:t>
            </a:r>
            <a:r>
              <a:rPr lang="ar-SA" sz="2800" dirty="0">
                <a:solidFill>
                  <a:schemeClr val="tx1"/>
                </a:solidFill>
                <a:latin typeface="Arial" pitchFamily="34" charset="0"/>
                <a:cs typeface="Arial" pitchFamily="34" charset="0"/>
              </a:rPr>
              <a:t>التسعير في المنظمة فمتخذ قرار تسعير السلعة غالباً ما يضع نصب عينيه الهدف العام للمنظمة واهتمامه</a:t>
            </a:r>
            <a:r>
              <a:rPr lang="ar-IQ" sz="2800" dirty="0">
                <a:solidFill>
                  <a:schemeClr val="tx1"/>
                </a:solidFill>
                <a:latin typeface="Arial" pitchFamily="34" charset="0"/>
                <a:cs typeface="Arial" pitchFamily="34" charset="0"/>
              </a:rPr>
              <a:t>ُ</a:t>
            </a:r>
            <a:r>
              <a:rPr lang="ar-SA" sz="2800" dirty="0">
                <a:solidFill>
                  <a:schemeClr val="tx1"/>
                </a:solidFill>
                <a:latin typeface="Arial" pitchFamily="34" charset="0"/>
                <a:cs typeface="Arial" pitchFamily="34" charset="0"/>
              </a:rPr>
              <a:t> بجودة مُنتَجاتها ويقتضي ذلك</a:t>
            </a:r>
            <a:r>
              <a:rPr lang="ar-IQ" sz="2800" dirty="0">
                <a:solidFill>
                  <a:schemeClr val="tx1"/>
                </a:solidFill>
                <a:latin typeface="Arial" pitchFamily="34" charset="0"/>
                <a:cs typeface="Arial" pitchFamily="34" charset="0"/>
              </a:rPr>
              <a:t>َ</a:t>
            </a:r>
            <a:r>
              <a:rPr lang="ar-SA" sz="2800" dirty="0">
                <a:solidFill>
                  <a:schemeClr val="tx1"/>
                </a:solidFill>
                <a:latin typeface="Arial" pitchFamily="34" charset="0"/>
                <a:cs typeface="Arial" pitchFamily="34" charset="0"/>
              </a:rPr>
              <a:t> تحديد السعر الذي يدل على جودة السلعة أو الخدمة كما أن عليه أن ينظر إلى الأهداف التسويقية للمنظمة، وأن ي</a:t>
            </a:r>
            <a:r>
              <a:rPr lang="ar-IQ" sz="2800" dirty="0">
                <a:solidFill>
                  <a:schemeClr val="tx1"/>
                </a:solidFill>
                <a:latin typeface="Arial" pitchFamily="34" charset="0"/>
                <a:cs typeface="Arial" pitchFamily="34" charset="0"/>
              </a:rPr>
              <a:t>ُ</a:t>
            </a:r>
            <a:r>
              <a:rPr lang="ar-SA" sz="2800" dirty="0">
                <a:solidFill>
                  <a:schemeClr val="tx1"/>
                </a:solidFill>
                <a:latin typeface="Arial" pitchFamily="34" charset="0"/>
                <a:cs typeface="Arial" pitchFamily="34" charset="0"/>
              </a:rPr>
              <a:t>حدد السعر الذي ينسجم مع تلك</a:t>
            </a:r>
            <a:r>
              <a:rPr lang="ar-IQ" sz="2800" dirty="0">
                <a:solidFill>
                  <a:schemeClr val="tx1"/>
                </a:solidFill>
                <a:latin typeface="Arial" pitchFamily="34" charset="0"/>
                <a:cs typeface="Arial" pitchFamily="34" charset="0"/>
              </a:rPr>
              <a:t>َ</a:t>
            </a:r>
            <a:r>
              <a:rPr lang="ar-SA" sz="2800" dirty="0">
                <a:solidFill>
                  <a:schemeClr val="tx1"/>
                </a:solidFill>
                <a:latin typeface="Arial" pitchFamily="34" charset="0"/>
                <a:cs typeface="Arial" pitchFamily="34" charset="0"/>
              </a:rPr>
              <a:t> الأهداف كما يعد السعر عنصراً مهماً من عناصر المزيج التسويقي، ولهذا لابد من التنسيق بين هذه العناصر جميعها لأن القرارات المتعلقة بالأسعار تؤثر على القرارات والنشاطات المتعلقة بالمنتجات وأساليب توزيعها وترويجها، وتسعير المنتج يؤثر على الطلب عليه فالسعر المرتفع يؤدي إلى قلة الطلب وبالتالي إلى قلة الإنتاج وإلى زيادة تكلفته كذلك</a:t>
            </a:r>
            <a:r>
              <a:rPr lang="ar-IQ" sz="2800" dirty="0">
                <a:solidFill>
                  <a:schemeClr val="tx1"/>
                </a:solidFill>
                <a:latin typeface="Arial" pitchFamily="34" charset="0"/>
                <a:cs typeface="Arial" pitchFamily="34" charset="0"/>
              </a:rPr>
              <a:t>َ</a:t>
            </a:r>
            <a:r>
              <a:rPr lang="ar-SA" sz="2800" dirty="0">
                <a:solidFill>
                  <a:schemeClr val="tx1"/>
                </a:solidFill>
                <a:latin typeface="Arial" pitchFamily="34" charset="0"/>
                <a:cs typeface="Arial" pitchFamily="34" charset="0"/>
              </a:rPr>
              <a:t> يرتبط سعر المنتج بكيفية توزيعه</a:t>
            </a:r>
            <a:r>
              <a:rPr lang="ar-IQ" sz="2800" dirty="0">
                <a:solidFill>
                  <a:schemeClr val="tx1"/>
                </a:solidFill>
                <a:latin typeface="Arial" pitchFamily="34" charset="0"/>
                <a:cs typeface="Arial" pitchFamily="34" charset="0"/>
              </a:rPr>
              <a:t> </a:t>
            </a:r>
            <a:r>
              <a:rPr lang="ar-SA" sz="2800" dirty="0">
                <a:solidFill>
                  <a:schemeClr val="tx1"/>
                </a:solidFill>
                <a:latin typeface="Arial" pitchFamily="34" charset="0"/>
                <a:cs typeface="Arial" pitchFamily="34" charset="0"/>
              </a:rPr>
              <a:t>فإذا تقرر</a:t>
            </a:r>
            <a:r>
              <a:rPr lang="ar-IQ" sz="2800" dirty="0">
                <a:solidFill>
                  <a:schemeClr val="tx1"/>
                </a:solidFill>
                <a:latin typeface="Arial" pitchFamily="34" charset="0"/>
                <a:cs typeface="Arial" pitchFamily="34" charset="0"/>
              </a:rPr>
              <a:t>َ</a:t>
            </a:r>
            <a:r>
              <a:rPr lang="ar-SA" sz="2800" dirty="0">
                <a:solidFill>
                  <a:schemeClr val="tx1"/>
                </a:solidFill>
                <a:latin typeface="Arial" pitchFamily="34" charset="0"/>
                <a:cs typeface="Arial" pitchFamily="34" charset="0"/>
              </a:rPr>
              <a:t> توزيع المنتج بالطريقة الانتقائية أو المتخصصة فإن السعر يكون أعلى مما لو وزع بطريقة مكثفة، أما علاقة السعر بالترويج فهي واضحة فالمنتجات المرتفعة الثمن تتطلب استخدام أسلوب البيع الشخصي بينما المنتجات ذات الأسعار المنخفضة قد لا تحتاج إلى مثل هذا الأسلوب </a:t>
            </a:r>
            <a:r>
              <a:rPr lang="ar-SA" sz="2800" dirty="0">
                <a:solidFill>
                  <a:schemeClr val="tx1"/>
                </a:solidFill>
              </a:rPr>
              <a:t>.</a:t>
            </a:r>
          </a:p>
        </p:txBody>
      </p:sp>
    </p:spTree>
    <p:extLst>
      <p:ext uri="{BB962C8B-B14F-4D97-AF65-F5344CB8AC3E}">
        <p14:creationId xmlns:p14="http://schemas.microsoft.com/office/powerpoint/2010/main" val="14206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ln/>
        </p:spPr>
        <p:style>
          <a:lnRef idx="3">
            <a:schemeClr val="lt1"/>
          </a:lnRef>
          <a:fillRef idx="1">
            <a:schemeClr val="accent6"/>
          </a:fillRef>
          <a:effectRef idx="1">
            <a:schemeClr val="accent6"/>
          </a:effectRef>
          <a:fontRef idx="minor">
            <a:schemeClr val="lt1"/>
          </a:fontRef>
        </p:style>
        <p:txBody>
          <a:bodyPr>
            <a:normAutofit/>
          </a:bodyPr>
          <a:lstStyle/>
          <a:p>
            <a:pPr marL="68580" indent="0" algn="justLow" rtl="1">
              <a:buNone/>
            </a:pPr>
            <a:r>
              <a:rPr lang="ar-SA" sz="2800" dirty="0">
                <a:solidFill>
                  <a:srgbClr val="FF0000"/>
                </a:solidFill>
                <a:latin typeface="Arial" pitchFamily="34" charset="0"/>
                <a:cs typeface="Arial" pitchFamily="34" charset="0"/>
              </a:rPr>
              <a:t>ب</a:t>
            </a:r>
            <a:r>
              <a:rPr lang="ar-IQ" sz="2800" dirty="0">
                <a:solidFill>
                  <a:srgbClr val="FF0000"/>
                </a:solidFill>
                <a:latin typeface="Arial" pitchFamily="34" charset="0"/>
                <a:cs typeface="Arial" pitchFamily="34" charset="0"/>
              </a:rPr>
              <a:t>-</a:t>
            </a:r>
            <a:r>
              <a:rPr lang="ar-SA" sz="2800" dirty="0">
                <a:solidFill>
                  <a:srgbClr val="FF0000"/>
                </a:solidFill>
                <a:latin typeface="Arial" pitchFamily="34" charset="0"/>
                <a:cs typeface="Arial" pitchFamily="34" charset="0"/>
              </a:rPr>
              <a:t> </a:t>
            </a:r>
            <a:r>
              <a:rPr lang="ar-SA"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العوامل </a:t>
            </a:r>
            <a:r>
              <a:rPr lang="ar-SA" sz="2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الخارجية:</a:t>
            </a:r>
            <a:r>
              <a:rPr lang="ar-SA" sz="3200" dirty="0" err="1" smtClean="0">
                <a:solidFill>
                  <a:schemeClr val="tx1"/>
                </a:solidFill>
                <a:latin typeface="Arial" pitchFamily="34" charset="0"/>
                <a:cs typeface="Arial" pitchFamily="34" charset="0"/>
              </a:rPr>
              <a:t>وتشتمل</a:t>
            </a:r>
            <a:r>
              <a:rPr lang="ar-SA" sz="3200" dirty="0" smtClean="0">
                <a:solidFill>
                  <a:schemeClr val="tx1"/>
                </a:solidFill>
                <a:latin typeface="Arial" pitchFamily="34" charset="0"/>
                <a:cs typeface="Arial" pitchFamily="34" charset="0"/>
              </a:rPr>
              <a:t> </a:t>
            </a:r>
            <a:r>
              <a:rPr lang="ar-SA" sz="3200" dirty="0">
                <a:solidFill>
                  <a:schemeClr val="tx1"/>
                </a:solidFill>
                <a:latin typeface="Arial" pitchFamily="34" charset="0"/>
                <a:cs typeface="Arial" pitchFamily="34" charset="0"/>
              </a:rPr>
              <a:t>على طبيعة السوق والطلب والمنافسة وعوامل</a:t>
            </a:r>
            <a:r>
              <a:rPr lang="ar-IQ" sz="3200" dirty="0">
                <a:solidFill>
                  <a:schemeClr val="tx1"/>
                </a:solidFill>
                <a:latin typeface="Arial" pitchFamily="34" charset="0"/>
                <a:cs typeface="Arial" pitchFamily="34" charset="0"/>
              </a:rPr>
              <a:t> </a:t>
            </a:r>
            <a:r>
              <a:rPr lang="ar-SA" sz="3200" dirty="0">
                <a:solidFill>
                  <a:schemeClr val="tx1"/>
                </a:solidFill>
                <a:latin typeface="Arial" pitchFamily="34" charset="0"/>
                <a:cs typeface="Arial" pitchFamily="34" charset="0"/>
              </a:rPr>
              <a:t>بيئية أخرى فالحكومات مثلاً تمارس دوراً ملموساً في ضبط بعض الأسعار ومراقبتها، كما تقوم بعض الحكومات بتقديم دعم للأسعار لمساعدة محدودي الدخل على شراء </a:t>
            </a:r>
            <a:r>
              <a:rPr lang="ar-SA" sz="3200" dirty="0" smtClean="0">
                <a:solidFill>
                  <a:schemeClr val="tx1"/>
                </a:solidFill>
                <a:latin typeface="Arial" pitchFamily="34" charset="0"/>
                <a:cs typeface="Arial" pitchFamily="34" charset="0"/>
              </a:rPr>
              <a:t>السلع</a:t>
            </a:r>
            <a:r>
              <a:rPr lang="ar-IQ" sz="3200" dirty="0">
                <a:solidFill>
                  <a:schemeClr val="tx1"/>
                </a:solidFill>
                <a:latin typeface="Arial" pitchFamily="34" charset="0"/>
                <a:cs typeface="Arial" pitchFamily="34" charset="0"/>
              </a:rPr>
              <a:t> </a:t>
            </a:r>
            <a:r>
              <a:rPr lang="ar-SA" sz="3200" dirty="0" smtClean="0">
                <a:solidFill>
                  <a:schemeClr val="tx1"/>
                </a:solidFill>
                <a:latin typeface="Arial" pitchFamily="34" charset="0"/>
                <a:cs typeface="Arial" pitchFamily="34" charset="0"/>
              </a:rPr>
              <a:t>الأساسية</a:t>
            </a:r>
            <a:r>
              <a:rPr lang="ar-SA" sz="3200" dirty="0">
                <a:solidFill>
                  <a:schemeClr val="tx1"/>
                </a:solidFill>
                <a:latin typeface="Arial" pitchFamily="34" charset="0"/>
                <a:cs typeface="Arial" pitchFamily="34" charset="0"/>
              </a:rPr>
              <a:t>، وقد تتولى الدولة مهمة تحديد أسعار بعض السلع بشكل إجباري، أو تحديد هامش</a:t>
            </a:r>
            <a:r>
              <a:rPr lang="ar-IQ" sz="3200" dirty="0">
                <a:solidFill>
                  <a:schemeClr val="tx1"/>
                </a:solidFill>
                <a:latin typeface="Arial" pitchFamily="34" charset="0"/>
                <a:cs typeface="Arial" pitchFamily="34" charset="0"/>
              </a:rPr>
              <a:t> </a:t>
            </a:r>
            <a:r>
              <a:rPr lang="ar-SA" sz="3200" dirty="0">
                <a:solidFill>
                  <a:schemeClr val="tx1"/>
                </a:solidFill>
                <a:latin typeface="Arial" pitchFamily="34" charset="0"/>
                <a:cs typeface="Arial" pitchFamily="34" charset="0"/>
              </a:rPr>
              <a:t>ربحي لا يجوز تجاوزه</a:t>
            </a:r>
            <a:r>
              <a:rPr lang="ar-IQ" sz="3200" dirty="0">
                <a:solidFill>
                  <a:schemeClr val="tx1"/>
                </a:solidFill>
                <a:latin typeface="Arial" pitchFamily="34" charset="0"/>
                <a:cs typeface="Arial" pitchFamily="34" charset="0"/>
              </a:rPr>
              <a:t>ُ</a:t>
            </a:r>
            <a:r>
              <a:rPr lang="ar-SA" sz="3200" dirty="0">
                <a:solidFill>
                  <a:schemeClr val="tx1"/>
                </a:solidFill>
                <a:latin typeface="Arial" pitchFamily="34" charset="0"/>
                <a:cs typeface="Arial" pitchFamily="34" charset="0"/>
              </a:rPr>
              <a:t> بالنسبة للسلع المستوردة كما يحتاج متخذ قرار التسعير إلى</a:t>
            </a:r>
            <a:r>
              <a:rPr lang="ar-IQ" sz="3200" dirty="0">
                <a:solidFill>
                  <a:schemeClr val="tx1"/>
                </a:solidFill>
                <a:latin typeface="Arial" pitchFamily="34" charset="0"/>
                <a:cs typeface="Arial" pitchFamily="34" charset="0"/>
              </a:rPr>
              <a:t> </a:t>
            </a:r>
            <a:r>
              <a:rPr lang="ar-SA" sz="3200" dirty="0">
                <a:solidFill>
                  <a:schemeClr val="tx1"/>
                </a:solidFill>
                <a:latin typeface="Arial" pitchFamily="34" charset="0"/>
                <a:cs typeface="Arial" pitchFamily="34" charset="0"/>
              </a:rPr>
              <a:t>معلومات مستمرة عما يقوم به المنافسون عند تسعير مُنتجاتهم لأن مثل هذه المعلومات</a:t>
            </a:r>
            <a:r>
              <a:rPr lang="ar-IQ" sz="3200" dirty="0">
                <a:solidFill>
                  <a:schemeClr val="tx1"/>
                </a:solidFill>
                <a:latin typeface="Arial" pitchFamily="34" charset="0"/>
                <a:cs typeface="Arial" pitchFamily="34" charset="0"/>
              </a:rPr>
              <a:t> </a:t>
            </a:r>
            <a:r>
              <a:rPr lang="ar-SA" sz="3200" dirty="0">
                <a:solidFill>
                  <a:schemeClr val="tx1"/>
                </a:solidFill>
                <a:latin typeface="Arial" pitchFamily="34" charset="0"/>
                <a:cs typeface="Arial" pitchFamily="34" charset="0"/>
              </a:rPr>
              <a:t> تساعده</a:t>
            </a:r>
            <a:r>
              <a:rPr lang="ar-IQ" sz="3200" dirty="0">
                <a:solidFill>
                  <a:schemeClr val="tx1"/>
                </a:solidFill>
                <a:latin typeface="Arial" pitchFamily="34" charset="0"/>
                <a:cs typeface="Arial" pitchFamily="34" charset="0"/>
              </a:rPr>
              <a:t>ُ</a:t>
            </a:r>
            <a:r>
              <a:rPr lang="ar-SA" sz="3200" dirty="0">
                <a:solidFill>
                  <a:schemeClr val="tx1"/>
                </a:solidFill>
                <a:latin typeface="Arial" pitchFamily="34" charset="0"/>
                <a:cs typeface="Arial" pitchFamily="34" charset="0"/>
              </a:rPr>
              <a:t> في مقارنة أسعاره بأسعارهم وإدخال التعديلات علي</a:t>
            </a:r>
            <a:r>
              <a:rPr lang="ar-IQ" sz="3200" dirty="0">
                <a:solidFill>
                  <a:schemeClr val="tx1"/>
                </a:solidFill>
                <a:latin typeface="Arial" pitchFamily="34" charset="0"/>
                <a:cs typeface="Arial" pitchFamily="34" charset="0"/>
              </a:rPr>
              <a:t>ه</a:t>
            </a:r>
            <a:r>
              <a:rPr lang="ar-SA" sz="3200" dirty="0">
                <a:solidFill>
                  <a:schemeClr val="tx1"/>
                </a:solidFill>
                <a:latin typeface="Arial" pitchFamily="34" charset="0"/>
                <a:cs typeface="Arial" pitchFamily="34" charset="0"/>
              </a:rPr>
              <a:t>ا حسب الظروف وهذا لا يعني بالضرورة المحافظة على الأسعار كي تبقى مساوية لأسعار </a:t>
            </a:r>
            <a:r>
              <a:rPr lang="ar-SA" sz="3200" dirty="0" smtClean="0">
                <a:solidFill>
                  <a:schemeClr val="tx1"/>
                </a:solidFill>
                <a:latin typeface="Arial" pitchFamily="34" charset="0"/>
                <a:cs typeface="Arial" pitchFamily="34" charset="0"/>
              </a:rPr>
              <a:t>المنافسين</a:t>
            </a:r>
            <a:r>
              <a:rPr lang="ar-IQ" sz="3200" dirty="0" smtClean="0">
                <a:solidFill>
                  <a:schemeClr val="tx1"/>
                </a:solidFill>
                <a:latin typeface="Arial" pitchFamily="34" charset="0"/>
                <a:cs typeface="Arial" pitchFamily="34" charset="0"/>
              </a:rPr>
              <a:t>.</a:t>
            </a:r>
            <a:r>
              <a:rPr lang="ar-SA" sz="3200" dirty="0" smtClean="0">
                <a:solidFill>
                  <a:schemeClr val="tx1"/>
                </a:solidFill>
                <a:latin typeface="Arial" pitchFamily="34" charset="0"/>
                <a:cs typeface="Arial" pitchFamily="34" charset="0"/>
              </a:rPr>
              <a:t> </a:t>
            </a:r>
            <a:r>
              <a:rPr lang="ar-SA" sz="3200" dirty="0">
                <a:solidFill>
                  <a:schemeClr val="tx1"/>
                </a:solidFill>
              </a:rPr>
              <a:t>. </a:t>
            </a:r>
          </a:p>
        </p:txBody>
      </p:sp>
    </p:spTree>
    <p:extLst>
      <p:ext uri="{BB962C8B-B14F-4D97-AF65-F5344CB8AC3E}">
        <p14:creationId xmlns:p14="http://schemas.microsoft.com/office/powerpoint/2010/main" val="90921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ln/>
        </p:spPr>
        <p:style>
          <a:lnRef idx="3">
            <a:schemeClr val="lt1"/>
          </a:lnRef>
          <a:fillRef idx="1">
            <a:schemeClr val="accent6"/>
          </a:fillRef>
          <a:effectRef idx="1">
            <a:schemeClr val="accent6"/>
          </a:effectRef>
          <a:fontRef idx="minor">
            <a:schemeClr val="lt1"/>
          </a:fontRef>
        </p:style>
        <p:txBody>
          <a:bodyPr>
            <a:noAutofit/>
          </a:bodyPr>
          <a:lstStyle/>
          <a:p>
            <a:pPr marL="68580" indent="0" algn="r" rtl="1">
              <a:buNone/>
            </a:pP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Arial" pitchFamily="34" charset="0"/>
                <a:cs typeface="Arial" pitchFamily="34" charset="0"/>
              </a:rPr>
              <a:t>رابعا</a:t>
            </a:r>
            <a:r>
              <a:rPr lang="ar-IQ"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Arial" pitchFamily="34" charset="0"/>
                <a:cs typeface="Arial" pitchFamily="34" charset="0"/>
              </a:rPr>
              <a:t>ً</a:t>
            </a: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Arial" pitchFamily="34" charset="0"/>
                <a:cs typeface="Arial" pitchFamily="34" charset="0"/>
              </a:rPr>
              <a:t> </a:t>
            </a:r>
            <a:r>
              <a:rPr lang="ar-S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Arial" pitchFamily="34" charset="0"/>
                <a:cs typeface="Arial" pitchFamily="34" charset="0"/>
              </a:rPr>
              <a:t>/طرائق تحديد السعر:</a:t>
            </a:r>
          </a:p>
          <a:p>
            <a:pPr marL="68580" indent="0" algn="justLow" rtl="1">
              <a:buNone/>
            </a:pPr>
            <a:r>
              <a:rPr lang="ar-SA" sz="3600" dirty="0">
                <a:latin typeface="Arial" pitchFamily="34" charset="0"/>
                <a:cs typeface="Arial" pitchFamily="34" charset="0"/>
              </a:rPr>
              <a:t>بعد خطوة اختيار السياسة التسعيرية تأتي مرحلة تحديد السعر وهناك</a:t>
            </a:r>
            <a:r>
              <a:rPr lang="ar-IQ" sz="3600" dirty="0">
                <a:latin typeface="Arial" pitchFamily="34" charset="0"/>
                <a:cs typeface="Arial" pitchFamily="34" charset="0"/>
              </a:rPr>
              <a:t>َ</a:t>
            </a:r>
            <a:r>
              <a:rPr lang="ar-SA" sz="3600" dirty="0">
                <a:latin typeface="Arial" pitchFamily="34" charset="0"/>
                <a:cs typeface="Arial" pitchFamily="34" charset="0"/>
              </a:rPr>
              <a:t> عدة اعتبارات يجب أخذها بالحسبان عند</a:t>
            </a:r>
            <a:r>
              <a:rPr lang="ar-IQ" sz="3600" dirty="0">
                <a:latin typeface="Arial" pitchFamily="34" charset="0"/>
                <a:cs typeface="Arial" pitchFamily="34" charset="0"/>
              </a:rPr>
              <a:t>َ</a:t>
            </a:r>
            <a:r>
              <a:rPr lang="ar-SA" sz="3600" dirty="0">
                <a:latin typeface="Arial" pitchFamily="34" charset="0"/>
                <a:cs typeface="Arial" pitchFamily="34" charset="0"/>
              </a:rPr>
              <a:t> اختيار الأسلوب المناسب للتسعير وتتعلق بعض الاعتبارات بطبيعة السلعة وحجم المبيعات وحجم المخزون من السلع فمثلاً أسلوب تسعير الآلاف من السلع في محل السوبر ماركت يجب أن يكون مباشراً وسهلاً بينما قد لا يكون الأمر بتلك</a:t>
            </a:r>
            <a:r>
              <a:rPr lang="ar-IQ" sz="3600" dirty="0">
                <a:latin typeface="Arial" pitchFamily="34" charset="0"/>
                <a:cs typeface="Arial" pitchFamily="34" charset="0"/>
              </a:rPr>
              <a:t>َ</a:t>
            </a:r>
            <a:r>
              <a:rPr lang="ar-SA" sz="3600" dirty="0">
                <a:latin typeface="Arial" pitchFamily="34" charset="0"/>
                <a:cs typeface="Arial" pitchFamily="34" charset="0"/>
              </a:rPr>
              <a:t> السهولة في حال تسعير سلع معمّرة مثل الأجهزة الكهربائية والآلات وسنركز في الفقرات التالية على ثلاثة أساليب مألوفة للتسعير وهي :</a:t>
            </a:r>
          </a:p>
          <a:p>
            <a:pPr marL="68580" indent="0" algn="justLow" rtl="1">
              <a:buNone/>
            </a:pPr>
            <a:endParaRPr lang="ar-SA" sz="2400" dirty="0">
              <a:latin typeface="Arial" pitchFamily="34" charset="0"/>
              <a:cs typeface="Arial" pitchFamily="34" charset="0"/>
            </a:endParaRPr>
          </a:p>
        </p:txBody>
      </p:sp>
    </p:spTree>
    <p:extLst>
      <p:ext uri="{BB962C8B-B14F-4D97-AF65-F5344CB8AC3E}">
        <p14:creationId xmlns:p14="http://schemas.microsoft.com/office/powerpoint/2010/main" val="33075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bg/>
                                          </p:spTgt>
                                        </p:tgtEl>
                                        <p:attrNameLst>
                                          <p:attrName>style.color</p:attrName>
                                        </p:attrNameLst>
                                      </p:cBhvr>
                                      <p:to>
                                        <a:schemeClr val="bg1"/>
                                      </p:to>
                                    </p:animClr>
                                    <p:animClr clrSpc="rgb" dir="cw">
                                      <p:cBhvr>
                                        <p:cTn id="7" dur="250" autoRev="1" fill="remove"/>
                                        <p:tgtEl>
                                          <p:spTgt spid="3">
                                            <p:bg/>
                                          </p:spTgt>
                                        </p:tgtEl>
                                        <p:attrNameLst>
                                          <p:attrName>fillcolor</p:attrName>
                                        </p:attrNameLst>
                                      </p:cBhvr>
                                      <p:to>
                                        <a:schemeClr val="bg1"/>
                                      </p:to>
                                    </p:animClr>
                                    <p:set>
                                      <p:cBhvr>
                                        <p:cTn id="8" dur="250" autoRev="1" fill="remove"/>
                                        <p:tgtEl>
                                          <p:spTgt spid="3">
                                            <p:bg/>
                                          </p:spTgt>
                                        </p:tgtEl>
                                        <p:attrNameLst>
                                          <p:attrName>fill.type</p:attrName>
                                        </p:attrNameLst>
                                      </p:cBhvr>
                                      <p:to>
                                        <p:strVal val="solid"/>
                                      </p:to>
                                    </p:set>
                                    <p:set>
                                      <p:cBhvr>
                                        <p:cTn id="9" dur="250" autoRev="1" fill="remove"/>
                                        <p:tgtEl>
                                          <p:spTgt spid="3">
                                            <p:bg/>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1" end="1"/>
                                            </p:txEl>
                                          </p:spTgt>
                                        </p:tgtEl>
                                        <p:attrNameLst>
                                          <p:attrName>style.color</p:attrName>
                                        </p:attrNameLst>
                                      </p:cBhvr>
                                      <p:to>
                                        <a:schemeClr val="bg1"/>
                                      </p:to>
                                    </p:animClr>
                                    <p:animClr clrSpc="rgb" dir="cw">
                                      <p:cBhvr>
                                        <p:cTn id="21" dur="250" autoRev="1" fill="remove"/>
                                        <p:tgtEl>
                                          <p:spTgt spid="3">
                                            <p:txEl>
                                              <p:pRg st="1" end="1"/>
                                            </p:txEl>
                                          </p:spTgt>
                                        </p:tgtEl>
                                        <p:attrNameLst>
                                          <p:attrName>fillcolor</p:attrName>
                                        </p:attrNameLst>
                                      </p:cBhvr>
                                      <p:to>
                                        <a:schemeClr val="bg1"/>
                                      </p:to>
                                    </p:animClr>
                                    <p:set>
                                      <p:cBhvr>
                                        <p:cTn id="22" dur="250" autoRev="1" fill="remove"/>
                                        <p:tgtEl>
                                          <p:spTgt spid="3">
                                            <p:txEl>
                                              <p:pRg st="1" end="1"/>
                                            </p:txEl>
                                          </p:spTgt>
                                        </p:tgtEl>
                                        <p:attrNameLst>
                                          <p:attrName>fill.type</p:attrName>
                                        </p:attrNameLst>
                                      </p:cBhvr>
                                      <p:to>
                                        <p:strVal val="solid"/>
                                      </p:to>
                                    </p:set>
                                    <p:set>
                                      <p:cBhvr>
                                        <p:cTn id="23"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ln/>
        </p:spPr>
        <p:style>
          <a:lnRef idx="3">
            <a:schemeClr val="lt1"/>
          </a:lnRef>
          <a:fillRef idx="1">
            <a:schemeClr val="accent6"/>
          </a:fillRef>
          <a:effectRef idx="1">
            <a:schemeClr val="accent6"/>
          </a:effectRef>
          <a:fontRef idx="minor">
            <a:schemeClr val="lt1"/>
          </a:fontRef>
        </p:style>
        <p:txBody>
          <a:bodyPr>
            <a:noAutofit/>
          </a:bodyPr>
          <a:lstStyle/>
          <a:p>
            <a:pPr marL="68580" indent="0" algn="justLow" rtl="1">
              <a:buNone/>
            </a:pPr>
            <a:r>
              <a:rPr lang="ar-SA" sz="2800" u="sng" dirty="0">
                <a:solidFill>
                  <a:srgbClr val="FF0000"/>
                </a:solidFill>
                <a:latin typeface="Arial" pitchFamily="34" charset="0"/>
                <a:cs typeface="Arial" pitchFamily="34" charset="0"/>
              </a:rPr>
              <a:t>أ‌-التسعير على أساس التكلفة: </a:t>
            </a:r>
            <a:r>
              <a:rPr lang="ar-SA" sz="2800" dirty="0">
                <a:latin typeface="Arial" pitchFamily="34" charset="0"/>
                <a:cs typeface="Arial" pitchFamily="34" charset="0"/>
              </a:rPr>
              <a:t>وهو أسلوب شائع في التسعير يتميز بالسهولة والبساطة وطريقة حسابه تكون بتحديد التكلفة ثم إضافة مبلغ معين أو نسبة ما من التكلفة إلى التكلفة ولا يأخذ هذا الأسلوب بنظر الاعتبار الظروف الاقتصادية للعرض أو الطلب وهناك أسلوبان للتسعير على أساس التكلفة هما التكلفة المضاف إليها هامش الربح، والتكلفة بنسبة الإضافة أما التكلفة المضاف إليها هامش الربح فإن استخدامها يقضي بأن يحدد مقدار التكلفة </a:t>
            </a:r>
            <a:r>
              <a:rPr lang="ar-SA" sz="2800" dirty="0" smtClean="0">
                <a:latin typeface="Arial" pitchFamily="34" charset="0"/>
                <a:cs typeface="Arial" pitchFamily="34" charset="0"/>
              </a:rPr>
              <a:t>أولاً </a:t>
            </a:r>
            <a:r>
              <a:rPr lang="ar-SA" sz="2800" dirty="0">
                <a:latin typeface="Arial" pitchFamily="34" charset="0"/>
                <a:cs typeface="Arial" pitchFamily="34" charset="0"/>
              </a:rPr>
              <a:t>ثم بإضافة مبلغ (مرغوب فيه) أو نسبة ما من التكلفة إلى مقدار التكلفة المذكور والحقيقة أن اسلوب التسعير على أساس التكلفة  له بعض المزايا والعيوب فمن مزاياه</a:t>
            </a:r>
            <a:r>
              <a:rPr lang="ar-IQ" sz="2800" dirty="0">
                <a:latin typeface="Arial" pitchFamily="34" charset="0"/>
                <a:cs typeface="Arial" pitchFamily="34" charset="0"/>
              </a:rPr>
              <a:t>ُ</a:t>
            </a:r>
            <a:r>
              <a:rPr lang="ar-SA" sz="2800" dirty="0">
                <a:latin typeface="Arial" pitchFamily="34" charset="0"/>
                <a:cs typeface="Arial" pitchFamily="34" charset="0"/>
              </a:rPr>
              <a:t> السهولة والبساطة وخاصة</a:t>
            </a:r>
            <a:r>
              <a:rPr lang="ar-IQ" sz="2800" dirty="0">
                <a:latin typeface="Arial" pitchFamily="34" charset="0"/>
                <a:cs typeface="Arial" pitchFamily="34" charset="0"/>
              </a:rPr>
              <a:t>ً</a:t>
            </a:r>
            <a:r>
              <a:rPr lang="ar-SA" sz="2800" dirty="0">
                <a:latin typeface="Arial" pitchFamily="34" charset="0"/>
                <a:cs typeface="Arial" pitchFamily="34" charset="0"/>
              </a:rPr>
              <a:t> عند</a:t>
            </a:r>
            <a:r>
              <a:rPr lang="ar-IQ" sz="2800" dirty="0">
                <a:latin typeface="Arial" pitchFamily="34" charset="0"/>
                <a:cs typeface="Arial" pitchFamily="34" charset="0"/>
              </a:rPr>
              <a:t>َ</a:t>
            </a:r>
            <a:r>
              <a:rPr lang="ar-SA" sz="2800" dirty="0">
                <a:latin typeface="Arial" pitchFamily="34" charset="0"/>
                <a:cs typeface="Arial" pitchFamily="34" charset="0"/>
              </a:rPr>
              <a:t> تسعير عدد كبير من السلع ويؤمن الكثير من المسوقين بعدالة هذا الأسلوب للمشتري والبائع معاً كما أن </a:t>
            </a:r>
            <a:r>
              <a:rPr lang="ar-SA" sz="2800" dirty="0" err="1">
                <a:latin typeface="Arial" pitchFamily="34" charset="0"/>
                <a:cs typeface="Arial" pitchFamily="34" charset="0"/>
              </a:rPr>
              <a:t>إحتمال</a:t>
            </a:r>
            <a:r>
              <a:rPr lang="ar-SA" sz="2800" dirty="0">
                <a:latin typeface="Arial" pitchFamily="34" charset="0"/>
                <a:cs typeface="Arial" pitchFamily="34" charset="0"/>
              </a:rPr>
              <a:t> ثبات التكاليف فترة من الوقت يشجع متخذي القرار على استخدامه</a:t>
            </a:r>
            <a:r>
              <a:rPr lang="ar-IQ" sz="2800" dirty="0">
                <a:latin typeface="Arial" pitchFamily="34" charset="0"/>
                <a:cs typeface="Arial" pitchFamily="34" charset="0"/>
              </a:rPr>
              <a:t>ُ</a:t>
            </a:r>
            <a:r>
              <a:rPr lang="ar-SA" sz="2800" dirty="0">
                <a:latin typeface="Arial" pitchFamily="34" charset="0"/>
                <a:cs typeface="Arial" pitchFamily="34" charset="0"/>
              </a:rPr>
              <a:t> </a:t>
            </a:r>
            <a:r>
              <a:rPr lang="ar-SA" sz="2800" dirty="0" err="1">
                <a:latin typeface="Arial" pitchFamily="34" charset="0"/>
                <a:cs typeface="Arial" pitchFamily="34" charset="0"/>
              </a:rPr>
              <a:t>وم</a:t>
            </a:r>
            <a:r>
              <a:rPr lang="ar-IQ" sz="2800" dirty="0">
                <a:latin typeface="Arial" pitchFamily="34" charset="0"/>
                <a:cs typeface="Arial" pitchFamily="34" charset="0"/>
              </a:rPr>
              <a:t>م</a:t>
            </a:r>
            <a:r>
              <a:rPr lang="ar-SA" sz="2800" dirty="0">
                <a:latin typeface="Arial" pitchFamily="34" charset="0"/>
                <a:cs typeface="Arial" pitchFamily="34" charset="0"/>
              </a:rPr>
              <a:t>ا لا شك فيه أن بعض المشاكل قد تنشأ نتيجة استخدام هذا الأسلوب كتحديد التكلفة الفعلية الدقيقة للسلعة وتحديد مقدار الأعباء الإضافية التي تخص كل وحدة من وحدات الإنتاج .</a:t>
            </a:r>
          </a:p>
        </p:txBody>
      </p:sp>
    </p:spTree>
    <p:extLst>
      <p:ext uri="{BB962C8B-B14F-4D97-AF65-F5344CB8AC3E}">
        <p14:creationId xmlns:p14="http://schemas.microsoft.com/office/powerpoint/2010/main" val="379271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bg/>
                                          </p:spTgt>
                                        </p:tgtEl>
                                        <p:attrNameLst>
                                          <p:attrName>style.color</p:attrName>
                                        </p:attrNameLst>
                                      </p:cBhvr>
                                      <p:to>
                                        <a:schemeClr val="bg1"/>
                                      </p:to>
                                    </p:animClr>
                                    <p:animClr clrSpc="rgb" dir="cw">
                                      <p:cBhvr>
                                        <p:cTn id="7" dur="250" autoRev="1" fill="remove"/>
                                        <p:tgtEl>
                                          <p:spTgt spid="3">
                                            <p:bg/>
                                          </p:spTgt>
                                        </p:tgtEl>
                                        <p:attrNameLst>
                                          <p:attrName>fillcolor</p:attrName>
                                        </p:attrNameLst>
                                      </p:cBhvr>
                                      <p:to>
                                        <a:schemeClr val="bg1"/>
                                      </p:to>
                                    </p:animClr>
                                    <p:set>
                                      <p:cBhvr>
                                        <p:cTn id="8" dur="250" autoRev="1" fill="remove"/>
                                        <p:tgtEl>
                                          <p:spTgt spid="3">
                                            <p:bg/>
                                          </p:spTgt>
                                        </p:tgtEl>
                                        <p:attrNameLst>
                                          <p:attrName>fill.type</p:attrName>
                                        </p:attrNameLst>
                                      </p:cBhvr>
                                      <p:to>
                                        <p:strVal val="solid"/>
                                      </p:to>
                                    </p:set>
                                    <p:set>
                                      <p:cBhvr>
                                        <p:cTn id="9" dur="250" autoRev="1" fill="remove"/>
                                        <p:tgtEl>
                                          <p:spTgt spid="3">
                                            <p:bg/>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ln/>
        </p:spPr>
        <p:style>
          <a:lnRef idx="3">
            <a:schemeClr val="lt1"/>
          </a:lnRef>
          <a:fillRef idx="1">
            <a:schemeClr val="accent6"/>
          </a:fillRef>
          <a:effectRef idx="1">
            <a:schemeClr val="accent6"/>
          </a:effectRef>
          <a:fontRef idx="minor">
            <a:schemeClr val="lt1"/>
          </a:fontRef>
        </p:style>
        <p:txBody>
          <a:bodyPr>
            <a:normAutofit/>
          </a:bodyPr>
          <a:lstStyle/>
          <a:p>
            <a:pPr marL="0" indent="0" algn="justLow" rtl="1">
              <a:buNone/>
            </a:pPr>
            <a:r>
              <a:rPr lang="ar-SA" sz="2800" dirty="0">
                <a:solidFill>
                  <a:srgbClr val="FF0000"/>
                </a:solidFill>
                <a:latin typeface="Arial" pitchFamily="34" charset="0"/>
                <a:cs typeface="Arial" pitchFamily="34" charset="0"/>
              </a:rPr>
              <a:t>ب- </a:t>
            </a:r>
            <a:r>
              <a:rPr lang="ar-SA" sz="2800" u="sng" dirty="0">
                <a:solidFill>
                  <a:srgbClr val="FF0000"/>
                </a:solidFill>
                <a:latin typeface="Arial" pitchFamily="34" charset="0"/>
                <a:cs typeface="Arial" pitchFamily="34" charset="0"/>
              </a:rPr>
              <a:t>التسعير على أساس الطلب: </a:t>
            </a:r>
            <a:r>
              <a:rPr lang="ar-SA" sz="2800" dirty="0">
                <a:latin typeface="Arial" pitchFamily="34" charset="0"/>
                <a:cs typeface="Arial" pitchFamily="34" charset="0"/>
              </a:rPr>
              <a:t>وهو أسلوب التركيز على مستوى الطلب على السلعة وليس على أساس تكلفتها فإذا زاد الطلب على السلعة فإن سعرها سيرتفع والعكس صحيح لذلك</a:t>
            </a:r>
            <a:r>
              <a:rPr lang="ar-IQ" sz="2800" dirty="0">
                <a:latin typeface="Arial" pitchFamily="34" charset="0"/>
                <a:cs typeface="Arial" pitchFamily="34" charset="0"/>
              </a:rPr>
              <a:t>َ</a:t>
            </a:r>
            <a:r>
              <a:rPr lang="ar-SA" sz="2800" dirty="0">
                <a:latin typeface="Arial" pitchFamily="34" charset="0"/>
                <a:cs typeface="Arial" pitchFamily="34" charset="0"/>
              </a:rPr>
              <a:t> ينبغي على متخذ القرار عند</a:t>
            </a:r>
            <a:r>
              <a:rPr lang="ar-IQ" sz="2800" dirty="0">
                <a:latin typeface="Arial" pitchFamily="34" charset="0"/>
                <a:cs typeface="Arial" pitchFamily="34" charset="0"/>
              </a:rPr>
              <a:t>َ</a:t>
            </a:r>
            <a:r>
              <a:rPr lang="ar-SA" sz="2800" dirty="0">
                <a:latin typeface="Arial" pitchFamily="34" charset="0"/>
                <a:cs typeface="Arial" pitchFamily="34" charset="0"/>
              </a:rPr>
              <a:t> استخدام هذا الأسلوب تحديد وتقييم الطلب على السلعة وتحديد مرونته من اجل تحديد ذلك</a:t>
            </a:r>
            <a:r>
              <a:rPr lang="ar-IQ" sz="2800" dirty="0">
                <a:latin typeface="Arial" pitchFamily="34" charset="0"/>
                <a:cs typeface="Arial" pitchFamily="34" charset="0"/>
              </a:rPr>
              <a:t>َ</a:t>
            </a:r>
            <a:r>
              <a:rPr lang="ar-SA" sz="2800" dirty="0">
                <a:latin typeface="Arial" pitchFamily="34" charset="0"/>
                <a:cs typeface="Arial" pitchFamily="34" charset="0"/>
              </a:rPr>
              <a:t> السعر الذي يؤدي إلى تحقيق أكبر عائد أو ر</a:t>
            </a:r>
            <a:r>
              <a:rPr lang="ar-IQ" sz="2800" dirty="0">
                <a:latin typeface="Arial" pitchFamily="34" charset="0"/>
                <a:cs typeface="Arial" pitchFamily="34" charset="0"/>
              </a:rPr>
              <a:t>ب</a:t>
            </a:r>
            <a:r>
              <a:rPr lang="ar-SA" sz="2800" dirty="0">
                <a:latin typeface="Arial" pitchFamily="34" charset="0"/>
                <a:cs typeface="Arial" pitchFamily="34" charset="0"/>
              </a:rPr>
              <a:t>ح للمنظمة وعند تحديد العلاقة بين السعر والطلب فإنه يجب الأخذ ف</a:t>
            </a:r>
            <a:r>
              <a:rPr lang="ar-IQ" sz="2800" dirty="0">
                <a:latin typeface="Arial" pitchFamily="34" charset="0"/>
                <a:cs typeface="Arial" pitchFamily="34" charset="0"/>
              </a:rPr>
              <a:t>ي</a:t>
            </a:r>
            <a:r>
              <a:rPr lang="ar-SA" sz="2800" dirty="0">
                <a:latin typeface="Arial" pitchFamily="34" charset="0"/>
                <a:cs typeface="Arial" pitchFamily="34" charset="0"/>
              </a:rPr>
              <a:t> الاعتبار عوامل مختلفة قد تؤثر على الطلب كذوق المستهلك وتفضيلاته ورغبته</a:t>
            </a:r>
            <a:r>
              <a:rPr lang="ar-IQ" sz="2800" dirty="0">
                <a:latin typeface="Arial" pitchFamily="34" charset="0"/>
                <a:cs typeface="Arial" pitchFamily="34" charset="0"/>
              </a:rPr>
              <a:t>ُ</a:t>
            </a:r>
            <a:r>
              <a:rPr lang="ar-SA" sz="2800" dirty="0">
                <a:latin typeface="Arial" pitchFamily="34" charset="0"/>
                <a:cs typeface="Arial" pitchFamily="34" charset="0"/>
              </a:rPr>
              <a:t> ودخله</a:t>
            </a:r>
            <a:r>
              <a:rPr lang="ar-IQ" sz="2800" dirty="0" smtClean="0">
                <a:latin typeface="Arial" pitchFamily="34" charset="0"/>
                <a:cs typeface="Arial" pitchFamily="34" charset="0"/>
              </a:rPr>
              <a:t>ُ</a:t>
            </a:r>
            <a:r>
              <a:rPr lang="ar-SA" sz="2800" dirty="0" smtClean="0">
                <a:latin typeface="Arial" pitchFamily="34" charset="0"/>
                <a:cs typeface="Arial" pitchFamily="34" charset="0"/>
              </a:rPr>
              <a:t> </a:t>
            </a:r>
            <a:r>
              <a:rPr lang="ar-SA" sz="2800" dirty="0">
                <a:latin typeface="Arial" pitchFamily="34" charset="0"/>
                <a:cs typeface="Arial" pitchFamily="34" charset="0"/>
              </a:rPr>
              <a:t>ومقدرته الشرائية وأسعار السلع المكملة أو البديلة لها.</a:t>
            </a:r>
          </a:p>
          <a:p>
            <a:pPr marL="0" indent="0" algn="justLow" rtl="1">
              <a:buNone/>
            </a:pPr>
            <a:r>
              <a:rPr lang="ar-SA" sz="2800" dirty="0">
                <a:solidFill>
                  <a:srgbClr val="FF0000"/>
                </a:solidFill>
                <a:latin typeface="Arial" pitchFamily="34" charset="0"/>
                <a:cs typeface="Arial" pitchFamily="34" charset="0"/>
              </a:rPr>
              <a:t>ج -</a:t>
            </a:r>
            <a:r>
              <a:rPr lang="ar-SA" sz="2800" u="sng" dirty="0">
                <a:solidFill>
                  <a:srgbClr val="FF0000"/>
                </a:solidFill>
                <a:latin typeface="Arial" pitchFamily="34" charset="0"/>
                <a:cs typeface="Arial" pitchFamily="34" charset="0"/>
              </a:rPr>
              <a:t>التسعير على أساس المنافسة</a:t>
            </a:r>
            <a:r>
              <a:rPr lang="ar-SA" sz="2800" dirty="0">
                <a:solidFill>
                  <a:srgbClr val="FF0000"/>
                </a:solidFill>
                <a:latin typeface="Arial" pitchFamily="34" charset="0"/>
                <a:cs typeface="Arial" pitchFamily="34" charset="0"/>
              </a:rPr>
              <a:t>: </a:t>
            </a:r>
            <a:r>
              <a:rPr lang="ar-SA" sz="2800" dirty="0">
                <a:latin typeface="Arial" pitchFamily="34" charset="0"/>
                <a:cs typeface="Arial" pitchFamily="34" charset="0"/>
              </a:rPr>
              <a:t>وهو من أسهل الأساليب المستخدمة في تحديد السعر ولكنه</a:t>
            </a:r>
            <a:r>
              <a:rPr lang="ar-IQ" sz="2800" dirty="0">
                <a:latin typeface="Arial" pitchFamily="34" charset="0"/>
                <a:cs typeface="Arial" pitchFamily="34" charset="0"/>
              </a:rPr>
              <a:t>ُ</a:t>
            </a:r>
            <a:r>
              <a:rPr lang="ar-SA" sz="2800" dirty="0">
                <a:latin typeface="Arial" pitchFamily="34" charset="0"/>
                <a:cs typeface="Arial" pitchFamily="34" charset="0"/>
              </a:rPr>
              <a:t> يتطلب متابعة لما يقوم به المنافسون والوقوف على أسعارهم وردود أفعالهم فقد تحدد المنظمة نفس أسعار المنافسين أو قد تضع أسعاراً أعلى أو أقل من أسعارهم وذلك</a:t>
            </a:r>
            <a:r>
              <a:rPr lang="ar-IQ" sz="2800" dirty="0">
                <a:latin typeface="Arial" pitchFamily="34" charset="0"/>
                <a:cs typeface="Arial" pitchFamily="34" charset="0"/>
              </a:rPr>
              <a:t>َ</a:t>
            </a:r>
            <a:r>
              <a:rPr lang="ar-SA" sz="2800" dirty="0">
                <a:latin typeface="Arial" pitchFamily="34" charset="0"/>
                <a:cs typeface="Arial" pitchFamily="34" charset="0"/>
              </a:rPr>
              <a:t> حسب مقتضيات الحالة والظروف ويمكن استخدام المعلومات  عن أسعار المنافسين تكلفة السلعة كأساس لوضع سعر للسلع </a:t>
            </a:r>
            <a:r>
              <a:rPr lang="ar-SA" sz="2800" dirty="0" err="1">
                <a:latin typeface="Arial" pitchFamily="34" charset="0"/>
                <a:cs typeface="Arial" pitchFamily="34" charset="0"/>
              </a:rPr>
              <a:t>يتلائم</a:t>
            </a:r>
            <a:r>
              <a:rPr lang="ar-SA" sz="2800" dirty="0">
                <a:latin typeface="Arial" pitchFamily="34" charset="0"/>
                <a:cs typeface="Arial" pitchFamily="34" charset="0"/>
              </a:rPr>
              <a:t> مع ظروف المنظمة وأهدافها.</a:t>
            </a:r>
          </a:p>
        </p:txBody>
      </p:sp>
    </p:spTree>
    <p:extLst>
      <p:ext uri="{BB962C8B-B14F-4D97-AF65-F5344CB8AC3E}">
        <p14:creationId xmlns:p14="http://schemas.microsoft.com/office/powerpoint/2010/main" val="29182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96</TotalTime>
  <Words>969</Words>
  <Application>Microsoft Office PowerPoint</Application>
  <PresentationFormat>عرض على الشاشة (3:4)‏</PresentationFormat>
  <Paragraphs>38</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أيون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ali-omer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Administrator</dc:creator>
  <cp:lastModifiedBy>Administrator</cp:lastModifiedBy>
  <cp:revision>21</cp:revision>
  <dcterms:created xsi:type="dcterms:W3CDTF">2023-11-26T08:50:34Z</dcterms:created>
  <dcterms:modified xsi:type="dcterms:W3CDTF">2024-02-01T19:31:56Z</dcterms:modified>
</cp:coreProperties>
</file>