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5" r:id="rId1"/>
  </p:sldMasterIdLst>
  <p:sldIdLst>
    <p:sldId id="256" r:id="rId2"/>
    <p:sldId id="257" r:id="rId3"/>
    <p:sldId id="26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6" d="100"/>
          <a:sy n="106" d="100"/>
        </p:scale>
        <p:origin x="-176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379EE84-4FA8-44F6-8740-9A814096F88A}" type="datetimeFigureOut">
              <a:rPr lang="ar-SA" smtClean="0"/>
              <a:t>22/07/1445</a:t>
            </a:fld>
            <a:endParaRPr lang="ar-S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S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C6BC0E-ECF6-4924-A1D9-137ECB498078}" type="slidenum">
              <a:rPr lang="ar-SA" smtClean="0"/>
              <a:t>‹#›</a:t>
            </a:fld>
            <a:endParaRPr lang="ar-SA"/>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67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379EE84-4FA8-44F6-8740-9A814096F88A}" type="datetimeFigureOut">
              <a:rPr lang="ar-SA" smtClean="0"/>
              <a:t>22/07/1445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226846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379EE84-4FA8-44F6-8740-9A814096F88A}" type="datetimeFigureOut">
              <a:rPr lang="ar-SA" smtClean="0"/>
              <a:t>22/07/1445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338929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379EE84-4FA8-44F6-8740-9A814096F88A}" type="datetimeFigureOut">
              <a:rPr lang="ar-SA" smtClean="0"/>
              <a:t>22/07/1445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193037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379EE84-4FA8-44F6-8740-9A814096F88A}" type="datetimeFigureOut">
              <a:rPr lang="ar-SA" smtClean="0"/>
              <a:t>22/07/1445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C6BC0E-ECF6-4924-A1D9-137ECB498078}" type="slidenum">
              <a:rPr lang="ar-SA" smtClean="0"/>
              <a:t>‹#›</a:t>
            </a:fld>
            <a:endParaRPr lang="ar-SA"/>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7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379EE84-4FA8-44F6-8740-9A814096F88A}" type="datetimeFigureOut">
              <a:rPr lang="ar-SA" smtClean="0"/>
              <a:t>22/07/1445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426230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379EE84-4FA8-44F6-8740-9A814096F88A}" type="datetimeFigureOut">
              <a:rPr lang="ar-SA" smtClean="0"/>
              <a:t>22/07/1445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399242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379EE84-4FA8-44F6-8740-9A814096F88A}" type="datetimeFigureOut">
              <a:rPr lang="ar-SA" smtClean="0"/>
              <a:t>22/07/1445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55317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9EE84-4FA8-44F6-8740-9A814096F88A}" type="datetimeFigureOut">
              <a:rPr lang="ar-SA" smtClean="0"/>
              <a:t>22/07/1445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351401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379EE84-4FA8-44F6-8740-9A814096F88A}" type="datetimeFigureOut">
              <a:rPr lang="ar-SA" smtClean="0"/>
              <a:t>22/07/1445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35770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379EE84-4FA8-44F6-8740-9A814096F88A}" type="datetimeFigureOut">
              <a:rPr lang="ar-SA" smtClean="0"/>
              <a:t>22/07/1445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4C6BC0E-ECF6-4924-A1D9-137ECB498078}" type="slidenum">
              <a:rPr lang="ar-SA" smtClean="0"/>
              <a:t>‹#›</a:t>
            </a:fld>
            <a:endParaRPr lang="ar-SA"/>
          </a:p>
        </p:txBody>
      </p:sp>
    </p:spTree>
    <p:extLst>
      <p:ext uri="{BB962C8B-B14F-4D97-AF65-F5344CB8AC3E}">
        <p14:creationId xmlns:p14="http://schemas.microsoft.com/office/powerpoint/2010/main" val="283547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B379EE84-4FA8-44F6-8740-9A814096F88A}" type="datetimeFigureOut">
              <a:rPr lang="ar-SA" smtClean="0"/>
              <a:t>22/07/1445</a:t>
            </a:fld>
            <a:endParaRPr lang="ar-SA"/>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ar-SA"/>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24C6BC0E-ECF6-4924-A1D9-137ECB498078}" type="slidenum">
              <a:rPr lang="ar-SA" smtClean="0"/>
              <a:t>‹#›</a:t>
            </a:fld>
            <a:endParaRPr lang="ar-SA"/>
          </a:p>
        </p:txBody>
      </p:sp>
    </p:spTree>
    <p:extLst>
      <p:ext uri="{BB962C8B-B14F-4D97-AF65-F5344CB8AC3E}">
        <p14:creationId xmlns:p14="http://schemas.microsoft.com/office/powerpoint/2010/main" val="135411843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76200"/>
            <a:ext cx="9067800" cy="6781800"/>
          </a:xfrm>
          <a:solidFill>
            <a:schemeClr val="accent1">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ormAutofit/>
          </a:bodyPr>
          <a:lstStyle/>
          <a:p>
            <a:endParaRPr lang="ar-IQ"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endParaRPr>
          </a:p>
          <a:p>
            <a:endParaRPr lang="ar-IQ"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endParaRPr>
          </a:p>
          <a:p>
            <a:endParaRPr lang="ar-IQ"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endParaRPr>
          </a:p>
          <a:p>
            <a:pPr algn="r"/>
            <a:r>
              <a:rPr lang="ar-IQ"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rPr>
              <a:t> </a:t>
            </a:r>
          </a:p>
          <a:p>
            <a:pPr algn="r"/>
            <a:endParaRPr lang="ar-IQ"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endParaRPr>
          </a:p>
          <a:p>
            <a:pPr algn="r"/>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جامعة </a:t>
            </a:r>
            <a:r>
              <a:rPr lang="ar-IQ"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الموصل  </a:t>
            </a:r>
            <a:endPar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r"/>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  كلية الادارة والاقتصاد</a:t>
            </a:r>
          </a:p>
          <a:p>
            <a:pPr algn="r"/>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قسم </a:t>
            </a:r>
            <a:r>
              <a:rPr lang="ar-IQ" sz="2800">
                <a:solidFill>
                  <a:schemeClr val="bg1"/>
                </a:solidFill>
                <a:effectLst>
                  <a:outerShdw blurRad="38100" dist="38100" dir="2700000" algn="tl">
                    <a:srgbClr val="000000">
                      <a:alpha val="43137"/>
                    </a:srgbClr>
                  </a:outerShdw>
                </a:effectLst>
                <a:latin typeface="Arial" pitchFamily="34" charset="0"/>
                <a:cs typeface="Arial" pitchFamily="34" charset="0"/>
              </a:rPr>
              <a:t>الادارة </a:t>
            </a:r>
            <a:r>
              <a:rPr lang="ar-IQ" sz="2800" smtClean="0">
                <a:solidFill>
                  <a:schemeClr val="bg1"/>
                </a:solidFill>
                <a:effectLst>
                  <a:outerShdw blurRad="38100" dist="38100" dir="2700000" algn="tl">
                    <a:srgbClr val="000000">
                      <a:alpha val="43137"/>
                    </a:srgbClr>
                  </a:outerShdw>
                </a:effectLst>
                <a:latin typeface="Arial" pitchFamily="34" charset="0"/>
                <a:cs typeface="Arial" pitchFamily="34" charset="0"/>
              </a:rPr>
              <a:t>الصناعية</a:t>
            </a:r>
            <a:endParaRPr lang="ar-SA" sz="28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ar-IQ"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المرحلة الثانية</a:t>
            </a: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r>
              <a:rPr lang="ar-IQ"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محاضرات </a:t>
            </a:r>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مبادئ التسويق </a:t>
            </a:r>
          </a:p>
          <a:p>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عنوان المحاضرة/ الترويج</a:t>
            </a:r>
            <a:endParaRPr lang="ar-SA" sz="2800" dirty="0">
              <a:solidFill>
                <a:schemeClr val="bg1"/>
              </a:solidFill>
              <a:latin typeface="Arial" pitchFamily="34" charset="0"/>
              <a:cs typeface="Arial" pitchFamily="34" charset="0"/>
            </a:endParaRPr>
          </a:p>
          <a:p>
            <a:r>
              <a:rPr lang="ar-SA" sz="2800" u="sng" dirty="0">
                <a:solidFill>
                  <a:schemeClr val="bg1"/>
                </a:solidFill>
                <a:effectLst>
                  <a:outerShdw blurRad="38100" dist="38100" dir="2700000" algn="tl">
                    <a:srgbClr val="000000">
                      <a:alpha val="43137"/>
                    </a:srgbClr>
                  </a:outerShdw>
                </a:effectLst>
                <a:latin typeface="Arial" pitchFamily="34" charset="0"/>
                <a:cs typeface="Arial" pitchFamily="34" charset="0"/>
              </a:rPr>
              <a:t>اعداد المحاضرة </a:t>
            </a:r>
          </a:p>
          <a:p>
            <a:r>
              <a:rPr lang="ar-SA" sz="2800" dirty="0">
                <a:solidFill>
                  <a:schemeClr val="bg1"/>
                </a:solidFill>
                <a:effectLst>
                  <a:outerShdw blurRad="38100" dist="38100" dir="2700000" algn="tl">
                    <a:srgbClr val="000000">
                      <a:alpha val="43137"/>
                    </a:srgbClr>
                  </a:outerShdw>
                </a:effectLst>
                <a:latin typeface="Arial" pitchFamily="34" charset="0"/>
                <a:cs typeface="Arial" pitchFamily="34" charset="0"/>
              </a:rPr>
              <a:t>م. إيمان علي احمد</a:t>
            </a:r>
            <a:endPar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ar-IQ" sz="2800"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rPr>
              <a:t>  </a:t>
            </a:r>
            <a:r>
              <a:rPr lang="ar-IQ" sz="2800" dirty="0">
                <a:solidFill>
                  <a:schemeClr val="bg1"/>
                </a:solidFill>
                <a:effectLst>
                  <a:outerShdw blurRad="38100" dist="38100" dir="2700000" algn="tl">
                    <a:srgbClr val="000000">
                      <a:alpha val="43137"/>
                    </a:srgbClr>
                  </a:outerShdw>
                </a:effectLst>
                <a:latin typeface="Arial" pitchFamily="34" charset="0"/>
                <a:cs typeface="Arial" pitchFamily="34" charset="0"/>
              </a:rPr>
              <a:t>للعام الدراسي (2023- 2024 )</a:t>
            </a:r>
            <a:endParaRPr lang="ar-SA" sz="28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ar-SA" sz="2800" dirty="0">
              <a:solidFill>
                <a:schemeClr val="bg1"/>
              </a:solidFill>
              <a:effectLst>
                <a:outerShdw blurRad="38100" dist="38100" dir="2700000" algn="tl">
                  <a:srgbClr val="000000">
                    <a:alpha val="43137"/>
                  </a:srgbClr>
                </a:outerShdw>
              </a:effectLst>
              <a:latin typeface="Al Qabas Bold" panose="00000800000000000000" pitchFamily="2" charset="-78"/>
              <a:cs typeface="Al Qabas Bold" panose="00000800000000000000"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384174"/>
            <a:ext cx="114617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20675"/>
            <a:ext cx="13716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44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arn(inVertic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arn(inVertical)">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barn(inVertical)">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534400" cy="6616460"/>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000" b="1" dirty="0">
                <a:cs typeface="Akhbar MT" pitchFamily="2" charset="-78"/>
              </a:rPr>
              <a:t>خامسا- النشر</a:t>
            </a:r>
            <a:r>
              <a:rPr lang="ar-IQ" sz="4000" b="1" dirty="0">
                <a:cs typeface="Akhbar MT" pitchFamily="2" charset="-78"/>
              </a:rPr>
              <a:t>:</a:t>
            </a:r>
            <a:endParaRPr lang="ar-SA" sz="4000" b="1" dirty="0">
              <a:cs typeface="Akhbar MT" pitchFamily="2" charset="-78"/>
            </a:endParaRPr>
          </a:p>
          <a:p>
            <a:pPr algn="just" rtl="1"/>
            <a:r>
              <a:rPr lang="ar-SA" sz="3600" dirty="0">
                <a:cs typeface="Akhbar MT" pitchFamily="2" charset="-78"/>
              </a:rPr>
              <a:t>قد تختلف وسائل الاتصال من مجتمع لأخر ومن نشاط لأخر وهذا يعتمد على طبيعة الخدمة والوعي الاجتماعي والوسائل المتاحة ويعد النشر من عناصر المزي</a:t>
            </a:r>
            <a:r>
              <a:rPr lang="ar-IQ" sz="3600" dirty="0">
                <a:cs typeface="Akhbar MT" pitchFamily="2" charset="-78"/>
              </a:rPr>
              <a:t>ج</a:t>
            </a:r>
            <a:r>
              <a:rPr lang="ar-SA" sz="3600" dirty="0">
                <a:cs typeface="Akhbar MT" pitchFamily="2" charset="-78"/>
              </a:rPr>
              <a:t> الترويجي والذي يصب في تحقيق أهداف العملية التسويقية لذا تمثل عملية النشر وسيلة اتصال وترويج غير شخصية وغير مدفوعة الأجر تهدف إلى تنشيط الطلب وتكون عن طريق تلك</a:t>
            </a:r>
            <a:r>
              <a:rPr lang="ar-IQ" sz="3600" dirty="0">
                <a:cs typeface="Akhbar MT" pitchFamily="2" charset="-78"/>
              </a:rPr>
              <a:t>َ</a:t>
            </a:r>
            <a:r>
              <a:rPr lang="ar-SA" sz="3600" dirty="0">
                <a:cs typeface="Akhbar MT" pitchFamily="2" charset="-78"/>
              </a:rPr>
              <a:t> الوسيلة نشر المعلومات عن الشركة وخدماتها وعرضها في شكل </a:t>
            </a:r>
            <a:r>
              <a:rPr lang="ar-SA" sz="3600" dirty="0" smtClean="0">
                <a:cs typeface="Akhbar MT" pitchFamily="2" charset="-78"/>
              </a:rPr>
              <a:t>إخباري</a:t>
            </a:r>
            <a:r>
              <a:rPr lang="ar-IQ" sz="3600" dirty="0" smtClean="0">
                <a:cs typeface="Akhbar MT" pitchFamily="2" charset="-78"/>
              </a:rPr>
              <a:t>.</a:t>
            </a:r>
            <a:endParaRPr lang="ar-SA" sz="3600" dirty="0">
              <a:cs typeface="Akhbar MT" pitchFamily="2" charset="-78"/>
            </a:endParaRPr>
          </a:p>
          <a:p>
            <a:pPr algn="just" rtl="1"/>
            <a:endParaRPr lang="ar-SA" sz="4000" dirty="0">
              <a:cs typeface="Akhbar MT" pitchFamily="2" charset="-78"/>
            </a:endParaRPr>
          </a:p>
          <a:p>
            <a:pPr algn="just" rtl="1"/>
            <a:endParaRPr lang="ar-SA" sz="4000" dirty="0">
              <a:cs typeface="Akhbar MT" pitchFamily="2" charset="-78"/>
            </a:endParaRPr>
          </a:p>
        </p:txBody>
      </p:sp>
    </p:spTree>
    <p:extLst>
      <p:ext uri="{BB962C8B-B14F-4D97-AF65-F5344CB8AC3E}">
        <p14:creationId xmlns:p14="http://schemas.microsoft.com/office/powerpoint/2010/main" val="44807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ppt_w</p:attrName>
                                        </p:attrNameLst>
                                      </p:cBhvr>
                                      <p:tavLst>
                                        <p:tav tm="0" fmla="#ppt_w*sin(2.5*pi*$)">
                                          <p:val>
                                            <p:fltVal val="0"/>
                                          </p:val>
                                        </p:tav>
                                        <p:tav tm="100000">
                                          <p:val>
                                            <p:fltVal val="1"/>
                                          </p:val>
                                        </p:tav>
                                      </p:tavLst>
                                    </p:anim>
                                    <p:anim calcmode="lin" valueType="num">
                                      <p:cBhvr>
                                        <p:cTn id="9"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36434"/>
          </a:xfrm>
          <a:noFill/>
        </p:spPr>
        <p:style>
          <a:lnRef idx="0">
            <a:schemeClr val="accent3"/>
          </a:lnRef>
          <a:fillRef idx="3">
            <a:schemeClr val="accent3"/>
          </a:fillRef>
          <a:effectRef idx="3">
            <a:schemeClr val="accent3"/>
          </a:effectRef>
          <a:fontRef idx="minor">
            <a:schemeClr val="lt1"/>
          </a:fontRef>
        </p:style>
        <p:txBody>
          <a:bodyPr/>
          <a:lstStyle/>
          <a:p>
            <a:pPr marL="0" indent="0">
              <a:buNone/>
            </a:pPr>
            <a:endParaRPr lang="ar-IQ" dirty="0"/>
          </a:p>
          <a:p>
            <a:pPr marL="0" indent="0">
              <a:buNone/>
            </a:pPr>
            <a:endParaRPr lang="ar-IQ" dirty="0"/>
          </a:p>
          <a:p>
            <a:pPr marL="0" indent="0">
              <a:buNone/>
            </a:pPr>
            <a:endParaRPr lang="ar-IQ" dirty="0"/>
          </a:p>
          <a:p>
            <a:pPr marL="0" indent="0" algn="ctr">
              <a:buNone/>
            </a:pPr>
            <a:r>
              <a:rPr lang="ar-IQ"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pPr marL="0" indent="0" algn="ctr">
              <a:buNone/>
            </a:pPr>
            <a:endParaRPr lang="ar-IQ"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0" indent="0" algn="ctr">
              <a:buNone/>
            </a:pPr>
            <a:r>
              <a:rPr lang="ar-IQ" sz="6600" b="1" dirty="0">
                <a:ln w="22225">
                  <a:solidFill>
                    <a:schemeClr val="accent2"/>
                  </a:solidFill>
                  <a:prstDash val="solid"/>
                </a:ln>
                <a:solidFill>
                  <a:schemeClr val="accent2">
                    <a:lumMod val="40000"/>
                    <a:lumOff val="60000"/>
                  </a:schemeClr>
                </a:solidFill>
              </a:rPr>
              <a:t> شكراً لإصغائكم</a:t>
            </a:r>
            <a:endParaRPr lang="ar-SA" sz="6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367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0"/>
            <a:ext cx="8686800" cy="6858000"/>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IQ" sz="2800" dirty="0">
                <a:cs typeface="Akhbar MT" pitchFamily="2" charset="-78"/>
              </a:rPr>
              <a:t>                               </a:t>
            </a:r>
          </a:p>
          <a:p>
            <a:pPr marL="0" indent="0" algn="just" rtl="1">
              <a:buNone/>
            </a:pPr>
            <a:r>
              <a:rPr lang="ar-SA" sz="4400" dirty="0">
                <a:effectLst>
                  <a:outerShdw blurRad="38100" dist="38100" dir="2700000" algn="tl">
                    <a:srgbClr val="000000">
                      <a:alpha val="43137"/>
                    </a:srgbClr>
                  </a:outerShdw>
                </a:effectLst>
                <a:cs typeface="Akhbar MT" pitchFamily="2" charset="-78"/>
              </a:rPr>
              <a:t>المقدمة:  </a:t>
            </a:r>
          </a:p>
          <a:p>
            <a:pPr marL="0" indent="0" algn="just" rtl="1">
              <a:buNone/>
            </a:pPr>
            <a:r>
              <a:rPr lang="ar-SA" sz="2800" dirty="0">
                <a:cs typeface="Akhbar MT" pitchFamily="2" charset="-78"/>
              </a:rPr>
              <a:t>يعتبر الترويج أحد العناصر الرئيسية للمزيج التسويقي حيث انه لا غنى عنه كي يتظافر مع بقية عناصر المزيج التسويقي الأخرى لتحقيق اهداف الأنشطة التسويقية المتمثلة بإيصال السلع</a:t>
            </a:r>
            <a:r>
              <a:rPr lang="ar-IQ" sz="2800" dirty="0">
                <a:cs typeface="Akhbar MT" pitchFamily="2" charset="-78"/>
              </a:rPr>
              <a:t> و</a:t>
            </a:r>
            <a:r>
              <a:rPr lang="ar-SA" sz="2800" dirty="0">
                <a:cs typeface="Akhbar MT" pitchFamily="2" charset="-78"/>
              </a:rPr>
              <a:t> تقديم الخدمات إلى حيث يوجد المستهلك لها وإن التطور والتقدم الحاصل في مختلف الأنشطة التجارية والصناعية والخدمية فتح الباب أمام منظمات الاعمال في مجالات واسعة للنمو للتوسع والدخول في بلدان وأسواق غير معروفة ، فضلا أن التنوع الكبير للسلع والخدمات تتطلب وجود وسيلة فعالة مؤثرة تربط بين المنتج والمستهلك، وعلى هذا الاساس ظهرت الحاجة لاستخدام العديد من الوسائل والأنشطة الترويجية التي تحقق عملية الاتصال بين المستهلكين وبين المنتجين والموزعين حيث لا يمكن للمنظمة الاستغناء عنه في المنافسة الشديدة وأسواق متغيرة من جهة وسلوك المستهلكين الذين تستهدفهم من جهة أخرى وتزايد رغباتهم مع مرور الوقت فمن خلاله يتم إخبار واقناع وتذكير المستهلكين بوجود المنتج وبدونه لا يمكن للمستهلك معرفة وجود المنتج ولا يعرف عنه شيئا ولكي تستطيع المنظمة تلبية هذه الاحتياجات يجب عليها رسم استراتيجية ترويجية منسجمة ومتكاملة مع بقية استراتيجيات المزيج التسويقي الأخرى .</a:t>
            </a:r>
          </a:p>
        </p:txBody>
      </p:sp>
    </p:spTree>
    <p:extLst>
      <p:ext uri="{BB962C8B-B14F-4D97-AF65-F5344CB8AC3E}">
        <p14:creationId xmlns:p14="http://schemas.microsoft.com/office/powerpoint/2010/main" val="113593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382000" cy="6858000"/>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pPr algn="just" rtl="1"/>
            <a:endParaRPr lang="ar-SA" sz="3600" dirty="0">
              <a:cs typeface="Akhbar MT" pitchFamily="2" charset="-78"/>
            </a:endParaRPr>
          </a:p>
          <a:p>
            <a:pPr marL="34290" indent="0" algn="just" rtl="1">
              <a:buNone/>
            </a:pPr>
            <a:r>
              <a:rPr lang="ar-SA" sz="3600" b="1" dirty="0">
                <a:effectLst>
                  <a:outerShdw blurRad="38100" dist="38100" dir="2700000" algn="tl">
                    <a:srgbClr val="000000">
                      <a:alpha val="43137"/>
                    </a:srgbClr>
                  </a:outerShdw>
                </a:effectLst>
                <a:cs typeface="Akhbar MT" pitchFamily="2" charset="-78"/>
              </a:rPr>
              <a:t>اولاً/ماذا يقصد بمفهوم الترويج:</a:t>
            </a:r>
          </a:p>
          <a:p>
            <a:pPr marL="0" indent="0" algn="just" rtl="1">
              <a:buNone/>
            </a:pPr>
            <a:r>
              <a:rPr lang="ar-SA" sz="3600" dirty="0">
                <a:cs typeface="Akhbar MT" pitchFamily="2" charset="-78"/>
              </a:rPr>
              <a:t>ذلك العنصر المتعدد الاشكال والمتفاعل مع غيره من عناصر المزيج التسويقي والهادف الى تحقيق عملية الاتصال الناجمة عما تقدمه المنظمات من سلع او خدمات او افكار تعمل على اشباع حاجات ورغبات المستهلكين من افراد او منظمات .</a:t>
            </a:r>
          </a:p>
        </p:txBody>
      </p:sp>
    </p:spTree>
    <p:extLst>
      <p:ext uri="{BB962C8B-B14F-4D97-AF65-F5344CB8AC3E}">
        <p14:creationId xmlns:p14="http://schemas.microsoft.com/office/powerpoint/2010/main" val="32327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629400"/>
          </a:xfrm>
          <a:noFill/>
          <a:ln>
            <a:noFill/>
          </a:ln>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SA" sz="3600" dirty="0" err="1" smtClean="0">
                <a:effectLst>
                  <a:outerShdw blurRad="38100" dist="38100" dir="2700000" algn="tl">
                    <a:srgbClr val="000000">
                      <a:alpha val="43137"/>
                    </a:srgbClr>
                  </a:outerShdw>
                </a:effectLst>
                <a:cs typeface="Akhbar MT" pitchFamily="2" charset="-78"/>
              </a:rPr>
              <a:t>ثا</a:t>
            </a:r>
            <a:r>
              <a:rPr lang="ar-IQ" sz="3600" dirty="0" err="1" smtClean="0">
                <a:effectLst>
                  <a:outerShdw blurRad="38100" dist="38100" dir="2700000" algn="tl">
                    <a:srgbClr val="000000">
                      <a:alpha val="43137"/>
                    </a:srgbClr>
                  </a:outerShdw>
                </a:effectLst>
                <a:cs typeface="Akhbar MT" pitchFamily="2" charset="-78"/>
              </a:rPr>
              <a:t>ني</a:t>
            </a:r>
            <a:r>
              <a:rPr lang="ar-SA" sz="3600" dirty="0" smtClean="0">
                <a:effectLst>
                  <a:outerShdw blurRad="38100" dist="38100" dir="2700000" algn="tl">
                    <a:srgbClr val="000000">
                      <a:alpha val="43137"/>
                    </a:srgbClr>
                  </a:outerShdw>
                </a:effectLst>
                <a:cs typeface="Akhbar MT" pitchFamily="2" charset="-78"/>
              </a:rPr>
              <a:t>ا</a:t>
            </a:r>
            <a:r>
              <a:rPr lang="ar-IQ" sz="3600" dirty="0">
                <a:effectLst>
                  <a:outerShdw blurRad="38100" dist="38100" dir="2700000" algn="tl">
                    <a:srgbClr val="000000">
                      <a:alpha val="43137"/>
                    </a:srgbClr>
                  </a:outerShdw>
                </a:effectLst>
                <a:cs typeface="Akhbar MT" pitchFamily="2" charset="-78"/>
              </a:rPr>
              <a:t>ً</a:t>
            </a:r>
            <a:r>
              <a:rPr lang="ar-SA" sz="3600" dirty="0" smtClean="0">
                <a:effectLst>
                  <a:outerShdw blurRad="38100" dist="38100" dir="2700000" algn="tl">
                    <a:srgbClr val="000000">
                      <a:alpha val="43137"/>
                    </a:srgbClr>
                  </a:outerShdw>
                </a:effectLst>
                <a:cs typeface="Akhbar MT" pitchFamily="2" charset="-78"/>
              </a:rPr>
              <a:t>/ </a:t>
            </a:r>
            <a:r>
              <a:rPr lang="ar-SA" sz="3600" dirty="0">
                <a:effectLst>
                  <a:outerShdw blurRad="38100" dist="38100" dir="2700000" algn="tl">
                    <a:srgbClr val="000000">
                      <a:alpha val="43137"/>
                    </a:srgbClr>
                  </a:outerShdw>
                </a:effectLst>
                <a:cs typeface="Akhbar MT" pitchFamily="2" charset="-78"/>
              </a:rPr>
              <a:t>العوامل المؤثرة على اختيار المزيج الترويجي:</a:t>
            </a:r>
          </a:p>
          <a:p>
            <a:pPr marL="0" indent="0" algn="just" rtl="1">
              <a:buNone/>
            </a:pPr>
            <a:r>
              <a:rPr lang="ar-SA" sz="3600" dirty="0">
                <a:cs typeface="Akhbar MT" pitchFamily="2" charset="-78"/>
              </a:rPr>
              <a:t> يمكن تحديد العوامل المؤثرة على اختيار المزيج الترويجي بالتالي:</a:t>
            </a:r>
          </a:p>
          <a:p>
            <a:pPr marL="0" indent="0" algn="just" rtl="1">
              <a:buNone/>
            </a:pPr>
            <a:r>
              <a:rPr lang="ar-IQ" sz="2400" dirty="0">
                <a:cs typeface="Akhbar MT" pitchFamily="2" charset="-78"/>
              </a:rPr>
              <a:t>1</a:t>
            </a:r>
            <a:r>
              <a:rPr lang="ar-SA" sz="3600" b="1" dirty="0">
                <a:cs typeface="Akhbar MT" pitchFamily="2" charset="-78"/>
              </a:rPr>
              <a:t>-طبيعة السلعة: </a:t>
            </a:r>
            <a:r>
              <a:rPr lang="ar-SA" sz="3600" dirty="0">
                <a:cs typeface="Akhbar MT" pitchFamily="2" charset="-78"/>
              </a:rPr>
              <a:t>يتم اختيار استراتيجية التسويق والترويج لمنتج ما على حسب طبيعته فمثلا</a:t>
            </a:r>
            <a:r>
              <a:rPr lang="ar-IQ" sz="3600" dirty="0">
                <a:cs typeface="Akhbar MT" pitchFamily="2" charset="-78"/>
              </a:rPr>
              <a:t>ً</a:t>
            </a:r>
            <a:r>
              <a:rPr lang="ar-SA" sz="3600" dirty="0">
                <a:cs typeface="Akhbar MT" pitchFamily="2" charset="-78"/>
              </a:rPr>
              <a:t> المنتجات الزراعية تختلف عن المنتجات الصناعية لهذا فان طبيعة السلعة هي التي تحدد نوعية المزيج التسويقي.</a:t>
            </a:r>
          </a:p>
          <a:p>
            <a:pPr algn="just" rtl="1"/>
            <a:endParaRPr lang="ar-SA" sz="3600" dirty="0">
              <a:cs typeface="Akhbar MT" pitchFamily="2" charset="-78"/>
            </a:endParaRPr>
          </a:p>
          <a:p>
            <a:pPr marL="0" indent="0" algn="just" rtl="1">
              <a:buNone/>
            </a:pPr>
            <a:r>
              <a:rPr lang="ar-IQ" sz="2400" dirty="0">
                <a:cs typeface="Akhbar MT" pitchFamily="2" charset="-78"/>
              </a:rPr>
              <a:t>2</a:t>
            </a:r>
            <a:r>
              <a:rPr lang="ar-SA" sz="3600" b="1" dirty="0">
                <a:cs typeface="Akhbar MT" pitchFamily="2" charset="-78"/>
              </a:rPr>
              <a:t>-دورة حياة المنتج</a:t>
            </a:r>
            <a:r>
              <a:rPr lang="ar-SA" sz="3600" dirty="0">
                <a:cs typeface="Akhbar MT" pitchFamily="2" charset="-78"/>
              </a:rPr>
              <a:t>: أن لكل منتج مدة حياة حيث يكون غير معروف ثم يرجع له اسم في السوق وله حصة سوقية ثم قد يتلاشى نظرا</a:t>
            </a:r>
            <a:r>
              <a:rPr lang="ar-IQ" sz="3600" dirty="0">
                <a:cs typeface="Akhbar MT" pitchFamily="2" charset="-78"/>
              </a:rPr>
              <a:t>ً</a:t>
            </a:r>
            <a:r>
              <a:rPr lang="ar-SA" sz="3600" dirty="0">
                <a:cs typeface="Akhbar MT" pitchFamily="2" charset="-78"/>
              </a:rPr>
              <a:t> للمنافسة هذه المراحل التي يمر بها تدعى بدورة حياة المنتوج التي بها مراحل</a:t>
            </a:r>
            <a:r>
              <a:rPr lang="ar-IQ" sz="3600" dirty="0">
                <a:cs typeface="Akhbar MT" pitchFamily="2" charset="-78"/>
              </a:rPr>
              <a:t> هي </a:t>
            </a:r>
            <a:r>
              <a:rPr lang="ar-SA" sz="3600" dirty="0">
                <a:cs typeface="Akhbar MT" pitchFamily="2" charset="-78"/>
              </a:rPr>
              <a:t> (مرحلة النمو يركز على الترويج </a:t>
            </a:r>
            <a:r>
              <a:rPr lang="ar-IQ" sz="3600" dirty="0">
                <a:cs typeface="Akhbar MT" pitchFamily="2" charset="-78"/>
              </a:rPr>
              <a:t>،</a:t>
            </a:r>
            <a:r>
              <a:rPr lang="ar-SA" sz="3600" dirty="0">
                <a:cs typeface="Akhbar MT" pitchFamily="2" charset="-78"/>
              </a:rPr>
              <a:t>النضج يركز فيه على الإعلان إلى أن يصل إلى الانسحاب).</a:t>
            </a:r>
          </a:p>
          <a:p>
            <a:pPr algn="just" rtl="1"/>
            <a:endParaRPr lang="ar-SA" sz="3600" dirty="0">
              <a:cs typeface="Akhbar MT" pitchFamily="2" charset="-78"/>
            </a:endParaRPr>
          </a:p>
        </p:txBody>
      </p:sp>
    </p:spTree>
    <p:extLst>
      <p:ext uri="{BB962C8B-B14F-4D97-AF65-F5344CB8AC3E}">
        <p14:creationId xmlns:p14="http://schemas.microsoft.com/office/powerpoint/2010/main" val="3439210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610600" cy="6553200"/>
          </a:xfrm>
          <a:noFill/>
          <a:ln>
            <a:noFill/>
          </a:ln>
        </p:spPr>
        <p:style>
          <a:lnRef idx="1">
            <a:schemeClr val="accent3"/>
          </a:lnRef>
          <a:fillRef idx="3">
            <a:schemeClr val="accent3"/>
          </a:fillRef>
          <a:effectRef idx="2">
            <a:schemeClr val="accent3"/>
          </a:effectRef>
          <a:fontRef idx="minor">
            <a:schemeClr val="lt1"/>
          </a:fontRef>
        </p:style>
        <p:txBody>
          <a:bodyPr>
            <a:normAutofit/>
          </a:bodyPr>
          <a:lstStyle/>
          <a:p>
            <a:pPr marL="0" indent="0" algn="justLow" rtl="1">
              <a:buNone/>
            </a:pPr>
            <a:r>
              <a:rPr lang="ar-IQ" sz="2400" dirty="0">
                <a:solidFill>
                  <a:schemeClr val="tx1"/>
                </a:solidFill>
                <a:cs typeface="Akhbar MT" pitchFamily="2" charset="-78"/>
              </a:rPr>
              <a:t>3</a:t>
            </a:r>
            <a:r>
              <a:rPr lang="ar-SA" sz="3600" b="1" dirty="0">
                <a:solidFill>
                  <a:schemeClr val="tx1"/>
                </a:solidFill>
                <a:cs typeface="Akhbar MT" pitchFamily="2" charset="-78"/>
              </a:rPr>
              <a:t>-المنافسة: </a:t>
            </a:r>
            <a:r>
              <a:rPr lang="ar-SA" sz="3200" dirty="0">
                <a:solidFill>
                  <a:schemeClr val="tx1"/>
                </a:solidFill>
                <a:cs typeface="Akhbar MT" pitchFamily="2" charset="-78"/>
              </a:rPr>
              <a:t>عدد المنافسين في السوق يؤثر على المزيج الترويجي وكلما كثر المنافسون في سلعة ما كلما أصبحت دراسة عناصر المزيج الترويجي أكثر صعوبة.</a:t>
            </a:r>
          </a:p>
          <a:p>
            <a:pPr marL="34290" indent="0" algn="justLow" rtl="1">
              <a:buNone/>
            </a:pPr>
            <a:endParaRPr lang="ar-SA" sz="3600" dirty="0">
              <a:solidFill>
                <a:schemeClr val="tx1"/>
              </a:solidFill>
              <a:cs typeface="Akhbar MT" pitchFamily="2" charset="-78"/>
            </a:endParaRPr>
          </a:p>
          <a:p>
            <a:pPr marL="0" indent="0" algn="justLow" rtl="1">
              <a:buNone/>
            </a:pPr>
            <a:r>
              <a:rPr lang="ar-IQ" sz="2400" b="1" dirty="0">
                <a:solidFill>
                  <a:schemeClr val="tx1"/>
                </a:solidFill>
                <a:cs typeface="Akhbar MT" pitchFamily="2" charset="-78"/>
              </a:rPr>
              <a:t>4</a:t>
            </a:r>
            <a:r>
              <a:rPr lang="ar-SA" sz="3600" b="1" dirty="0">
                <a:solidFill>
                  <a:schemeClr val="tx1"/>
                </a:solidFill>
                <a:cs typeface="Akhbar MT" pitchFamily="2" charset="-78"/>
              </a:rPr>
              <a:t>-المستهلكون </a:t>
            </a:r>
            <a:r>
              <a:rPr lang="ar-SA" sz="3600" dirty="0">
                <a:solidFill>
                  <a:schemeClr val="tx1"/>
                </a:solidFill>
                <a:cs typeface="Akhbar MT" pitchFamily="2" charset="-78"/>
              </a:rPr>
              <a:t>:</a:t>
            </a:r>
            <a:r>
              <a:rPr lang="ar-SA" sz="3200" dirty="0">
                <a:solidFill>
                  <a:schemeClr val="tx1"/>
                </a:solidFill>
                <a:cs typeface="Akhbar MT" pitchFamily="2" charset="-78"/>
              </a:rPr>
              <a:t>الشريحة المستهدفة من المزيج الترويجي تؤثر على عناصره ومميزاته وخصائصه ويتم وضع سياسات ترويجية على حسب الشريحة المستهدفة من المستهلكين مثلا</a:t>
            </a:r>
            <a:r>
              <a:rPr lang="ar-IQ" sz="3200" dirty="0">
                <a:solidFill>
                  <a:schemeClr val="tx1"/>
                </a:solidFill>
                <a:cs typeface="Akhbar MT" pitchFamily="2" charset="-78"/>
              </a:rPr>
              <a:t>ً</a:t>
            </a:r>
            <a:r>
              <a:rPr lang="ar-SA" sz="3200" dirty="0">
                <a:solidFill>
                  <a:schemeClr val="tx1"/>
                </a:solidFill>
                <a:cs typeface="Akhbar MT" pitchFamily="2" charset="-78"/>
              </a:rPr>
              <a:t> إذا كانت السلعة موجهة الى الاطفال ف</a:t>
            </a:r>
            <a:r>
              <a:rPr lang="ar-IQ" sz="3200" dirty="0">
                <a:solidFill>
                  <a:schemeClr val="tx1"/>
                </a:solidFill>
                <a:cs typeface="Akhbar MT" pitchFamily="2" charset="-78"/>
              </a:rPr>
              <a:t>أ</a:t>
            </a:r>
            <a:r>
              <a:rPr lang="ar-SA" sz="3200" dirty="0">
                <a:solidFill>
                  <a:schemeClr val="tx1"/>
                </a:solidFill>
                <a:cs typeface="Akhbar MT" pitchFamily="2" charset="-78"/>
              </a:rPr>
              <a:t>ن المزيج التسويقي يختلف عن السلع الموجهة لشريحة الشيوخ</a:t>
            </a:r>
            <a:r>
              <a:rPr lang="ar-SA" sz="3600" dirty="0">
                <a:solidFill>
                  <a:schemeClr val="tx1"/>
                </a:solidFill>
                <a:cs typeface="Akhbar MT" pitchFamily="2" charset="-78"/>
              </a:rPr>
              <a:t>.</a:t>
            </a:r>
          </a:p>
          <a:p>
            <a:pPr marL="0" indent="0" algn="justLow" rtl="1">
              <a:buNone/>
            </a:pPr>
            <a:endParaRPr lang="ar-SA" sz="3600" dirty="0">
              <a:solidFill>
                <a:schemeClr val="tx1"/>
              </a:solidFill>
              <a:cs typeface="Akhbar MT" pitchFamily="2" charset="-78"/>
            </a:endParaRPr>
          </a:p>
          <a:p>
            <a:pPr marL="0" indent="0" algn="justLow" rtl="1">
              <a:buNone/>
            </a:pPr>
            <a:r>
              <a:rPr lang="ar-IQ" sz="2400" dirty="0">
                <a:solidFill>
                  <a:schemeClr val="tx1"/>
                </a:solidFill>
                <a:cs typeface="Akhbar MT" pitchFamily="2" charset="-78"/>
              </a:rPr>
              <a:t>5</a:t>
            </a:r>
            <a:r>
              <a:rPr lang="ar-SA" sz="3600" b="1" dirty="0">
                <a:solidFill>
                  <a:schemeClr val="tx1"/>
                </a:solidFill>
                <a:cs typeface="Akhbar MT" pitchFamily="2" charset="-78"/>
              </a:rPr>
              <a:t>-ميزانية الترويج </a:t>
            </a:r>
            <a:r>
              <a:rPr lang="ar-SA" sz="3600" dirty="0">
                <a:solidFill>
                  <a:schemeClr val="tx1"/>
                </a:solidFill>
                <a:cs typeface="Akhbar MT" pitchFamily="2" charset="-78"/>
              </a:rPr>
              <a:t>:</a:t>
            </a:r>
            <a:r>
              <a:rPr lang="ar-SA" sz="3200" dirty="0">
                <a:solidFill>
                  <a:schemeClr val="tx1"/>
                </a:solidFill>
                <a:cs typeface="Akhbar MT" pitchFamily="2" charset="-78"/>
              </a:rPr>
              <a:t>هناك علاقة طردية بين ميزانية الترويج واختيار المزيج التسويقي.</a:t>
            </a:r>
          </a:p>
        </p:txBody>
      </p:sp>
    </p:spTree>
    <p:extLst>
      <p:ext uri="{BB962C8B-B14F-4D97-AF65-F5344CB8AC3E}">
        <p14:creationId xmlns:p14="http://schemas.microsoft.com/office/powerpoint/2010/main" val="52054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199" y="304799"/>
            <a:ext cx="8305801" cy="6524445"/>
          </a:xfrm>
          <a:noFill/>
          <a:ln>
            <a:noFill/>
          </a:ln>
        </p:spPr>
        <p:style>
          <a:lnRef idx="3">
            <a:schemeClr val="lt1"/>
          </a:lnRef>
          <a:fillRef idx="1">
            <a:schemeClr val="accent3"/>
          </a:fillRef>
          <a:effectRef idx="1">
            <a:schemeClr val="accent3"/>
          </a:effectRef>
          <a:fontRef idx="minor">
            <a:schemeClr val="lt1"/>
          </a:fontRef>
        </p:style>
        <p:txBody>
          <a:bodyPr>
            <a:noAutofit/>
          </a:bodyPr>
          <a:lstStyle/>
          <a:p>
            <a:pPr marL="0" indent="0" algn="just" rtl="1">
              <a:buNone/>
            </a:pPr>
            <a:r>
              <a:rPr lang="ar-SA" sz="2400" b="1" dirty="0">
                <a:solidFill>
                  <a:schemeClr val="tx1"/>
                </a:solidFill>
                <a:effectLst>
                  <a:outerShdw blurRad="38100" dist="38100" dir="2700000" algn="tl">
                    <a:srgbClr val="000000">
                      <a:alpha val="43137"/>
                    </a:srgbClr>
                  </a:outerShdw>
                </a:effectLst>
                <a:cs typeface="Akhbar MT" pitchFamily="2" charset="-78"/>
              </a:rPr>
              <a:t>ثالثا/عناصر المزيج الترويجي:</a:t>
            </a:r>
          </a:p>
          <a:p>
            <a:pPr marL="34290" indent="0" algn="just" rtl="1">
              <a:buNone/>
            </a:pPr>
            <a:r>
              <a:rPr lang="ar-SA" sz="2400" dirty="0">
                <a:solidFill>
                  <a:schemeClr val="tx1"/>
                </a:solidFill>
                <a:cs typeface="Akhbar MT" pitchFamily="2" charset="-78"/>
              </a:rPr>
              <a:t>للترويج عدة عناصر حيث أن كل منظمة تستخدم الأسلوب الذي يلائمها وهذه العناصر هي: </a:t>
            </a:r>
          </a:p>
          <a:p>
            <a:pPr marL="0" indent="0" algn="just" rtl="1">
              <a:buNone/>
            </a:pPr>
            <a:r>
              <a:rPr lang="ar-SA" sz="2800" b="1" dirty="0">
                <a:solidFill>
                  <a:schemeClr val="tx1"/>
                </a:solidFill>
                <a:cs typeface="Akhbar MT" pitchFamily="2" charset="-78"/>
              </a:rPr>
              <a:t>أولا- الإعلان: </a:t>
            </a:r>
          </a:p>
          <a:p>
            <a:pPr marL="34290" indent="0" algn="just" rtl="1">
              <a:buNone/>
            </a:pPr>
            <a:r>
              <a:rPr lang="ar-SA" sz="2400" dirty="0">
                <a:solidFill>
                  <a:schemeClr val="tx1"/>
                </a:solidFill>
                <a:cs typeface="Akhbar MT" pitchFamily="2" charset="-78"/>
              </a:rPr>
              <a:t>يعتبر الإعلان من أهم وأكثر وسائل الترويج استخداماً في المنظمات المعاصرة ويعرف الإعلان على أنه مختلف نواحي النشاط التي تؤدي إلى إذاعة ونشر الرسائل المرئية والمسموعة على الجمهور بغرض حثه على شراء المنتج ويهدف الإعلان الى اجراء عمل اتصالي معين يتم انجازه نحو منتج ما وبوجود مستمع مستهدف خلال فترة زمنية معينة إن اهداف الإعلان تضم :</a:t>
            </a:r>
          </a:p>
          <a:p>
            <a:pPr marL="0" indent="0" algn="just" rtl="1">
              <a:buNone/>
            </a:pPr>
            <a:r>
              <a:rPr lang="ar-SA" sz="2400" b="1" dirty="0">
                <a:solidFill>
                  <a:schemeClr val="tx1"/>
                </a:solidFill>
                <a:cs typeface="Akhbar MT" pitchFamily="2" charset="-78"/>
              </a:rPr>
              <a:t>ا-</a:t>
            </a:r>
            <a:r>
              <a:rPr lang="ar-SA" sz="2400" dirty="0">
                <a:solidFill>
                  <a:schemeClr val="tx1"/>
                </a:solidFill>
                <a:cs typeface="Akhbar MT" pitchFamily="2" charset="-78"/>
              </a:rPr>
              <a:t> </a:t>
            </a:r>
            <a:r>
              <a:rPr lang="ar-SA" sz="2400" b="1" dirty="0">
                <a:solidFill>
                  <a:schemeClr val="tx1"/>
                </a:solidFill>
                <a:cs typeface="Akhbar MT" pitchFamily="2" charset="-78"/>
              </a:rPr>
              <a:t>الترويج للمنظمة والمنتجات: </a:t>
            </a:r>
            <a:r>
              <a:rPr lang="ar-SA" sz="2400" dirty="0">
                <a:solidFill>
                  <a:schemeClr val="tx1"/>
                </a:solidFill>
                <a:cs typeface="Akhbar MT" pitchFamily="2" charset="-78"/>
              </a:rPr>
              <a:t>يستخدم الإعلان في الترويج للصورة الذهنية للمنظمة عن طريق الاعلان عن الأفكار والاتجاهات السياسية وغيرها للمنظمة، أما إعلان المنتجات هو الخاص بالترويج للسلع والخدمات من خلال عرض خصائص المنتج واستخداماته والصورة الذهنية للمنتجات والمنافع المحققة من هذه المنتجات.</a:t>
            </a:r>
          </a:p>
          <a:p>
            <a:pPr marL="0" indent="0" algn="just" rtl="1">
              <a:buNone/>
            </a:pPr>
            <a:r>
              <a:rPr lang="ar-SA" b="1" dirty="0">
                <a:solidFill>
                  <a:schemeClr val="tx1"/>
                </a:solidFill>
                <a:cs typeface="Akhbar MT" pitchFamily="2" charset="-78"/>
              </a:rPr>
              <a:t>2</a:t>
            </a:r>
            <a:r>
              <a:rPr lang="ar-SA" sz="2400" b="1" dirty="0">
                <a:solidFill>
                  <a:schemeClr val="tx1"/>
                </a:solidFill>
                <a:cs typeface="Akhbar MT" pitchFamily="2" charset="-78"/>
              </a:rPr>
              <a:t>- إثارة الطلب الأولي والطلب الاختياري</a:t>
            </a:r>
            <a:r>
              <a:rPr lang="ar-SA" sz="2400" dirty="0">
                <a:solidFill>
                  <a:schemeClr val="tx1"/>
                </a:solidFill>
                <a:cs typeface="Akhbar MT" pitchFamily="2" charset="-78"/>
              </a:rPr>
              <a:t>: يهدف الإعلان إلى إثارة الطلب الأولي عندما يقدم معلومات عن المنتج وخصائصه واستخداماته وأماكن تواجده خاصة</a:t>
            </a:r>
            <a:r>
              <a:rPr lang="ar-IQ" sz="2400" dirty="0">
                <a:solidFill>
                  <a:schemeClr val="tx1"/>
                </a:solidFill>
                <a:cs typeface="Akhbar MT" pitchFamily="2" charset="-78"/>
              </a:rPr>
              <a:t>ً</a:t>
            </a:r>
            <a:r>
              <a:rPr lang="ar-SA" sz="2400" dirty="0">
                <a:solidFill>
                  <a:schemeClr val="tx1"/>
                </a:solidFill>
                <a:cs typeface="Akhbar MT" pitchFamily="2" charset="-78"/>
              </a:rPr>
              <a:t> في حالة تقديم منتجات جديدة للسوق كما يهدف الإعلان إلى إثارة الطلب الاختياري عندما يركز على خصائص أو مزايا ماركة معين</a:t>
            </a:r>
          </a:p>
        </p:txBody>
      </p:sp>
    </p:spTree>
    <p:extLst>
      <p:ext uri="{BB962C8B-B14F-4D97-AF65-F5344CB8AC3E}">
        <p14:creationId xmlns:p14="http://schemas.microsoft.com/office/powerpoint/2010/main" val="34728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629400"/>
          </a:xfrm>
          <a:noFill/>
          <a:ln>
            <a:noFill/>
          </a:ln>
        </p:spPr>
        <p:style>
          <a:lnRef idx="3">
            <a:schemeClr val="lt1"/>
          </a:lnRef>
          <a:fillRef idx="1">
            <a:schemeClr val="accent3"/>
          </a:fillRef>
          <a:effectRef idx="1">
            <a:schemeClr val="accent3"/>
          </a:effectRef>
          <a:fontRef idx="minor">
            <a:schemeClr val="lt1"/>
          </a:fontRef>
        </p:style>
        <p:txBody>
          <a:bodyPr>
            <a:normAutofit/>
          </a:bodyPr>
          <a:lstStyle/>
          <a:p>
            <a:pPr marL="0" indent="0" algn="justLow" rtl="1">
              <a:buNone/>
            </a:pPr>
            <a:r>
              <a:rPr lang="ar-IQ" sz="2400" b="1" dirty="0">
                <a:solidFill>
                  <a:schemeClr val="tx1"/>
                </a:solidFill>
                <a:cs typeface="Akhbar MT" pitchFamily="2" charset="-78"/>
              </a:rPr>
              <a:t>3</a:t>
            </a:r>
            <a:r>
              <a:rPr lang="ar-SA" sz="3200" dirty="0">
                <a:solidFill>
                  <a:schemeClr val="tx1"/>
                </a:solidFill>
                <a:cs typeface="Akhbar MT" pitchFamily="2" charset="-78"/>
              </a:rPr>
              <a:t>- </a:t>
            </a:r>
            <a:r>
              <a:rPr lang="ar-SA" sz="3200" b="1" dirty="0">
                <a:solidFill>
                  <a:schemeClr val="tx1"/>
                </a:solidFill>
                <a:effectLst>
                  <a:outerShdw blurRad="38100" dist="38100" dir="2700000" algn="tl">
                    <a:srgbClr val="000000">
                      <a:alpha val="43137"/>
                    </a:srgbClr>
                  </a:outerShdw>
                </a:effectLst>
                <a:cs typeface="Akhbar MT" pitchFamily="2" charset="-78"/>
              </a:rPr>
              <a:t>مواجهة إعلانات المنافسين </a:t>
            </a:r>
            <a:r>
              <a:rPr lang="ar-SA" sz="3600" dirty="0">
                <a:solidFill>
                  <a:schemeClr val="tx1"/>
                </a:solidFill>
                <a:cs typeface="Akhbar MT" pitchFamily="2" charset="-78"/>
              </a:rPr>
              <a:t>:للحد من أثر الترويج الخاص بالمنافسين على مبيعات المنظمة حيث يكون دفاعياً </a:t>
            </a:r>
            <a:r>
              <a:rPr lang="ar-IQ" sz="3600" dirty="0">
                <a:solidFill>
                  <a:schemeClr val="tx1"/>
                </a:solidFill>
                <a:cs typeface="Akhbar MT" pitchFamily="2" charset="-78"/>
              </a:rPr>
              <a:t>ب</a:t>
            </a:r>
            <a:r>
              <a:rPr lang="ar-SA" sz="3600" dirty="0">
                <a:solidFill>
                  <a:schemeClr val="tx1"/>
                </a:solidFill>
                <a:cs typeface="Akhbar MT" pitchFamily="2" charset="-78"/>
              </a:rPr>
              <a:t>هدف </a:t>
            </a:r>
            <a:r>
              <a:rPr lang="ar-IQ" sz="3600" dirty="0">
                <a:solidFill>
                  <a:schemeClr val="tx1"/>
                </a:solidFill>
                <a:cs typeface="Akhbar MT" pitchFamily="2" charset="-78"/>
              </a:rPr>
              <a:t>ال</a:t>
            </a:r>
            <a:r>
              <a:rPr lang="ar-SA" sz="3600" dirty="0">
                <a:solidFill>
                  <a:schemeClr val="tx1"/>
                </a:solidFill>
                <a:cs typeface="Akhbar MT" pitchFamily="2" charset="-78"/>
              </a:rPr>
              <a:t>تقليل أو منع الانخفاض في المبيعات وليس من الضروري أن يؤدي إلى رفع الحصة السوقية أو زيادة مبيعات </a:t>
            </a:r>
            <a:r>
              <a:rPr lang="ar-SA" sz="3600" dirty="0" smtClean="0">
                <a:solidFill>
                  <a:schemeClr val="tx1"/>
                </a:solidFill>
                <a:cs typeface="Akhbar MT" pitchFamily="2" charset="-78"/>
              </a:rPr>
              <a:t>المنظمة.</a:t>
            </a:r>
            <a:endParaRPr lang="ar-IQ" sz="3600" dirty="0" smtClean="0">
              <a:solidFill>
                <a:schemeClr val="tx1"/>
              </a:solidFill>
              <a:cs typeface="Akhbar MT" pitchFamily="2" charset="-78"/>
            </a:endParaRPr>
          </a:p>
          <a:p>
            <a:pPr marL="0" indent="0" algn="justLow" rtl="1">
              <a:buNone/>
            </a:pPr>
            <a:endParaRPr lang="ar-SA" sz="3600" dirty="0" smtClean="0">
              <a:solidFill>
                <a:schemeClr val="tx1"/>
              </a:solidFill>
              <a:cs typeface="Akhbar MT" pitchFamily="2" charset="-78"/>
            </a:endParaRPr>
          </a:p>
          <a:p>
            <a:pPr marL="0" indent="0" algn="justLow" rtl="1">
              <a:buNone/>
            </a:pPr>
            <a:r>
              <a:rPr lang="en-US" sz="3600" b="1" dirty="0" smtClean="0">
                <a:solidFill>
                  <a:schemeClr val="tx1"/>
                </a:solidFill>
                <a:effectLst>
                  <a:outerShdw blurRad="38100" dist="38100" dir="2700000" algn="tl">
                    <a:srgbClr val="000000">
                      <a:alpha val="43137"/>
                    </a:srgbClr>
                  </a:outerShdw>
                </a:effectLst>
                <a:cs typeface="Akhbar MT" pitchFamily="2" charset="-78"/>
              </a:rPr>
              <a:t>4</a:t>
            </a:r>
            <a:r>
              <a:rPr lang="ar-SA" sz="3600" b="1" dirty="0" smtClean="0">
                <a:solidFill>
                  <a:schemeClr val="tx1"/>
                </a:solidFill>
                <a:effectLst>
                  <a:outerShdw blurRad="38100" dist="38100" dir="2700000" algn="tl">
                    <a:srgbClr val="000000">
                      <a:alpha val="43137"/>
                    </a:srgbClr>
                  </a:outerShdw>
                </a:effectLst>
                <a:cs typeface="Akhbar MT" pitchFamily="2" charset="-78"/>
              </a:rPr>
              <a:t>- زيادة فاعلية البيع الشخصي</a:t>
            </a:r>
            <a:r>
              <a:rPr lang="ar-SA" sz="3600" dirty="0" smtClean="0">
                <a:solidFill>
                  <a:schemeClr val="tx1"/>
                </a:solidFill>
                <a:cs typeface="Akhbar MT" pitchFamily="2" charset="-78"/>
              </a:rPr>
              <a:t>: يهدف الإعلان إلى تدعيم وزيادة كفاءة جهود رجال البيع من خلال إمداد المستهلكين الحاليين والمرتقبين بالمعلومات عن المنتجات وتشجيعهم على اتخاذ قرار الشراء ويظهر الإعلان الاستعداد لتزويد المستهلك بالمعلومات التي سيتحصل عليها من رجال البيع.</a:t>
            </a:r>
            <a:endParaRPr lang="ar-SA" sz="3600" dirty="0">
              <a:solidFill>
                <a:schemeClr val="tx1"/>
              </a:solidFill>
              <a:cs typeface="Akhbar MT" pitchFamily="2" charset="-78"/>
            </a:endParaRPr>
          </a:p>
        </p:txBody>
      </p:sp>
    </p:spTree>
    <p:extLst>
      <p:ext uri="{BB962C8B-B14F-4D97-AF65-F5344CB8AC3E}">
        <p14:creationId xmlns:p14="http://schemas.microsoft.com/office/powerpoint/2010/main" val="402730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2" end="2"/>
                                            </p:txEl>
                                          </p:spTgt>
                                        </p:tgtEl>
                                        <p:attrNameLst>
                                          <p:attrName>style.color</p:attrName>
                                        </p:attrNameLst>
                                      </p:cBhvr>
                                      <p:to>
                                        <a:schemeClr val="bg1"/>
                                      </p:to>
                                    </p:animClr>
                                    <p:animClr clrSpc="rgb" dir="cw">
                                      <p:cBhvr>
                                        <p:cTn id="14" dur="250" autoRev="1" fill="remove"/>
                                        <p:tgtEl>
                                          <p:spTgt spid="3">
                                            <p:txEl>
                                              <p:pRg st="2" end="2"/>
                                            </p:txEl>
                                          </p:spTgt>
                                        </p:tgtEl>
                                        <p:attrNameLst>
                                          <p:attrName>fillcolor</p:attrName>
                                        </p:attrNameLst>
                                      </p:cBhvr>
                                      <p:to>
                                        <a:schemeClr val="bg1"/>
                                      </p:to>
                                    </p:animClr>
                                    <p:set>
                                      <p:cBhvr>
                                        <p:cTn id="15" dur="250" autoRev="1" fill="remove"/>
                                        <p:tgtEl>
                                          <p:spTgt spid="3">
                                            <p:txEl>
                                              <p:pRg st="2" end="2"/>
                                            </p:txEl>
                                          </p:spTgt>
                                        </p:tgtEl>
                                        <p:attrNameLst>
                                          <p:attrName>fill.type</p:attrName>
                                        </p:attrNameLst>
                                      </p:cBhvr>
                                      <p:to>
                                        <p:strVal val="solid"/>
                                      </p:to>
                                    </p:set>
                                    <p:set>
                                      <p:cBhvr>
                                        <p:cTn id="16"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686800" cy="6615953"/>
          </a:xfrm>
          <a:noFill/>
          <a:ln>
            <a:noFill/>
          </a:ln>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dirty="0" smtClean="0">
                <a:effectLst>
                  <a:outerShdw blurRad="38100" dist="38100" dir="2700000" algn="tl">
                    <a:srgbClr val="000000">
                      <a:alpha val="43137"/>
                    </a:srgbClr>
                  </a:outerShdw>
                </a:effectLst>
                <a:cs typeface="Akhbar MT" pitchFamily="2" charset="-78"/>
              </a:rPr>
              <a:t>ثانيا</a:t>
            </a:r>
            <a:r>
              <a:rPr lang="ar-IQ" sz="3600" dirty="0" smtClean="0">
                <a:effectLst>
                  <a:outerShdw blurRad="38100" dist="38100" dir="2700000" algn="tl">
                    <a:srgbClr val="000000">
                      <a:alpha val="43137"/>
                    </a:srgbClr>
                  </a:outerShdw>
                </a:effectLst>
                <a:cs typeface="Akhbar MT" pitchFamily="2" charset="-78"/>
              </a:rPr>
              <a:t>ً</a:t>
            </a:r>
            <a:r>
              <a:rPr lang="ar-SA" sz="3600" dirty="0" smtClean="0">
                <a:effectLst>
                  <a:outerShdw blurRad="38100" dist="38100" dir="2700000" algn="tl">
                    <a:srgbClr val="000000">
                      <a:alpha val="43137"/>
                    </a:srgbClr>
                  </a:outerShdw>
                </a:effectLst>
                <a:cs typeface="Akhbar MT" pitchFamily="2" charset="-78"/>
              </a:rPr>
              <a:t>: </a:t>
            </a:r>
            <a:r>
              <a:rPr lang="ar-SA" sz="3600" dirty="0">
                <a:effectLst>
                  <a:outerShdw blurRad="38100" dist="38100" dir="2700000" algn="tl">
                    <a:srgbClr val="000000">
                      <a:alpha val="43137"/>
                    </a:srgbClr>
                  </a:outerShdw>
                </a:effectLst>
                <a:cs typeface="Akhbar MT" pitchFamily="2" charset="-78"/>
              </a:rPr>
              <a:t>البيع الشخصي:</a:t>
            </a:r>
          </a:p>
          <a:p>
            <a:pPr marL="34290" indent="0" algn="justLow" rtl="1">
              <a:buNone/>
            </a:pPr>
            <a:r>
              <a:rPr lang="ar-SA" sz="3600" dirty="0">
                <a:cs typeface="Akhbar MT" pitchFamily="2" charset="-78"/>
              </a:rPr>
              <a:t>تعد المباشرة في نقل المنتج أو الخدمة إلى المستخدم أحدى الطرائق والأساليب المعتمدة والتي تشكيل علاقة مباشرة في تحديد الاحتياج وكذلك تقديم المعلومات اللازمة للمستهلك بأهمية الخدمة وكيفية الاستفادة منها نجد إن عملية البيع المباشر أو الشخصي تمثل عنصر للترويج يتناسب مع مستوى الوعي والثقافة العامة لذا نجد إن البيع الشخصي هو أكثر الوسائل قوة وأثراً على الزبون ويكون بأخذ موعد تليفوني مسبق أو عن طريق المراسلة أو بمجرد طرق باب الزبون والدخول وعادة</a:t>
            </a:r>
            <a:r>
              <a:rPr lang="ar-IQ" sz="3600" dirty="0">
                <a:cs typeface="Akhbar MT" pitchFamily="2" charset="-78"/>
              </a:rPr>
              <a:t>ً</a:t>
            </a:r>
            <a:r>
              <a:rPr lang="ar-SA" sz="3600" dirty="0">
                <a:cs typeface="Akhbar MT" pitchFamily="2" charset="-78"/>
              </a:rPr>
              <a:t> ما يكون الاتصال التلفوني الم</a:t>
            </a:r>
            <a:r>
              <a:rPr lang="ar-IQ" sz="3600" dirty="0">
                <a:cs typeface="Akhbar MT" pitchFamily="2" charset="-78"/>
              </a:rPr>
              <a:t>ُ</a:t>
            </a:r>
            <a:r>
              <a:rPr lang="ar-SA" sz="3600" dirty="0">
                <a:cs typeface="Akhbar MT" pitchFamily="2" charset="-78"/>
              </a:rPr>
              <a:t>سبق اثر التعريف والتمهيد لمثل هذه المقابلات .</a:t>
            </a:r>
          </a:p>
          <a:p>
            <a:pPr algn="r" rtl="1"/>
            <a:endParaRPr lang="ar-SA" sz="3600" dirty="0">
              <a:cs typeface="Akhbar MT" pitchFamily="2" charset="-78"/>
            </a:endParaRPr>
          </a:p>
        </p:txBody>
      </p:sp>
    </p:spTree>
    <p:extLst>
      <p:ext uri="{BB962C8B-B14F-4D97-AF65-F5344CB8AC3E}">
        <p14:creationId xmlns:p14="http://schemas.microsoft.com/office/powerpoint/2010/main" val="87008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bg/>
                                          </p:spTgt>
                                        </p:tgtEl>
                                        <p:attrNameLst>
                                          <p:attrName>r</p:attrName>
                                        </p:attrNameLst>
                                      </p:cBhvr>
                                    </p:animRot>
                                    <p:animRot by="-240000">
                                      <p:cBhvr>
                                        <p:cTn id="7" dur="200" fill="hold">
                                          <p:stCondLst>
                                            <p:cond delay="200"/>
                                          </p:stCondLst>
                                        </p:cTn>
                                        <p:tgtEl>
                                          <p:spTgt spid="3">
                                            <p:bg/>
                                          </p:spTgt>
                                        </p:tgtEl>
                                        <p:attrNameLst>
                                          <p:attrName>r</p:attrName>
                                        </p:attrNameLst>
                                      </p:cBhvr>
                                    </p:animRot>
                                    <p:animRot by="240000">
                                      <p:cBhvr>
                                        <p:cTn id="8" dur="200" fill="hold">
                                          <p:stCondLst>
                                            <p:cond delay="400"/>
                                          </p:stCondLst>
                                        </p:cTn>
                                        <p:tgtEl>
                                          <p:spTgt spid="3">
                                            <p:bg/>
                                          </p:spTgt>
                                        </p:tgtEl>
                                        <p:attrNameLst>
                                          <p:attrName>r</p:attrName>
                                        </p:attrNameLst>
                                      </p:cBhvr>
                                    </p:animRot>
                                    <p:animRot by="-240000">
                                      <p:cBhvr>
                                        <p:cTn id="9" dur="200" fill="hold">
                                          <p:stCondLst>
                                            <p:cond delay="600"/>
                                          </p:stCondLst>
                                        </p:cTn>
                                        <p:tgtEl>
                                          <p:spTgt spid="3">
                                            <p:bg/>
                                          </p:spTgt>
                                        </p:tgtEl>
                                        <p:attrNameLst>
                                          <p:attrName>r</p:attrName>
                                        </p:attrNameLst>
                                      </p:cBhvr>
                                    </p:animRot>
                                    <p:animRot by="120000">
                                      <p:cBhvr>
                                        <p:cTn id="10" dur="200" fill="hold">
                                          <p:stCondLst>
                                            <p:cond delay="800"/>
                                          </p:stCondLst>
                                        </p:cTn>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0" end="0"/>
                                            </p:txEl>
                                          </p:spTgt>
                                        </p:tgtEl>
                                        <p:attrNameLst>
                                          <p:attrName>r</p:attrName>
                                        </p:attrNameLst>
                                      </p:cBhvr>
                                    </p:animRot>
                                    <p:animRot by="-240000">
                                      <p:cBhvr>
                                        <p:cTn id="15" dur="200" fill="hold">
                                          <p:stCondLst>
                                            <p:cond delay="200"/>
                                          </p:stCondLst>
                                        </p:cTn>
                                        <p:tgtEl>
                                          <p:spTgt spid="3">
                                            <p:txEl>
                                              <p:pRg st="0" end="0"/>
                                            </p:txEl>
                                          </p:spTgt>
                                        </p:tgtEl>
                                        <p:attrNameLst>
                                          <p:attrName>r</p:attrName>
                                        </p:attrNameLst>
                                      </p:cBhvr>
                                    </p:animRot>
                                    <p:animRot by="240000">
                                      <p:cBhvr>
                                        <p:cTn id="16" dur="200" fill="hold">
                                          <p:stCondLst>
                                            <p:cond delay="400"/>
                                          </p:stCondLst>
                                        </p:cTn>
                                        <p:tgtEl>
                                          <p:spTgt spid="3">
                                            <p:txEl>
                                              <p:pRg st="0" end="0"/>
                                            </p:txEl>
                                          </p:spTgt>
                                        </p:tgtEl>
                                        <p:attrNameLst>
                                          <p:attrName>r</p:attrName>
                                        </p:attrNameLst>
                                      </p:cBhvr>
                                    </p:animRot>
                                    <p:animRot by="-240000">
                                      <p:cBhvr>
                                        <p:cTn id="17" dur="200" fill="hold">
                                          <p:stCondLst>
                                            <p:cond delay="600"/>
                                          </p:stCondLst>
                                        </p:cTn>
                                        <p:tgtEl>
                                          <p:spTgt spid="3">
                                            <p:txEl>
                                              <p:pRg st="0" end="0"/>
                                            </p:txEl>
                                          </p:spTgt>
                                        </p:tgtEl>
                                        <p:attrNameLst>
                                          <p:attrName>r</p:attrName>
                                        </p:attrNameLst>
                                      </p:cBhvr>
                                    </p:animRot>
                                    <p:animRot by="120000">
                                      <p:cBhvr>
                                        <p:cTn id="18" dur="200" fill="hold">
                                          <p:stCondLst>
                                            <p:cond delay="80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1" end="1"/>
                                            </p:txEl>
                                          </p:spTgt>
                                        </p:tgtEl>
                                        <p:attrNameLst>
                                          <p:attrName>r</p:attrName>
                                        </p:attrNameLst>
                                      </p:cBhvr>
                                    </p:animRot>
                                    <p:animRot by="-240000">
                                      <p:cBhvr>
                                        <p:cTn id="23" dur="200" fill="hold">
                                          <p:stCondLst>
                                            <p:cond delay="200"/>
                                          </p:stCondLst>
                                        </p:cTn>
                                        <p:tgtEl>
                                          <p:spTgt spid="3">
                                            <p:txEl>
                                              <p:pRg st="1" end="1"/>
                                            </p:txEl>
                                          </p:spTgt>
                                        </p:tgtEl>
                                        <p:attrNameLst>
                                          <p:attrName>r</p:attrName>
                                        </p:attrNameLst>
                                      </p:cBhvr>
                                    </p:animRot>
                                    <p:animRot by="240000">
                                      <p:cBhvr>
                                        <p:cTn id="24" dur="200" fill="hold">
                                          <p:stCondLst>
                                            <p:cond delay="400"/>
                                          </p:stCondLst>
                                        </p:cTn>
                                        <p:tgtEl>
                                          <p:spTgt spid="3">
                                            <p:txEl>
                                              <p:pRg st="1" end="1"/>
                                            </p:txEl>
                                          </p:spTgt>
                                        </p:tgtEl>
                                        <p:attrNameLst>
                                          <p:attrName>r</p:attrName>
                                        </p:attrNameLst>
                                      </p:cBhvr>
                                    </p:animRot>
                                    <p:animRot by="-240000">
                                      <p:cBhvr>
                                        <p:cTn id="25" dur="200" fill="hold">
                                          <p:stCondLst>
                                            <p:cond delay="600"/>
                                          </p:stCondLst>
                                        </p:cTn>
                                        <p:tgtEl>
                                          <p:spTgt spid="3">
                                            <p:txEl>
                                              <p:pRg st="1" end="1"/>
                                            </p:txEl>
                                          </p:spTgt>
                                        </p:tgtEl>
                                        <p:attrNameLst>
                                          <p:attrName>r</p:attrName>
                                        </p:attrNameLst>
                                      </p:cBhvr>
                                    </p:animRot>
                                    <p:animRot by="120000">
                                      <p:cBhvr>
                                        <p:cTn id="26"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915400" cy="6629400"/>
          </a:xfrm>
          <a:noFill/>
          <a:ln>
            <a:noFill/>
          </a:ln>
        </p:spPr>
        <p:style>
          <a:lnRef idx="1">
            <a:schemeClr val="accent2"/>
          </a:lnRef>
          <a:fillRef idx="2">
            <a:schemeClr val="accent2"/>
          </a:fillRef>
          <a:effectRef idx="1">
            <a:schemeClr val="accent2"/>
          </a:effectRef>
          <a:fontRef idx="minor">
            <a:schemeClr val="dk1"/>
          </a:fontRef>
        </p:style>
        <p:txBody>
          <a:bodyPr>
            <a:normAutofit/>
          </a:bodyPr>
          <a:lstStyle/>
          <a:p>
            <a:pPr marL="137160" indent="0" algn="just" rtl="1">
              <a:buNone/>
            </a:pPr>
            <a:r>
              <a:rPr lang="ar-IQ" sz="2400" b="1" dirty="0" err="1" smtClean="0">
                <a:cs typeface="Akhbar MT" pitchFamily="2" charset="-78"/>
              </a:rPr>
              <a:t>ثا</a:t>
            </a:r>
            <a:r>
              <a:rPr lang="ar-SA" sz="2800" b="1" dirty="0" err="1" smtClean="0">
                <a:cs typeface="Akhbar MT" pitchFamily="2" charset="-78"/>
              </a:rPr>
              <a:t>لثا</a:t>
            </a:r>
            <a:r>
              <a:rPr lang="ar-IQ" sz="2800" b="1" dirty="0" smtClean="0">
                <a:cs typeface="Akhbar MT" pitchFamily="2" charset="-78"/>
              </a:rPr>
              <a:t>ً</a:t>
            </a:r>
            <a:r>
              <a:rPr lang="ar-SA" sz="2800" b="1" dirty="0" smtClean="0">
                <a:cs typeface="Akhbar MT" pitchFamily="2" charset="-78"/>
              </a:rPr>
              <a:t> </a:t>
            </a:r>
            <a:r>
              <a:rPr lang="ar-SA" sz="2800" b="1" dirty="0">
                <a:cs typeface="Akhbar MT" pitchFamily="2" charset="-78"/>
              </a:rPr>
              <a:t>- العلاقات العامة</a:t>
            </a:r>
            <a:r>
              <a:rPr lang="ar-SA" sz="2400" b="1" dirty="0">
                <a:cs typeface="Akhbar MT" pitchFamily="2" charset="-78"/>
              </a:rPr>
              <a:t>:</a:t>
            </a:r>
          </a:p>
          <a:p>
            <a:pPr algn="just" rtl="1"/>
            <a:r>
              <a:rPr lang="ar-SA" sz="2400" dirty="0">
                <a:cs typeface="Akhbar MT" pitchFamily="2" charset="-78"/>
              </a:rPr>
              <a:t>إن </a:t>
            </a:r>
            <a:r>
              <a:rPr lang="ar-IQ" sz="2400" dirty="0">
                <a:cs typeface="Akhbar MT" pitchFamily="2" charset="-78"/>
              </a:rPr>
              <a:t>أ</a:t>
            </a:r>
            <a:r>
              <a:rPr lang="ar-SA" sz="2400" dirty="0">
                <a:cs typeface="Akhbar MT" pitchFamily="2" charset="-78"/>
              </a:rPr>
              <a:t>غلب الشركات تعتمد في تعريف هويتها ومنتجاتها وخدماتها عن طريق الإعلام والعلاقات العامة وتخصص نفقات شتى ومتنوعة لإيصال البطاقة التعريفية عن الشركة ونشاطها وأهمية منتجاتها للمستفيدين  حيث تكون أكثر فعالية في مجال العلاقات العامة ولاسيما انه</a:t>
            </a:r>
            <a:r>
              <a:rPr lang="ar-IQ" sz="2400" dirty="0">
                <a:cs typeface="Akhbar MT" pitchFamily="2" charset="-78"/>
              </a:rPr>
              <a:t>ُ</a:t>
            </a:r>
            <a:r>
              <a:rPr lang="ar-SA" sz="2400" dirty="0">
                <a:cs typeface="Akhbar MT" pitchFamily="2" charset="-78"/>
              </a:rPr>
              <a:t> يسعى </a:t>
            </a:r>
            <a:r>
              <a:rPr lang="ar-SA" sz="2400" dirty="0" err="1">
                <a:cs typeface="Akhbar MT" pitchFamily="2" charset="-78"/>
              </a:rPr>
              <a:t>لل</a:t>
            </a:r>
            <a:r>
              <a:rPr lang="ar-IQ" sz="2400" dirty="0">
                <a:cs typeface="Akhbar MT" pitchFamily="2" charset="-78"/>
              </a:rPr>
              <a:t>أ</a:t>
            </a:r>
            <a:r>
              <a:rPr lang="ar-SA" sz="2400" dirty="0">
                <a:cs typeface="Akhbar MT" pitchFamily="2" charset="-78"/>
              </a:rPr>
              <a:t>تصال بمختلف ال</a:t>
            </a:r>
            <a:r>
              <a:rPr lang="ar-IQ" sz="2400" dirty="0">
                <a:cs typeface="Akhbar MT" pitchFamily="2" charset="-78"/>
              </a:rPr>
              <a:t>أ</a:t>
            </a:r>
            <a:r>
              <a:rPr lang="ar-SA" sz="2400" dirty="0">
                <a:cs typeface="Akhbar MT" pitchFamily="2" charset="-78"/>
              </a:rPr>
              <a:t>فراد والشركات فهو واسع النشاط لذا تعد العلاقات العامة من عناصر المزيج الترويجي ذات الأولوية لأغراض التسويق إذ عرفتها جمعية العلاقات الأمريكية بأنها نشاط موجه لبناء وتدعيم العلاقات السليمة والمنتجة بين المؤسسة وجهورها كالعلماء والموظفين والمساهمين أو الجمهور بوجه عام بهدف تسهيل عملية صياغة سياستها حسب الظروف المحيطة بيها وشرح هذه السياسة.</a:t>
            </a:r>
          </a:p>
          <a:p>
            <a:pPr algn="just" rtl="1"/>
            <a:endParaRPr lang="ar-SA" sz="2400" dirty="0">
              <a:cs typeface="Akhbar MT" pitchFamily="2" charset="-78"/>
            </a:endParaRPr>
          </a:p>
          <a:p>
            <a:pPr marL="137160" indent="0" algn="just" rtl="1">
              <a:buNone/>
            </a:pPr>
            <a:r>
              <a:rPr lang="ar-SA" sz="2800" b="1" dirty="0" smtClean="0">
                <a:cs typeface="Akhbar MT" pitchFamily="2" charset="-78"/>
              </a:rPr>
              <a:t>رابعا</a:t>
            </a:r>
            <a:r>
              <a:rPr lang="ar-IQ" sz="2800" b="1" dirty="0" smtClean="0">
                <a:cs typeface="Akhbar MT" pitchFamily="2" charset="-78"/>
              </a:rPr>
              <a:t>ً</a:t>
            </a:r>
            <a:r>
              <a:rPr lang="ar-SA" sz="2800" b="1" dirty="0" smtClean="0">
                <a:cs typeface="Akhbar MT" pitchFamily="2" charset="-78"/>
              </a:rPr>
              <a:t>- </a:t>
            </a:r>
            <a:r>
              <a:rPr lang="ar-SA" sz="2800" b="1" dirty="0">
                <a:cs typeface="Akhbar MT" pitchFamily="2" charset="-78"/>
              </a:rPr>
              <a:t>تنشيط المبيعات:</a:t>
            </a:r>
          </a:p>
          <a:p>
            <a:pPr algn="just" rtl="1"/>
            <a:r>
              <a:rPr lang="ar-SA" sz="2400" dirty="0">
                <a:cs typeface="Akhbar MT" pitchFamily="2" charset="-78"/>
              </a:rPr>
              <a:t>إن الشركة مهما كان</a:t>
            </a:r>
            <a:r>
              <a:rPr lang="ar-IQ" sz="2400" dirty="0">
                <a:cs typeface="Akhbar MT" pitchFamily="2" charset="-78"/>
              </a:rPr>
              <a:t>َ</a:t>
            </a:r>
            <a:r>
              <a:rPr lang="ar-SA" sz="2400" dirty="0">
                <a:cs typeface="Akhbar MT" pitchFamily="2" charset="-78"/>
              </a:rPr>
              <a:t> حجمها وحسب المنتوج أو الخدمة التي تقدمها تسعى دائماً لزيادة مبيعاتها وتنشيطها بمختلف الوسائل المتاحة والبحث عن أسواق وأساليب للبيع مستعملة كل التقنيات والوسائل لذا فان</a:t>
            </a:r>
            <a:r>
              <a:rPr lang="ar-IQ" sz="2400" dirty="0">
                <a:cs typeface="Akhbar MT" pitchFamily="2" charset="-78"/>
              </a:rPr>
              <a:t>َ</a:t>
            </a:r>
            <a:r>
              <a:rPr lang="ar-SA" sz="2400" dirty="0">
                <a:cs typeface="Akhbar MT" pitchFamily="2" charset="-78"/>
              </a:rPr>
              <a:t> الترويج في حد ذاته ليس غاية وإنما وسيلة إذ يؤدي دوراً مهماً في ترويج الخدمات عن طريق وسائل التنشيط المتعددة والتي تهدف جميعها إلى زيادة الطلب على الخدمات وتعود على أهمية تنشيط المبيعات في مجال الخدمات للتطورات التكنولوجية التي أثرت على تسويق الخدمات فانتشار أساليب البيع الآلي والخدمة الذاتية لبعض الخدمات أدت إلى انخفاض الدور الذي يؤديه مقدم الخدمة الأمر الذي أدى إلى زيادة الاهتمام بعنصر التنشيط لغرض إثارة مستفيدي الخدمات .</a:t>
            </a:r>
          </a:p>
          <a:p>
            <a:pPr algn="just" rtl="1"/>
            <a:endParaRPr lang="ar-SA" sz="2400" dirty="0">
              <a:cs typeface="Akhbar MT" pitchFamily="2" charset="-78"/>
            </a:endParaRPr>
          </a:p>
        </p:txBody>
      </p:sp>
    </p:spTree>
    <p:extLst>
      <p:ext uri="{BB962C8B-B14F-4D97-AF65-F5344CB8AC3E}">
        <p14:creationId xmlns:p14="http://schemas.microsoft.com/office/powerpoint/2010/main" val="220367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الأساس">
  <a:themeElements>
    <a:clrScheme name="الأساس">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الأساس">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الأساس">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TM03457444[[fn=الأساس]]</Template>
  <TotalTime>349</TotalTime>
  <Words>1078</Words>
  <Application>Microsoft Office PowerPoint</Application>
  <PresentationFormat>عرض على الشاشة (3:4)‏</PresentationFormat>
  <Paragraphs>53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الأساس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ali-omer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Administrator</dc:creator>
  <cp:lastModifiedBy>Administrator</cp:lastModifiedBy>
  <cp:revision>21</cp:revision>
  <dcterms:created xsi:type="dcterms:W3CDTF">2023-11-27T18:02:39Z</dcterms:created>
  <dcterms:modified xsi:type="dcterms:W3CDTF">2024-02-01T19:34:54Z</dcterms:modified>
</cp:coreProperties>
</file>