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16" r:id="rId2"/>
    <p:sldId id="317" r:id="rId3"/>
    <p:sldId id="318" r:id="rId4"/>
    <p:sldId id="319" r:id="rId5"/>
    <p:sldId id="320" r:id="rId6"/>
    <p:sldId id="321" r:id="rId7"/>
    <p:sldId id="322" r:id="rId8"/>
    <p:sldId id="32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4660"/>
  </p:normalViewPr>
  <p:slideViewPr>
    <p:cSldViewPr snapToGrid="0">
      <p:cViewPr varScale="1">
        <p:scale>
          <a:sx n="52" d="100"/>
          <a:sy n="52" d="100"/>
        </p:scale>
        <p:origin x="8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D46CE-BE0E-4F2B-B864-F8AE26A6F8FE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B9273-754C-4590-9EBD-1EB3022DD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2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B3BEF-E346-F866-3214-EB163CE82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862F3A-2434-4290-F108-E50D2DC4E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706BA-D30B-9AC3-96B9-8EB39303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3539-CEE9-4428-BBA7-BA19077DDC4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A66D5-7101-4684-B837-B7A6668DB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DCF0E-F35C-4C07-0B42-A09B98AD7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4C60-96C1-42EB-A0B0-313950653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76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96486-999D-FD07-08E6-60C364A16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0BACD-CFA5-B813-83BC-547A06957F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ADC71-859E-0A6B-A7F7-56F0AD827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3539-CEE9-4428-BBA7-BA19077DDC4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15CFA-F86A-F18D-8F70-EA6F33E1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149E2-A628-9295-84A4-944B08432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4C60-96C1-42EB-A0B0-313950653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4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FE030E-8091-168A-0F1F-C6CB46698F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A78FB-9BC0-EB76-85EF-F73F05680E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C02A5-FE17-474B-07BA-466A520AE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3539-CEE9-4428-BBA7-BA19077DDC4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33A31-F47E-9E65-E11A-BEBF8725A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DAF3D-0023-1D09-AAC3-03426A28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4C60-96C1-42EB-A0B0-313950653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94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30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A4D32-6290-6C6E-4E98-5EFA4F463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092C1-8D47-9E49-C7F4-C1D1C47F1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2F88B-2F70-7FEE-FB1A-A739B312F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3539-CEE9-4428-BBA7-BA19077DDC4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246DB-5845-5D76-FE9C-DDB949757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B8C21-3851-3A4F-B4B0-680201B5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4C60-96C1-42EB-A0B0-313950653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1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D3433-815F-CAC7-F839-068F16C7B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51223-840E-C1CD-B9D9-F92DCC1CF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45327-7C31-DC90-D41F-591A8FB5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3539-CEE9-4428-BBA7-BA19077DDC4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991A5-0C5F-6ECD-2BBF-ACB810CDA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EDC24-62C8-F0BE-2233-FD3BC051B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4C60-96C1-42EB-A0B0-313950653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33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9F7B4-076E-49A6-E864-E90CD4FA6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4CF0C-E5C6-478E-580D-DB9EC16629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44F713-415E-0163-00A6-E3BD8E5B4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69F2C8-4506-D714-B839-7108DDCB6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3539-CEE9-4428-BBA7-BA19077DDC4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22DFE-D02C-40C8-623E-A208C930B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65A49-8F80-98B9-463B-C81B6F79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4C60-96C1-42EB-A0B0-313950653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8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C32E8-DB45-F320-4309-E06656A11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05D46-1209-F726-DFFD-A89501F9A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64C6D0-ED81-575E-C0A8-3B7059012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7F6351-147B-1FEE-A2BC-F7851CF09A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DF080F-2016-7D07-FA0B-198EE84257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B8B881-D6C9-FF3C-BEA0-AB382D63F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3539-CEE9-4428-BBA7-BA19077DDC4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3E8FEA-0B5E-14D9-F701-4970B5838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CD147A-454F-39E7-2D0E-B87ED7842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4C60-96C1-42EB-A0B0-313950653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05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FA527-714E-D9F0-EE6A-207BEE2E5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155EC-FFAA-ABFA-BCC1-62DA68DE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3539-CEE9-4428-BBA7-BA19077DDC4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694A58-5B38-98B3-A5BF-E2D358D87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5EF5D3-97F8-E0A4-3C3A-72C173F71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4C60-96C1-42EB-A0B0-313950653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2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F9FB86-5236-A156-D451-E71012597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3539-CEE9-4428-BBA7-BA19077DDC4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673257-4BC0-4D67-B461-710CF77B6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ED354-CBAB-C789-DC85-67F2D0FA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4C60-96C1-42EB-A0B0-313950653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28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D5285-514A-5946-C7E6-589FB2F3E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573AE-DFD9-B0C5-8788-C652EAB8F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B5ABB3-76AE-E317-AECA-7FC82A9E7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195810-B99E-00B0-B5C3-0B488615F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3539-CEE9-4428-BBA7-BA19077DDC4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900FA-CCFB-A874-35F4-6C803AD8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8B981-CD3A-86C1-2450-56063FCC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4C60-96C1-42EB-A0B0-313950653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33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B2AC6-A98A-C8C2-E4AB-E8188DB81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155DFD-A632-A3FB-6972-D9BE45951B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EFA52-CDED-55DB-396F-39DB481EF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8516D7-1E05-84B1-B8D5-BB991A217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3539-CEE9-4428-BBA7-BA19077DDC4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AB98A-524B-C89A-6BB8-0A8A6F122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3ADC5E-DADE-4A9E-EB65-6FA1B6593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4C60-96C1-42EB-A0B0-313950653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94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8CA6EA-FADB-BCF9-3CDB-F19A69193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5D77D-B69C-8C42-67FD-65307F32B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99FE6-2332-C3A0-F713-7C575351F7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63539-CEE9-4428-BBA7-BA19077DDC42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8B1AC-923A-63DC-DE8F-A29EC0E85C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DF4A6-E1CC-C825-4EF0-F5F458EDD4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4C60-96C1-42EB-A0B0-313950653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0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1"/>
          <p:cNvSpPr/>
          <p:nvPr/>
        </p:nvSpPr>
        <p:spPr>
          <a:xfrm>
            <a:off x="2044751" y="2033489"/>
            <a:ext cx="4673501" cy="1388666"/>
          </a:xfrm>
          <a:prstGeom prst="rect">
            <a:avLst/>
          </a:prstGeom>
          <a:noFill/>
          <a:ln/>
        </p:spPr>
        <p:txBody>
          <a:bodyPr wrap="square" lIns="64008" tIns="32004" rIns="64008" bIns="32004" rtlCol="0" anchor="t"/>
          <a:lstStyle/>
          <a:p>
            <a:pPr>
              <a:lnSpc>
                <a:spcPts val="4593"/>
              </a:lnSpc>
            </a:pPr>
            <a:r>
              <a:rPr lang="en-US" sz="37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وحدات الادخال والاخراج في الحاسوب</a:t>
            </a:r>
            <a:endParaRPr lang="en-US" sz="3700" dirty="0"/>
          </a:p>
        </p:txBody>
      </p:sp>
      <p:sp>
        <p:nvSpPr>
          <p:cNvPr id="6" name="Text 2"/>
          <p:cNvSpPr/>
          <p:nvPr/>
        </p:nvSpPr>
        <p:spPr>
          <a:xfrm>
            <a:off x="2044751" y="3699868"/>
            <a:ext cx="4673501" cy="592336"/>
          </a:xfrm>
          <a:prstGeom prst="rect">
            <a:avLst/>
          </a:prstGeom>
          <a:noFill/>
          <a:ln/>
        </p:spPr>
        <p:txBody>
          <a:bodyPr wrap="square" lIns="64008" tIns="32004" rIns="64008" bIns="32004" rtlCol="0" anchor="t"/>
          <a:lstStyle/>
          <a:p>
            <a:pPr>
              <a:lnSpc>
                <a:spcPts val="1959"/>
              </a:lnSpc>
            </a:pPr>
            <a:r>
              <a:rPr lang="en-US" sz="120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يهدف هذا العرض لتوضيح أهمية وحدات الإدخال والإخراج في الحاسوب وتحديد أنواعها ووظائفها المختلفة.</a:t>
            </a:r>
            <a:endParaRPr lang="en-US" sz="1200" dirty="0"/>
          </a:p>
        </p:txBody>
      </p:sp>
      <p:sp>
        <p:nvSpPr>
          <p:cNvPr id="7" name="Shape 3"/>
          <p:cNvSpPr/>
          <p:nvPr/>
        </p:nvSpPr>
        <p:spPr>
          <a:xfrm>
            <a:off x="2044750" y="4514354"/>
            <a:ext cx="222126" cy="296168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513" y="4520704"/>
            <a:ext cx="212601" cy="28346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2336304" y="4500464"/>
            <a:ext cx="1619250" cy="324048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2143"/>
              </a:lnSpc>
            </a:pPr>
            <a:r>
              <a:rPr lang="en-US" sz="1500" b="1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by م.م.ابتسام كريم تركي</a:t>
            </a:r>
            <a:endParaRPr lang="en-US" sz="1500" dirty="0"/>
          </a:p>
        </p:txBody>
      </p:sp>
      <p:pic>
        <p:nvPicPr>
          <p:cNvPr id="12" name="Picture 11" descr="A usb cable connected to a computer&#10;&#10;Description automatically generated">
            <a:extLst>
              <a:ext uri="{FF2B5EF4-FFF2-40B4-BE49-F238E27FC236}">
                <a16:creationId xmlns:a16="http://schemas.microsoft.com/office/drawing/2014/main" id="{8E0E7A1A-4A9A-F466-5DE9-CEDD38886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719" y="398207"/>
            <a:ext cx="3141768" cy="628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09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FFFA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1"/>
          <p:cNvSpPr/>
          <p:nvPr/>
        </p:nvSpPr>
        <p:spPr>
          <a:xfrm>
            <a:off x="3712740" y="1057969"/>
            <a:ext cx="4195763" cy="578644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3828"/>
              </a:lnSpc>
            </a:pPr>
            <a:r>
              <a:rPr lang="en-US" sz="31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تعريف وحدات الإدخال والإخراج</a:t>
            </a:r>
            <a:endParaRPr lang="en-US" sz="3100" dirty="0"/>
          </a:p>
        </p:txBody>
      </p:sp>
      <p:sp>
        <p:nvSpPr>
          <p:cNvPr id="6" name="Shape 2"/>
          <p:cNvSpPr/>
          <p:nvPr/>
        </p:nvSpPr>
        <p:spPr>
          <a:xfrm>
            <a:off x="2991744" y="4373465"/>
            <a:ext cx="312464" cy="416619"/>
          </a:xfrm>
          <a:prstGeom prst="roundRect">
            <a:avLst>
              <a:gd name="adj" fmla="val 26667"/>
            </a:avLst>
          </a:prstGeom>
          <a:solidFill>
            <a:srgbClr val="FFE0E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3"/>
          <p:cNvSpPr/>
          <p:nvPr/>
        </p:nvSpPr>
        <p:spPr>
          <a:xfrm>
            <a:off x="3114602" y="4408190"/>
            <a:ext cx="66675" cy="347068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 algn="ctr">
              <a:lnSpc>
                <a:spcPts val="2297"/>
              </a:lnSpc>
            </a:pPr>
            <a:r>
              <a:rPr lang="en-US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1</a:t>
            </a:r>
            <a:endParaRPr lang="en-US" dirty="0"/>
          </a:p>
        </p:txBody>
      </p:sp>
      <p:sp>
        <p:nvSpPr>
          <p:cNvPr id="8" name="Text 4"/>
          <p:cNvSpPr/>
          <p:nvPr/>
        </p:nvSpPr>
        <p:spPr>
          <a:xfrm>
            <a:off x="3443065" y="4437062"/>
            <a:ext cx="1388715" cy="289322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14"/>
              </a:lnSpc>
            </a:pPr>
            <a:r>
              <a:rPr lang="en-US" sz="15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وحدات الإدخال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3443064" y="4911527"/>
            <a:ext cx="2583508" cy="592336"/>
          </a:xfrm>
          <a:prstGeom prst="rect">
            <a:avLst/>
          </a:prstGeom>
          <a:noFill/>
          <a:ln/>
        </p:spPr>
        <p:txBody>
          <a:bodyPr wrap="square" lIns="64008" tIns="32004" rIns="64008" bIns="32004" rtlCol="0" anchor="t"/>
          <a:lstStyle/>
          <a:p>
            <a:pPr>
              <a:lnSpc>
                <a:spcPts val="1959"/>
              </a:lnSpc>
            </a:pPr>
            <a:r>
              <a:rPr lang="en-US" sz="120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أساسية لإدخال البيانات إلى الحاسوب وتتضمن الكيبورد والماوس والماسح الضوئي وغيرها.</a:t>
            </a:r>
            <a:endParaRPr lang="en-US" sz="1200" dirty="0"/>
          </a:p>
        </p:txBody>
      </p:sp>
      <p:sp>
        <p:nvSpPr>
          <p:cNvPr id="10" name="Shape 6"/>
          <p:cNvSpPr/>
          <p:nvPr/>
        </p:nvSpPr>
        <p:spPr>
          <a:xfrm>
            <a:off x="6165429" y="4373465"/>
            <a:ext cx="312464" cy="416619"/>
          </a:xfrm>
          <a:prstGeom prst="roundRect">
            <a:avLst>
              <a:gd name="adj" fmla="val 26667"/>
            </a:avLst>
          </a:prstGeom>
          <a:solidFill>
            <a:srgbClr val="FFE0E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7"/>
          <p:cNvSpPr/>
          <p:nvPr/>
        </p:nvSpPr>
        <p:spPr>
          <a:xfrm>
            <a:off x="6264474" y="4408190"/>
            <a:ext cx="114300" cy="347068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 algn="ctr">
              <a:lnSpc>
                <a:spcPts val="2297"/>
              </a:lnSpc>
            </a:pPr>
            <a:r>
              <a:rPr lang="en-US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2</a:t>
            </a:r>
            <a:endParaRPr lang="en-US" dirty="0"/>
          </a:p>
        </p:txBody>
      </p:sp>
      <p:sp>
        <p:nvSpPr>
          <p:cNvPr id="12" name="Text 8"/>
          <p:cNvSpPr/>
          <p:nvPr/>
        </p:nvSpPr>
        <p:spPr>
          <a:xfrm>
            <a:off x="6616750" y="4437062"/>
            <a:ext cx="1388715" cy="289322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14"/>
              </a:lnSpc>
            </a:pPr>
            <a:r>
              <a:rPr lang="en-US" sz="15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وحدات الإخراج</a:t>
            </a:r>
            <a:endParaRPr lang="en-US" sz="1500" dirty="0"/>
          </a:p>
        </p:txBody>
      </p:sp>
      <p:sp>
        <p:nvSpPr>
          <p:cNvPr id="13" name="Text 9"/>
          <p:cNvSpPr/>
          <p:nvPr/>
        </p:nvSpPr>
        <p:spPr>
          <a:xfrm>
            <a:off x="6616749" y="4911527"/>
            <a:ext cx="2583508" cy="888504"/>
          </a:xfrm>
          <a:prstGeom prst="rect">
            <a:avLst/>
          </a:prstGeom>
          <a:noFill/>
          <a:ln/>
        </p:spPr>
        <p:txBody>
          <a:bodyPr wrap="square" lIns="64008" tIns="32004" rIns="64008" bIns="32004" rtlCol="0" anchor="t"/>
          <a:lstStyle/>
          <a:p>
            <a:pPr>
              <a:lnSpc>
                <a:spcPts val="1959"/>
              </a:lnSpc>
            </a:pPr>
            <a:r>
              <a:rPr lang="en-US" sz="120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تقدم البيانات للمستخدم عن طريق العرض أو الطباعة وتتضمن الشاشات والطابعات والسماعات وغيرها.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63269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FFFA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3780681" y="380306"/>
            <a:ext cx="2976563" cy="431602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2855"/>
              </a:lnSpc>
            </a:pPr>
            <a:r>
              <a:rPr lang="en-US" sz="23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أنواع وحدات الإدخال المختلفة</a:t>
            </a:r>
            <a:endParaRPr lang="en-US" sz="2300" dirty="0"/>
          </a:p>
        </p:txBody>
      </p:sp>
      <p:sp>
        <p:nvSpPr>
          <p:cNvPr id="6" name="Text 2"/>
          <p:cNvSpPr/>
          <p:nvPr/>
        </p:nvSpPr>
        <p:spPr>
          <a:xfrm>
            <a:off x="3780682" y="3104457"/>
            <a:ext cx="1035769" cy="215801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427"/>
              </a:lnSpc>
            </a:pPr>
            <a:r>
              <a:rPr lang="en-US" sz="11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لوحة المفاتيح</a:t>
            </a:r>
            <a:endParaRPr lang="en-US" sz="1100" dirty="0"/>
          </a:p>
        </p:txBody>
      </p:sp>
      <p:sp>
        <p:nvSpPr>
          <p:cNvPr id="7" name="Text 3"/>
          <p:cNvSpPr/>
          <p:nvPr/>
        </p:nvSpPr>
        <p:spPr>
          <a:xfrm>
            <a:off x="3780682" y="3458269"/>
            <a:ext cx="2237631" cy="220960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462"/>
              </a:lnSpc>
            </a:pPr>
            <a:r>
              <a:rPr lang="en-US" sz="90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تستخدم لإدخال البيانات النصية والرقمية.</a:t>
            </a:r>
            <a:endParaRPr lang="en-US" sz="900" dirty="0"/>
          </a:p>
        </p:txBody>
      </p:sp>
      <p:sp>
        <p:nvSpPr>
          <p:cNvPr id="9" name="Text 4"/>
          <p:cNvSpPr/>
          <p:nvPr/>
        </p:nvSpPr>
        <p:spPr>
          <a:xfrm>
            <a:off x="6173615" y="3104556"/>
            <a:ext cx="1035769" cy="215801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427"/>
              </a:lnSpc>
            </a:pPr>
            <a:r>
              <a:rPr lang="en-US" sz="11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الفأرة</a:t>
            </a:r>
            <a:endParaRPr lang="en-US" sz="1100" dirty="0"/>
          </a:p>
        </p:txBody>
      </p:sp>
      <p:sp>
        <p:nvSpPr>
          <p:cNvPr id="10" name="Text 5"/>
          <p:cNvSpPr/>
          <p:nvPr/>
        </p:nvSpPr>
        <p:spPr>
          <a:xfrm>
            <a:off x="6173615" y="3458368"/>
            <a:ext cx="2237705" cy="220960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462"/>
              </a:lnSpc>
            </a:pPr>
            <a:r>
              <a:rPr lang="en-US" sz="90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تستخدم لإدخال وتحديد الأوامر بطريقة سهلة ومريحة.</a:t>
            </a:r>
            <a:endParaRPr lang="en-US" sz="900" dirty="0"/>
          </a:p>
        </p:txBody>
      </p:sp>
      <p:sp>
        <p:nvSpPr>
          <p:cNvPr id="12" name="Text 6"/>
          <p:cNvSpPr/>
          <p:nvPr/>
        </p:nvSpPr>
        <p:spPr>
          <a:xfrm>
            <a:off x="3780682" y="5902822"/>
            <a:ext cx="1035769" cy="215801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427"/>
              </a:lnSpc>
            </a:pPr>
            <a:r>
              <a:rPr lang="en-US" sz="11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اللوحة الرسومية</a:t>
            </a:r>
            <a:endParaRPr lang="en-US" sz="1100" dirty="0"/>
          </a:p>
        </p:txBody>
      </p:sp>
      <p:sp>
        <p:nvSpPr>
          <p:cNvPr id="13" name="Text 7"/>
          <p:cNvSpPr/>
          <p:nvPr/>
        </p:nvSpPr>
        <p:spPr>
          <a:xfrm>
            <a:off x="3780682" y="6256635"/>
            <a:ext cx="2237631" cy="220960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462"/>
              </a:lnSpc>
            </a:pPr>
            <a:r>
              <a:rPr lang="en-US" sz="90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تستخدم للرسم والتصميم الجرافيكي.</a:t>
            </a:r>
            <a:endParaRPr lang="en-US" sz="900" dirty="0"/>
          </a:p>
        </p:txBody>
      </p:sp>
      <p:sp>
        <p:nvSpPr>
          <p:cNvPr id="15" name="Text 8"/>
          <p:cNvSpPr/>
          <p:nvPr/>
        </p:nvSpPr>
        <p:spPr>
          <a:xfrm>
            <a:off x="6173615" y="5902921"/>
            <a:ext cx="1035769" cy="215801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427"/>
              </a:lnSpc>
            </a:pPr>
            <a:r>
              <a:rPr lang="en-US" sz="11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الكاميرا الرقمية</a:t>
            </a:r>
            <a:endParaRPr lang="en-US" sz="1100" dirty="0"/>
          </a:p>
        </p:txBody>
      </p:sp>
      <p:sp>
        <p:nvSpPr>
          <p:cNvPr id="16" name="Text 9"/>
          <p:cNvSpPr/>
          <p:nvPr/>
        </p:nvSpPr>
        <p:spPr>
          <a:xfrm>
            <a:off x="6173615" y="6256734"/>
            <a:ext cx="2237705" cy="220960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462"/>
              </a:lnSpc>
            </a:pPr>
            <a:r>
              <a:rPr lang="en-US" sz="90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تستخدم للتقاط الصور ونقلها إلى الحاسوب.</a:t>
            </a:r>
            <a:endParaRPr lang="en-US" sz="900" dirty="0"/>
          </a:p>
        </p:txBody>
      </p:sp>
      <p:pic>
        <p:nvPicPr>
          <p:cNvPr id="19" name="Picture 18" descr="A computer mouse with a red button&#10;&#10;Description automatically generated">
            <a:extLst>
              <a:ext uri="{FF2B5EF4-FFF2-40B4-BE49-F238E27FC236}">
                <a16:creationId xmlns:a16="http://schemas.microsoft.com/office/drawing/2014/main" id="{99D5F4A6-9CC1-A1BA-51D3-AC0289CA5B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593" y="1153170"/>
            <a:ext cx="2238375" cy="1847850"/>
          </a:xfrm>
          <a:prstGeom prst="rect">
            <a:avLst/>
          </a:prstGeom>
        </p:spPr>
      </p:pic>
      <p:pic>
        <p:nvPicPr>
          <p:cNvPr id="21" name="Picture 20" descr="A black and blue keyboard&#10;&#10;Description automatically generated">
            <a:extLst>
              <a:ext uri="{FF2B5EF4-FFF2-40B4-BE49-F238E27FC236}">
                <a16:creationId xmlns:a16="http://schemas.microsoft.com/office/drawing/2014/main" id="{24027349-C7C7-56CB-74A0-EE16A748E9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220" y="1063179"/>
            <a:ext cx="2238375" cy="18478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F6993F9-0AA5-1C60-240C-B82279FE29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902" y="3882431"/>
            <a:ext cx="2238375" cy="1847850"/>
          </a:xfrm>
          <a:prstGeom prst="rect">
            <a:avLst/>
          </a:prstGeom>
        </p:spPr>
      </p:pic>
      <p:pic>
        <p:nvPicPr>
          <p:cNvPr id="25" name="Picture 24" descr="A close-up of a tablet&#10;&#10;Description automatically generated">
            <a:extLst>
              <a:ext uri="{FF2B5EF4-FFF2-40B4-BE49-F238E27FC236}">
                <a16:creationId xmlns:a16="http://schemas.microsoft.com/office/drawing/2014/main" id="{E9F92275-071E-5400-3CB6-B82169FD38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263" y="3864726"/>
            <a:ext cx="22383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2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FFFA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1"/>
          <p:cNvSpPr/>
          <p:nvPr/>
        </p:nvSpPr>
        <p:spPr>
          <a:xfrm>
            <a:off x="4330750" y="1104306"/>
            <a:ext cx="3095625" cy="578644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3828"/>
              </a:lnSpc>
            </a:pPr>
            <a:r>
              <a:rPr lang="en-US" sz="31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وظائف وحدات الإدخال</a:t>
            </a:r>
            <a:endParaRPr lang="en-US" sz="3100" dirty="0"/>
          </a:p>
        </p:txBody>
      </p:sp>
      <p:sp>
        <p:nvSpPr>
          <p:cNvPr id="6" name="Shape 2"/>
          <p:cNvSpPr/>
          <p:nvPr/>
        </p:nvSpPr>
        <p:spPr>
          <a:xfrm>
            <a:off x="4330751" y="1960663"/>
            <a:ext cx="5816501" cy="1140917"/>
          </a:xfrm>
          <a:prstGeom prst="roundRect">
            <a:avLst>
              <a:gd name="adj" fmla="val 9738"/>
            </a:avLst>
          </a:prstGeom>
          <a:solidFill>
            <a:srgbClr val="FFE0E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3"/>
          <p:cNvSpPr/>
          <p:nvPr/>
        </p:nvSpPr>
        <p:spPr>
          <a:xfrm>
            <a:off x="4469607" y="2145804"/>
            <a:ext cx="1388715" cy="289322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14"/>
              </a:lnSpc>
            </a:pPr>
            <a:r>
              <a:rPr lang="en-US" sz="15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إدخال البيانات</a:t>
            </a:r>
            <a:endParaRPr lang="en-US" sz="1500" dirty="0"/>
          </a:p>
        </p:txBody>
      </p:sp>
      <p:sp>
        <p:nvSpPr>
          <p:cNvPr id="8" name="Text 4"/>
          <p:cNvSpPr/>
          <p:nvPr/>
        </p:nvSpPr>
        <p:spPr>
          <a:xfrm>
            <a:off x="4469606" y="2620269"/>
            <a:ext cx="5538788" cy="296168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59"/>
              </a:lnSpc>
            </a:pPr>
            <a:r>
              <a:rPr lang="en-US" sz="120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تقوم بتحويل الإشارات الواردة من الوحدات إلى نظام الكمبيوتر.</a:t>
            </a:r>
            <a:endParaRPr lang="en-US" sz="1200" dirty="0"/>
          </a:p>
        </p:txBody>
      </p:sp>
      <p:sp>
        <p:nvSpPr>
          <p:cNvPr id="9" name="Shape 5"/>
          <p:cNvSpPr/>
          <p:nvPr/>
        </p:nvSpPr>
        <p:spPr>
          <a:xfrm>
            <a:off x="4330751" y="3286721"/>
            <a:ext cx="5816501" cy="1140917"/>
          </a:xfrm>
          <a:prstGeom prst="roundRect">
            <a:avLst>
              <a:gd name="adj" fmla="val 9738"/>
            </a:avLst>
          </a:prstGeom>
          <a:solidFill>
            <a:srgbClr val="FFE0E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6"/>
          <p:cNvSpPr/>
          <p:nvPr/>
        </p:nvSpPr>
        <p:spPr>
          <a:xfrm>
            <a:off x="4469607" y="3471862"/>
            <a:ext cx="1388715" cy="289322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14"/>
              </a:lnSpc>
            </a:pPr>
            <a:r>
              <a:rPr lang="en-US" sz="15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تحديد الأوامر</a:t>
            </a:r>
            <a:endParaRPr lang="en-US" sz="1500" dirty="0"/>
          </a:p>
        </p:txBody>
      </p:sp>
      <p:sp>
        <p:nvSpPr>
          <p:cNvPr id="11" name="Text 7"/>
          <p:cNvSpPr/>
          <p:nvPr/>
        </p:nvSpPr>
        <p:spPr>
          <a:xfrm>
            <a:off x="4469606" y="3946327"/>
            <a:ext cx="5538788" cy="296168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59"/>
              </a:lnSpc>
            </a:pPr>
            <a:r>
              <a:rPr lang="en-US" sz="120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تمكن المستخدمين من تحديد أوامر على الكمبيوتر.</a:t>
            </a:r>
            <a:endParaRPr lang="en-US" sz="1200" dirty="0"/>
          </a:p>
        </p:txBody>
      </p:sp>
      <p:sp>
        <p:nvSpPr>
          <p:cNvPr id="12" name="Shape 8"/>
          <p:cNvSpPr/>
          <p:nvPr/>
        </p:nvSpPr>
        <p:spPr>
          <a:xfrm>
            <a:off x="4330751" y="4612780"/>
            <a:ext cx="5816501" cy="1140917"/>
          </a:xfrm>
          <a:prstGeom prst="roundRect">
            <a:avLst>
              <a:gd name="adj" fmla="val 9738"/>
            </a:avLst>
          </a:prstGeom>
          <a:solidFill>
            <a:srgbClr val="FFE0E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9"/>
          <p:cNvSpPr/>
          <p:nvPr/>
        </p:nvSpPr>
        <p:spPr>
          <a:xfrm>
            <a:off x="4469607" y="4797921"/>
            <a:ext cx="1388715" cy="289322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14"/>
              </a:lnSpc>
            </a:pPr>
            <a:r>
              <a:rPr lang="en-US" sz="15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التحكم في الكمبيوتر</a:t>
            </a:r>
            <a:endParaRPr lang="en-US" sz="1500" dirty="0"/>
          </a:p>
        </p:txBody>
      </p:sp>
      <p:sp>
        <p:nvSpPr>
          <p:cNvPr id="14" name="Text 10"/>
          <p:cNvSpPr/>
          <p:nvPr/>
        </p:nvSpPr>
        <p:spPr>
          <a:xfrm>
            <a:off x="4469606" y="5272385"/>
            <a:ext cx="5538788" cy="296168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59"/>
              </a:lnSpc>
            </a:pPr>
            <a:r>
              <a:rPr lang="en-US" sz="120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تمكن المستخدمين من التحكم في العمليات التي تجري على الكمبيوتر.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65751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FFFA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1"/>
          <p:cNvSpPr/>
          <p:nvPr/>
        </p:nvSpPr>
        <p:spPr>
          <a:xfrm>
            <a:off x="4330750" y="593825"/>
            <a:ext cx="3890963" cy="578644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3828"/>
              </a:lnSpc>
            </a:pPr>
            <a:r>
              <a:rPr lang="en-US" sz="31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أنواع وحدات الإخراج المختلفة</a:t>
            </a:r>
            <a:endParaRPr lang="en-US" sz="3100" dirty="0"/>
          </a:p>
        </p:txBody>
      </p:sp>
      <p:sp>
        <p:nvSpPr>
          <p:cNvPr id="6" name="Shape 2"/>
          <p:cNvSpPr/>
          <p:nvPr/>
        </p:nvSpPr>
        <p:spPr>
          <a:xfrm>
            <a:off x="4525194" y="1450182"/>
            <a:ext cx="27756" cy="4813994"/>
          </a:xfrm>
          <a:prstGeom prst="rect">
            <a:avLst/>
          </a:prstGeom>
          <a:solidFill>
            <a:srgbClr val="FFE0E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3"/>
          <p:cNvSpPr/>
          <p:nvPr/>
        </p:nvSpPr>
        <p:spPr>
          <a:xfrm>
            <a:off x="4695267" y="1784599"/>
            <a:ext cx="485998" cy="37008"/>
          </a:xfrm>
          <a:prstGeom prst="rect">
            <a:avLst/>
          </a:prstGeom>
          <a:solidFill>
            <a:srgbClr val="FFE0E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4"/>
          <p:cNvSpPr/>
          <p:nvPr/>
        </p:nvSpPr>
        <p:spPr>
          <a:xfrm>
            <a:off x="4382803" y="1594844"/>
            <a:ext cx="312464" cy="416619"/>
          </a:xfrm>
          <a:prstGeom prst="roundRect">
            <a:avLst>
              <a:gd name="adj" fmla="val 26667"/>
            </a:avLst>
          </a:prstGeom>
          <a:solidFill>
            <a:srgbClr val="FFE0E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5"/>
          <p:cNvSpPr/>
          <p:nvPr/>
        </p:nvSpPr>
        <p:spPr>
          <a:xfrm>
            <a:off x="4505661" y="1629569"/>
            <a:ext cx="66675" cy="347068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 algn="ctr">
              <a:lnSpc>
                <a:spcPts val="2297"/>
              </a:lnSpc>
            </a:pPr>
            <a:r>
              <a:rPr lang="en-US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1</a:t>
            </a:r>
            <a:endParaRPr lang="en-US" dirty="0"/>
          </a:p>
        </p:txBody>
      </p:sp>
      <p:sp>
        <p:nvSpPr>
          <p:cNvPr id="10" name="Text 6"/>
          <p:cNvSpPr/>
          <p:nvPr/>
        </p:nvSpPr>
        <p:spPr>
          <a:xfrm>
            <a:off x="5302822" y="1635323"/>
            <a:ext cx="1388715" cy="289322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14"/>
              </a:lnSpc>
            </a:pPr>
            <a:r>
              <a:rPr lang="en-US" sz="15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الشاشات</a:t>
            </a:r>
            <a:endParaRPr lang="en-US" sz="1500" dirty="0"/>
          </a:p>
        </p:txBody>
      </p:sp>
      <p:sp>
        <p:nvSpPr>
          <p:cNvPr id="11" name="Text 7"/>
          <p:cNvSpPr/>
          <p:nvPr/>
        </p:nvSpPr>
        <p:spPr>
          <a:xfrm>
            <a:off x="5302821" y="2109788"/>
            <a:ext cx="4844430" cy="296168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59"/>
              </a:lnSpc>
            </a:pPr>
            <a:r>
              <a:rPr lang="en-US" sz="120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تقوم بعرض المعلومات بطريقة بصرية.</a:t>
            </a:r>
            <a:endParaRPr lang="en-US" sz="1200" dirty="0"/>
          </a:p>
        </p:txBody>
      </p:sp>
      <p:sp>
        <p:nvSpPr>
          <p:cNvPr id="12" name="Shape 8"/>
          <p:cNvSpPr/>
          <p:nvPr/>
        </p:nvSpPr>
        <p:spPr>
          <a:xfrm>
            <a:off x="4695267" y="3450977"/>
            <a:ext cx="485998" cy="37008"/>
          </a:xfrm>
          <a:prstGeom prst="rect">
            <a:avLst/>
          </a:prstGeom>
          <a:solidFill>
            <a:srgbClr val="FFE0E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4382803" y="3261222"/>
            <a:ext cx="312464" cy="416619"/>
          </a:xfrm>
          <a:prstGeom prst="roundRect">
            <a:avLst>
              <a:gd name="adj" fmla="val 26667"/>
            </a:avLst>
          </a:prstGeom>
          <a:solidFill>
            <a:srgbClr val="FFE0E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0"/>
          <p:cNvSpPr/>
          <p:nvPr/>
        </p:nvSpPr>
        <p:spPr>
          <a:xfrm>
            <a:off x="4481848" y="3295948"/>
            <a:ext cx="114300" cy="347068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 algn="ctr">
              <a:lnSpc>
                <a:spcPts val="2297"/>
              </a:lnSpc>
            </a:pPr>
            <a:r>
              <a:rPr lang="en-US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2</a:t>
            </a:r>
            <a:endParaRPr lang="en-US" dirty="0"/>
          </a:p>
        </p:txBody>
      </p:sp>
      <p:sp>
        <p:nvSpPr>
          <p:cNvPr id="15" name="Text 11"/>
          <p:cNvSpPr/>
          <p:nvPr/>
        </p:nvSpPr>
        <p:spPr>
          <a:xfrm>
            <a:off x="5302822" y="3301702"/>
            <a:ext cx="1388715" cy="289322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14"/>
              </a:lnSpc>
            </a:pPr>
            <a:r>
              <a:rPr lang="en-US" sz="15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الطابعات</a:t>
            </a:r>
            <a:endParaRPr lang="en-US" sz="1500" dirty="0"/>
          </a:p>
        </p:txBody>
      </p:sp>
      <p:sp>
        <p:nvSpPr>
          <p:cNvPr id="16" name="Text 12"/>
          <p:cNvSpPr/>
          <p:nvPr/>
        </p:nvSpPr>
        <p:spPr>
          <a:xfrm>
            <a:off x="5302821" y="3776167"/>
            <a:ext cx="4844430" cy="296168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59"/>
              </a:lnSpc>
            </a:pPr>
            <a:r>
              <a:rPr lang="en-US" sz="120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تقوم بإخراج نسخ مطبوعة من المعلومات المخزنة على الحاسوب.</a:t>
            </a:r>
            <a:endParaRPr lang="en-US" sz="1200" dirty="0"/>
          </a:p>
        </p:txBody>
      </p:sp>
      <p:sp>
        <p:nvSpPr>
          <p:cNvPr id="17" name="Shape 13"/>
          <p:cNvSpPr/>
          <p:nvPr/>
        </p:nvSpPr>
        <p:spPr>
          <a:xfrm>
            <a:off x="4695267" y="5117356"/>
            <a:ext cx="485998" cy="37008"/>
          </a:xfrm>
          <a:prstGeom prst="rect">
            <a:avLst/>
          </a:prstGeom>
          <a:solidFill>
            <a:srgbClr val="FFE0E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4"/>
          <p:cNvSpPr/>
          <p:nvPr/>
        </p:nvSpPr>
        <p:spPr>
          <a:xfrm>
            <a:off x="4382803" y="4927602"/>
            <a:ext cx="312464" cy="416619"/>
          </a:xfrm>
          <a:prstGeom prst="roundRect">
            <a:avLst>
              <a:gd name="adj" fmla="val 26667"/>
            </a:avLst>
          </a:prstGeom>
          <a:solidFill>
            <a:srgbClr val="FFE0E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5"/>
          <p:cNvSpPr/>
          <p:nvPr/>
        </p:nvSpPr>
        <p:spPr>
          <a:xfrm>
            <a:off x="4477086" y="4962327"/>
            <a:ext cx="123825" cy="347068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 algn="ctr">
              <a:lnSpc>
                <a:spcPts val="2297"/>
              </a:lnSpc>
            </a:pPr>
            <a:r>
              <a:rPr lang="en-US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3</a:t>
            </a:r>
            <a:endParaRPr lang="en-US" dirty="0"/>
          </a:p>
        </p:txBody>
      </p:sp>
      <p:sp>
        <p:nvSpPr>
          <p:cNvPr id="20" name="Text 16"/>
          <p:cNvSpPr/>
          <p:nvPr/>
        </p:nvSpPr>
        <p:spPr>
          <a:xfrm>
            <a:off x="5302822" y="4968082"/>
            <a:ext cx="1388715" cy="289322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14"/>
              </a:lnSpc>
            </a:pPr>
            <a:r>
              <a:rPr lang="en-US" sz="15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السماعات</a:t>
            </a:r>
            <a:endParaRPr lang="en-US" sz="1500" dirty="0"/>
          </a:p>
        </p:txBody>
      </p:sp>
      <p:sp>
        <p:nvSpPr>
          <p:cNvPr id="21" name="Text 17"/>
          <p:cNvSpPr/>
          <p:nvPr/>
        </p:nvSpPr>
        <p:spPr>
          <a:xfrm>
            <a:off x="5302821" y="5442545"/>
            <a:ext cx="4844430" cy="296168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59"/>
              </a:lnSpc>
            </a:pPr>
            <a:r>
              <a:rPr lang="en-US" sz="120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تستخدم للإشارات الصوتية والمؤثرات الخاصة بالبرامج.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91712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FFFA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2991744" y="2141141"/>
            <a:ext cx="3019425" cy="578644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3828"/>
              </a:lnSpc>
            </a:pPr>
            <a:r>
              <a:rPr lang="en-US" sz="31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وظائف وحدات الإخراج</a:t>
            </a:r>
            <a:endParaRPr lang="en-US" sz="3100" dirty="0"/>
          </a:p>
        </p:txBody>
      </p:sp>
      <p:sp>
        <p:nvSpPr>
          <p:cNvPr id="5" name="Text 2"/>
          <p:cNvSpPr/>
          <p:nvPr/>
        </p:nvSpPr>
        <p:spPr>
          <a:xfrm>
            <a:off x="2991744" y="3182640"/>
            <a:ext cx="1388715" cy="289322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14"/>
              </a:lnSpc>
            </a:pPr>
            <a:r>
              <a:rPr lang="en-US" sz="15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العرض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3213869" y="3680222"/>
            <a:ext cx="2712690" cy="592336"/>
          </a:xfrm>
          <a:prstGeom prst="rect">
            <a:avLst/>
          </a:prstGeom>
          <a:noFill/>
          <a:ln/>
        </p:spPr>
        <p:txBody>
          <a:bodyPr wrap="square" lIns="64008" tIns="32004" rIns="64008" bIns="32004" rtlCol="0" anchor="t"/>
          <a:lstStyle/>
          <a:p>
            <a:pPr marL="240030" indent="-240030">
              <a:lnSpc>
                <a:spcPts val="1959"/>
              </a:lnSpc>
              <a:buSzPct val="100000"/>
              <a:buChar char="•"/>
            </a:pPr>
            <a:r>
              <a:rPr lang="en-US" sz="120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عرض المعلومات المخزنة على الحاسوب بطريقة بصرية سهلة.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3213869" y="4346575"/>
            <a:ext cx="2712690" cy="296168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 marL="240030" indent="-240030">
              <a:lnSpc>
                <a:spcPts val="1959"/>
              </a:lnSpc>
              <a:buSzPct val="100000"/>
              <a:buChar char="•"/>
            </a:pPr>
            <a:r>
              <a:rPr lang="en-US" sz="120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عرض الفيديو والصور والرسومات بدقة عالية.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6270055" y="3182640"/>
            <a:ext cx="1388715" cy="289322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14"/>
              </a:lnSpc>
            </a:pPr>
            <a:r>
              <a:rPr lang="en-US" sz="15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الطباعة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6492181" y="3680222"/>
            <a:ext cx="2712690" cy="592336"/>
          </a:xfrm>
          <a:prstGeom prst="rect">
            <a:avLst/>
          </a:prstGeom>
          <a:noFill/>
          <a:ln/>
        </p:spPr>
        <p:txBody>
          <a:bodyPr wrap="square" lIns="64008" tIns="32004" rIns="64008" bIns="32004" rtlCol="0" anchor="t"/>
          <a:lstStyle/>
          <a:p>
            <a:pPr marL="240030" indent="-240030">
              <a:lnSpc>
                <a:spcPts val="1959"/>
              </a:lnSpc>
              <a:buSzPct val="100000"/>
              <a:buChar char="•"/>
            </a:pPr>
            <a:r>
              <a:rPr lang="en-US" sz="120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إنتاج نسخ مطبوعة من المعلومات المخزنة على الحاسوب.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6492181" y="4346575"/>
            <a:ext cx="2712690" cy="296168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 marL="240030" indent="-240030">
              <a:lnSpc>
                <a:spcPts val="1959"/>
              </a:lnSpc>
              <a:buSzPct val="100000"/>
              <a:buChar char="•"/>
            </a:pPr>
            <a:r>
              <a:rPr lang="en-US" sz="120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إنتاج عدد كبير من النسخ بسرعة ودقة عالية.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46285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FFFA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2991743" y="547490"/>
            <a:ext cx="5905500" cy="578644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3828"/>
              </a:lnSpc>
            </a:pPr>
            <a:r>
              <a:rPr lang="en-US" sz="31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أهمية وحدات الإدخال والإخراج في الحاسوب</a:t>
            </a:r>
            <a:endParaRPr lang="en-US" sz="3100" dirty="0"/>
          </a:p>
        </p:txBody>
      </p:sp>
      <p:sp>
        <p:nvSpPr>
          <p:cNvPr id="5" name="Shape 2"/>
          <p:cNvSpPr/>
          <p:nvPr/>
        </p:nvSpPr>
        <p:spPr>
          <a:xfrm>
            <a:off x="3186187" y="1496418"/>
            <a:ext cx="27756" cy="4813994"/>
          </a:xfrm>
          <a:prstGeom prst="rect">
            <a:avLst/>
          </a:prstGeom>
          <a:solidFill>
            <a:srgbClr val="FFE0E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3356260" y="1830834"/>
            <a:ext cx="485998" cy="37008"/>
          </a:xfrm>
          <a:prstGeom prst="rect">
            <a:avLst/>
          </a:prstGeom>
          <a:solidFill>
            <a:srgbClr val="FFE0E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3043796" y="1641080"/>
            <a:ext cx="312464" cy="416619"/>
          </a:xfrm>
          <a:prstGeom prst="roundRect">
            <a:avLst>
              <a:gd name="adj" fmla="val 26667"/>
            </a:avLst>
          </a:prstGeom>
          <a:solidFill>
            <a:srgbClr val="FFE0E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3166654" y="1675805"/>
            <a:ext cx="66675" cy="347068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 algn="ctr">
              <a:lnSpc>
                <a:spcPts val="2297"/>
              </a:lnSpc>
            </a:pPr>
            <a:r>
              <a:rPr lang="en-US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1</a:t>
            </a:r>
            <a:endParaRPr lang="en-US" dirty="0"/>
          </a:p>
        </p:txBody>
      </p:sp>
      <p:sp>
        <p:nvSpPr>
          <p:cNvPr id="9" name="Text 6"/>
          <p:cNvSpPr/>
          <p:nvPr/>
        </p:nvSpPr>
        <p:spPr>
          <a:xfrm>
            <a:off x="3963815" y="1681559"/>
            <a:ext cx="1388715" cy="289322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14"/>
              </a:lnSpc>
            </a:pPr>
            <a:r>
              <a:rPr lang="en-US" sz="15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زيادة الإنتاجية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3963815" y="2156024"/>
            <a:ext cx="5236369" cy="296168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59"/>
              </a:lnSpc>
            </a:pPr>
            <a:r>
              <a:rPr lang="en-US" sz="120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يتمكن المستخدمون من إدخال المعلومات والحصول على البيانات بسرعة وكفاءة.</a:t>
            </a:r>
            <a:endParaRPr lang="en-US" sz="1200" dirty="0"/>
          </a:p>
        </p:txBody>
      </p:sp>
      <p:sp>
        <p:nvSpPr>
          <p:cNvPr id="11" name="Shape 8"/>
          <p:cNvSpPr/>
          <p:nvPr/>
        </p:nvSpPr>
        <p:spPr>
          <a:xfrm>
            <a:off x="3356260" y="3497213"/>
            <a:ext cx="485998" cy="37008"/>
          </a:xfrm>
          <a:prstGeom prst="rect">
            <a:avLst/>
          </a:prstGeom>
          <a:solidFill>
            <a:srgbClr val="FFE0E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9"/>
          <p:cNvSpPr/>
          <p:nvPr/>
        </p:nvSpPr>
        <p:spPr>
          <a:xfrm>
            <a:off x="3043796" y="3307458"/>
            <a:ext cx="312464" cy="416619"/>
          </a:xfrm>
          <a:prstGeom prst="roundRect">
            <a:avLst>
              <a:gd name="adj" fmla="val 26667"/>
            </a:avLst>
          </a:prstGeom>
          <a:solidFill>
            <a:srgbClr val="FFE0E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3142841" y="3342184"/>
            <a:ext cx="114300" cy="347068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 algn="ctr">
              <a:lnSpc>
                <a:spcPts val="2297"/>
              </a:lnSpc>
            </a:pPr>
            <a:r>
              <a:rPr lang="en-US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2</a:t>
            </a:r>
            <a:endParaRPr lang="en-US" dirty="0"/>
          </a:p>
        </p:txBody>
      </p:sp>
      <p:sp>
        <p:nvSpPr>
          <p:cNvPr id="14" name="Text 11"/>
          <p:cNvSpPr/>
          <p:nvPr/>
        </p:nvSpPr>
        <p:spPr>
          <a:xfrm>
            <a:off x="3963815" y="3347938"/>
            <a:ext cx="1819275" cy="289322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14"/>
              </a:lnSpc>
            </a:pPr>
            <a:r>
              <a:rPr lang="en-US" sz="15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التحكم الفعال في العمليات</a:t>
            </a:r>
            <a:endParaRPr lang="en-US" sz="1500" dirty="0"/>
          </a:p>
        </p:txBody>
      </p:sp>
      <p:sp>
        <p:nvSpPr>
          <p:cNvPr id="15" name="Text 12"/>
          <p:cNvSpPr/>
          <p:nvPr/>
        </p:nvSpPr>
        <p:spPr>
          <a:xfrm>
            <a:off x="3963815" y="3822403"/>
            <a:ext cx="5236369" cy="296168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59"/>
              </a:lnSpc>
            </a:pPr>
            <a:r>
              <a:rPr lang="en-US" sz="120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تسمح وحدات الإخراج بالتحكم الفعال في العمليات والتأكد من جودة المنتج النهائي.</a:t>
            </a:r>
            <a:endParaRPr lang="en-US" sz="1200" dirty="0"/>
          </a:p>
        </p:txBody>
      </p:sp>
      <p:sp>
        <p:nvSpPr>
          <p:cNvPr id="16" name="Shape 13"/>
          <p:cNvSpPr/>
          <p:nvPr/>
        </p:nvSpPr>
        <p:spPr>
          <a:xfrm>
            <a:off x="3356260" y="5163592"/>
            <a:ext cx="485998" cy="37008"/>
          </a:xfrm>
          <a:prstGeom prst="rect">
            <a:avLst/>
          </a:prstGeom>
          <a:solidFill>
            <a:srgbClr val="FFE0E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Shape 14"/>
          <p:cNvSpPr/>
          <p:nvPr/>
        </p:nvSpPr>
        <p:spPr>
          <a:xfrm>
            <a:off x="3043796" y="4973837"/>
            <a:ext cx="312464" cy="416619"/>
          </a:xfrm>
          <a:prstGeom prst="roundRect">
            <a:avLst>
              <a:gd name="adj" fmla="val 26667"/>
            </a:avLst>
          </a:prstGeom>
          <a:solidFill>
            <a:srgbClr val="FFE0E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3138079" y="5008563"/>
            <a:ext cx="123825" cy="347068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 algn="ctr">
              <a:lnSpc>
                <a:spcPts val="2297"/>
              </a:lnSpc>
            </a:pPr>
            <a:r>
              <a:rPr lang="en-US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3</a:t>
            </a:r>
            <a:endParaRPr lang="en-US" dirty="0"/>
          </a:p>
        </p:txBody>
      </p:sp>
      <p:sp>
        <p:nvSpPr>
          <p:cNvPr id="19" name="Text 16"/>
          <p:cNvSpPr/>
          <p:nvPr/>
        </p:nvSpPr>
        <p:spPr>
          <a:xfrm>
            <a:off x="3963815" y="5014317"/>
            <a:ext cx="1388715" cy="289322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14"/>
              </a:lnSpc>
            </a:pPr>
            <a:r>
              <a:rPr lang="en-US" sz="15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توفير الوقت والجهد</a:t>
            </a:r>
            <a:endParaRPr lang="en-US" sz="1500" dirty="0"/>
          </a:p>
        </p:txBody>
      </p:sp>
      <p:sp>
        <p:nvSpPr>
          <p:cNvPr id="20" name="Text 17"/>
          <p:cNvSpPr/>
          <p:nvPr/>
        </p:nvSpPr>
        <p:spPr>
          <a:xfrm>
            <a:off x="3963815" y="5488782"/>
            <a:ext cx="5236369" cy="296168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1959"/>
              </a:lnSpc>
            </a:pPr>
            <a:r>
              <a:rPr lang="en-US" sz="120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تدعم وحدات الإدخال والإخراج المهام اليومية وتوفر الوقت والجهد.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4723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FFFA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1"/>
          <p:cNvSpPr/>
          <p:nvPr/>
        </p:nvSpPr>
        <p:spPr>
          <a:xfrm>
            <a:off x="2044751" y="2704605"/>
            <a:ext cx="2777431" cy="578644"/>
          </a:xfrm>
          <a:prstGeom prst="rect">
            <a:avLst/>
          </a:prstGeom>
          <a:noFill/>
          <a:ln/>
        </p:spPr>
        <p:txBody>
          <a:bodyPr wrap="none" lIns="64008" tIns="32004" rIns="64008" bIns="32004" rtlCol="0" anchor="t"/>
          <a:lstStyle/>
          <a:p>
            <a:pPr>
              <a:lnSpc>
                <a:spcPts val="3828"/>
              </a:lnSpc>
            </a:pPr>
            <a:r>
              <a:rPr lang="en-US" sz="3100" dirty="0">
                <a:solidFill>
                  <a:srgbClr val="1F1E1E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نهاية العرض</a:t>
            </a:r>
            <a:endParaRPr lang="en-US" sz="3100" dirty="0"/>
          </a:p>
        </p:txBody>
      </p:sp>
      <p:sp>
        <p:nvSpPr>
          <p:cNvPr id="6" name="Text 2"/>
          <p:cNvSpPr/>
          <p:nvPr/>
        </p:nvSpPr>
        <p:spPr>
          <a:xfrm>
            <a:off x="2044751" y="3560961"/>
            <a:ext cx="4673501" cy="592336"/>
          </a:xfrm>
          <a:prstGeom prst="rect">
            <a:avLst/>
          </a:prstGeom>
          <a:noFill/>
          <a:ln/>
        </p:spPr>
        <p:txBody>
          <a:bodyPr wrap="square" lIns="64008" tIns="32004" rIns="64008" bIns="32004" rtlCol="0" anchor="t"/>
          <a:lstStyle/>
          <a:p>
            <a:pPr>
              <a:lnSpc>
                <a:spcPts val="1959"/>
              </a:lnSpc>
            </a:pPr>
            <a:r>
              <a:rPr lang="en-US" sz="1200" dirty="0">
                <a:solidFill>
                  <a:srgbClr val="3B353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شكرًا لحضوركم هذا العرض. نأمل أن تكونوا أصبحتم أكثر وعيًا واطلاعًا على أهمية وحدات الإدخال والإخراج في الحاسوب.</a:t>
            </a:r>
            <a:endParaRPr lang="en-US" sz="1200" dirty="0"/>
          </a:p>
        </p:txBody>
      </p:sp>
      <p:pic>
        <p:nvPicPr>
          <p:cNvPr id="9" name="Picture 8" descr="A close-up of a black keyboard&#10;&#10;Description automatically generated">
            <a:extLst>
              <a:ext uri="{FF2B5EF4-FFF2-40B4-BE49-F238E27FC236}">
                <a16:creationId xmlns:a16="http://schemas.microsoft.com/office/drawing/2014/main" id="{3F6E8852-0140-29F9-1D51-A49C8AF28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626" y="-435073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82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294</Words>
  <Application>Microsoft Office PowerPoint</Application>
  <PresentationFormat>Widescreen</PresentationFormat>
  <Paragraphs>63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Red Hat Text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3</cp:revision>
  <dcterms:created xsi:type="dcterms:W3CDTF">2024-02-25T17:43:37Z</dcterms:created>
  <dcterms:modified xsi:type="dcterms:W3CDTF">2024-02-26T18:25:48Z</dcterms:modified>
</cp:coreProperties>
</file>