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58" r:id="rId2"/>
    <p:sldId id="359" r:id="rId3"/>
    <p:sldId id="360" r:id="rId4"/>
    <p:sldId id="361" r:id="rId5"/>
    <p:sldId id="362" r:id="rId6"/>
    <p:sldId id="363" r:id="rId7"/>
    <p:sldId id="364" r:id="rId8"/>
    <p:sldId id="3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52" d="100"/>
          <a:sy n="52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6B0AC-041E-4BA5-9C9E-8D8A0E79B07B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1E0F2-FFF7-439E-BFD5-B671A98C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2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92A7-2656-354D-1391-F3FD3C484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2FD48-7BD0-86B8-E9F6-51448EECD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F69D3-D478-030C-EDC9-4A15A7ABB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03C9-82B4-4881-B77E-2A6FEA3530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9FD03-407B-87DD-DE5E-5E497AB2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382DB-A12E-01DF-3EA7-790B9A65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B595-EEEB-4228-B8C0-5B6BFD5B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64511-BBD9-75A7-84C5-EC8DDD76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631C7-2B32-506F-A7AB-3114B5747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CD24F-ED7D-265E-813D-65ED2139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03C9-82B4-4881-B77E-2A6FEA3530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DAFF0-AFBB-6D7A-539C-A67F090A5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53A33-E369-8D5B-624E-B1FE4C96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B595-EEEB-4228-B8C0-5B6BFD5B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C6D102-C73C-8A05-78AA-BA188BE26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8A8CA-2FCF-0B81-67AE-BB7F5BA1E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801F2-8988-7AA7-157D-DE71CD97B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03C9-82B4-4881-B77E-2A6FEA3530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757CC-7B26-DC01-6569-EF0175E2E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C02C3-5DFF-D9DA-65F1-3C40AF2A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B595-EEEB-4228-B8C0-5B6BFD5B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7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12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F9BE-794B-BD53-EDBB-CFB8DC0D4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9082F-3811-D3BC-A2A9-BFEF7924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A5551-D53F-05D9-A55F-66FAA8FB6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03C9-82B4-4881-B77E-2A6FEA3530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F2F84-D4D3-3316-0CCF-0CA09FA96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6A4D3-9DF9-63F2-50DC-480B2DB7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B595-EEEB-4228-B8C0-5B6BFD5B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1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F38A2-F412-3B61-B22F-8CF0E27F4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59FA0-CDBD-8765-BA44-26D7F6FFB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82748-7375-EFBA-E54B-A1814C563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03C9-82B4-4881-B77E-2A6FEA3530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A3B9D-3541-84EF-E4FD-07AE94ED9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817B7-6BC8-1671-6A2C-8181FAB0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B595-EEEB-4228-B8C0-5B6BFD5B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3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BFA1-81E7-8F6C-514E-D9475071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AECAF-4291-BBB1-99A4-0E54987E5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8B3C6-B24E-D3C5-605B-D1417C127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0EBFE-F70C-6B62-C80F-C99540526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03C9-82B4-4881-B77E-2A6FEA3530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A7AC3-4DD9-279B-9482-A19B09A60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9C24F-DF84-9FBD-4161-491B109B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B595-EEEB-4228-B8C0-5B6BFD5B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DC9F-7328-CB0E-BCE4-E4181E295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2DECE-4161-9A80-C57E-1B229E85C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08783-6557-441E-3A4B-A47AA8B05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BE17CB-9A28-21F7-B948-12C95F5C1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4966B-FAD7-7253-D5D9-F30CDCE58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548250-476A-ED47-5607-36513E6E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03C9-82B4-4881-B77E-2A6FEA3530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564C8B-1687-3F74-CFDE-6AA211A0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5B9D3-5E27-473B-FEA1-9A3F5B61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B595-EEEB-4228-B8C0-5B6BFD5B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1931-F93C-D0CE-2A89-C7F68257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C8A9EB-2713-0DCC-BFAD-52F74CBD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03C9-82B4-4881-B77E-2A6FEA3530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092DF-020D-AD09-22AD-1219E05D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BE929-961C-7BE2-DE5C-6DE2D60C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B595-EEEB-4228-B8C0-5B6BFD5B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9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66EC1F-4600-5385-1048-A984A1A31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03C9-82B4-4881-B77E-2A6FEA3530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3F3F0-3EA2-5A6F-8CDC-81DE6807B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56B34-39F0-0209-3A79-79F80983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B595-EEEB-4228-B8C0-5B6BFD5B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C2F8-1705-B3FD-1044-B280B9789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27A75-A542-22F0-722D-AE672FBD6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B5DBE-9F7E-78BD-57A8-278C01433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F5B09-2EFE-B7DB-4BEB-6B66F8EE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03C9-82B4-4881-B77E-2A6FEA3530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20C59-9C48-F2F0-E8E7-895D81B16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3784F-743E-640F-F5E6-F8302CCA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B595-EEEB-4228-B8C0-5B6BFD5B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3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1BFF-9667-89A8-51E7-19A311EF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289A1-68BC-119C-383B-11190BC42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8F751-CA9D-4E2D-7D58-79A2A4C9B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364F0-D1C0-FF85-B82C-0EE19F19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03C9-82B4-4881-B77E-2A6FEA3530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3E3A0-17E6-5553-CE14-8FD812132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7BDEE-A41B-E7E6-145C-483AC87E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B595-EEEB-4228-B8C0-5B6BFD5B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2F0CC-6C23-CC28-3E9F-A749DF1C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0352C-8576-16D5-2873-B1AA5065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D8619-B516-BE7A-0D06-871F55224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E03C9-82B4-4881-B77E-2A6FEA3530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7ED66-BFA3-818C-2CE3-83BB0B4FB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989C9-56AC-E82F-5138-D3A2029F1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2B595-EEEB-4228-B8C0-5B6BFD5B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5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gamma.app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gamma.app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gamma.app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3429000" cy="68580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473751" y="1880791"/>
            <a:ext cx="4673501" cy="1388666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>
              <a:lnSpc>
                <a:spcPts val="4593"/>
              </a:lnSpc>
            </a:pPr>
            <a:r>
              <a:rPr lang="en-US" sz="3700" b="1" kern="0" spc="-11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مقدمة في وحدات البت والبايت</a:t>
            </a:r>
            <a:endParaRPr lang="en-US" sz="3700" dirty="0"/>
          </a:p>
        </p:txBody>
      </p:sp>
      <p:sp>
        <p:nvSpPr>
          <p:cNvPr id="6" name="Text 3"/>
          <p:cNvSpPr/>
          <p:nvPr/>
        </p:nvSpPr>
        <p:spPr>
          <a:xfrm>
            <a:off x="5473751" y="3547170"/>
            <a:ext cx="4673501" cy="888504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تعتبر البتات والبايتات من الوحدات الأساسية في عالم الحوسبة وذلك لكونها تشكل أساس تمثيل البيانات وتخزينها في الحواسيب. في هذه العرض، سوف نتعرف على مصطلحات "البتات" و "البايتات"، وكيف يتم استخدامها في التعامل مع البيانات.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5473750" y="4643934"/>
            <a:ext cx="222126" cy="296168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513" y="4650284"/>
            <a:ext cx="212601" cy="28346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65304" y="4648498"/>
            <a:ext cx="1565002" cy="32404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2143"/>
              </a:lnSpc>
            </a:pPr>
            <a:r>
              <a:rPr lang="en-US" sz="1500" b="1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م.م.ابتسام كريم تركي</a:t>
            </a:r>
            <a:endParaRPr lang="en-US" sz="1500" dirty="0"/>
          </a:p>
        </p:txBody>
      </p:sp>
      <p:pic>
        <p:nvPicPr>
          <p:cNvPr id="10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5346" y="6324600"/>
            <a:ext cx="14355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797747" y="857846"/>
            <a:ext cx="2777431" cy="578644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3828"/>
              </a:lnSpc>
            </a:pPr>
            <a:r>
              <a:rPr lang="en-US" sz="3100" b="1" kern="0" spc="-9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البتات</a:t>
            </a:r>
            <a:endParaRPr lang="en-US" sz="3100" dirty="0"/>
          </a:p>
        </p:txBody>
      </p:sp>
      <p:sp>
        <p:nvSpPr>
          <p:cNvPr id="5" name="Text 3"/>
          <p:cNvSpPr/>
          <p:nvPr/>
        </p:nvSpPr>
        <p:spPr>
          <a:xfrm>
            <a:off x="2797747" y="1714202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تعريف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2797747" y="2281238"/>
            <a:ext cx="6596509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يمثل البت رقمًا بوحدة قياسية من نظام الأعداد الثنائية، حيث تكون قيمته إما 0 أو 1.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2797747" y="2855118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الاستخدامات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2797747" y="3422154"/>
            <a:ext cx="6596509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تستخدم البتات لتخزين البيانات الرقمية الصغيرة، مثل قيم الصحة والخطأ أو حالة مفتاح التشغيل.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2797747" y="3996035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الحجم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2797747" y="4563070"/>
            <a:ext cx="6596509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حجم البت صغير جدا، ويتم تجميعها لتشكيل باقي الوحدات الأكبر حجمًا.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2797747" y="5136952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المثال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2797747" y="5703987"/>
            <a:ext cx="6596509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يمثل الرقم 10111 في النظام الثنائي خمسة بتات، حيث يتم تمثيل كل من الأرقام الخمس بصفر أو واحد.</a:t>
            </a:r>
            <a:endParaRPr lang="en-US" sz="1200" dirty="0"/>
          </a:p>
        </p:txBody>
      </p:sp>
      <p:pic>
        <p:nvPicPr>
          <p:cNvPr id="13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346" y="6324600"/>
            <a:ext cx="14355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3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797747" y="1438771"/>
            <a:ext cx="2777431" cy="578644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3828"/>
              </a:lnSpc>
            </a:pPr>
            <a:r>
              <a:rPr lang="en-US" sz="3100" b="1" kern="0" spc="-9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البايتات</a:t>
            </a:r>
            <a:endParaRPr lang="en-US" sz="3100" dirty="0"/>
          </a:p>
        </p:txBody>
      </p:sp>
      <p:sp>
        <p:nvSpPr>
          <p:cNvPr id="5" name="Shape 3"/>
          <p:cNvSpPr/>
          <p:nvPr/>
        </p:nvSpPr>
        <p:spPr>
          <a:xfrm>
            <a:off x="2797746" y="2532362"/>
            <a:ext cx="312464" cy="416619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2902967" y="2567087"/>
            <a:ext cx="102022" cy="3470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 algn="ctr">
              <a:lnSpc>
                <a:spcPts val="2297"/>
              </a:lnSpc>
            </a:pPr>
            <a:r>
              <a:rPr lang="en-US" b="1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249068" y="2595959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b="1" kern="0" spc="-4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تعريف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249068" y="3070424"/>
            <a:ext cx="2777505" cy="592336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يتكون البايت من ثمانية بتات، وهو أساس قياسي لحجم التخزين في الحواسيب.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6165429" y="2532362"/>
            <a:ext cx="312464" cy="416619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258744" y="2567087"/>
            <a:ext cx="125834" cy="3470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 algn="ctr">
              <a:lnSpc>
                <a:spcPts val="2297"/>
              </a:lnSpc>
            </a:pPr>
            <a:r>
              <a:rPr lang="en-US" b="1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616750" y="2595959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b="1" kern="0" spc="-4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الاستخدامات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6616750" y="3070424"/>
            <a:ext cx="2777505" cy="592336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تستخدم البايتات لتخزين البيانات الرقمية الكبيرة، مثل نصوص وصور رقمية ومستندات.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2797746" y="3992564"/>
            <a:ext cx="312464" cy="416619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2888681" y="4027289"/>
            <a:ext cx="130597" cy="3470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 algn="ctr">
              <a:lnSpc>
                <a:spcPts val="2297"/>
              </a:lnSpc>
            </a:pPr>
            <a:r>
              <a:rPr lang="en-US" b="1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3249068" y="4056162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b="1" kern="0" spc="-4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الحجم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3249068" y="4530626"/>
            <a:ext cx="2777505" cy="592336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يتم تعيين حجم البيانات الكبيرة بالبايتات عوضًا عن البتات، وهو يساوي ثمانية بتات.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6165429" y="3992564"/>
            <a:ext cx="312464" cy="416619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251600" y="4027289"/>
            <a:ext cx="140122" cy="3470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 algn="ctr">
              <a:lnSpc>
                <a:spcPts val="2297"/>
              </a:lnSpc>
            </a:pPr>
            <a:r>
              <a:rPr lang="en-US" b="1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6616750" y="4056162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b="1" kern="0" spc="-4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المثال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6616750" y="4530626"/>
            <a:ext cx="2777505" cy="888504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يمثل الرقم 01001000 في النظام الثنائي الحرف "H" في النظام الأساسي للحروف اللاتينية الذي يستخدم 1 بايت لتخزين كل حرف.</a:t>
            </a:r>
            <a:endParaRPr lang="en-US" sz="1200" dirty="0"/>
          </a:p>
        </p:txBody>
      </p:sp>
      <p:pic>
        <p:nvPicPr>
          <p:cNvPr id="2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346" y="6324600"/>
            <a:ext cx="14355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4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797746" y="1585020"/>
            <a:ext cx="4997202" cy="578644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3828"/>
              </a:lnSpc>
            </a:pPr>
            <a:r>
              <a:rPr lang="en-US" sz="3100" b="1" kern="0" spc="-9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جدول المقارنة بين وحدات البت والبايت</a:t>
            </a:r>
            <a:endParaRPr lang="en-US" sz="3100" dirty="0"/>
          </a:p>
        </p:txBody>
      </p:sp>
      <p:sp>
        <p:nvSpPr>
          <p:cNvPr id="5" name="Shape 3"/>
          <p:cNvSpPr/>
          <p:nvPr/>
        </p:nvSpPr>
        <p:spPr>
          <a:xfrm>
            <a:off x="2797747" y="2533949"/>
            <a:ext cx="6596509" cy="2739033"/>
          </a:xfrm>
          <a:prstGeom prst="roundRect">
            <a:avLst>
              <a:gd name="adj" fmla="val 3042"/>
            </a:avLst>
          </a:prstGeom>
          <a:noFill/>
          <a:ln w="13811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806379" y="2545458"/>
            <a:ext cx="6578575" cy="5309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2945978" y="2662833"/>
            <a:ext cx="1912516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5140971" y="2662833"/>
            <a:ext cx="1910134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البت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7333580" y="2662833"/>
            <a:ext cx="1912516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البايت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2806379" y="3076378"/>
            <a:ext cx="6578575" cy="5309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2945978" y="3193753"/>
            <a:ext cx="1912516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الحجم الأساسي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5140971" y="3193753"/>
            <a:ext cx="1910134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7333580" y="3193753"/>
            <a:ext cx="1912516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2806379" y="3607296"/>
            <a:ext cx="6578575" cy="82708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2945978" y="3724672"/>
            <a:ext cx="1912516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العنوان في الذاكرة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5140971" y="3724672"/>
            <a:ext cx="1910134" cy="592336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عادة ما يتم الإشارة إلى المواقع بدقة بالبت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7333580" y="3724672"/>
            <a:ext cx="1912516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تتم الإشارة إلى المواقع بدقة بالبايت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2806379" y="4434384"/>
            <a:ext cx="6578575" cy="82708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2945978" y="4551759"/>
            <a:ext cx="1912516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الاستخدامات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5140971" y="4551760"/>
            <a:ext cx="1910134" cy="592336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تخزين البيانات الصغيرة ، مثل الأرقام الثنائية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7333580" y="4551760"/>
            <a:ext cx="1912516" cy="592336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تخزين البيانات الكبيرة، مثل النصوص والصور والملفات</a:t>
            </a:r>
            <a:endParaRPr lang="en-US" sz="1200" dirty="0"/>
          </a:p>
        </p:txBody>
      </p:sp>
      <p:pic>
        <p:nvPicPr>
          <p:cNvPr id="22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346" y="6324600"/>
            <a:ext cx="14355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2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797747" y="2143423"/>
            <a:ext cx="2777431" cy="578644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3828"/>
              </a:lnSpc>
            </a:pPr>
            <a:r>
              <a:rPr lang="en-US" sz="3100" b="1" kern="0" spc="-9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توائم البايت</a:t>
            </a:r>
            <a:endParaRPr lang="en-US" sz="3100" dirty="0"/>
          </a:p>
        </p:txBody>
      </p:sp>
      <p:sp>
        <p:nvSpPr>
          <p:cNvPr id="5" name="Text 3"/>
          <p:cNvSpPr/>
          <p:nvPr/>
        </p:nvSpPr>
        <p:spPr>
          <a:xfrm>
            <a:off x="2797747" y="3184922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كيلوبايت (KB)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2797747" y="3659386"/>
            <a:ext cx="1972717" cy="888504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تساوي 1024 بايت، وتستخدم لقياس حجم الملفات الصغيرة مثل الصور والأغاني.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5113959" y="3184922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ميجابايت (MB)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113959" y="3659386"/>
            <a:ext cx="1972717" cy="888504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تساوي 1024 كيلوبايت، وتستخدم لقياس حجم الملفات الكبيرة مثل المستندات والفيديو.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7430171" y="3184922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جيجابايت (GB)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7430171" y="3659386"/>
            <a:ext cx="1972717" cy="888504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تساوي 1024 ميجابايت، وتستخدم لقياس حجم الملفات الضخمة مثل الأفلام.</a:t>
            </a:r>
            <a:endParaRPr lang="en-US" sz="1200" dirty="0"/>
          </a:p>
        </p:txBody>
      </p:sp>
      <p:pic>
        <p:nvPicPr>
          <p:cNvPr id="1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346" y="6324600"/>
            <a:ext cx="14355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797746" y="1280220"/>
            <a:ext cx="3677320" cy="578644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3828"/>
              </a:lnSpc>
            </a:pPr>
            <a:r>
              <a:rPr lang="en-US" sz="3100" b="1" kern="0" spc="-9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تخزين البيانات في الحواسيب</a:t>
            </a:r>
            <a:endParaRPr lang="en-US" sz="3100" dirty="0"/>
          </a:p>
        </p:txBody>
      </p:sp>
      <p:sp>
        <p:nvSpPr>
          <p:cNvPr id="5" name="Text 3"/>
          <p:cNvSpPr/>
          <p:nvPr/>
        </p:nvSpPr>
        <p:spPr>
          <a:xfrm>
            <a:off x="2797746" y="2136577"/>
            <a:ext cx="1401366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ذاكرة عشوائية (RAM)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2797747" y="2703612"/>
            <a:ext cx="6596509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التخزين المؤقت المستخدم لتشغيل البرامج والأنظمة الحاسوبية والتعامل مع البيانات.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2797745" y="3277493"/>
            <a:ext cx="1871068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القرص الصلب (Hard Disk)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2797747" y="3844529"/>
            <a:ext cx="6596509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مستودع التخزين الدائم المستخدم لتخزين الملفات والبرامج ونظام التشغيل.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2797746" y="4418409"/>
            <a:ext cx="1927324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القرص الصلب الداخلي (SSD)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2797747" y="4985445"/>
            <a:ext cx="6596509" cy="592336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صورة مصغرة لحاسوب جهاز كمبيوتر محوسب يحتوي في جوفته على أطراف معالجة وتداول معلومات ألكترونية داخل حواسب الاتصالات.</a:t>
            </a:r>
            <a:endParaRPr lang="en-US" sz="1200" dirty="0"/>
          </a:p>
        </p:txBody>
      </p:sp>
      <p:pic>
        <p:nvPicPr>
          <p:cNvPr id="1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346" y="6324600"/>
            <a:ext cx="14355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5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0"/>
            <a:ext cx="2286000" cy="68580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44749" y="1069777"/>
            <a:ext cx="3559150" cy="578644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3828"/>
              </a:lnSpc>
            </a:pPr>
            <a:r>
              <a:rPr lang="en-US" sz="3100" b="1" kern="0" spc="-9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كيف تحوّل البتات إلى الأرقام</a:t>
            </a:r>
            <a:endParaRPr lang="en-US" sz="3100" dirty="0"/>
          </a:p>
        </p:txBody>
      </p:sp>
      <p:sp>
        <p:nvSpPr>
          <p:cNvPr id="6" name="Shape 3"/>
          <p:cNvSpPr/>
          <p:nvPr/>
        </p:nvSpPr>
        <p:spPr>
          <a:xfrm>
            <a:off x="2044751" y="1926134"/>
            <a:ext cx="5816501" cy="1163935"/>
          </a:xfrm>
          <a:prstGeom prst="roundRect">
            <a:avLst>
              <a:gd name="adj" fmla="val 7159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2192239" y="2122785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b="1" kern="0" spc="-4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النظام الثنائي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2192238" y="2597249"/>
            <a:ext cx="5521524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يتمثل الجزء الأساسي من الحاسوب في النظام الثنائية الذي يعمل على تمثيل العدد باستخدام الأرقام 0 و1.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2044751" y="3275212"/>
            <a:ext cx="5816501" cy="1163935"/>
          </a:xfrm>
          <a:prstGeom prst="roundRect">
            <a:avLst>
              <a:gd name="adj" fmla="val 7159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2192239" y="3471862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b="1" kern="0" spc="-4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النظام العشري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2192238" y="3946327"/>
            <a:ext cx="5521524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تستخدم الحواسيب النظام العشري المعتاد الذي يعمل على تمثيل الأرقام باستخدام 10 أرقام.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2044751" y="4624289"/>
            <a:ext cx="5816501" cy="1163935"/>
          </a:xfrm>
          <a:prstGeom prst="roundRect">
            <a:avLst>
              <a:gd name="adj" fmla="val 7159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2192239" y="4820940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b="1" kern="0" spc="-4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النظام الست عشري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2192238" y="5295404"/>
            <a:ext cx="5521524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يستخدم النظام الست عشري لتمثيل البيانات في الحواسيب الحديثة.</a:t>
            </a:r>
            <a:endParaRPr lang="en-US" sz="1200" dirty="0"/>
          </a:p>
        </p:txBody>
      </p:sp>
      <p:pic>
        <p:nvPicPr>
          <p:cNvPr id="15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346" y="6324600"/>
            <a:ext cx="14355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7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797746" y="1308596"/>
            <a:ext cx="3379068" cy="578644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3828"/>
              </a:lnSpc>
            </a:pPr>
            <a:r>
              <a:rPr lang="en-US" sz="3100" b="1" kern="0" spc="-9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استخدامات تخزين البيانات</a:t>
            </a:r>
            <a:endParaRPr lang="en-US" sz="31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746" y="2257525"/>
            <a:ext cx="2059930" cy="169743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797747" y="4186337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البرمجة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2797746" y="4660801"/>
            <a:ext cx="2059930" cy="592336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تخزين البيانات البرمجية وأكواد البرامج وقواعد البيانات.</a:t>
            </a:r>
            <a:endParaRPr lang="en-US" sz="12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961" y="2257525"/>
            <a:ext cx="2060004" cy="169753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065962" y="4186436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الحوسبة السحابية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5065961" y="4660900"/>
            <a:ext cx="2060004" cy="592336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تخزين الملفات والبرمجيات على الإنترنت عن بعد.</a:t>
            </a:r>
            <a:endParaRPr lang="en-US" sz="12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250" y="2257525"/>
            <a:ext cx="2060004" cy="1697533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334251" y="4186436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مراكز البيانات</a:t>
            </a:r>
            <a:endParaRPr lang="en-US" sz="1500" dirty="0"/>
          </a:p>
        </p:txBody>
      </p:sp>
      <p:sp>
        <p:nvSpPr>
          <p:cNvPr id="13" name="Text 8"/>
          <p:cNvSpPr/>
          <p:nvPr/>
        </p:nvSpPr>
        <p:spPr>
          <a:xfrm>
            <a:off x="7334250" y="4660901"/>
            <a:ext cx="2060004" cy="888504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المرافق الضخمة التي تتيح التخزين والتعامل مع البيانات بشكل مركزي وآمن</a:t>
            </a:r>
            <a:endParaRPr lang="en-US" sz="1200" dirty="0"/>
          </a:p>
        </p:txBody>
      </p:sp>
      <p:pic>
        <p:nvPicPr>
          <p:cNvPr id="14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5346" y="6324600"/>
            <a:ext cx="14355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55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456</Words>
  <Application>Microsoft Office PowerPoint</Application>
  <PresentationFormat>Widescreen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</cp:revision>
  <dcterms:created xsi:type="dcterms:W3CDTF">2024-02-25T17:45:20Z</dcterms:created>
  <dcterms:modified xsi:type="dcterms:W3CDTF">2024-02-25T17:46:38Z</dcterms:modified>
</cp:coreProperties>
</file>