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7" r:id="rId2"/>
    <p:sldId id="269"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87438" autoAdjust="0"/>
  </p:normalViewPr>
  <p:slideViewPr>
    <p:cSldViewPr snapToGrid="0">
      <p:cViewPr varScale="1">
        <p:scale>
          <a:sx n="76" d="100"/>
          <a:sy n="76" d="100"/>
        </p:scale>
        <p:origin x="93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7" name="Date Placeholder 6"/>
          <p:cNvSpPr>
            <a:spLocks noGrp="1"/>
          </p:cNvSpPr>
          <p:nvPr>
            <p:ph type="dt" sz="half" idx="10"/>
          </p:nvPr>
        </p:nvSpPr>
        <p:spPr/>
        <p:txBody>
          <a:bodyPr/>
          <a:lstStyle/>
          <a:p>
            <a:fld id="{1160EA64-D806-43AC-9DF2-F8C432F32B4C}" type="datetimeFigureOut">
              <a:rPr lang="en-US" dirty="0"/>
              <a:t>5/6/2024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5/6/2024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583436" y="3143250"/>
            <a:ext cx="4270248" cy="2596776"/>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7" name="Date Placeholder 6"/>
          <p:cNvSpPr>
            <a:spLocks noGrp="1"/>
          </p:cNvSpPr>
          <p:nvPr>
            <p:ph type="dt" sz="half" idx="10"/>
          </p:nvPr>
        </p:nvSpPr>
        <p:spPr/>
        <p:txBody>
          <a:bodyPr/>
          <a:lstStyle/>
          <a:p>
            <a:fld id="{4F7D4976-E339-4826-83B7-FBD03F55ECF8}" type="datetimeFigureOut">
              <a:rPr lang="en-US" dirty="0"/>
              <a:t>5/6/2024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9" name="Date Placeholder 8"/>
          <p:cNvSpPr>
            <a:spLocks noGrp="1"/>
          </p:cNvSpPr>
          <p:nvPr>
            <p:ph type="dt" sz="half" idx="10"/>
          </p:nvPr>
        </p:nvSpPr>
        <p:spPr/>
        <p:txBody>
          <a:bodyPr/>
          <a:lstStyle/>
          <a:p>
            <a:fld id="{D1BE4249-C0D0-4B06-8692-E8BB871AF643}" type="datetimeFigureOut">
              <a:rPr lang="en-US" dirty="0"/>
              <a:t>5/6/2024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5/6/2024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5/6/2024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386673" y="693336"/>
            <a:ext cx="10249318" cy="1292662"/>
          </a:xfrm>
          <a:prstGeom prst="rect">
            <a:avLst/>
          </a:prstGeom>
        </p:spPr>
        <p:txBody>
          <a:bodyPr wrap="square">
            <a:spAutoFit/>
          </a:bodyPr>
          <a:lstStyle/>
          <a:p>
            <a:pPr algn="r" rtl="1"/>
            <a:r>
              <a:rPr lang="ar-IQ" dirty="0"/>
              <a:t> </a:t>
            </a:r>
            <a:endParaRPr lang="ar-IQ" dirty="0" smtClean="0"/>
          </a:p>
          <a:p>
            <a:pPr algn="r" rtl="1"/>
            <a:r>
              <a:rPr lang="ar-IQ" sz="2000" dirty="0"/>
              <a:t> </a:t>
            </a:r>
            <a:r>
              <a:rPr lang="ar-IQ" sz="2000" dirty="0" smtClean="0"/>
              <a:t>   جامعة </a:t>
            </a:r>
            <a:r>
              <a:rPr lang="ar-IQ" sz="2000" dirty="0"/>
              <a:t>الموصل </a:t>
            </a:r>
            <a:br>
              <a:rPr lang="ar-IQ" sz="2000" dirty="0"/>
            </a:br>
            <a:r>
              <a:rPr lang="ar-IQ" sz="2000" dirty="0"/>
              <a:t>كلية الإدارة والاقتصاد</a:t>
            </a:r>
            <a:br>
              <a:rPr lang="ar-IQ" sz="2000" dirty="0"/>
            </a:br>
            <a:r>
              <a:rPr lang="ar-IQ" sz="2000" dirty="0"/>
              <a:t>قسم الإدارة الصناعية</a:t>
            </a:r>
            <a:endParaRPr lang="en-US" sz="2000" dirty="0"/>
          </a:p>
        </p:txBody>
      </p:sp>
      <p:pic>
        <p:nvPicPr>
          <p:cNvPr id="4" name="صورة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04336" y="793820"/>
            <a:ext cx="1683674" cy="1423854"/>
          </a:xfrm>
          <a:prstGeom prst="rect">
            <a:avLst/>
          </a:prstGeom>
          <a:noFill/>
          <a:ln>
            <a:noFill/>
          </a:ln>
        </p:spPr>
      </p:pic>
      <p:pic>
        <p:nvPicPr>
          <p:cNvPr id="5" name="صورة 4"/>
          <p:cNvPicPr/>
          <p:nvPr/>
        </p:nvPicPr>
        <p:blipFill>
          <a:blip r:embed="rId3">
            <a:extLst>
              <a:ext uri="{28A0092B-C50C-407E-A947-70E740481C1C}">
                <a14:useLocalDpi xmlns:a14="http://schemas.microsoft.com/office/drawing/2010/main" val="0"/>
              </a:ext>
            </a:extLst>
          </a:blip>
          <a:stretch>
            <a:fillRect/>
          </a:stretch>
        </p:blipFill>
        <p:spPr>
          <a:xfrm>
            <a:off x="1178154" y="793820"/>
            <a:ext cx="1575093" cy="1316334"/>
          </a:xfrm>
          <a:prstGeom prst="rect">
            <a:avLst/>
          </a:prstGeom>
        </p:spPr>
      </p:pic>
      <p:sp>
        <p:nvSpPr>
          <p:cNvPr id="6" name="مستطيل 5"/>
          <p:cNvSpPr/>
          <p:nvPr/>
        </p:nvSpPr>
        <p:spPr>
          <a:xfrm>
            <a:off x="1178154" y="2733152"/>
            <a:ext cx="9302277" cy="2421176"/>
          </a:xfrm>
          <a:prstGeom prst="rect">
            <a:avLst/>
          </a:prstGeom>
        </p:spPr>
        <p:txBody>
          <a:bodyPr wrap="square">
            <a:spAutoFit/>
          </a:bodyPr>
          <a:lstStyle/>
          <a:p>
            <a:pPr algn="ctr"/>
            <a:r>
              <a:rPr lang="ar-IQ" b="1" dirty="0">
                <a:solidFill>
                  <a:schemeClr val="accent6">
                    <a:lumMod val="50000"/>
                  </a:schemeClr>
                </a:solidFill>
              </a:rPr>
              <a:t>محاضرات مادة الأساليب الكمية / 2</a:t>
            </a:r>
          </a:p>
          <a:p>
            <a:pPr algn="ctr"/>
            <a:r>
              <a:rPr lang="ar-IQ" b="1" dirty="0">
                <a:solidFill>
                  <a:schemeClr val="accent6">
                    <a:lumMod val="50000"/>
                  </a:schemeClr>
                </a:solidFill>
              </a:rPr>
              <a:t>المرحلة الثانية</a:t>
            </a:r>
          </a:p>
          <a:p>
            <a:pPr algn="ctr"/>
            <a:r>
              <a:rPr lang="ar-IQ" b="1" dirty="0">
                <a:solidFill>
                  <a:schemeClr val="accent6">
                    <a:lumMod val="50000"/>
                  </a:schemeClr>
                </a:solidFill>
              </a:rPr>
              <a:t>2023-2024</a:t>
            </a:r>
          </a:p>
          <a:p>
            <a:pPr algn="ctr" rtl="1">
              <a:spcAft>
                <a:spcPts val="800"/>
              </a:spcAft>
            </a:pPr>
            <a:r>
              <a:rPr lang="ar-SA"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المحاكاة</a:t>
            </a:r>
            <a:endParaRPr lang="en-US" dirty="0">
              <a:latin typeface="Calibri" panose="020F0502020204030204" pitchFamily="34" charset="0"/>
              <a:ea typeface="Calibri" panose="020F0502020204030204" pitchFamily="34" charset="0"/>
              <a:cs typeface="Arial" panose="020B0604020202020204" pitchFamily="34" charset="0"/>
            </a:endParaRPr>
          </a:p>
          <a:p>
            <a:pPr algn="ctr" rtl="1">
              <a:spcAft>
                <a:spcPts val="800"/>
              </a:spcAft>
            </a:pPr>
            <a:r>
              <a:rPr lang="en-US"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Simulation</a:t>
            </a:r>
            <a:endParaRPr lang="ar-IQ" dirty="0"/>
          </a:p>
          <a:p>
            <a:pPr algn="ctr"/>
            <a:r>
              <a:rPr lang="ar-IQ" sz="2400" b="1" dirty="0">
                <a:solidFill>
                  <a:schemeClr val="accent6">
                    <a:lumMod val="50000"/>
                  </a:schemeClr>
                </a:solidFill>
                <a:latin typeface="Arial" panose="020B0604020202020204" pitchFamily="34" charset="0"/>
                <a:cs typeface="DecoType Naskh Extensions" panose="02010400000000000000" pitchFamily="2" charset="-78"/>
              </a:rPr>
              <a:t>اعداد </a:t>
            </a:r>
          </a:p>
          <a:p>
            <a:pPr algn="ctr"/>
            <a:r>
              <a:rPr lang="ar-IQ" sz="2400" b="1" dirty="0" err="1">
                <a:solidFill>
                  <a:schemeClr val="accent6">
                    <a:lumMod val="50000"/>
                  </a:schemeClr>
                </a:solidFill>
                <a:latin typeface="Arial" panose="020B0604020202020204" pitchFamily="34" charset="0"/>
                <a:cs typeface="DecoType Naskh Extensions" panose="02010400000000000000" pitchFamily="2" charset="-78"/>
              </a:rPr>
              <a:t>م.م</a:t>
            </a:r>
            <a:r>
              <a:rPr lang="ar-IQ" sz="2400" b="1" dirty="0">
                <a:solidFill>
                  <a:schemeClr val="accent6">
                    <a:lumMod val="50000"/>
                  </a:schemeClr>
                </a:solidFill>
                <a:latin typeface="Arial" panose="020B0604020202020204" pitchFamily="34" charset="0"/>
                <a:cs typeface="DecoType Naskh Extensions" panose="02010400000000000000" pitchFamily="2" charset="-78"/>
              </a:rPr>
              <a:t>. الاء عبد الوهاب عبد السلام </a:t>
            </a:r>
            <a:endParaRPr lang="ar-IQ" sz="2400" b="1" dirty="0">
              <a:solidFill>
                <a:schemeClr val="accent6">
                  <a:lumMod val="50000"/>
                </a:schemeClr>
              </a:solidFill>
              <a:latin typeface="Arial" panose="020B0604020202020204" pitchFamily="34" charset="0"/>
              <a:cs typeface="DecoType Naskh Extensions" panose="02010400000000000000" pitchFamily="2" charset="-78"/>
            </a:endParaRPr>
          </a:p>
        </p:txBody>
      </p:sp>
    </p:spTree>
    <p:extLst>
      <p:ext uri="{BB962C8B-B14F-4D97-AF65-F5344CB8AC3E}">
        <p14:creationId xmlns:p14="http://schemas.microsoft.com/office/powerpoint/2010/main" val="2540043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83289" y="874207"/>
            <a:ext cx="9596176" cy="5575116"/>
          </a:xfrm>
          <a:prstGeom prst="rect">
            <a:avLst/>
          </a:prstGeom>
        </p:spPr>
        <p:txBody>
          <a:bodyPr wrap="square">
            <a:spAutoFit/>
          </a:bodyPr>
          <a:lstStyle/>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الطلب اليومي المتوقع</a:t>
            </a:r>
            <a:r>
              <a:rPr lang="ar-IQ" dirty="0" smtClean="0">
                <a:latin typeface="Calibri" panose="020F0502020204030204" pitchFamily="34" charset="0"/>
                <a:ea typeface="Calibri" panose="020F0502020204030204" pitchFamily="34" charset="0"/>
                <a:cs typeface="Simplified Arabic" panose="02020603050405020304" pitchFamily="18" charset="-78"/>
              </a:rPr>
              <a:t>=</a:t>
            </a:r>
          </a:p>
          <a:p>
            <a:pPr algn="just" rtl="1">
              <a:lnSpc>
                <a:spcPct val="107000"/>
              </a:lnSpc>
              <a:spcAft>
                <a:spcPts val="800"/>
              </a:spcAft>
            </a:pPr>
            <a:endParaRPr lang="ar-IQ"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dirty="0" smtClean="0">
              <a:latin typeface="Calibri" panose="020F0502020204030204" pitchFamily="34" charset="0"/>
              <a:ea typeface="Calibri" panose="020F0502020204030204" pitchFamily="34" charset="0"/>
              <a:cs typeface="Simplified Arabic" panose="02020603050405020304" pitchFamily="18" charset="-78"/>
            </a:endParaRPr>
          </a:p>
          <a:p>
            <a:pPr algn="ctr" rtl="1">
              <a:lnSpc>
                <a:spcPct val="107000"/>
              </a:lnSpc>
              <a:spcAft>
                <a:spcPts val="800"/>
              </a:spcAft>
            </a:pPr>
            <a:r>
              <a:rPr lang="en-US" dirty="0"/>
              <a:t>0*0.05+1*0.10+2*0.20+3*0.30+4*0.20+5*0.15=2.95</a:t>
            </a:r>
          </a:p>
          <a:p>
            <a:pPr algn="just" rtl="1">
              <a:lnSpc>
                <a:spcPct val="107000"/>
              </a:lnSpc>
              <a:spcAft>
                <a:spcPts val="800"/>
              </a:spcAft>
            </a:pPr>
            <a:endParaRPr lang="ar-IQ"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r>
              <a:rPr lang="ar-IQ" dirty="0" smtClean="0">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جدول 4"/>
          <p:cNvGraphicFramePr>
            <a:graphicFrameLocks noGrp="1"/>
          </p:cNvGraphicFramePr>
          <p:nvPr>
            <p:extLst>
              <p:ext uri="{D42A27DB-BD31-4B8C-83A1-F6EECF244321}">
                <p14:modId xmlns:p14="http://schemas.microsoft.com/office/powerpoint/2010/main" val="2302112209"/>
              </p:ext>
            </p:extLst>
          </p:nvPr>
        </p:nvGraphicFramePr>
        <p:xfrm>
          <a:off x="4551902" y="1527349"/>
          <a:ext cx="2642718" cy="3114992"/>
        </p:xfrm>
        <a:graphic>
          <a:graphicData uri="http://schemas.openxmlformats.org/drawingml/2006/table">
            <a:tbl>
              <a:tblPr rtl="1" firstRow="1" firstCol="1" bandRow="1">
                <a:tableStyleId>{5C22544A-7EE6-4342-B048-85BDC9FD1C3A}</a:tableStyleId>
              </a:tblPr>
              <a:tblGrid>
                <a:gridCol w="1321359">
                  <a:extLst>
                    <a:ext uri="{9D8B030D-6E8A-4147-A177-3AD203B41FA5}">
                      <a16:colId xmlns:a16="http://schemas.microsoft.com/office/drawing/2014/main" val="3091782458"/>
                    </a:ext>
                  </a:extLst>
                </a:gridCol>
                <a:gridCol w="1321359">
                  <a:extLst>
                    <a:ext uri="{9D8B030D-6E8A-4147-A177-3AD203B41FA5}">
                      <a16:colId xmlns:a16="http://schemas.microsoft.com/office/drawing/2014/main" val="1853001551"/>
                    </a:ext>
                  </a:extLst>
                </a:gridCol>
              </a:tblGrid>
              <a:tr h="444218">
                <a:tc>
                  <a:txBody>
                    <a:bodyPr/>
                    <a:lstStyle/>
                    <a:p>
                      <a:pPr marL="0" marR="0" algn="ctr" rtl="1">
                        <a:lnSpc>
                          <a:spcPct val="107000"/>
                        </a:lnSpc>
                        <a:spcBef>
                          <a:spcPts val="0"/>
                        </a:spcBef>
                        <a:spcAft>
                          <a:spcPts val="0"/>
                        </a:spcAft>
                      </a:pPr>
                      <a:r>
                        <a:rPr lang="ar-IQ" sz="1600">
                          <a:solidFill>
                            <a:schemeClr val="tx1"/>
                          </a:solidFill>
                          <a:effectLst/>
                        </a:rPr>
                        <a:t>الاحتمال</a:t>
                      </a:r>
                      <a:endPar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600">
                          <a:solidFill>
                            <a:schemeClr val="tx1"/>
                          </a:solidFill>
                          <a:effectLst/>
                        </a:rPr>
                        <a:t>الطلب اليومي</a:t>
                      </a:r>
                      <a:endPar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45227788"/>
                  </a:ext>
                </a:extLst>
              </a:tr>
              <a:tr h="445129">
                <a:tc>
                  <a:txBody>
                    <a:bodyPr/>
                    <a:lstStyle/>
                    <a:p>
                      <a:pPr marL="0" marR="0" algn="ctr" rtl="0">
                        <a:lnSpc>
                          <a:spcPct val="107000"/>
                        </a:lnSpc>
                        <a:spcBef>
                          <a:spcPts val="0"/>
                        </a:spcBef>
                        <a:spcAft>
                          <a:spcPts val="0"/>
                        </a:spcAft>
                      </a:pPr>
                      <a:r>
                        <a:rPr lang="en-US" sz="1600">
                          <a:solidFill>
                            <a:schemeClr val="tx1"/>
                          </a:solidFill>
                          <a:effectLst/>
                        </a:rPr>
                        <a:t>0.05</a:t>
                      </a:r>
                      <a:endPar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62237494"/>
                  </a:ext>
                </a:extLst>
              </a:tr>
              <a:tr h="445129">
                <a:tc>
                  <a:txBody>
                    <a:bodyPr/>
                    <a:lstStyle/>
                    <a:p>
                      <a:pPr marL="0" marR="0" algn="ctr" rtl="1">
                        <a:lnSpc>
                          <a:spcPct val="107000"/>
                        </a:lnSpc>
                        <a:spcBef>
                          <a:spcPts val="0"/>
                        </a:spcBef>
                        <a:spcAft>
                          <a:spcPts val="0"/>
                        </a:spcAft>
                      </a:pPr>
                      <a:r>
                        <a:rPr lang="en-US" sz="1600">
                          <a:solidFill>
                            <a:schemeClr val="tx1"/>
                          </a:solidFill>
                          <a:effectLst/>
                        </a:rPr>
                        <a:t>0.10</a:t>
                      </a:r>
                      <a:endPar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a:solidFill>
                            <a:schemeClr val="tx1"/>
                          </a:solidFill>
                          <a:effectLst/>
                        </a:rPr>
                        <a:t>1</a:t>
                      </a:r>
                      <a:endPar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46756385"/>
                  </a:ext>
                </a:extLst>
              </a:tr>
              <a:tr h="445129">
                <a:tc>
                  <a:txBody>
                    <a:bodyPr/>
                    <a:lstStyle/>
                    <a:p>
                      <a:pPr marL="0" marR="0" algn="ctr" rtl="0">
                        <a:lnSpc>
                          <a:spcPct val="107000"/>
                        </a:lnSpc>
                        <a:spcBef>
                          <a:spcPts val="0"/>
                        </a:spcBef>
                        <a:spcAft>
                          <a:spcPts val="0"/>
                        </a:spcAft>
                      </a:pPr>
                      <a:r>
                        <a:rPr lang="en-US" sz="1600">
                          <a:solidFill>
                            <a:schemeClr val="tx1"/>
                          </a:solidFill>
                          <a:effectLst/>
                        </a:rPr>
                        <a:t>0.20</a:t>
                      </a:r>
                      <a:endPar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a:solidFill>
                            <a:schemeClr val="tx1"/>
                          </a:solidFill>
                          <a:effectLst/>
                        </a:rPr>
                        <a:t>2</a:t>
                      </a:r>
                      <a:endPar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21917801"/>
                  </a:ext>
                </a:extLst>
              </a:tr>
              <a:tr h="445129">
                <a:tc>
                  <a:txBody>
                    <a:bodyPr/>
                    <a:lstStyle/>
                    <a:p>
                      <a:pPr marL="0" marR="0" algn="ctr" rtl="0">
                        <a:lnSpc>
                          <a:spcPct val="107000"/>
                        </a:lnSpc>
                        <a:spcBef>
                          <a:spcPts val="0"/>
                        </a:spcBef>
                        <a:spcAft>
                          <a:spcPts val="0"/>
                        </a:spcAft>
                      </a:pPr>
                      <a:r>
                        <a:rPr lang="en-US" sz="1600">
                          <a:solidFill>
                            <a:schemeClr val="tx1"/>
                          </a:solidFill>
                          <a:effectLst/>
                        </a:rPr>
                        <a:t>0.30</a:t>
                      </a:r>
                      <a:endPar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a:solidFill>
                            <a:schemeClr val="tx1"/>
                          </a:solidFill>
                          <a:effectLst/>
                        </a:rPr>
                        <a:t>3</a:t>
                      </a:r>
                      <a:endPar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5103131"/>
                  </a:ext>
                </a:extLst>
              </a:tr>
              <a:tr h="445129">
                <a:tc>
                  <a:txBody>
                    <a:bodyPr/>
                    <a:lstStyle/>
                    <a:p>
                      <a:pPr marL="0" marR="0" algn="ctr" rtl="0">
                        <a:lnSpc>
                          <a:spcPct val="107000"/>
                        </a:lnSpc>
                        <a:spcBef>
                          <a:spcPts val="0"/>
                        </a:spcBef>
                        <a:spcAft>
                          <a:spcPts val="0"/>
                        </a:spcAft>
                      </a:pPr>
                      <a:r>
                        <a:rPr lang="en-US" sz="1600">
                          <a:solidFill>
                            <a:schemeClr val="tx1"/>
                          </a:solidFill>
                          <a:effectLst/>
                        </a:rPr>
                        <a:t>0.20</a:t>
                      </a:r>
                      <a:endPar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a:solidFill>
                            <a:schemeClr val="tx1"/>
                          </a:solidFill>
                          <a:effectLst/>
                        </a:rPr>
                        <a:t>4</a:t>
                      </a:r>
                      <a:endPar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80497526"/>
                  </a:ext>
                </a:extLst>
              </a:tr>
              <a:tr h="445129">
                <a:tc>
                  <a:txBody>
                    <a:bodyPr/>
                    <a:lstStyle/>
                    <a:p>
                      <a:pPr marL="0" marR="0" algn="ctr" rtl="0">
                        <a:lnSpc>
                          <a:spcPct val="107000"/>
                        </a:lnSpc>
                        <a:spcBef>
                          <a:spcPts val="0"/>
                        </a:spcBef>
                        <a:spcAft>
                          <a:spcPts val="0"/>
                        </a:spcAft>
                      </a:pPr>
                      <a:r>
                        <a:rPr lang="en-US" sz="1600">
                          <a:solidFill>
                            <a:schemeClr val="tx1"/>
                          </a:solidFill>
                          <a:effectLst/>
                        </a:rPr>
                        <a:t>0.15</a:t>
                      </a:r>
                      <a:endPar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dirty="0">
                          <a:solidFill>
                            <a:schemeClr val="tx1"/>
                          </a:solidFill>
                          <a:effectLst/>
                        </a:rPr>
                        <a:t>5</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33704908"/>
                  </a:ext>
                </a:extLst>
              </a:tr>
            </a:tbl>
          </a:graphicData>
        </a:graphic>
      </p:graphicFrame>
    </p:spTree>
    <p:extLst>
      <p:ext uri="{BB962C8B-B14F-4D97-AF65-F5344CB8AC3E}">
        <p14:creationId xmlns:p14="http://schemas.microsoft.com/office/powerpoint/2010/main" val="2438886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05802" y="703385"/>
            <a:ext cx="9867482" cy="5516960"/>
          </a:xfrm>
          <a:prstGeom prst="rect">
            <a:avLst/>
          </a:prstGeom>
        </p:spPr>
        <p:txBody>
          <a:bodyPr wrap="square">
            <a:spAutoFit/>
          </a:bodyPr>
          <a:lstStyle/>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مثال</a:t>
            </a:r>
            <a:r>
              <a:rPr lang="en-US" dirty="0">
                <a:latin typeface="Simplified Arabic" panose="02020603050405020304" pitchFamily="18" charset="-78"/>
                <a:ea typeface="Calibri" panose="020F0502020204030204" pitchFamily="34" charset="0"/>
                <a:cs typeface="Arial" panose="020B0604020202020204" pitchFamily="34" charset="0"/>
              </a:rPr>
              <a:t>2</a:t>
            </a:r>
            <a:r>
              <a:rPr lang="ar-IQ" dirty="0">
                <a:latin typeface="Calibri" panose="020F0502020204030204" pitchFamily="34" charset="0"/>
                <a:ea typeface="Calibri" panose="020F0502020204030204" pitchFamily="34" charset="0"/>
                <a:cs typeface="Simplified Arabic" panose="02020603050405020304" pitchFamily="18" charset="-78"/>
              </a:rPr>
              <a:t>// اذا كان الطلب اليومي على قطع السيارات في اخر </a:t>
            </a:r>
            <a:r>
              <a:rPr lang="en-US" dirty="0">
                <a:latin typeface="Simplified Arabic" panose="02020603050405020304" pitchFamily="18" charset="-78"/>
                <a:ea typeface="Calibri" panose="020F0502020204030204" pitchFamily="34" charset="0"/>
                <a:cs typeface="Arial" panose="020B0604020202020204" pitchFamily="34" charset="0"/>
              </a:rPr>
              <a:t>500</a:t>
            </a:r>
            <a:r>
              <a:rPr lang="ar-IQ" dirty="0">
                <a:latin typeface="Calibri" panose="020F0502020204030204" pitchFamily="34" charset="0"/>
                <a:ea typeface="Calibri" panose="020F0502020204030204" pitchFamily="34" charset="0"/>
                <a:cs typeface="Simplified Arabic" panose="02020603050405020304" pitchFamily="18" charset="-78"/>
              </a:rPr>
              <a:t> يوم كما هو مبين في الجدول، المعلومات حصلت من المسؤول</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dirty="0">
                <a:latin typeface="Simplified Arabic" panose="02020603050405020304" pitchFamily="18" charset="-78"/>
                <a:ea typeface="Calibri" panose="020F0502020204030204" pitchFamily="34" charset="0"/>
                <a:cs typeface="Arial" panose="020B0604020202020204" pitchFamily="34" charset="0"/>
              </a:rPr>
              <a:t>  </a:t>
            </a:r>
            <a:r>
              <a:rPr lang="ar-IQ" dirty="0">
                <a:latin typeface="Calibri" panose="020F0502020204030204" pitchFamily="34" charset="0"/>
                <a:ea typeface="Calibri" panose="020F0502020204030204" pitchFamily="34" charset="0"/>
                <a:cs typeface="Simplified Arabic" panose="02020603050405020304" pitchFamily="18" charset="-78"/>
              </a:rPr>
              <a:t>                                </a:t>
            </a:r>
            <a:r>
              <a:rPr lang="en-US" dirty="0">
                <a:latin typeface="Simplified Arabic" panose="02020603050405020304" pitchFamily="18" charset="-78"/>
                <a:ea typeface="Calibri" panose="020F0502020204030204" pitchFamily="34" charset="0"/>
                <a:cs typeface="Arial" panose="020B0604020202020204" pitchFamily="34" charset="0"/>
              </a:rPr>
              <a:t>             </a:t>
            </a:r>
            <a:r>
              <a:rPr lang="ar-IQ" dirty="0">
                <a:latin typeface="Calibri" panose="020F0502020204030204" pitchFamily="34" charset="0"/>
                <a:ea typeface="Calibri" panose="020F0502020204030204" pitchFamily="34" charset="0"/>
                <a:cs typeface="Simplified Arabic" panose="02020603050405020304" pitchFamily="18" charset="-78"/>
              </a:rPr>
              <a:t>{الأرقام العشوائية </a:t>
            </a:r>
            <a:r>
              <a:rPr lang="en-US" dirty="0">
                <a:latin typeface="Simplified Arabic" panose="02020603050405020304" pitchFamily="18" charset="-78"/>
                <a:ea typeface="Calibri" panose="020F0502020204030204" pitchFamily="34" charset="0"/>
                <a:cs typeface="Arial" panose="020B0604020202020204" pitchFamily="34" charset="0"/>
              </a:rPr>
              <a:t>32,73,41,38,73,1,9,64,34,55  </a:t>
            </a:r>
            <a:r>
              <a:rPr lang="ar-IQ" dirty="0" smtClean="0">
                <a:latin typeface="Calibri" panose="020F0502020204030204" pitchFamily="34" charset="0"/>
                <a:ea typeface="Calibri" panose="020F0502020204030204" pitchFamily="34" charset="0"/>
                <a:cs typeface="Simplified Arabic" panose="02020603050405020304" pitchFamily="18" charset="-78"/>
              </a:rPr>
              <a:t>}</a:t>
            </a:r>
          </a:p>
          <a:p>
            <a:pPr algn="just" rtl="1">
              <a:lnSpc>
                <a:spcPct val="107000"/>
              </a:lnSpc>
              <a:spcAft>
                <a:spcPts val="800"/>
              </a:spcAft>
            </a:pPr>
            <a:endParaRPr lang="ar-IQ" sz="1400" dirty="0" smtClean="0">
              <a:effectLst/>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sz="1400"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sz="1400" dirty="0" smtClean="0">
              <a:effectLst/>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sz="1400"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sz="1400" dirty="0" smtClean="0">
              <a:effectLst/>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sz="1400"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sz="1400" dirty="0" smtClean="0">
              <a:effectLst/>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sz="1400"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sz="1400" dirty="0" smtClean="0">
              <a:effectLst/>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sz="1400"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sz="1400" dirty="0" smtClean="0">
              <a:effectLst/>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r>
              <a:rPr lang="ar-IQ" dirty="0"/>
              <a:t>المطلوب/ اجري عملية المحاكاة للطلب اليومي على قطع السيارات.</a:t>
            </a:r>
            <a:endParaRPr lang="en-US" dirty="0"/>
          </a:p>
          <a:p>
            <a:pPr algn="just" rtl="1">
              <a:lnSpc>
                <a:spcPct val="107000"/>
              </a:lnSpc>
              <a:spcAft>
                <a:spcPts val="800"/>
              </a:spcAft>
            </a:pPr>
            <a:endParaRPr lang="ar-IQ" sz="1400" dirty="0">
              <a:effectLst/>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3" name="جدول 2"/>
          <p:cNvGraphicFramePr>
            <a:graphicFrameLocks noGrp="1"/>
          </p:cNvGraphicFramePr>
          <p:nvPr>
            <p:extLst>
              <p:ext uri="{D42A27DB-BD31-4B8C-83A1-F6EECF244321}">
                <p14:modId xmlns:p14="http://schemas.microsoft.com/office/powerpoint/2010/main" val="1906471380"/>
              </p:ext>
            </p:extLst>
          </p:nvPr>
        </p:nvGraphicFramePr>
        <p:xfrm>
          <a:off x="4732774" y="2029768"/>
          <a:ext cx="2381458" cy="2857186"/>
        </p:xfrm>
        <a:graphic>
          <a:graphicData uri="http://schemas.openxmlformats.org/drawingml/2006/table">
            <a:tbl>
              <a:tblPr rtl="1" firstRow="1" firstCol="1" bandRow="1">
                <a:tableStyleId>{5C22544A-7EE6-4342-B048-85BDC9FD1C3A}</a:tableStyleId>
              </a:tblPr>
              <a:tblGrid>
                <a:gridCol w="1190729">
                  <a:extLst>
                    <a:ext uri="{9D8B030D-6E8A-4147-A177-3AD203B41FA5}">
                      <a16:colId xmlns:a16="http://schemas.microsoft.com/office/drawing/2014/main" val="4276357067"/>
                    </a:ext>
                  </a:extLst>
                </a:gridCol>
                <a:gridCol w="1190729">
                  <a:extLst>
                    <a:ext uri="{9D8B030D-6E8A-4147-A177-3AD203B41FA5}">
                      <a16:colId xmlns:a16="http://schemas.microsoft.com/office/drawing/2014/main" val="1464279994"/>
                    </a:ext>
                  </a:extLst>
                </a:gridCol>
              </a:tblGrid>
              <a:tr h="693935">
                <a:tc>
                  <a:txBody>
                    <a:bodyPr/>
                    <a:lstStyle/>
                    <a:p>
                      <a:pPr marL="0" marR="0" algn="ctr" rtl="1">
                        <a:lnSpc>
                          <a:spcPct val="107000"/>
                        </a:lnSpc>
                        <a:spcBef>
                          <a:spcPts val="0"/>
                        </a:spcBef>
                        <a:spcAft>
                          <a:spcPts val="0"/>
                        </a:spcAft>
                      </a:pPr>
                      <a:endParaRPr lang="ar-IQ" sz="1600" b="1" dirty="0" smtClean="0">
                        <a:solidFill>
                          <a:schemeClr val="tx1"/>
                        </a:solidFill>
                        <a:effectLst/>
                      </a:endParaRPr>
                    </a:p>
                    <a:p>
                      <a:pPr marL="0" marR="0" algn="ctr" rtl="1">
                        <a:lnSpc>
                          <a:spcPct val="107000"/>
                        </a:lnSpc>
                        <a:spcBef>
                          <a:spcPts val="0"/>
                        </a:spcBef>
                        <a:spcAft>
                          <a:spcPts val="0"/>
                        </a:spcAft>
                      </a:pPr>
                      <a:r>
                        <a:rPr lang="ar-IQ" sz="1600" b="1" dirty="0" smtClean="0">
                          <a:solidFill>
                            <a:schemeClr val="tx1"/>
                          </a:solidFill>
                          <a:effectLst/>
                        </a:rPr>
                        <a:t>التكرار</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endParaRPr lang="ar-IQ" sz="1600" b="1" dirty="0" smtClean="0">
                        <a:solidFill>
                          <a:schemeClr val="tx1"/>
                        </a:solidFill>
                        <a:effectLst/>
                      </a:endParaRPr>
                    </a:p>
                    <a:p>
                      <a:pPr marL="0" marR="0" algn="ctr" rtl="1">
                        <a:lnSpc>
                          <a:spcPct val="107000"/>
                        </a:lnSpc>
                        <a:spcBef>
                          <a:spcPts val="0"/>
                        </a:spcBef>
                        <a:spcAft>
                          <a:spcPts val="0"/>
                        </a:spcAft>
                      </a:pPr>
                      <a:r>
                        <a:rPr lang="ar-IQ" sz="1600" b="1" dirty="0" smtClean="0">
                          <a:solidFill>
                            <a:schemeClr val="tx1"/>
                          </a:solidFill>
                          <a:effectLst/>
                        </a:rPr>
                        <a:t>الطلب </a:t>
                      </a:r>
                      <a:r>
                        <a:rPr lang="ar-IQ" sz="1600" b="1" dirty="0">
                          <a:solidFill>
                            <a:schemeClr val="tx1"/>
                          </a:solidFill>
                          <a:effectLst/>
                        </a:rPr>
                        <a:t>اليومي على السيارات</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11416157"/>
                  </a:ext>
                </a:extLst>
              </a:tr>
              <a:tr h="346552">
                <a:tc>
                  <a:txBody>
                    <a:bodyPr/>
                    <a:lstStyle/>
                    <a:p>
                      <a:pPr marL="0" marR="0" algn="ctr" rtl="0">
                        <a:lnSpc>
                          <a:spcPct val="107000"/>
                        </a:lnSpc>
                        <a:spcBef>
                          <a:spcPts val="0"/>
                        </a:spcBef>
                        <a:spcAft>
                          <a:spcPts val="0"/>
                        </a:spcAft>
                      </a:pPr>
                      <a:r>
                        <a:rPr lang="en-US" sz="1600" b="1">
                          <a:solidFill>
                            <a:schemeClr val="tx1"/>
                          </a:solidFill>
                          <a:effectLst/>
                        </a:rPr>
                        <a:t>40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02903682"/>
                  </a:ext>
                </a:extLst>
              </a:tr>
              <a:tr h="346552">
                <a:tc>
                  <a:txBody>
                    <a:bodyPr/>
                    <a:lstStyle/>
                    <a:p>
                      <a:pPr marL="0" marR="0" algn="ctr" rtl="0">
                        <a:lnSpc>
                          <a:spcPct val="107000"/>
                        </a:lnSpc>
                        <a:spcBef>
                          <a:spcPts val="0"/>
                        </a:spcBef>
                        <a:spcAft>
                          <a:spcPts val="0"/>
                        </a:spcAft>
                      </a:pPr>
                      <a:r>
                        <a:rPr lang="en-US" sz="1600" b="1">
                          <a:solidFill>
                            <a:schemeClr val="tx1"/>
                          </a:solidFill>
                          <a:effectLst/>
                        </a:rPr>
                        <a:t>80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1</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34687469"/>
                  </a:ext>
                </a:extLst>
              </a:tr>
              <a:tr h="354869">
                <a:tc>
                  <a:txBody>
                    <a:bodyPr/>
                    <a:lstStyle/>
                    <a:p>
                      <a:pPr marL="0" marR="0" algn="ctr" rtl="0">
                        <a:lnSpc>
                          <a:spcPct val="107000"/>
                        </a:lnSpc>
                        <a:spcBef>
                          <a:spcPts val="0"/>
                        </a:spcBef>
                        <a:spcAft>
                          <a:spcPts val="0"/>
                        </a:spcAft>
                      </a:pPr>
                      <a:r>
                        <a:rPr lang="en-US" sz="1600" b="1">
                          <a:solidFill>
                            <a:schemeClr val="tx1"/>
                          </a:solidFill>
                          <a:effectLst/>
                        </a:rPr>
                        <a:t>100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2</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2874176"/>
                  </a:ext>
                </a:extLst>
              </a:tr>
              <a:tr h="346552">
                <a:tc>
                  <a:txBody>
                    <a:bodyPr/>
                    <a:lstStyle/>
                    <a:p>
                      <a:pPr marL="0" marR="0" algn="ctr" rtl="0">
                        <a:lnSpc>
                          <a:spcPct val="107000"/>
                        </a:lnSpc>
                        <a:spcBef>
                          <a:spcPts val="0"/>
                        </a:spcBef>
                        <a:spcAft>
                          <a:spcPts val="0"/>
                        </a:spcAft>
                      </a:pPr>
                      <a:r>
                        <a:rPr lang="en-US" sz="1600" b="1">
                          <a:solidFill>
                            <a:schemeClr val="tx1"/>
                          </a:solidFill>
                          <a:effectLst/>
                        </a:rPr>
                        <a:t>120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3</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77239885"/>
                  </a:ext>
                </a:extLst>
              </a:tr>
              <a:tr h="346552">
                <a:tc>
                  <a:txBody>
                    <a:bodyPr/>
                    <a:lstStyle/>
                    <a:p>
                      <a:pPr marL="0" marR="0" algn="ctr" rtl="0">
                        <a:lnSpc>
                          <a:spcPct val="107000"/>
                        </a:lnSpc>
                        <a:spcBef>
                          <a:spcPts val="0"/>
                        </a:spcBef>
                        <a:spcAft>
                          <a:spcPts val="0"/>
                        </a:spcAft>
                      </a:pPr>
                      <a:r>
                        <a:rPr lang="en-US" sz="1600" b="1">
                          <a:solidFill>
                            <a:schemeClr val="tx1"/>
                          </a:solidFill>
                          <a:effectLst/>
                        </a:rPr>
                        <a:t>100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4</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24804596"/>
                  </a:ext>
                </a:extLst>
              </a:tr>
              <a:tr h="346552">
                <a:tc>
                  <a:txBody>
                    <a:bodyPr/>
                    <a:lstStyle/>
                    <a:p>
                      <a:pPr marL="0" marR="0" algn="ctr" rtl="0">
                        <a:lnSpc>
                          <a:spcPct val="107000"/>
                        </a:lnSpc>
                        <a:spcBef>
                          <a:spcPts val="0"/>
                        </a:spcBef>
                        <a:spcAft>
                          <a:spcPts val="0"/>
                        </a:spcAft>
                      </a:pPr>
                      <a:r>
                        <a:rPr lang="en-US" sz="1600" b="1">
                          <a:solidFill>
                            <a:schemeClr val="tx1"/>
                          </a:solidFill>
                          <a:effectLst/>
                        </a:rPr>
                        <a:t>60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dirty="0">
                          <a:solidFill>
                            <a:schemeClr val="tx1"/>
                          </a:solidFill>
                          <a:effectLst/>
                        </a:rPr>
                        <a:t>5</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09124077"/>
                  </a:ext>
                </a:extLst>
              </a:tr>
            </a:tbl>
          </a:graphicData>
        </a:graphic>
      </p:graphicFrame>
    </p:spTree>
    <p:extLst>
      <p:ext uri="{BB962C8B-B14F-4D97-AF65-F5344CB8AC3E}">
        <p14:creationId xmlns:p14="http://schemas.microsoft.com/office/powerpoint/2010/main" val="2046514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4127341239"/>
              </p:ext>
            </p:extLst>
          </p:nvPr>
        </p:nvGraphicFramePr>
        <p:xfrm>
          <a:off x="2100104" y="1446963"/>
          <a:ext cx="7576460" cy="3527437"/>
        </p:xfrm>
        <a:graphic>
          <a:graphicData uri="http://schemas.openxmlformats.org/drawingml/2006/table">
            <a:tbl>
              <a:tblPr rtl="1" firstRow="1" firstCol="1" bandRow="1">
                <a:tableStyleId>{5C22544A-7EE6-4342-B048-85BDC9FD1C3A}</a:tableStyleId>
              </a:tblPr>
              <a:tblGrid>
                <a:gridCol w="1515292">
                  <a:extLst>
                    <a:ext uri="{9D8B030D-6E8A-4147-A177-3AD203B41FA5}">
                      <a16:colId xmlns:a16="http://schemas.microsoft.com/office/drawing/2014/main" val="3375581099"/>
                    </a:ext>
                  </a:extLst>
                </a:gridCol>
                <a:gridCol w="1515292">
                  <a:extLst>
                    <a:ext uri="{9D8B030D-6E8A-4147-A177-3AD203B41FA5}">
                      <a16:colId xmlns:a16="http://schemas.microsoft.com/office/drawing/2014/main" val="863269261"/>
                    </a:ext>
                  </a:extLst>
                </a:gridCol>
                <a:gridCol w="1515292">
                  <a:extLst>
                    <a:ext uri="{9D8B030D-6E8A-4147-A177-3AD203B41FA5}">
                      <a16:colId xmlns:a16="http://schemas.microsoft.com/office/drawing/2014/main" val="1621071825"/>
                    </a:ext>
                  </a:extLst>
                </a:gridCol>
                <a:gridCol w="1515292">
                  <a:extLst>
                    <a:ext uri="{9D8B030D-6E8A-4147-A177-3AD203B41FA5}">
                      <a16:colId xmlns:a16="http://schemas.microsoft.com/office/drawing/2014/main" val="2687840544"/>
                    </a:ext>
                  </a:extLst>
                </a:gridCol>
                <a:gridCol w="1515292">
                  <a:extLst>
                    <a:ext uri="{9D8B030D-6E8A-4147-A177-3AD203B41FA5}">
                      <a16:colId xmlns:a16="http://schemas.microsoft.com/office/drawing/2014/main" val="2769907928"/>
                    </a:ext>
                  </a:extLst>
                </a:gridCol>
              </a:tblGrid>
              <a:tr h="1180384">
                <a:tc>
                  <a:txBody>
                    <a:bodyPr/>
                    <a:lstStyle/>
                    <a:p>
                      <a:pPr marL="0" marR="0" algn="ctr" rtl="1">
                        <a:lnSpc>
                          <a:spcPct val="107000"/>
                        </a:lnSpc>
                        <a:spcBef>
                          <a:spcPts val="0"/>
                        </a:spcBef>
                        <a:spcAft>
                          <a:spcPts val="0"/>
                        </a:spcAft>
                      </a:pPr>
                      <a:endParaRPr lang="ar-IQ" sz="1600" b="1" dirty="0" smtClean="0">
                        <a:solidFill>
                          <a:schemeClr val="tx1"/>
                        </a:solidFill>
                        <a:effectLst/>
                      </a:endParaRPr>
                    </a:p>
                    <a:p>
                      <a:pPr marL="0" marR="0" algn="ctr" rtl="1">
                        <a:lnSpc>
                          <a:spcPct val="107000"/>
                        </a:lnSpc>
                        <a:spcBef>
                          <a:spcPts val="0"/>
                        </a:spcBef>
                        <a:spcAft>
                          <a:spcPts val="0"/>
                        </a:spcAft>
                      </a:pPr>
                      <a:endParaRPr lang="ar-IQ" sz="1600" b="1" dirty="0" smtClean="0">
                        <a:solidFill>
                          <a:schemeClr val="tx1"/>
                        </a:solidFill>
                        <a:effectLst/>
                      </a:endParaRPr>
                    </a:p>
                    <a:p>
                      <a:pPr marL="0" marR="0" algn="ctr" rtl="1">
                        <a:lnSpc>
                          <a:spcPct val="107000"/>
                        </a:lnSpc>
                        <a:spcBef>
                          <a:spcPts val="0"/>
                        </a:spcBef>
                        <a:spcAft>
                          <a:spcPts val="0"/>
                        </a:spcAft>
                      </a:pPr>
                      <a:r>
                        <a:rPr lang="ar-IQ" sz="1600" b="1" dirty="0" smtClean="0">
                          <a:solidFill>
                            <a:schemeClr val="tx1"/>
                          </a:solidFill>
                          <a:effectLst/>
                        </a:rPr>
                        <a:t>الترميز/فترة </a:t>
                      </a:r>
                      <a:r>
                        <a:rPr lang="ar-IQ" sz="1600" b="1" dirty="0">
                          <a:solidFill>
                            <a:schemeClr val="tx1"/>
                          </a:solidFill>
                          <a:effectLst/>
                        </a:rPr>
                        <a:t>الأرقام العشوائية</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endParaRPr lang="ar-IQ" sz="1600" b="1" dirty="0" smtClean="0">
                        <a:solidFill>
                          <a:schemeClr val="tx1"/>
                        </a:solidFill>
                        <a:effectLst/>
                      </a:endParaRPr>
                    </a:p>
                    <a:p>
                      <a:pPr marL="0" marR="0" algn="ctr" rtl="1">
                        <a:lnSpc>
                          <a:spcPct val="107000"/>
                        </a:lnSpc>
                        <a:spcBef>
                          <a:spcPts val="0"/>
                        </a:spcBef>
                        <a:spcAft>
                          <a:spcPts val="0"/>
                        </a:spcAft>
                      </a:pPr>
                      <a:endParaRPr lang="ar-IQ" sz="1600" b="1" dirty="0" smtClean="0">
                        <a:solidFill>
                          <a:schemeClr val="tx1"/>
                        </a:solidFill>
                        <a:effectLst/>
                      </a:endParaRPr>
                    </a:p>
                    <a:p>
                      <a:pPr marL="0" marR="0" algn="ctr" rtl="1">
                        <a:lnSpc>
                          <a:spcPct val="107000"/>
                        </a:lnSpc>
                        <a:spcBef>
                          <a:spcPts val="0"/>
                        </a:spcBef>
                        <a:spcAft>
                          <a:spcPts val="0"/>
                        </a:spcAft>
                      </a:pPr>
                      <a:r>
                        <a:rPr lang="ar-IQ" sz="1600" b="1" dirty="0" smtClean="0">
                          <a:solidFill>
                            <a:schemeClr val="tx1"/>
                          </a:solidFill>
                          <a:effectLst/>
                        </a:rPr>
                        <a:t>الاحتمال </a:t>
                      </a:r>
                      <a:r>
                        <a:rPr lang="ar-IQ" sz="1600" b="1" dirty="0">
                          <a:solidFill>
                            <a:schemeClr val="tx1"/>
                          </a:solidFill>
                          <a:effectLst/>
                        </a:rPr>
                        <a:t>التراكمي</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endParaRPr lang="ar-IQ" sz="1600" b="1" dirty="0" smtClean="0">
                        <a:solidFill>
                          <a:schemeClr val="tx1"/>
                        </a:solidFill>
                        <a:effectLst/>
                      </a:endParaRPr>
                    </a:p>
                    <a:p>
                      <a:pPr marL="0" marR="0" algn="ctr" rtl="1">
                        <a:lnSpc>
                          <a:spcPct val="107000"/>
                        </a:lnSpc>
                        <a:spcBef>
                          <a:spcPts val="0"/>
                        </a:spcBef>
                        <a:spcAft>
                          <a:spcPts val="0"/>
                        </a:spcAft>
                      </a:pPr>
                      <a:endParaRPr lang="ar-IQ" sz="1600" b="1" dirty="0" smtClean="0">
                        <a:solidFill>
                          <a:schemeClr val="tx1"/>
                        </a:solidFill>
                        <a:effectLst/>
                      </a:endParaRPr>
                    </a:p>
                    <a:p>
                      <a:pPr marL="0" marR="0" algn="ctr" rtl="1">
                        <a:lnSpc>
                          <a:spcPct val="107000"/>
                        </a:lnSpc>
                        <a:spcBef>
                          <a:spcPts val="0"/>
                        </a:spcBef>
                        <a:spcAft>
                          <a:spcPts val="0"/>
                        </a:spcAft>
                      </a:pPr>
                      <a:r>
                        <a:rPr lang="ar-IQ" sz="1600" b="1" dirty="0" smtClean="0">
                          <a:solidFill>
                            <a:schemeClr val="tx1"/>
                          </a:solidFill>
                          <a:effectLst/>
                        </a:rPr>
                        <a:t>الاحتمال</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endParaRPr lang="ar-IQ" sz="1600" b="1" dirty="0" smtClean="0">
                        <a:solidFill>
                          <a:schemeClr val="tx1"/>
                        </a:solidFill>
                        <a:effectLst/>
                      </a:endParaRPr>
                    </a:p>
                    <a:p>
                      <a:pPr marL="0" marR="0" algn="ctr" rtl="1">
                        <a:lnSpc>
                          <a:spcPct val="107000"/>
                        </a:lnSpc>
                        <a:spcBef>
                          <a:spcPts val="0"/>
                        </a:spcBef>
                        <a:spcAft>
                          <a:spcPts val="0"/>
                        </a:spcAft>
                      </a:pPr>
                      <a:endParaRPr lang="ar-IQ" sz="1600" b="1" dirty="0" smtClean="0">
                        <a:solidFill>
                          <a:schemeClr val="tx1"/>
                        </a:solidFill>
                        <a:effectLst/>
                      </a:endParaRPr>
                    </a:p>
                    <a:p>
                      <a:pPr marL="0" marR="0" algn="ctr" rtl="1">
                        <a:lnSpc>
                          <a:spcPct val="107000"/>
                        </a:lnSpc>
                        <a:spcBef>
                          <a:spcPts val="0"/>
                        </a:spcBef>
                        <a:spcAft>
                          <a:spcPts val="0"/>
                        </a:spcAft>
                      </a:pPr>
                      <a:r>
                        <a:rPr lang="ar-IQ" sz="1600" b="1" dirty="0" smtClean="0">
                          <a:solidFill>
                            <a:schemeClr val="tx1"/>
                          </a:solidFill>
                          <a:effectLst/>
                        </a:rPr>
                        <a:t>التكرار</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endParaRPr lang="ar-IQ" sz="1600" b="1" dirty="0" smtClean="0">
                        <a:solidFill>
                          <a:schemeClr val="tx1"/>
                        </a:solidFill>
                        <a:effectLst/>
                      </a:endParaRPr>
                    </a:p>
                    <a:p>
                      <a:pPr marL="0" marR="0" algn="ctr" rtl="1">
                        <a:lnSpc>
                          <a:spcPct val="107000"/>
                        </a:lnSpc>
                        <a:spcBef>
                          <a:spcPts val="0"/>
                        </a:spcBef>
                        <a:spcAft>
                          <a:spcPts val="0"/>
                        </a:spcAft>
                      </a:pPr>
                      <a:r>
                        <a:rPr lang="ar-IQ" sz="1600" b="1" dirty="0" smtClean="0">
                          <a:solidFill>
                            <a:schemeClr val="tx1"/>
                          </a:solidFill>
                          <a:effectLst/>
                        </a:rPr>
                        <a:t>الطلب </a:t>
                      </a:r>
                      <a:r>
                        <a:rPr lang="ar-IQ" sz="1600" b="1" dirty="0">
                          <a:solidFill>
                            <a:schemeClr val="tx1"/>
                          </a:solidFill>
                          <a:effectLst/>
                        </a:rPr>
                        <a:t>اليومي على السيارات</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91798583"/>
                  </a:ext>
                </a:extLst>
              </a:tr>
              <a:tr h="389617">
                <a:tc>
                  <a:txBody>
                    <a:bodyPr/>
                    <a:lstStyle/>
                    <a:p>
                      <a:pPr marL="0" marR="0" algn="ctr" rtl="0">
                        <a:lnSpc>
                          <a:spcPct val="107000"/>
                        </a:lnSpc>
                        <a:spcBef>
                          <a:spcPts val="0"/>
                        </a:spcBef>
                        <a:spcAft>
                          <a:spcPts val="0"/>
                        </a:spcAft>
                      </a:pPr>
                      <a:r>
                        <a:rPr lang="en-US" sz="1600" b="1">
                          <a:solidFill>
                            <a:schemeClr val="tx1"/>
                          </a:solidFill>
                          <a:effectLst/>
                        </a:rPr>
                        <a:t>0 - 7</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0.08</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0.08</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40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09004417"/>
                  </a:ext>
                </a:extLst>
              </a:tr>
              <a:tr h="389617">
                <a:tc>
                  <a:txBody>
                    <a:bodyPr/>
                    <a:lstStyle/>
                    <a:p>
                      <a:pPr marL="0" marR="0" algn="ctr" rtl="0">
                        <a:lnSpc>
                          <a:spcPct val="107000"/>
                        </a:lnSpc>
                        <a:spcBef>
                          <a:spcPts val="0"/>
                        </a:spcBef>
                        <a:spcAft>
                          <a:spcPts val="0"/>
                        </a:spcAft>
                      </a:pPr>
                      <a:r>
                        <a:rPr lang="en-US" sz="1600" b="1">
                          <a:solidFill>
                            <a:schemeClr val="tx1"/>
                          </a:solidFill>
                          <a:effectLst/>
                        </a:rPr>
                        <a:t>8-23</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0.24</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0.16</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80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1</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61836713"/>
                  </a:ext>
                </a:extLst>
              </a:tr>
              <a:tr h="398968">
                <a:tc>
                  <a:txBody>
                    <a:bodyPr/>
                    <a:lstStyle/>
                    <a:p>
                      <a:pPr marL="0" marR="0" algn="ctr" rtl="0">
                        <a:lnSpc>
                          <a:spcPct val="107000"/>
                        </a:lnSpc>
                        <a:spcBef>
                          <a:spcPts val="0"/>
                        </a:spcBef>
                        <a:spcAft>
                          <a:spcPts val="0"/>
                        </a:spcAft>
                      </a:pPr>
                      <a:r>
                        <a:rPr lang="en-US" sz="1600" b="1">
                          <a:solidFill>
                            <a:schemeClr val="tx1"/>
                          </a:solidFill>
                          <a:effectLst/>
                        </a:rPr>
                        <a:t>24-43</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0.44</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0.2</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100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2</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27132643"/>
                  </a:ext>
                </a:extLst>
              </a:tr>
              <a:tr h="389617">
                <a:tc>
                  <a:txBody>
                    <a:bodyPr/>
                    <a:lstStyle/>
                    <a:p>
                      <a:pPr marL="0" marR="0" algn="ctr" rtl="0">
                        <a:lnSpc>
                          <a:spcPct val="107000"/>
                        </a:lnSpc>
                        <a:spcBef>
                          <a:spcPts val="0"/>
                        </a:spcBef>
                        <a:spcAft>
                          <a:spcPts val="0"/>
                        </a:spcAft>
                      </a:pPr>
                      <a:r>
                        <a:rPr lang="en-US" sz="1600" b="1">
                          <a:solidFill>
                            <a:schemeClr val="tx1"/>
                          </a:solidFill>
                          <a:effectLst/>
                        </a:rPr>
                        <a:t>44-67</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0.68</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0.24</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120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3</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89960667"/>
                  </a:ext>
                </a:extLst>
              </a:tr>
              <a:tr h="389617">
                <a:tc>
                  <a:txBody>
                    <a:bodyPr/>
                    <a:lstStyle/>
                    <a:p>
                      <a:pPr marL="0" marR="0" algn="ctr" rtl="0">
                        <a:lnSpc>
                          <a:spcPct val="107000"/>
                        </a:lnSpc>
                        <a:spcBef>
                          <a:spcPts val="0"/>
                        </a:spcBef>
                        <a:spcAft>
                          <a:spcPts val="0"/>
                        </a:spcAft>
                      </a:pPr>
                      <a:r>
                        <a:rPr lang="en-US" sz="1600" b="1">
                          <a:solidFill>
                            <a:schemeClr val="tx1"/>
                          </a:solidFill>
                          <a:effectLst/>
                        </a:rPr>
                        <a:t>68-87</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0.88</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0.2</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100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4</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90726500"/>
                  </a:ext>
                </a:extLst>
              </a:tr>
              <a:tr h="389617">
                <a:tc>
                  <a:txBody>
                    <a:bodyPr/>
                    <a:lstStyle/>
                    <a:p>
                      <a:pPr marL="0" marR="0" algn="ctr" rtl="0">
                        <a:lnSpc>
                          <a:spcPct val="107000"/>
                        </a:lnSpc>
                        <a:spcBef>
                          <a:spcPts val="0"/>
                        </a:spcBef>
                        <a:spcAft>
                          <a:spcPts val="0"/>
                        </a:spcAft>
                      </a:pPr>
                      <a:r>
                        <a:rPr lang="en-US" sz="1600" b="1">
                          <a:solidFill>
                            <a:schemeClr val="tx1"/>
                          </a:solidFill>
                          <a:effectLst/>
                        </a:rPr>
                        <a:t>88-99</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0.00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0.12</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600" b="1">
                          <a:solidFill>
                            <a:schemeClr val="tx1"/>
                          </a:solidFill>
                          <a:effectLst/>
                        </a:rPr>
                        <a:t>60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dirty="0">
                          <a:solidFill>
                            <a:schemeClr val="tx1"/>
                          </a:solidFill>
                          <a:effectLst/>
                        </a:rPr>
                        <a:t>5</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72345300"/>
                  </a:ext>
                </a:extLst>
              </a:tr>
            </a:tbl>
          </a:graphicData>
        </a:graphic>
      </p:graphicFrame>
    </p:spTree>
    <p:extLst>
      <p:ext uri="{BB962C8B-B14F-4D97-AF65-F5344CB8AC3E}">
        <p14:creationId xmlns:p14="http://schemas.microsoft.com/office/powerpoint/2010/main" val="2407688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363732164"/>
              </p:ext>
            </p:extLst>
          </p:nvPr>
        </p:nvGraphicFramePr>
        <p:xfrm>
          <a:off x="3687741" y="1135467"/>
          <a:ext cx="3717893" cy="4264935"/>
        </p:xfrm>
        <a:graphic>
          <a:graphicData uri="http://schemas.openxmlformats.org/drawingml/2006/table">
            <a:tbl>
              <a:tblPr rtl="1" firstRow="1" firstCol="1" bandRow="1">
                <a:tableStyleId>{5C22544A-7EE6-4342-B048-85BDC9FD1C3A}</a:tableStyleId>
              </a:tblPr>
              <a:tblGrid>
                <a:gridCol w="1476183">
                  <a:extLst>
                    <a:ext uri="{9D8B030D-6E8A-4147-A177-3AD203B41FA5}">
                      <a16:colId xmlns:a16="http://schemas.microsoft.com/office/drawing/2014/main" val="3646012076"/>
                    </a:ext>
                  </a:extLst>
                </a:gridCol>
                <a:gridCol w="1120855">
                  <a:extLst>
                    <a:ext uri="{9D8B030D-6E8A-4147-A177-3AD203B41FA5}">
                      <a16:colId xmlns:a16="http://schemas.microsoft.com/office/drawing/2014/main" val="2539687330"/>
                    </a:ext>
                  </a:extLst>
                </a:gridCol>
                <a:gridCol w="1120855">
                  <a:extLst>
                    <a:ext uri="{9D8B030D-6E8A-4147-A177-3AD203B41FA5}">
                      <a16:colId xmlns:a16="http://schemas.microsoft.com/office/drawing/2014/main" val="4164559520"/>
                    </a:ext>
                  </a:extLst>
                </a:gridCol>
              </a:tblGrid>
              <a:tr h="577488">
                <a:tc>
                  <a:txBody>
                    <a:bodyPr/>
                    <a:lstStyle/>
                    <a:p>
                      <a:pPr marL="0" marR="0" algn="ctr" rtl="1">
                        <a:lnSpc>
                          <a:spcPct val="107000"/>
                        </a:lnSpc>
                        <a:spcBef>
                          <a:spcPts val="0"/>
                        </a:spcBef>
                        <a:spcAft>
                          <a:spcPts val="0"/>
                        </a:spcAft>
                      </a:pPr>
                      <a:endParaRPr lang="ar-IQ" sz="1600" b="1" dirty="0" smtClean="0">
                        <a:solidFill>
                          <a:schemeClr val="tx1"/>
                        </a:solidFill>
                        <a:effectLst/>
                      </a:endParaRPr>
                    </a:p>
                    <a:p>
                      <a:pPr marL="0" marR="0" algn="ctr" rtl="1">
                        <a:lnSpc>
                          <a:spcPct val="107000"/>
                        </a:lnSpc>
                        <a:spcBef>
                          <a:spcPts val="0"/>
                        </a:spcBef>
                        <a:spcAft>
                          <a:spcPts val="0"/>
                        </a:spcAft>
                      </a:pPr>
                      <a:r>
                        <a:rPr lang="ar-IQ" sz="1600" b="1" dirty="0" smtClean="0">
                          <a:solidFill>
                            <a:schemeClr val="tx1"/>
                          </a:solidFill>
                          <a:effectLst/>
                        </a:rPr>
                        <a:t>المقابل </a:t>
                      </a:r>
                      <a:r>
                        <a:rPr lang="ar-IQ" sz="1600" b="1" dirty="0">
                          <a:solidFill>
                            <a:schemeClr val="tx1"/>
                          </a:solidFill>
                          <a:effectLst/>
                        </a:rPr>
                        <a:t>من الطلب اليومي</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endParaRPr lang="ar-IQ" sz="1600" b="1" dirty="0" smtClean="0">
                        <a:solidFill>
                          <a:schemeClr val="tx1"/>
                        </a:solidFill>
                        <a:effectLst/>
                      </a:endParaRPr>
                    </a:p>
                    <a:p>
                      <a:pPr marL="0" marR="0" algn="ctr" rtl="1">
                        <a:lnSpc>
                          <a:spcPct val="107000"/>
                        </a:lnSpc>
                        <a:spcBef>
                          <a:spcPts val="0"/>
                        </a:spcBef>
                        <a:spcAft>
                          <a:spcPts val="0"/>
                        </a:spcAft>
                      </a:pPr>
                      <a:r>
                        <a:rPr lang="ar-IQ" sz="1600" b="1" dirty="0" smtClean="0">
                          <a:solidFill>
                            <a:schemeClr val="tx1"/>
                          </a:solidFill>
                          <a:effectLst/>
                        </a:rPr>
                        <a:t>الأرقام </a:t>
                      </a:r>
                      <a:r>
                        <a:rPr lang="ar-IQ" sz="1600" b="1" dirty="0">
                          <a:solidFill>
                            <a:schemeClr val="tx1"/>
                          </a:solidFill>
                          <a:effectLst/>
                        </a:rPr>
                        <a:t>العشوائية</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endParaRPr lang="ar-IQ" sz="1600" b="1" dirty="0" smtClean="0">
                        <a:solidFill>
                          <a:schemeClr val="tx1"/>
                        </a:solidFill>
                        <a:effectLst/>
                      </a:endParaRPr>
                    </a:p>
                    <a:p>
                      <a:pPr marL="0" marR="0" algn="ctr" rtl="1">
                        <a:lnSpc>
                          <a:spcPct val="107000"/>
                        </a:lnSpc>
                        <a:spcBef>
                          <a:spcPts val="0"/>
                        </a:spcBef>
                        <a:spcAft>
                          <a:spcPts val="0"/>
                        </a:spcAft>
                      </a:pPr>
                      <a:r>
                        <a:rPr lang="ar-IQ" sz="1600" b="1" dirty="0" smtClean="0">
                          <a:solidFill>
                            <a:schemeClr val="tx1"/>
                          </a:solidFill>
                          <a:effectLst/>
                        </a:rPr>
                        <a:t>رقم </a:t>
                      </a:r>
                      <a:r>
                        <a:rPr lang="ar-IQ" sz="1600" b="1" dirty="0">
                          <a:solidFill>
                            <a:schemeClr val="tx1"/>
                          </a:solidFill>
                          <a:effectLst/>
                        </a:rPr>
                        <a:t>اليوم</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5465859"/>
                  </a:ext>
                </a:extLst>
              </a:tr>
              <a:tr h="295319">
                <a:tc>
                  <a:txBody>
                    <a:bodyPr/>
                    <a:lstStyle/>
                    <a:p>
                      <a:pPr marL="0" marR="0" algn="ctr" rtl="0">
                        <a:lnSpc>
                          <a:spcPct val="107000"/>
                        </a:lnSpc>
                        <a:spcBef>
                          <a:spcPts val="0"/>
                        </a:spcBef>
                        <a:spcAft>
                          <a:spcPts val="0"/>
                        </a:spcAft>
                      </a:pPr>
                      <a:r>
                        <a:rPr lang="en-US" sz="1600" b="1">
                          <a:solidFill>
                            <a:schemeClr val="tx1"/>
                          </a:solidFill>
                          <a:effectLst/>
                        </a:rPr>
                        <a:t>2</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32</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1</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49551453"/>
                  </a:ext>
                </a:extLst>
              </a:tr>
              <a:tr h="287244">
                <a:tc>
                  <a:txBody>
                    <a:bodyPr/>
                    <a:lstStyle/>
                    <a:p>
                      <a:pPr marL="0" marR="0" algn="ctr" rtl="1">
                        <a:lnSpc>
                          <a:spcPct val="107000"/>
                        </a:lnSpc>
                        <a:spcBef>
                          <a:spcPts val="0"/>
                        </a:spcBef>
                        <a:spcAft>
                          <a:spcPts val="0"/>
                        </a:spcAft>
                      </a:pPr>
                      <a:r>
                        <a:rPr lang="en-US" sz="1600" b="1">
                          <a:solidFill>
                            <a:schemeClr val="tx1"/>
                          </a:solidFill>
                          <a:effectLst/>
                        </a:rPr>
                        <a:t>4</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73</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2</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81398314"/>
                  </a:ext>
                </a:extLst>
              </a:tr>
              <a:tr h="287244">
                <a:tc>
                  <a:txBody>
                    <a:bodyPr/>
                    <a:lstStyle/>
                    <a:p>
                      <a:pPr marL="0" marR="0" algn="ctr" rtl="0">
                        <a:lnSpc>
                          <a:spcPct val="107000"/>
                        </a:lnSpc>
                        <a:spcBef>
                          <a:spcPts val="0"/>
                        </a:spcBef>
                        <a:spcAft>
                          <a:spcPts val="0"/>
                        </a:spcAft>
                      </a:pPr>
                      <a:r>
                        <a:rPr lang="en-US" sz="1600" b="1">
                          <a:solidFill>
                            <a:schemeClr val="tx1"/>
                          </a:solidFill>
                          <a:effectLst/>
                        </a:rPr>
                        <a:t>2</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41</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3</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66267835"/>
                  </a:ext>
                </a:extLst>
              </a:tr>
              <a:tr h="295319">
                <a:tc>
                  <a:txBody>
                    <a:bodyPr/>
                    <a:lstStyle/>
                    <a:p>
                      <a:pPr marL="0" marR="0" algn="ctr" rtl="0">
                        <a:lnSpc>
                          <a:spcPct val="107000"/>
                        </a:lnSpc>
                        <a:spcBef>
                          <a:spcPts val="0"/>
                        </a:spcBef>
                        <a:spcAft>
                          <a:spcPts val="0"/>
                        </a:spcAft>
                      </a:pPr>
                      <a:r>
                        <a:rPr lang="en-US" sz="1600" b="1">
                          <a:solidFill>
                            <a:schemeClr val="tx1"/>
                          </a:solidFill>
                          <a:effectLst/>
                        </a:rPr>
                        <a:t>2</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38</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4</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40880256"/>
                  </a:ext>
                </a:extLst>
              </a:tr>
              <a:tr h="287244">
                <a:tc>
                  <a:txBody>
                    <a:bodyPr/>
                    <a:lstStyle/>
                    <a:p>
                      <a:pPr marL="0" marR="0" algn="ctr" rtl="0">
                        <a:lnSpc>
                          <a:spcPct val="107000"/>
                        </a:lnSpc>
                        <a:spcBef>
                          <a:spcPts val="0"/>
                        </a:spcBef>
                        <a:spcAft>
                          <a:spcPts val="0"/>
                        </a:spcAft>
                      </a:pPr>
                      <a:r>
                        <a:rPr lang="en-US" sz="1600" b="1">
                          <a:solidFill>
                            <a:schemeClr val="tx1"/>
                          </a:solidFill>
                          <a:effectLst/>
                        </a:rPr>
                        <a:t>4</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73</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5</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40525087"/>
                  </a:ext>
                </a:extLst>
              </a:tr>
              <a:tr h="287244">
                <a:tc>
                  <a:txBody>
                    <a:bodyPr/>
                    <a:lstStyle/>
                    <a:p>
                      <a:pPr marL="0" marR="0" algn="ctr" rtl="0">
                        <a:lnSpc>
                          <a:spcPct val="107000"/>
                        </a:lnSpc>
                        <a:spcBef>
                          <a:spcPts val="0"/>
                        </a:spcBef>
                        <a:spcAft>
                          <a:spcPts val="0"/>
                        </a:spcAft>
                      </a:pPr>
                      <a:r>
                        <a:rPr lang="en-US" sz="1600" b="1">
                          <a:solidFill>
                            <a:schemeClr val="tx1"/>
                          </a:solidFill>
                          <a:effectLst/>
                        </a:rPr>
                        <a:t>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1</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6</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05106591"/>
                  </a:ext>
                </a:extLst>
              </a:tr>
              <a:tr h="295319">
                <a:tc>
                  <a:txBody>
                    <a:bodyPr/>
                    <a:lstStyle/>
                    <a:p>
                      <a:pPr marL="0" marR="0" algn="ctr" rtl="0">
                        <a:lnSpc>
                          <a:spcPct val="107000"/>
                        </a:lnSpc>
                        <a:spcBef>
                          <a:spcPts val="0"/>
                        </a:spcBef>
                        <a:spcAft>
                          <a:spcPts val="0"/>
                        </a:spcAft>
                      </a:pPr>
                      <a:r>
                        <a:rPr lang="en-US" sz="1600" b="1">
                          <a:solidFill>
                            <a:schemeClr val="tx1"/>
                          </a:solidFill>
                          <a:effectLst/>
                        </a:rPr>
                        <a:t>1</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9</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7</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76100327"/>
                  </a:ext>
                </a:extLst>
              </a:tr>
              <a:tr h="287244">
                <a:tc>
                  <a:txBody>
                    <a:bodyPr/>
                    <a:lstStyle/>
                    <a:p>
                      <a:pPr marL="0" marR="0" algn="ctr" rtl="0">
                        <a:lnSpc>
                          <a:spcPct val="107000"/>
                        </a:lnSpc>
                        <a:spcBef>
                          <a:spcPts val="0"/>
                        </a:spcBef>
                        <a:spcAft>
                          <a:spcPts val="0"/>
                        </a:spcAft>
                      </a:pPr>
                      <a:r>
                        <a:rPr lang="en-US" sz="1600" b="1">
                          <a:solidFill>
                            <a:schemeClr val="tx1"/>
                          </a:solidFill>
                          <a:effectLst/>
                        </a:rPr>
                        <a:t>3</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64</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8</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50652723"/>
                  </a:ext>
                </a:extLst>
              </a:tr>
              <a:tr h="287244">
                <a:tc>
                  <a:txBody>
                    <a:bodyPr/>
                    <a:lstStyle/>
                    <a:p>
                      <a:pPr marL="0" marR="0" algn="ctr" rtl="0">
                        <a:lnSpc>
                          <a:spcPct val="107000"/>
                        </a:lnSpc>
                        <a:spcBef>
                          <a:spcPts val="0"/>
                        </a:spcBef>
                        <a:spcAft>
                          <a:spcPts val="0"/>
                        </a:spcAft>
                      </a:pPr>
                      <a:r>
                        <a:rPr lang="en-US" sz="1600" b="1">
                          <a:solidFill>
                            <a:schemeClr val="tx1"/>
                          </a:solidFill>
                          <a:effectLst/>
                        </a:rPr>
                        <a:t>2</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34</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9</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33726135"/>
                  </a:ext>
                </a:extLst>
              </a:tr>
              <a:tr h="295319">
                <a:tc>
                  <a:txBody>
                    <a:bodyPr/>
                    <a:lstStyle/>
                    <a:p>
                      <a:pPr marL="0" marR="0" algn="ctr" rtl="0">
                        <a:lnSpc>
                          <a:spcPct val="107000"/>
                        </a:lnSpc>
                        <a:spcBef>
                          <a:spcPts val="0"/>
                        </a:spcBef>
                        <a:spcAft>
                          <a:spcPts val="0"/>
                        </a:spcAft>
                      </a:pPr>
                      <a:r>
                        <a:rPr lang="en-US" sz="1600" b="1">
                          <a:solidFill>
                            <a:schemeClr val="tx1"/>
                          </a:solidFill>
                          <a:effectLst/>
                        </a:rPr>
                        <a:t>3</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55</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b="1">
                          <a:solidFill>
                            <a:schemeClr val="tx1"/>
                          </a:solidFill>
                          <a:effectLst/>
                        </a:rPr>
                        <a:t>10</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77203278"/>
                  </a:ext>
                </a:extLst>
              </a:tr>
              <a:tr h="295319">
                <a:tc>
                  <a:txBody>
                    <a:bodyPr/>
                    <a:lstStyle/>
                    <a:p>
                      <a:pPr marL="0" marR="0" algn="ctr" rtl="0">
                        <a:lnSpc>
                          <a:spcPct val="107000"/>
                        </a:lnSpc>
                        <a:spcBef>
                          <a:spcPts val="0"/>
                        </a:spcBef>
                        <a:spcAft>
                          <a:spcPts val="0"/>
                        </a:spcAft>
                      </a:pPr>
                      <a:r>
                        <a:rPr lang="en-US" sz="1600" b="1">
                          <a:solidFill>
                            <a:schemeClr val="tx1"/>
                          </a:solidFill>
                          <a:effectLst/>
                        </a:rPr>
                        <a:t>23</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600" b="1">
                          <a:solidFill>
                            <a:schemeClr val="tx1"/>
                          </a:solidFill>
                          <a:effectLst/>
                        </a:rPr>
                        <a:t> </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600" b="1">
                          <a:solidFill>
                            <a:schemeClr val="tx1"/>
                          </a:solidFill>
                          <a:effectLst/>
                        </a:rPr>
                        <a:t>المجموع</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33557413"/>
                  </a:ext>
                </a:extLst>
              </a:tr>
              <a:tr h="295319">
                <a:tc>
                  <a:txBody>
                    <a:bodyPr/>
                    <a:lstStyle/>
                    <a:p>
                      <a:pPr marL="0" marR="0" algn="ctr" rtl="0">
                        <a:lnSpc>
                          <a:spcPct val="107000"/>
                        </a:lnSpc>
                        <a:spcBef>
                          <a:spcPts val="0"/>
                        </a:spcBef>
                        <a:spcAft>
                          <a:spcPts val="0"/>
                        </a:spcAft>
                      </a:pPr>
                      <a:r>
                        <a:rPr lang="en-US" sz="1600" b="1">
                          <a:solidFill>
                            <a:schemeClr val="tx1"/>
                          </a:solidFill>
                          <a:effectLst/>
                        </a:rPr>
                        <a:t>23/10=2.3</a:t>
                      </a:r>
                      <a:endParaRPr lang="en-US" sz="20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marL="0" marR="0" algn="ctr" rtl="1">
                        <a:lnSpc>
                          <a:spcPct val="107000"/>
                        </a:lnSpc>
                        <a:spcBef>
                          <a:spcPts val="0"/>
                        </a:spcBef>
                        <a:spcAft>
                          <a:spcPts val="0"/>
                        </a:spcAft>
                      </a:pPr>
                      <a:r>
                        <a:rPr lang="ar-IQ" sz="1600" b="1" dirty="0">
                          <a:solidFill>
                            <a:schemeClr val="tx1"/>
                          </a:solidFill>
                          <a:effectLst/>
                        </a:rPr>
                        <a:t>الطلب اليومي</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548874955"/>
                  </a:ext>
                </a:extLst>
              </a:tr>
            </a:tbl>
          </a:graphicData>
        </a:graphic>
      </p:graphicFrame>
    </p:spTree>
    <p:extLst>
      <p:ext uri="{BB962C8B-B14F-4D97-AF65-F5344CB8AC3E}">
        <p14:creationId xmlns:p14="http://schemas.microsoft.com/office/powerpoint/2010/main" val="51667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04836" y="100484"/>
            <a:ext cx="10631156" cy="5509200"/>
          </a:xfrm>
          <a:prstGeom prst="rect">
            <a:avLst/>
          </a:prstGeom>
        </p:spPr>
        <p:txBody>
          <a:bodyPr wrap="square">
            <a:spAutoFit/>
          </a:bodyPr>
          <a:lstStyle/>
          <a:p>
            <a:pPr algn="ctr" rtl="1">
              <a:lnSpc>
                <a:spcPct val="200000"/>
              </a:lnSpc>
              <a:spcAft>
                <a:spcPts val="800"/>
              </a:spcAft>
            </a:pPr>
            <a:r>
              <a:rPr lang="ar-SA"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المحاكاة</a:t>
            </a:r>
            <a:endParaRPr lang="en-US" dirty="0">
              <a:latin typeface="Calibri" panose="020F0502020204030204" pitchFamily="34" charset="0"/>
              <a:ea typeface="Calibri" panose="020F0502020204030204" pitchFamily="34" charset="0"/>
              <a:cs typeface="Arial" panose="020B0604020202020204" pitchFamily="34" charset="0"/>
            </a:endParaRPr>
          </a:p>
          <a:p>
            <a:pPr algn="ctr" rtl="1">
              <a:lnSpc>
                <a:spcPct val="200000"/>
              </a:lnSpc>
              <a:spcAft>
                <a:spcPts val="800"/>
              </a:spcAft>
            </a:pPr>
            <a:r>
              <a:rPr lang="en-US" sz="24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Simulation</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200000"/>
              </a:lnSpc>
              <a:spcAft>
                <a:spcPts val="800"/>
              </a:spcAft>
            </a:pPr>
            <a:r>
              <a:rPr lang="ar-SA"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اولاً: المحاكاة:</a:t>
            </a:r>
            <a:r>
              <a:rPr lang="ar-SA"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r>
              <a:rPr lang="ar-IQ" b="1" dirty="0">
                <a:solidFill>
                  <a:srgbClr val="202124"/>
                </a:solidFill>
                <a:latin typeface="Calibri" panose="020F0502020204030204" pitchFamily="34" charset="0"/>
                <a:ea typeface="Calibri" panose="020F0502020204030204" pitchFamily="34" charset="0"/>
                <a:cs typeface="Simplified Arabic" panose="02020603050405020304" pitchFamily="18" charset="-78"/>
              </a:rPr>
              <a:t>هو أسلوب لإيجاد صورة انعكاسية مصغرة من نظام معين، ويمكن القول بانه أسلوب للتنبؤ بسلوك هذا النظام في المستقبل القريب. او </a:t>
            </a:r>
            <a:r>
              <a:rPr lang="ar-SA" b="1" dirty="0">
                <a:solidFill>
                  <a:srgbClr val="202124"/>
                </a:solidFill>
                <a:latin typeface="Calibri" panose="020F0502020204030204" pitchFamily="34" charset="0"/>
                <a:ea typeface="Calibri" panose="020F0502020204030204" pitchFamily="34" charset="0"/>
                <a:cs typeface="Simplified Arabic" panose="02020603050405020304" pitchFamily="18" charset="-78"/>
              </a:rPr>
              <a:t>هي </a:t>
            </a:r>
            <a:r>
              <a:rPr lang="ar-SA" b="1" dirty="0">
                <a:solidFill>
                  <a:srgbClr val="040C28"/>
                </a:solidFill>
                <a:latin typeface="Calibri" panose="020F0502020204030204" pitchFamily="34" charset="0"/>
                <a:ea typeface="Calibri" panose="020F0502020204030204" pitchFamily="34" charset="0"/>
                <a:cs typeface="Simplified Arabic" panose="02020603050405020304" pitchFamily="18" charset="-78"/>
              </a:rPr>
              <a:t>عبارة عن تقليد للظواهر أو المشاريع الواقعية بتمثيل العناصر الرئيسية لها</a:t>
            </a:r>
            <a:r>
              <a:rPr lang="en-US" b="1" dirty="0" smtClean="0">
                <a:solidFill>
                  <a:srgbClr val="202124"/>
                </a:solidFill>
                <a:latin typeface="Simplified Arabic" panose="02020603050405020304" pitchFamily="18" charset="-78"/>
                <a:ea typeface="Calibri" panose="020F0502020204030204" pitchFamily="34" charset="0"/>
                <a:cs typeface="Arial" panose="020B0604020202020204" pitchFamily="34" charset="0"/>
              </a:rPr>
              <a:t>.</a:t>
            </a:r>
            <a:endParaRPr lang="en-US" b="1" dirty="0">
              <a:solidFill>
                <a:srgbClr val="FF0000"/>
              </a:solidFill>
              <a:latin typeface="Calibri" panose="020F0502020204030204" pitchFamily="34" charset="0"/>
              <a:ea typeface="Calibri" panose="020F0502020204030204" pitchFamily="34" charset="0"/>
              <a:cs typeface="Simplified Arabic" panose="02020603050405020304" pitchFamily="18" charset="-78"/>
            </a:endParaRPr>
          </a:p>
          <a:p>
            <a:pPr algn="r" rtl="1">
              <a:lnSpc>
                <a:spcPct val="200000"/>
              </a:lnSpc>
              <a:spcAft>
                <a:spcPts val="800"/>
              </a:spcAft>
            </a:pPr>
            <a:r>
              <a:rPr lang="ar-SA"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ويستخدم نموذج المحاكاة في ثلاثة مجالات:</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200000"/>
              </a:lnSpc>
              <a:spcBef>
                <a:spcPts val="0"/>
              </a:spcBef>
              <a:spcAft>
                <a:spcPts val="800"/>
              </a:spcAft>
              <a:buFont typeface="+mj-lt"/>
              <a:buAutoNum type="arabicPeriod"/>
            </a:pPr>
            <a:r>
              <a:rPr lang="ar-SA" b="1" dirty="0">
                <a:solidFill>
                  <a:srgbClr val="202124"/>
                </a:solidFill>
                <a:latin typeface="Calibri" panose="020F0502020204030204" pitchFamily="34" charset="0"/>
                <a:ea typeface="Calibri" panose="020F0502020204030204" pitchFamily="34" charset="0"/>
                <a:cs typeface="Simplified Arabic" panose="02020603050405020304" pitchFamily="18" charset="-78"/>
              </a:rPr>
              <a:t>تقدير حجم المبيعات في فترة قادمة</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200000"/>
              </a:lnSpc>
              <a:spcBef>
                <a:spcPts val="0"/>
              </a:spcBef>
              <a:spcAft>
                <a:spcPts val="800"/>
              </a:spcAft>
              <a:buFont typeface="+mj-lt"/>
              <a:buAutoNum type="arabicPeriod"/>
            </a:pPr>
            <a:r>
              <a:rPr lang="ar-SA" b="1" dirty="0">
                <a:solidFill>
                  <a:srgbClr val="202124"/>
                </a:solidFill>
                <a:latin typeface="Calibri" panose="020F0502020204030204" pitchFamily="34" charset="0"/>
                <a:ea typeface="Calibri" panose="020F0502020204030204" pitchFamily="34" charset="0"/>
                <a:cs typeface="Simplified Arabic" panose="02020603050405020304" pitchFamily="18" charset="-78"/>
              </a:rPr>
              <a:t>تحليل القوائم المالية</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200000"/>
              </a:lnSpc>
              <a:spcBef>
                <a:spcPts val="0"/>
              </a:spcBef>
              <a:spcAft>
                <a:spcPts val="800"/>
              </a:spcAft>
              <a:buFont typeface="+mj-lt"/>
              <a:buAutoNum type="arabicPeriod"/>
            </a:pPr>
            <a:r>
              <a:rPr lang="ar-SA" b="1" dirty="0">
                <a:solidFill>
                  <a:srgbClr val="202124"/>
                </a:solidFill>
                <a:latin typeface="Calibri" panose="020F0502020204030204" pitchFamily="34" charset="0"/>
                <a:ea typeface="Calibri" panose="020F0502020204030204" pitchFamily="34" charset="0"/>
                <a:cs typeface="Simplified Arabic" panose="02020603050405020304" pitchFamily="18" charset="-78"/>
              </a:rPr>
              <a:t>الرقابة على المخزون السلعي</a:t>
            </a:r>
            <a:endParaRPr lang="en-US" sz="14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50439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18848" y="1899138"/>
            <a:ext cx="8528538" cy="2267287"/>
          </a:xfrm>
          <a:prstGeom prst="rect">
            <a:avLst/>
          </a:prstGeom>
        </p:spPr>
        <p:txBody>
          <a:bodyPr wrap="square">
            <a:spAutoFit/>
          </a:bodyPr>
          <a:lstStyle/>
          <a:p>
            <a:pPr algn="r" rtl="1">
              <a:lnSpc>
                <a:spcPct val="200000"/>
              </a:lnSpc>
              <a:spcAft>
                <a:spcPts val="800"/>
              </a:spcAft>
            </a:pPr>
            <a:r>
              <a:rPr lang="ar-IQ"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ثانياً: </a:t>
            </a:r>
            <a:r>
              <a:rPr lang="ar-SA"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أساليب المحاكاة:</a:t>
            </a:r>
            <a:endParaRPr lang="en-US" b="1"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200000"/>
              </a:lnSpc>
              <a:spcBef>
                <a:spcPts val="0"/>
              </a:spcBef>
              <a:spcAft>
                <a:spcPts val="800"/>
              </a:spcAft>
              <a:buClr>
                <a:srgbClr val="FF0000"/>
              </a:buClr>
              <a:buFont typeface="+mj-lt"/>
              <a:buAutoNum type="arabicPeriod"/>
            </a:pPr>
            <a:r>
              <a:rPr lang="ar-SA" sz="20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طريقة التناظر: </a:t>
            </a:r>
            <a:r>
              <a:rPr lang="ar-SA" sz="2000" b="1" dirty="0">
                <a:solidFill>
                  <a:srgbClr val="202124"/>
                </a:solidFill>
                <a:latin typeface="Calibri" panose="020F0502020204030204" pitchFamily="34" charset="0"/>
                <a:ea typeface="Calibri" panose="020F0502020204030204" pitchFamily="34" charset="0"/>
                <a:cs typeface="Simplified Arabic" panose="02020603050405020304" pitchFamily="18" charset="-78"/>
              </a:rPr>
              <a:t>وهي طريقة محدودة الاستخدام والتطبيق، وتستخدم في الدوائر الكهربائية.</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200000"/>
              </a:lnSpc>
              <a:spcBef>
                <a:spcPts val="0"/>
              </a:spcBef>
              <a:spcAft>
                <a:spcPts val="800"/>
              </a:spcAft>
              <a:buClr>
                <a:srgbClr val="FF0000"/>
              </a:buClr>
              <a:buFont typeface="+mj-lt"/>
              <a:buAutoNum type="arabicPeriod"/>
            </a:pPr>
            <a:r>
              <a:rPr lang="ar-SA" sz="20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طريقة مونت كارلو: </a:t>
            </a:r>
            <a:r>
              <a:rPr lang="ar-SA" sz="2000" b="1" dirty="0">
                <a:solidFill>
                  <a:srgbClr val="202124"/>
                </a:solidFill>
                <a:latin typeface="Calibri" panose="020F0502020204030204" pitchFamily="34" charset="0"/>
                <a:ea typeface="Calibri" panose="020F0502020204030204" pitchFamily="34" charset="0"/>
                <a:cs typeface="Simplified Arabic" panose="02020603050405020304" pitchFamily="18" charset="-78"/>
              </a:rPr>
              <a:t>وتعتمد هذه الطريقة على سحب عينات عشوائية من مجتمع نظري.</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4661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24354" y="1767254"/>
            <a:ext cx="8757138" cy="2703304"/>
          </a:xfrm>
          <a:prstGeom prst="rect">
            <a:avLst/>
          </a:prstGeom>
        </p:spPr>
        <p:txBody>
          <a:bodyPr wrap="square">
            <a:spAutoFit/>
          </a:bodyPr>
          <a:lstStyle/>
          <a:p>
            <a:pPr algn="r" rtl="1">
              <a:lnSpc>
                <a:spcPct val="200000"/>
              </a:lnSpc>
              <a:spcAft>
                <a:spcPts val="800"/>
              </a:spcAft>
            </a:pPr>
            <a:r>
              <a:rPr lang="ar-IQ"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المحاكاة باستخدام أسلوب مونت كارلو</a:t>
            </a:r>
            <a:r>
              <a:rPr lang="en-US" sz="24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Monte Carlo Simulation </a:t>
            </a:r>
            <a:endParaRPr lang="ar-IQ" b="1" dirty="0" smtClean="0">
              <a:latin typeface="Calibri" panose="020F0502020204030204" pitchFamily="34" charset="0"/>
              <a:ea typeface="Calibri" panose="020F0502020204030204" pitchFamily="34" charset="0"/>
              <a:cs typeface="Arial" panose="020B0604020202020204" pitchFamily="34" charset="0"/>
            </a:endParaRPr>
          </a:p>
          <a:p>
            <a:pPr algn="r" rtl="1">
              <a:lnSpc>
                <a:spcPct val="200000"/>
              </a:lnSpc>
              <a:spcAft>
                <a:spcPts val="800"/>
              </a:spcAft>
            </a:pPr>
            <a:r>
              <a:rPr lang="ar-SA" sz="2000" b="1" dirty="0" smtClean="0">
                <a:solidFill>
                  <a:srgbClr val="202124"/>
                </a:solidFill>
                <a:latin typeface="Calibri" panose="020F0502020204030204" pitchFamily="34" charset="0"/>
                <a:ea typeface="Calibri" panose="020F0502020204030204" pitchFamily="34" charset="0"/>
                <a:cs typeface="Simplified Arabic" panose="02020603050405020304" pitchFamily="18" charset="-78"/>
              </a:rPr>
              <a:t>يتضمن </a:t>
            </a:r>
            <a:r>
              <a:rPr lang="ar-SA" sz="2000" b="1" dirty="0">
                <a:solidFill>
                  <a:srgbClr val="202124"/>
                </a:solidFill>
                <a:latin typeface="Calibri" panose="020F0502020204030204" pitchFamily="34" charset="0"/>
                <a:ea typeface="Calibri" panose="020F0502020204030204" pitchFamily="34" charset="0"/>
                <a:cs typeface="Simplified Arabic" panose="02020603050405020304" pitchFamily="18" charset="-78"/>
              </a:rPr>
              <a:t>أسلوب مونت كارلو تحديد التوزيع الاحتمالي للمتغير تحت الدراسة ومن ثم تؤخذ العينة من هذا التوزيع بواسطة الاعداد العشوائية، ومن هذه الاعداد العشوائية يتم استخراج مجموعة من القيم التي لها نفس الخصائص توزيع النظام الذي يرغب في محاكاته.</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83154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35369" y="984739"/>
            <a:ext cx="8730762" cy="4298613"/>
          </a:xfrm>
          <a:prstGeom prst="rect">
            <a:avLst/>
          </a:prstGeom>
        </p:spPr>
        <p:txBody>
          <a:bodyPr wrap="square">
            <a:spAutoFit/>
          </a:bodyPr>
          <a:lstStyle/>
          <a:p>
            <a:pPr algn="just" rtl="1">
              <a:lnSpc>
                <a:spcPct val="200000"/>
              </a:lnSpc>
              <a:spcAft>
                <a:spcPts val="800"/>
              </a:spcAft>
            </a:pPr>
            <a:r>
              <a:rPr lang="ar-SA" sz="20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ثالثاً: خطوات الحل باعتماد </a:t>
            </a:r>
            <a:r>
              <a:rPr lang="ar-IQ" sz="20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أسلوب مونت كارلو</a:t>
            </a:r>
            <a:r>
              <a:rPr lang="en-US" sz="20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Monte Carlo Simulation</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200000"/>
              </a:lnSpc>
              <a:spcBef>
                <a:spcPts val="0"/>
              </a:spcBef>
              <a:spcAft>
                <a:spcPts val="800"/>
              </a:spcAft>
              <a:buFont typeface="+mj-lt"/>
              <a:buAutoNum type="arabicPeriod"/>
            </a:pPr>
            <a:r>
              <a:rPr lang="ar-IQ" sz="2000" b="1" dirty="0">
                <a:solidFill>
                  <a:srgbClr val="202124"/>
                </a:solidFill>
                <a:latin typeface="Calibri" panose="020F0502020204030204" pitchFamily="34" charset="0"/>
                <a:ea typeface="Calibri" panose="020F0502020204030204" pitchFamily="34" charset="0"/>
                <a:cs typeface="Simplified Arabic" panose="02020603050405020304" pitchFamily="18" charset="-78"/>
              </a:rPr>
              <a:t>انشاء التوزيع الاحتمالي للمتغيرات</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200000"/>
              </a:lnSpc>
              <a:spcBef>
                <a:spcPts val="0"/>
              </a:spcBef>
              <a:spcAft>
                <a:spcPts val="800"/>
              </a:spcAft>
              <a:buFont typeface="+mj-lt"/>
              <a:buAutoNum type="arabicPeriod"/>
            </a:pPr>
            <a:r>
              <a:rPr lang="ar-IQ" sz="2000" b="1" dirty="0">
                <a:solidFill>
                  <a:srgbClr val="202124"/>
                </a:solidFill>
                <a:latin typeface="Calibri" panose="020F0502020204030204" pitchFamily="34" charset="0"/>
                <a:ea typeface="Calibri" panose="020F0502020204030204" pitchFamily="34" charset="0"/>
                <a:cs typeface="Simplified Arabic" panose="02020603050405020304" pitchFamily="18" charset="-78"/>
              </a:rPr>
              <a:t>حساب التوزيع الاحتمالي التراكمي لكل متغير</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200000"/>
              </a:lnSpc>
              <a:spcBef>
                <a:spcPts val="0"/>
              </a:spcBef>
              <a:spcAft>
                <a:spcPts val="800"/>
              </a:spcAft>
              <a:buFont typeface="+mj-lt"/>
              <a:buAutoNum type="arabicPeriod"/>
            </a:pPr>
            <a:r>
              <a:rPr lang="ar-IQ" sz="2000" b="1" dirty="0">
                <a:solidFill>
                  <a:srgbClr val="202124"/>
                </a:solidFill>
                <a:latin typeface="Calibri" panose="020F0502020204030204" pitchFamily="34" charset="0"/>
                <a:ea typeface="Calibri" panose="020F0502020204030204" pitchFamily="34" charset="0"/>
                <a:cs typeface="Simplified Arabic" panose="02020603050405020304" pitchFamily="18" charset="-78"/>
              </a:rPr>
              <a:t>الترميز/ إيجاد الحدود الدنيا والعليا لفترات الأرقام العشوائية التي سوف تستخدم في عملية المحاكاة</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200000"/>
              </a:lnSpc>
              <a:spcBef>
                <a:spcPts val="0"/>
              </a:spcBef>
              <a:spcAft>
                <a:spcPts val="800"/>
              </a:spcAft>
              <a:buFont typeface="+mj-lt"/>
              <a:buAutoNum type="arabicPeriod"/>
            </a:pPr>
            <a:r>
              <a:rPr lang="ar-IQ" sz="2000" b="1" dirty="0">
                <a:solidFill>
                  <a:srgbClr val="202124"/>
                </a:solidFill>
                <a:latin typeface="Calibri" panose="020F0502020204030204" pitchFamily="34" charset="0"/>
                <a:ea typeface="Calibri" panose="020F0502020204030204" pitchFamily="34" charset="0"/>
                <a:cs typeface="Simplified Arabic" panose="02020603050405020304" pitchFamily="18" charset="-78"/>
              </a:rPr>
              <a:t>توليد الأرقام العشوائية وفق الحدود التي تم ايجادها في الخطوة السابقة لإيجاد المقابل</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200000"/>
              </a:lnSpc>
              <a:spcBef>
                <a:spcPts val="0"/>
              </a:spcBef>
              <a:spcAft>
                <a:spcPts val="800"/>
              </a:spcAft>
              <a:buFont typeface="+mj-lt"/>
              <a:buAutoNum type="arabicPeriod"/>
            </a:pPr>
            <a:r>
              <a:rPr lang="ar-IQ" sz="2000" b="1" dirty="0">
                <a:solidFill>
                  <a:srgbClr val="202124"/>
                </a:solidFill>
                <a:latin typeface="Calibri" panose="020F0502020204030204" pitchFamily="34" charset="0"/>
                <a:ea typeface="Calibri" panose="020F0502020204030204" pitchFamily="34" charset="0"/>
                <a:cs typeface="Simplified Arabic" panose="02020603050405020304" pitchFamily="18" charset="-78"/>
              </a:rPr>
              <a:t>محاكاة النظام اعتماداً على سلسلة من المحاولات</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40412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23291" y="1002323"/>
            <a:ext cx="8088923" cy="4909101"/>
          </a:xfrm>
          <a:prstGeom prst="rect">
            <a:avLst/>
          </a:prstGeom>
        </p:spPr>
        <p:txBody>
          <a:bodyPr wrap="square">
            <a:spAutoFit/>
          </a:bodyPr>
          <a:lstStyle/>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مثال1// في دراسة للطلب اليومي على احد المنتجات، تم تسجيل الطلبات اليومية على مدار </a:t>
            </a:r>
            <a:r>
              <a:rPr lang="en-US" dirty="0">
                <a:latin typeface="Simplified Arabic" panose="02020603050405020304" pitchFamily="18" charset="-78"/>
                <a:ea typeface="Calibri" panose="020F0502020204030204" pitchFamily="34" charset="0"/>
                <a:cs typeface="Arial" panose="020B0604020202020204" pitchFamily="34" charset="0"/>
              </a:rPr>
              <a:t>200</a:t>
            </a:r>
            <a:r>
              <a:rPr lang="ar-IQ" dirty="0">
                <a:latin typeface="Calibri" panose="020F0502020204030204" pitchFamily="34" charset="0"/>
                <a:ea typeface="Calibri" panose="020F0502020204030204" pitchFamily="34" charset="0"/>
                <a:cs typeface="Simplified Arabic" panose="02020603050405020304" pitchFamily="18" charset="-78"/>
              </a:rPr>
              <a:t> يوم وكان التوزيع التكراري للطلب اليومي كالتالي</a:t>
            </a:r>
            <a:r>
              <a:rPr lang="ar-IQ" dirty="0" smtClean="0">
                <a:latin typeface="Calibri" panose="020F0502020204030204" pitchFamily="34" charset="0"/>
                <a:ea typeface="Calibri" panose="020F0502020204030204" pitchFamily="34" charset="0"/>
                <a:cs typeface="Simplified Arabic" panose="02020603050405020304" pitchFamily="18" charset="-78"/>
              </a:rPr>
              <a:t>:</a:t>
            </a:r>
          </a:p>
          <a:p>
            <a:pPr algn="just" rtl="1">
              <a:lnSpc>
                <a:spcPct val="107000"/>
              </a:lnSpc>
              <a:spcAft>
                <a:spcPts val="800"/>
              </a:spcAft>
            </a:pPr>
            <a:endParaRPr lang="ar-IQ"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dirty="0">
              <a:latin typeface="Calibri" panose="020F0502020204030204" pitchFamily="34" charset="0"/>
              <a:ea typeface="Calibri" panose="020F0502020204030204" pitchFamily="34" charset="0"/>
              <a:cs typeface="Simplified Arabic" panose="02020603050405020304" pitchFamily="18" charset="-78"/>
            </a:endParaRPr>
          </a:p>
          <a:p>
            <a:pPr algn="r" rtl="1"/>
            <a:r>
              <a:rPr lang="ar-IQ" dirty="0"/>
              <a:t>المطلوب:</a:t>
            </a:r>
            <a:endParaRPr lang="en-US" dirty="0"/>
          </a:p>
          <a:p>
            <a:pPr lvl="0" algn="r" rtl="1"/>
            <a:r>
              <a:rPr lang="ar-IQ" dirty="0" smtClean="0"/>
              <a:t>1- محاكاة </a:t>
            </a:r>
            <a:r>
              <a:rPr lang="ar-IQ" dirty="0"/>
              <a:t>الطلب اليومي في الأيام العشرة القادمة باستخدام أسلوب مونت كارلو</a:t>
            </a:r>
            <a:endParaRPr lang="en-US" dirty="0"/>
          </a:p>
          <a:p>
            <a:pPr lvl="0" algn="r" rtl="1"/>
            <a:r>
              <a:rPr lang="ar-IQ" dirty="0" smtClean="0"/>
              <a:t>2- حساب </a:t>
            </a:r>
            <a:r>
              <a:rPr lang="ar-IQ" dirty="0"/>
              <a:t>الطلب اليومي المتوقع</a:t>
            </a:r>
            <a:endParaRPr lang="en-US" dirty="0"/>
          </a:p>
          <a:p>
            <a:pPr algn="just" rtl="1">
              <a:lnSpc>
                <a:spcPct val="107000"/>
              </a:lnSpc>
              <a:spcAft>
                <a:spcPts val="800"/>
              </a:spcAft>
            </a:pPr>
            <a:endParaRPr lang="ar-IQ"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sz="1400" dirty="0">
              <a:effectLst/>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sz="1400"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جدول 4"/>
          <p:cNvGraphicFramePr>
            <a:graphicFrameLocks noGrp="1"/>
          </p:cNvGraphicFramePr>
          <p:nvPr>
            <p:extLst>
              <p:ext uri="{D42A27DB-BD31-4B8C-83A1-F6EECF244321}">
                <p14:modId xmlns:p14="http://schemas.microsoft.com/office/powerpoint/2010/main" val="2287888214"/>
              </p:ext>
            </p:extLst>
          </p:nvPr>
        </p:nvGraphicFramePr>
        <p:xfrm>
          <a:off x="2432788" y="2426677"/>
          <a:ext cx="6596912" cy="1266092"/>
        </p:xfrm>
        <a:graphic>
          <a:graphicData uri="http://schemas.openxmlformats.org/drawingml/2006/table">
            <a:tbl>
              <a:tblPr rtl="1" firstRow="1" firstCol="1" bandRow="1">
                <a:tableStyleId>{5C22544A-7EE6-4342-B048-85BDC9FD1C3A}</a:tableStyleId>
              </a:tblPr>
              <a:tblGrid>
                <a:gridCol w="824086">
                  <a:extLst>
                    <a:ext uri="{9D8B030D-6E8A-4147-A177-3AD203B41FA5}">
                      <a16:colId xmlns:a16="http://schemas.microsoft.com/office/drawing/2014/main" val="2920769580"/>
                    </a:ext>
                  </a:extLst>
                </a:gridCol>
                <a:gridCol w="824086">
                  <a:extLst>
                    <a:ext uri="{9D8B030D-6E8A-4147-A177-3AD203B41FA5}">
                      <a16:colId xmlns:a16="http://schemas.microsoft.com/office/drawing/2014/main" val="4213275754"/>
                    </a:ext>
                  </a:extLst>
                </a:gridCol>
                <a:gridCol w="824790">
                  <a:extLst>
                    <a:ext uri="{9D8B030D-6E8A-4147-A177-3AD203B41FA5}">
                      <a16:colId xmlns:a16="http://schemas.microsoft.com/office/drawing/2014/main" val="3558113192"/>
                    </a:ext>
                  </a:extLst>
                </a:gridCol>
                <a:gridCol w="824790">
                  <a:extLst>
                    <a:ext uri="{9D8B030D-6E8A-4147-A177-3AD203B41FA5}">
                      <a16:colId xmlns:a16="http://schemas.microsoft.com/office/drawing/2014/main" val="1871054724"/>
                    </a:ext>
                  </a:extLst>
                </a:gridCol>
                <a:gridCol w="824790">
                  <a:extLst>
                    <a:ext uri="{9D8B030D-6E8A-4147-A177-3AD203B41FA5}">
                      <a16:colId xmlns:a16="http://schemas.microsoft.com/office/drawing/2014/main" val="216787214"/>
                    </a:ext>
                  </a:extLst>
                </a:gridCol>
                <a:gridCol w="824790">
                  <a:extLst>
                    <a:ext uri="{9D8B030D-6E8A-4147-A177-3AD203B41FA5}">
                      <a16:colId xmlns:a16="http://schemas.microsoft.com/office/drawing/2014/main" val="2065714353"/>
                    </a:ext>
                  </a:extLst>
                </a:gridCol>
                <a:gridCol w="824790">
                  <a:extLst>
                    <a:ext uri="{9D8B030D-6E8A-4147-A177-3AD203B41FA5}">
                      <a16:colId xmlns:a16="http://schemas.microsoft.com/office/drawing/2014/main" val="2023568591"/>
                    </a:ext>
                  </a:extLst>
                </a:gridCol>
                <a:gridCol w="824790">
                  <a:extLst>
                    <a:ext uri="{9D8B030D-6E8A-4147-A177-3AD203B41FA5}">
                      <a16:colId xmlns:a16="http://schemas.microsoft.com/office/drawing/2014/main" val="1215774861"/>
                    </a:ext>
                  </a:extLst>
                </a:gridCol>
              </a:tblGrid>
              <a:tr h="633046">
                <a:tc>
                  <a:txBody>
                    <a:bodyPr/>
                    <a:lstStyle/>
                    <a:p>
                      <a:pPr marL="0" marR="0" algn="ctr" rtl="1">
                        <a:lnSpc>
                          <a:spcPct val="107000"/>
                        </a:lnSpc>
                        <a:spcBef>
                          <a:spcPts val="0"/>
                        </a:spcBef>
                        <a:spcAft>
                          <a:spcPts val="0"/>
                        </a:spcAft>
                      </a:pPr>
                      <a:r>
                        <a:rPr lang="ar-IQ" sz="1800" b="1">
                          <a:solidFill>
                            <a:schemeClr val="tx1"/>
                          </a:solidFill>
                          <a:effectLst/>
                        </a:rPr>
                        <a:t>المجموع</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800" b="1">
                          <a:solidFill>
                            <a:schemeClr val="tx1"/>
                          </a:solidFill>
                          <a:effectLst/>
                        </a:rPr>
                        <a:t>5</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b="1">
                          <a:solidFill>
                            <a:schemeClr val="tx1"/>
                          </a:solidFill>
                          <a:effectLst/>
                        </a:rPr>
                        <a:t>4</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b="1">
                          <a:solidFill>
                            <a:schemeClr val="tx1"/>
                          </a:solidFill>
                          <a:effectLst/>
                        </a:rPr>
                        <a:t>3</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b="1">
                          <a:solidFill>
                            <a:schemeClr val="tx1"/>
                          </a:solidFill>
                          <a:effectLst/>
                        </a:rPr>
                        <a:t>2</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b="1">
                          <a:solidFill>
                            <a:schemeClr val="tx1"/>
                          </a:solidFill>
                          <a:effectLst/>
                        </a:rPr>
                        <a:t>1</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b="1">
                          <a:solidFill>
                            <a:schemeClr val="tx1"/>
                          </a:solidFill>
                          <a:effectLst/>
                        </a:rPr>
                        <a:t>0</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600" b="1">
                          <a:solidFill>
                            <a:schemeClr val="tx1"/>
                          </a:solidFill>
                          <a:effectLst/>
                        </a:rPr>
                        <a:t>الطلب اليومي</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97219874"/>
                  </a:ext>
                </a:extLst>
              </a:tr>
              <a:tr h="633046">
                <a:tc>
                  <a:txBody>
                    <a:bodyPr/>
                    <a:lstStyle/>
                    <a:p>
                      <a:pPr marL="0" marR="0" algn="ctr" rtl="0">
                        <a:lnSpc>
                          <a:spcPct val="107000"/>
                        </a:lnSpc>
                        <a:spcBef>
                          <a:spcPts val="0"/>
                        </a:spcBef>
                        <a:spcAft>
                          <a:spcPts val="0"/>
                        </a:spcAft>
                      </a:pPr>
                      <a:r>
                        <a:rPr lang="en-US" sz="1800" b="1">
                          <a:solidFill>
                            <a:schemeClr val="tx1"/>
                          </a:solidFill>
                          <a:effectLst/>
                        </a:rPr>
                        <a:t>200</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b="1">
                          <a:solidFill>
                            <a:schemeClr val="tx1"/>
                          </a:solidFill>
                          <a:effectLst/>
                        </a:rPr>
                        <a:t>30</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b="1">
                          <a:solidFill>
                            <a:schemeClr val="tx1"/>
                          </a:solidFill>
                          <a:effectLst/>
                        </a:rPr>
                        <a:t>40</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b="1">
                          <a:solidFill>
                            <a:schemeClr val="tx1"/>
                          </a:solidFill>
                          <a:effectLst/>
                        </a:rPr>
                        <a:t>60</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b="1">
                          <a:solidFill>
                            <a:schemeClr val="tx1"/>
                          </a:solidFill>
                          <a:effectLst/>
                        </a:rPr>
                        <a:t>40</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b="1">
                          <a:solidFill>
                            <a:schemeClr val="tx1"/>
                          </a:solidFill>
                          <a:effectLst/>
                        </a:rPr>
                        <a:t>20</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b="1">
                          <a:solidFill>
                            <a:schemeClr val="tx1"/>
                          </a:solidFill>
                          <a:effectLst/>
                        </a:rPr>
                        <a:t>10</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800" b="1" dirty="0">
                          <a:solidFill>
                            <a:schemeClr val="tx1"/>
                          </a:solidFill>
                          <a:effectLst/>
                        </a:rPr>
                        <a:t>التكرار</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30603129"/>
                  </a:ext>
                </a:extLst>
              </a:tr>
            </a:tbl>
          </a:graphicData>
        </a:graphic>
      </p:graphicFrame>
    </p:spTree>
    <p:extLst>
      <p:ext uri="{BB962C8B-B14F-4D97-AF65-F5344CB8AC3E}">
        <p14:creationId xmlns:p14="http://schemas.microsoft.com/office/powerpoint/2010/main" val="1863139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118946" y="1213338"/>
            <a:ext cx="8308731" cy="2054217"/>
          </a:xfrm>
          <a:prstGeom prst="rect">
            <a:avLst/>
          </a:prstGeom>
        </p:spPr>
        <p:txBody>
          <a:bodyPr wrap="square">
            <a:spAutoFit/>
          </a:bodyPr>
          <a:lstStyle/>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الحل// 1- تحديد كل من التوزيع الاحتمالي والتوزيع الاحتمالي </a:t>
            </a:r>
            <a:r>
              <a:rPr lang="ar-IQ" dirty="0" smtClean="0">
                <a:latin typeface="Calibri" panose="020F0502020204030204" pitchFamily="34" charset="0"/>
                <a:ea typeface="Calibri" panose="020F0502020204030204" pitchFamily="34" charset="0"/>
                <a:cs typeface="Simplified Arabic" panose="02020603050405020304" pitchFamily="18" charset="-78"/>
              </a:rPr>
              <a:t>المجمع</a:t>
            </a:r>
          </a:p>
          <a:p>
            <a:pPr algn="just" rtl="1">
              <a:lnSpc>
                <a:spcPct val="107000"/>
              </a:lnSpc>
              <a:spcAft>
                <a:spcPts val="800"/>
              </a:spcAft>
            </a:pPr>
            <a:endParaRPr lang="ar-IQ" sz="1400" dirty="0">
              <a:effectLst/>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sz="1400"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sz="1400" dirty="0">
              <a:effectLst/>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ar-IQ" sz="1400"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جدول 4"/>
          <p:cNvGraphicFramePr>
            <a:graphicFrameLocks noGrp="1"/>
          </p:cNvGraphicFramePr>
          <p:nvPr>
            <p:extLst>
              <p:ext uri="{D42A27DB-BD31-4B8C-83A1-F6EECF244321}">
                <p14:modId xmlns:p14="http://schemas.microsoft.com/office/powerpoint/2010/main" val="3415642657"/>
              </p:ext>
            </p:extLst>
          </p:nvPr>
        </p:nvGraphicFramePr>
        <p:xfrm>
          <a:off x="3127376" y="2285999"/>
          <a:ext cx="6104546" cy="2610172"/>
        </p:xfrm>
        <a:graphic>
          <a:graphicData uri="http://schemas.openxmlformats.org/drawingml/2006/table">
            <a:tbl>
              <a:tblPr rtl="1" firstRow="1" firstCol="1" bandRow="1">
                <a:tableStyleId>{5C22544A-7EE6-4342-B048-85BDC9FD1C3A}</a:tableStyleId>
              </a:tblPr>
              <a:tblGrid>
                <a:gridCol w="1525810">
                  <a:extLst>
                    <a:ext uri="{9D8B030D-6E8A-4147-A177-3AD203B41FA5}">
                      <a16:colId xmlns:a16="http://schemas.microsoft.com/office/drawing/2014/main" val="1119176259"/>
                    </a:ext>
                  </a:extLst>
                </a:gridCol>
                <a:gridCol w="1525810">
                  <a:extLst>
                    <a:ext uri="{9D8B030D-6E8A-4147-A177-3AD203B41FA5}">
                      <a16:colId xmlns:a16="http://schemas.microsoft.com/office/drawing/2014/main" val="1456635346"/>
                    </a:ext>
                  </a:extLst>
                </a:gridCol>
                <a:gridCol w="1526463">
                  <a:extLst>
                    <a:ext uri="{9D8B030D-6E8A-4147-A177-3AD203B41FA5}">
                      <a16:colId xmlns:a16="http://schemas.microsoft.com/office/drawing/2014/main" val="933322534"/>
                    </a:ext>
                  </a:extLst>
                </a:gridCol>
                <a:gridCol w="1526463">
                  <a:extLst>
                    <a:ext uri="{9D8B030D-6E8A-4147-A177-3AD203B41FA5}">
                      <a16:colId xmlns:a16="http://schemas.microsoft.com/office/drawing/2014/main" val="1021553333"/>
                    </a:ext>
                  </a:extLst>
                </a:gridCol>
              </a:tblGrid>
              <a:tr h="325687">
                <a:tc>
                  <a:txBody>
                    <a:bodyPr/>
                    <a:lstStyle/>
                    <a:p>
                      <a:pPr marL="0" marR="0" algn="ctr" rtl="1">
                        <a:lnSpc>
                          <a:spcPct val="107000"/>
                        </a:lnSpc>
                        <a:spcBef>
                          <a:spcPts val="0"/>
                        </a:spcBef>
                        <a:spcAft>
                          <a:spcPts val="0"/>
                        </a:spcAft>
                      </a:pPr>
                      <a:r>
                        <a:rPr lang="ar-IQ" sz="1800">
                          <a:solidFill>
                            <a:schemeClr val="tx1"/>
                          </a:solidFill>
                          <a:effectLst/>
                        </a:rPr>
                        <a:t>الاحتمال المجمع</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800">
                          <a:solidFill>
                            <a:schemeClr val="tx1"/>
                          </a:solidFill>
                          <a:effectLst/>
                        </a:rPr>
                        <a:t>الاحتمال</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800">
                          <a:solidFill>
                            <a:schemeClr val="tx1"/>
                          </a:solidFill>
                          <a:effectLst/>
                        </a:rPr>
                        <a:t>التكرار</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800">
                          <a:solidFill>
                            <a:schemeClr val="tx1"/>
                          </a:solidFill>
                          <a:effectLst/>
                        </a:rPr>
                        <a:t>الطلب اليومي</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64219975"/>
                  </a:ext>
                </a:extLst>
              </a:tr>
              <a:tr h="326355">
                <a:tc>
                  <a:txBody>
                    <a:bodyPr/>
                    <a:lstStyle/>
                    <a:p>
                      <a:pPr marL="0" marR="0" algn="ctr" rtl="0">
                        <a:lnSpc>
                          <a:spcPct val="107000"/>
                        </a:lnSpc>
                        <a:spcBef>
                          <a:spcPts val="0"/>
                        </a:spcBef>
                        <a:spcAft>
                          <a:spcPts val="0"/>
                        </a:spcAft>
                      </a:pPr>
                      <a:r>
                        <a:rPr lang="en-US" sz="1800">
                          <a:solidFill>
                            <a:schemeClr val="tx1"/>
                          </a:solidFill>
                          <a:effectLst/>
                        </a:rPr>
                        <a:t>0.05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10/200=0.05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10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97152248"/>
                  </a:ext>
                </a:extLst>
              </a:tr>
              <a:tr h="326355">
                <a:tc>
                  <a:txBody>
                    <a:bodyPr/>
                    <a:lstStyle/>
                    <a:p>
                      <a:pPr marL="0" marR="0" algn="ctr" rtl="1">
                        <a:lnSpc>
                          <a:spcPct val="107000"/>
                        </a:lnSpc>
                        <a:spcBef>
                          <a:spcPts val="0"/>
                        </a:spcBef>
                        <a:spcAft>
                          <a:spcPts val="0"/>
                        </a:spcAft>
                      </a:pPr>
                      <a:r>
                        <a:rPr lang="en-US" sz="1800">
                          <a:solidFill>
                            <a:schemeClr val="tx1"/>
                          </a:solidFill>
                          <a:effectLst/>
                        </a:rPr>
                        <a:t>0.15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20/200=0.10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20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1</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27603953"/>
                  </a:ext>
                </a:extLst>
              </a:tr>
              <a:tr h="326355">
                <a:tc>
                  <a:txBody>
                    <a:bodyPr/>
                    <a:lstStyle/>
                    <a:p>
                      <a:pPr marL="0" marR="0" algn="ctr" rtl="0">
                        <a:lnSpc>
                          <a:spcPct val="107000"/>
                        </a:lnSpc>
                        <a:spcBef>
                          <a:spcPts val="0"/>
                        </a:spcBef>
                        <a:spcAft>
                          <a:spcPts val="0"/>
                        </a:spcAft>
                      </a:pPr>
                      <a:r>
                        <a:rPr lang="en-US" sz="1800">
                          <a:solidFill>
                            <a:schemeClr val="tx1"/>
                          </a:solidFill>
                          <a:effectLst/>
                        </a:rPr>
                        <a:t>0.35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40/200=0.20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40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2</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99754251"/>
                  </a:ext>
                </a:extLst>
              </a:tr>
              <a:tr h="326355">
                <a:tc>
                  <a:txBody>
                    <a:bodyPr/>
                    <a:lstStyle/>
                    <a:p>
                      <a:pPr marL="0" marR="0" algn="ctr" rtl="0">
                        <a:lnSpc>
                          <a:spcPct val="107000"/>
                        </a:lnSpc>
                        <a:spcBef>
                          <a:spcPts val="0"/>
                        </a:spcBef>
                        <a:spcAft>
                          <a:spcPts val="0"/>
                        </a:spcAft>
                      </a:pPr>
                      <a:r>
                        <a:rPr lang="en-US" sz="1800">
                          <a:solidFill>
                            <a:schemeClr val="tx1"/>
                          </a:solidFill>
                          <a:effectLst/>
                        </a:rPr>
                        <a:t>0.65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0.30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60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3</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05999377"/>
                  </a:ext>
                </a:extLst>
              </a:tr>
              <a:tr h="326355">
                <a:tc>
                  <a:txBody>
                    <a:bodyPr/>
                    <a:lstStyle/>
                    <a:p>
                      <a:pPr marL="0" marR="0" algn="ctr" rtl="0">
                        <a:lnSpc>
                          <a:spcPct val="107000"/>
                        </a:lnSpc>
                        <a:spcBef>
                          <a:spcPts val="0"/>
                        </a:spcBef>
                        <a:spcAft>
                          <a:spcPts val="0"/>
                        </a:spcAft>
                      </a:pPr>
                      <a:r>
                        <a:rPr lang="en-US" sz="1800">
                          <a:solidFill>
                            <a:schemeClr val="tx1"/>
                          </a:solidFill>
                          <a:effectLst/>
                        </a:rPr>
                        <a:t>0.85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0.20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40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4</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56737337"/>
                  </a:ext>
                </a:extLst>
              </a:tr>
              <a:tr h="326355">
                <a:tc>
                  <a:txBody>
                    <a:bodyPr/>
                    <a:lstStyle/>
                    <a:p>
                      <a:pPr marL="0" marR="0" algn="ctr" rtl="0">
                        <a:lnSpc>
                          <a:spcPct val="107000"/>
                        </a:lnSpc>
                        <a:spcBef>
                          <a:spcPts val="0"/>
                        </a:spcBef>
                        <a:spcAft>
                          <a:spcPts val="0"/>
                        </a:spcAft>
                      </a:pPr>
                      <a:r>
                        <a:rPr lang="en-US" sz="1800">
                          <a:solidFill>
                            <a:schemeClr val="tx1"/>
                          </a:solidFill>
                          <a:effectLst/>
                        </a:rPr>
                        <a:t>1.00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0.15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30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40554955"/>
                  </a:ext>
                </a:extLst>
              </a:tr>
              <a:tr h="326355">
                <a:tc>
                  <a:txBody>
                    <a:bodyPr/>
                    <a:lstStyle/>
                    <a:p>
                      <a:pPr marL="0" marR="0" algn="ctr" rtl="1">
                        <a:lnSpc>
                          <a:spcPct val="107000"/>
                        </a:lnSpc>
                        <a:spcBef>
                          <a:spcPts val="0"/>
                        </a:spcBef>
                        <a:spcAft>
                          <a:spcPts val="0"/>
                        </a:spcAft>
                      </a:pPr>
                      <a:r>
                        <a:rPr lang="ar-IQ" sz="1800">
                          <a:solidFill>
                            <a:schemeClr val="tx1"/>
                          </a:solidFill>
                          <a:effectLst/>
                        </a:rPr>
                        <a:t> </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1.00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200</a:t>
                      </a:r>
                      <a:r>
                        <a:rPr lang="ar-IQ" sz="1800">
                          <a:solidFill>
                            <a:schemeClr val="tx1"/>
                          </a:solidFill>
                          <a:effectLst/>
                        </a:rPr>
                        <a:t> يوماً</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8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54040485"/>
                  </a:ext>
                </a:extLst>
              </a:tr>
            </a:tbl>
          </a:graphicData>
        </a:graphic>
      </p:graphicFrame>
    </p:spTree>
    <p:extLst>
      <p:ext uri="{BB962C8B-B14F-4D97-AF65-F5344CB8AC3E}">
        <p14:creationId xmlns:p14="http://schemas.microsoft.com/office/powerpoint/2010/main" val="2318594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329857" y="1151792"/>
            <a:ext cx="6807673" cy="1388009"/>
          </a:xfrm>
          <a:prstGeom prst="rect">
            <a:avLst/>
          </a:prstGeom>
        </p:spPr>
        <p:txBody>
          <a:bodyPr wrap="square">
            <a:spAutoFit/>
          </a:bodyPr>
          <a:lstStyle/>
          <a:p>
            <a:pPr marL="457200" marR="0" algn="just" rtl="1">
              <a:lnSpc>
                <a:spcPct val="107000"/>
              </a:lnSpc>
              <a:spcBef>
                <a:spcPts val="0"/>
              </a:spcBef>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2-الترميز/ تحديد فترة الأرقام العشوائية بدلالة الدالة التراكمية </a:t>
            </a:r>
            <a:r>
              <a:rPr lang="ar-IQ" dirty="0" smtClean="0">
                <a:latin typeface="Calibri" panose="020F0502020204030204" pitchFamily="34" charset="0"/>
                <a:ea typeface="Calibri" panose="020F0502020204030204" pitchFamily="34" charset="0"/>
                <a:cs typeface="Simplified Arabic" panose="02020603050405020304" pitchFamily="18" charset="-78"/>
              </a:rPr>
              <a:t>للتوزيع</a:t>
            </a:r>
          </a:p>
          <a:p>
            <a:pPr marL="457200" marR="0" algn="just" rtl="1">
              <a:lnSpc>
                <a:spcPct val="107000"/>
              </a:lnSpc>
              <a:spcBef>
                <a:spcPts val="0"/>
              </a:spcBef>
              <a:spcAft>
                <a:spcPts val="800"/>
              </a:spcAft>
            </a:pPr>
            <a:endParaRPr lang="ar-IQ" sz="1400" dirty="0">
              <a:effectLst/>
              <a:latin typeface="Calibri" panose="020F0502020204030204" pitchFamily="34" charset="0"/>
              <a:ea typeface="Calibri" panose="020F0502020204030204" pitchFamily="34" charset="0"/>
              <a:cs typeface="Simplified Arabic" panose="02020603050405020304" pitchFamily="18" charset="-78"/>
            </a:endParaRPr>
          </a:p>
          <a:p>
            <a:pPr marL="457200" marR="0" algn="just" rtl="1">
              <a:lnSpc>
                <a:spcPct val="107000"/>
              </a:lnSpc>
              <a:spcBef>
                <a:spcPts val="0"/>
              </a:spcBef>
              <a:spcAft>
                <a:spcPts val="800"/>
              </a:spcAft>
            </a:pPr>
            <a:endParaRPr lang="ar-IQ" sz="1400" dirty="0" smtClean="0">
              <a:latin typeface="Calibri" panose="020F0502020204030204" pitchFamily="34" charset="0"/>
              <a:ea typeface="Calibri" panose="020F0502020204030204" pitchFamily="34" charset="0"/>
              <a:cs typeface="Simplified Arabic" panose="02020603050405020304" pitchFamily="18" charset="-78"/>
            </a:endParaRPr>
          </a:p>
          <a:p>
            <a:pPr marL="457200" marR="0" algn="just" rtl="1">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3" name="جدول 2"/>
          <p:cNvGraphicFramePr>
            <a:graphicFrameLocks noGrp="1"/>
          </p:cNvGraphicFramePr>
          <p:nvPr>
            <p:extLst>
              <p:ext uri="{D42A27DB-BD31-4B8C-83A1-F6EECF244321}">
                <p14:modId xmlns:p14="http://schemas.microsoft.com/office/powerpoint/2010/main" val="2503839483"/>
              </p:ext>
            </p:extLst>
          </p:nvPr>
        </p:nvGraphicFramePr>
        <p:xfrm>
          <a:off x="3127059" y="1820008"/>
          <a:ext cx="5981772" cy="3167984"/>
        </p:xfrm>
        <a:graphic>
          <a:graphicData uri="http://schemas.openxmlformats.org/drawingml/2006/table">
            <a:tbl>
              <a:tblPr rtl="1" firstRow="1" firstCol="1" bandRow="1">
                <a:tableStyleId>{5C22544A-7EE6-4342-B048-85BDC9FD1C3A}</a:tableStyleId>
              </a:tblPr>
              <a:tblGrid>
                <a:gridCol w="1494963">
                  <a:extLst>
                    <a:ext uri="{9D8B030D-6E8A-4147-A177-3AD203B41FA5}">
                      <a16:colId xmlns:a16="http://schemas.microsoft.com/office/drawing/2014/main" val="4200918690"/>
                    </a:ext>
                  </a:extLst>
                </a:gridCol>
                <a:gridCol w="1495603">
                  <a:extLst>
                    <a:ext uri="{9D8B030D-6E8A-4147-A177-3AD203B41FA5}">
                      <a16:colId xmlns:a16="http://schemas.microsoft.com/office/drawing/2014/main" val="3976844007"/>
                    </a:ext>
                  </a:extLst>
                </a:gridCol>
                <a:gridCol w="1495603">
                  <a:extLst>
                    <a:ext uri="{9D8B030D-6E8A-4147-A177-3AD203B41FA5}">
                      <a16:colId xmlns:a16="http://schemas.microsoft.com/office/drawing/2014/main" val="4175004071"/>
                    </a:ext>
                  </a:extLst>
                </a:gridCol>
                <a:gridCol w="1495603">
                  <a:extLst>
                    <a:ext uri="{9D8B030D-6E8A-4147-A177-3AD203B41FA5}">
                      <a16:colId xmlns:a16="http://schemas.microsoft.com/office/drawing/2014/main" val="3656436444"/>
                    </a:ext>
                  </a:extLst>
                </a:gridCol>
              </a:tblGrid>
              <a:tr h="781724">
                <a:tc>
                  <a:txBody>
                    <a:bodyPr/>
                    <a:lstStyle/>
                    <a:p>
                      <a:pPr marL="0" marR="0" algn="ctr" rtl="1">
                        <a:lnSpc>
                          <a:spcPct val="107000"/>
                        </a:lnSpc>
                        <a:spcBef>
                          <a:spcPts val="0"/>
                        </a:spcBef>
                        <a:spcAft>
                          <a:spcPts val="0"/>
                        </a:spcAft>
                      </a:pPr>
                      <a:r>
                        <a:rPr lang="ar-IQ" sz="1800">
                          <a:solidFill>
                            <a:schemeClr val="tx1"/>
                          </a:solidFill>
                          <a:effectLst/>
                        </a:rPr>
                        <a:t>الترميز/</a:t>
                      </a:r>
                      <a:r>
                        <a:rPr lang="ar-IQ" sz="1600">
                          <a:solidFill>
                            <a:schemeClr val="tx1"/>
                          </a:solidFill>
                          <a:effectLst/>
                        </a:rPr>
                        <a:t> فترة الأرقام العشوائية</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800">
                          <a:solidFill>
                            <a:schemeClr val="tx1"/>
                          </a:solidFill>
                          <a:effectLst/>
                        </a:rPr>
                        <a:t>الاحتمال المجمع</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800">
                          <a:solidFill>
                            <a:schemeClr val="tx1"/>
                          </a:solidFill>
                          <a:effectLst/>
                        </a:rPr>
                        <a:t>الاحتمال</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1800">
                          <a:solidFill>
                            <a:schemeClr val="tx1"/>
                          </a:solidFill>
                          <a:effectLst/>
                        </a:rPr>
                        <a:t>الطلب اليومي</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34606824"/>
                  </a:ext>
                </a:extLst>
              </a:tr>
              <a:tr h="397710">
                <a:tc>
                  <a:txBody>
                    <a:bodyPr/>
                    <a:lstStyle/>
                    <a:p>
                      <a:pPr marL="0" marR="0" algn="ctr" rtl="0">
                        <a:lnSpc>
                          <a:spcPct val="107000"/>
                        </a:lnSpc>
                        <a:spcBef>
                          <a:spcPts val="0"/>
                        </a:spcBef>
                        <a:spcAft>
                          <a:spcPts val="0"/>
                        </a:spcAft>
                      </a:pPr>
                      <a:r>
                        <a:rPr lang="en-US" sz="1800">
                          <a:solidFill>
                            <a:schemeClr val="tx1"/>
                          </a:solidFill>
                          <a:effectLst/>
                        </a:rPr>
                        <a:t>0-0.04</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800">
                          <a:solidFill>
                            <a:schemeClr val="tx1"/>
                          </a:solidFill>
                          <a:effectLst/>
                        </a:rPr>
                        <a:t>0.05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0.05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800">
                          <a:solidFill>
                            <a:schemeClr val="tx1"/>
                          </a:solidFill>
                          <a:effectLst/>
                        </a:rPr>
                        <a:t>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07914914"/>
                  </a:ext>
                </a:extLst>
              </a:tr>
              <a:tr h="397710">
                <a:tc>
                  <a:txBody>
                    <a:bodyPr/>
                    <a:lstStyle/>
                    <a:p>
                      <a:pPr marL="0" marR="0" algn="ctr" rtl="1">
                        <a:lnSpc>
                          <a:spcPct val="107000"/>
                        </a:lnSpc>
                        <a:spcBef>
                          <a:spcPts val="0"/>
                        </a:spcBef>
                        <a:spcAft>
                          <a:spcPts val="0"/>
                        </a:spcAft>
                      </a:pPr>
                      <a:r>
                        <a:rPr lang="en-US" sz="1800">
                          <a:solidFill>
                            <a:schemeClr val="tx1"/>
                          </a:solidFill>
                          <a:effectLst/>
                        </a:rPr>
                        <a:t>0.05-0.14</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0.15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0.10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1</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66703289"/>
                  </a:ext>
                </a:extLst>
              </a:tr>
              <a:tr h="397710">
                <a:tc>
                  <a:txBody>
                    <a:bodyPr/>
                    <a:lstStyle/>
                    <a:p>
                      <a:pPr marL="0" marR="0" algn="ctr" rtl="0">
                        <a:lnSpc>
                          <a:spcPct val="107000"/>
                        </a:lnSpc>
                        <a:spcBef>
                          <a:spcPts val="0"/>
                        </a:spcBef>
                        <a:spcAft>
                          <a:spcPts val="0"/>
                        </a:spcAft>
                      </a:pPr>
                      <a:r>
                        <a:rPr lang="en-US" sz="1800">
                          <a:solidFill>
                            <a:schemeClr val="tx1"/>
                          </a:solidFill>
                          <a:effectLst/>
                        </a:rPr>
                        <a:t>0.15-0.34</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0.35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0.20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2</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3085323"/>
                  </a:ext>
                </a:extLst>
              </a:tr>
              <a:tr h="397710">
                <a:tc>
                  <a:txBody>
                    <a:bodyPr/>
                    <a:lstStyle/>
                    <a:p>
                      <a:pPr marL="0" marR="0" algn="ctr" rtl="0">
                        <a:lnSpc>
                          <a:spcPct val="107000"/>
                        </a:lnSpc>
                        <a:spcBef>
                          <a:spcPts val="0"/>
                        </a:spcBef>
                        <a:spcAft>
                          <a:spcPts val="0"/>
                        </a:spcAft>
                      </a:pPr>
                      <a:r>
                        <a:rPr lang="en-US" sz="1800">
                          <a:solidFill>
                            <a:schemeClr val="tx1"/>
                          </a:solidFill>
                          <a:effectLst/>
                        </a:rPr>
                        <a:t>0.35-0.64</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0.65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0.30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3</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99851504"/>
                  </a:ext>
                </a:extLst>
              </a:tr>
              <a:tr h="397710">
                <a:tc>
                  <a:txBody>
                    <a:bodyPr/>
                    <a:lstStyle/>
                    <a:p>
                      <a:pPr marL="0" marR="0" algn="ctr" rtl="0">
                        <a:lnSpc>
                          <a:spcPct val="107000"/>
                        </a:lnSpc>
                        <a:spcBef>
                          <a:spcPts val="0"/>
                        </a:spcBef>
                        <a:spcAft>
                          <a:spcPts val="0"/>
                        </a:spcAft>
                      </a:pPr>
                      <a:r>
                        <a:rPr lang="en-US" sz="1800">
                          <a:solidFill>
                            <a:schemeClr val="tx1"/>
                          </a:solidFill>
                          <a:effectLst/>
                        </a:rPr>
                        <a:t>0.65-0.84</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0.85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0.20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4</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67067463"/>
                  </a:ext>
                </a:extLst>
              </a:tr>
              <a:tr h="397710">
                <a:tc>
                  <a:txBody>
                    <a:bodyPr/>
                    <a:lstStyle/>
                    <a:p>
                      <a:pPr marL="0" marR="0" algn="ctr" rtl="0">
                        <a:lnSpc>
                          <a:spcPct val="107000"/>
                        </a:lnSpc>
                        <a:spcBef>
                          <a:spcPts val="0"/>
                        </a:spcBef>
                        <a:spcAft>
                          <a:spcPts val="0"/>
                        </a:spcAft>
                      </a:pPr>
                      <a:r>
                        <a:rPr lang="en-US" sz="1800">
                          <a:solidFill>
                            <a:schemeClr val="tx1"/>
                          </a:solidFill>
                          <a:effectLst/>
                        </a:rPr>
                        <a:t>0.85-0.99</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1800">
                          <a:solidFill>
                            <a:schemeClr val="tx1"/>
                          </a:solidFill>
                          <a:effectLst/>
                        </a:rPr>
                        <a:t>1.00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a:solidFill>
                            <a:schemeClr val="tx1"/>
                          </a:solidFill>
                          <a:effectLst/>
                        </a:rPr>
                        <a:t>0.15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800" dirty="0">
                          <a:solidFill>
                            <a:schemeClr val="tx1"/>
                          </a:solidFill>
                          <a:effectLst/>
                        </a:rPr>
                        <a:t>5</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59793568"/>
                  </a:ext>
                </a:extLst>
              </a:tr>
            </a:tbl>
          </a:graphicData>
        </a:graphic>
      </p:graphicFrame>
    </p:spTree>
    <p:extLst>
      <p:ext uri="{BB962C8B-B14F-4D97-AF65-F5344CB8AC3E}">
        <p14:creationId xmlns:p14="http://schemas.microsoft.com/office/powerpoint/2010/main" val="703587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57011" y="803869"/>
            <a:ext cx="9063613" cy="2519023"/>
          </a:xfrm>
          <a:prstGeom prst="rect">
            <a:avLst/>
          </a:prstGeom>
        </p:spPr>
        <p:txBody>
          <a:bodyPr wrap="square">
            <a:spAutoFit/>
          </a:bodyPr>
          <a:lstStyle/>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3-توليد الأرقام العشوائية / معطى في السؤال</a:t>
            </a:r>
            <a:endParaRPr lang="en-US" sz="1400" dirty="0">
              <a:latin typeface="Calibri" panose="020F0502020204030204" pitchFamily="34" charset="0"/>
              <a:ea typeface="Calibri" panose="020F0502020204030204" pitchFamily="34" charset="0"/>
              <a:cs typeface="Arial" panose="020B0604020202020204" pitchFamily="34" charset="0"/>
            </a:endParaRPr>
          </a:p>
          <a:p>
            <a:pPr rtl="1">
              <a:lnSpc>
                <a:spcPct val="107000"/>
              </a:lnSpc>
              <a:spcAft>
                <a:spcPts val="800"/>
              </a:spcAft>
            </a:pPr>
            <a:r>
              <a:rPr lang="en-US" dirty="0">
                <a:latin typeface="Simplified Arabic" panose="02020603050405020304" pitchFamily="18" charset="-78"/>
                <a:ea typeface="Calibri" panose="020F0502020204030204" pitchFamily="34" charset="0"/>
                <a:cs typeface="Arial" panose="020B0604020202020204" pitchFamily="34" charset="0"/>
              </a:rPr>
              <a:t>0.52,0.37,0.82,0.69,0.98,0.96,0.33,0.50,0.88,0.90</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4-محاكاة الطلب لعشرة أيام </a:t>
            </a:r>
            <a:r>
              <a:rPr lang="ar-IQ" dirty="0" smtClean="0">
                <a:latin typeface="Calibri" panose="020F0502020204030204" pitchFamily="34" charset="0"/>
                <a:ea typeface="Calibri" panose="020F0502020204030204" pitchFamily="34" charset="0"/>
                <a:cs typeface="Simplified Arabic" panose="02020603050405020304" pitchFamily="18" charset="-78"/>
              </a:rPr>
              <a:t>قادمة</a:t>
            </a:r>
          </a:p>
          <a:p>
            <a:pPr algn="r" rtl="1">
              <a:lnSpc>
                <a:spcPct val="107000"/>
              </a:lnSpc>
              <a:spcAft>
                <a:spcPts val="800"/>
              </a:spcAft>
            </a:pPr>
            <a:endParaRPr lang="ar-IQ" sz="1400" dirty="0">
              <a:effectLst/>
              <a:latin typeface="Calibri" panose="020F0502020204030204" pitchFamily="34" charset="0"/>
              <a:ea typeface="Calibri" panose="020F0502020204030204" pitchFamily="34" charset="0"/>
              <a:cs typeface="Simplified Arabic" panose="02020603050405020304" pitchFamily="18" charset="-78"/>
            </a:endParaRPr>
          </a:p>
          <a:p>
            <a:pPr algn="r" rtl="1">
              <a:lnSpc>
                <a:spcPct val="107000"/>
              </a:lnSpc>
              <a:spcAft>
                <a:spcPts val="800"/>
              </a:spcAft>
            </a:pPr>
            <a:endParaRPr lang="ar-IQ" sz="1400" dirty="0" smtClean="0">
              <a:latin typeface="Calibri" panose="020F0502020204030204" pitchFamily="34" charset="0"/>
              <a:ea typeface="Calibri" panose="020F0502020204030204" pitchFamily="34" charset="0"/>
              <a:cs typeface="Simplified Arabic" panose="02020603050405020304" pitchFamily="18" charset="-78"/>
            </a:endParaRPr>
          </a:p>
          <a:p>
            <a:pPr algn="r" rtl="1">
              <a:lnSpc>
                <a:spcPct val="107000"/>
              </a:lnSpc>
              <a:spcAft>
                <a:spcPts val="800"/>
              </a:spcAft>
            </a:pPr>
            <a:endParaRPr lang="ar-IQ" sz="1400" dirty="0">
              <a:effectLst/>
              <a:latin typeface="Calibri" panose="020F0502020204030204" pitchFamily="34" charset="0"/>
              <a:ea typeface="Calibri" panose="020F0502020204030204" pitchFamily="34" charset="0"/>
              <a:cs typeface="Simplified Arabic" panose="02020603050405020304" pitchFamily="18" charset="-78"/>
            </a:endParaRPr>
          </a:p>
          <a:p>
            <a:pPr algn="r" rtl="1">
              <a:lnSpc>
                <a:spcPct val="107000"/>
              </a:lnSpc>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3" name="جدول 2"/>
          <p:cNvGraphicFramePr>
            <a:graphicFrameLocks noGrp="1"/>
          </p:cNvGraphicFramePr>
          <p:nvPr>
            <p:extLst>
              <p:ext uri="{D42A27DB-BD31-4B8C-83A1-F6EECF244321}">
                <p14:modId xmlns:p14="http://schemas.microsoft.com/office/powerpoint/2010/main" val="448840458"/>
              </p:ext>
            </p:extLst>
          </p:nvPr>
        </p:nvGraphicFramePr>
        <p:xfrm>
          <a:off x="2291025" y="2140302"/>
          <a:ext cx="5586883" cy="4115770"/>
        </p:xfrm>
        <a:graphic>
          <a:graphicData uri="http://schemas.openxmlformats.org/drawingml/2006/table">
            <a:tbl>
              <a:tblPr rtl="1" firstRow="1" firstCol="1" bandRow="1">
                <a:tableStyleId>{5C22544A-7EE6-4342-B048-85BDC9FD1C3A}</a:tableStyleId>
              </a:tblPr>
              <a:tblGrid>
                <a:gridCol w="1861597">
                  <a:extLst>
                    <a:ext uri="{9D8B030D-6E8A-4147-A177-3AD203B41FA5}">
                      <a16:colId xmlns:a16="http://schemas.microsoft.com/office/drawing/2014/main" val="2425662307"/>
                    </a:ext>
                  </a:extLst>
                </a:gridCol>
                <a:gridCol w="1862643">
                  <a:extLst>
                    <a:ext uri="{9D8B030D-6E8A-4147-A177-3AD203B41FA5}">
                      <a16:colId xmlns:a16="http://schemas.microsoft.com/office/drawing/2014/main" val="4097885171"/>
                    </a:ext>
                  </a:extLst>
                </a:gridCol>
                <a:gridCol w="1862643">
                  <a:extLst>
                    <a:ext uri="{9D8B030D-6E8A-4147-A177-3AD203B41FA5}">
                      <a16:colId xmlns:a16="http://schemas.microsoft.com/office/drawing/2014/main" val="3842300164"/>
                    </a:ext>
                  </a:extLst>
                </a:gridCol>
              </a:tblGrid>
              <a:tr h="338590">
                <a:tc>
                  <a:txBody>
                    <a:bodyPr/>
                    <a:lstStyle/>
                    <a:p>
                      <a:pPr marL="0" marR="0" algn="ctr" rtl="1">
                        <a:lnSpc>
                          <a:spcPct val="107000"/>
                        </a:lnSpc>
                        <a:spcBef>
                          <a:spcPts val="0"/>
                        </a:spcBef>
                        <a:spcAft>
                          <a:spcPts val="0"/>
                        </a:spcAft>
                      </a:pPr>
                      <a:r>
                        <a:rPr lang="ar-IQ" sz="1400">
                          <a:solidFill>
                            <a:schemeClr val="tx1"/>
                          </a:solidFill>
                          <a:effectLst/>
                        </a:rPr>
                        <a:t>المقابل من الطلب اليومي المتوقع</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1">
                        <a:lnSpc>
                          <a:spcPct val="107000"/>
                        </a:lnSpc>
                        <a:spcBef>
                          <a:spcPts val="0"/>
                        </a:spcBef>
                        <a:spcAft>
                          <a:spcPts val="0"/>
                        </a:spcAft>
                      </a:pPr>
                      <a:r>
                        <a:rPr lang="ar-IQ" sz="1400">
                          <a:solidFill>
                            <a:schemeClr val="tx1"/>
                          </a:solidFill>
                          <a:effectLst/>
                        </a:rPr>
                        <a:t>الرقم العشوائي</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1">
                        <a:lnSpc>
                          <a:spcPct val="107000"/>
                        </a:lnSpc>
                        <a:spcBef>
                          <a:spcPts val="0"/>
                        </a:spcBef>
                        <a:spcAft>
                          <a:spcPts val="0"/>
                        </a:spcAft>
                      </a:pPr>
                      <a:r>
                        <a:rPr lang="ar-IQ" sz="1400">
                          <a:solidFill>
                            <a:schemeClr val="tx1"/>
                          </a:solidFill>
                          <a:effectLst/>
                        </a:rPr>
                        <a:t>اليوم</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extLst>
                  <a:ext uri="{0D108BD9-81ED-4DB2-BD59-A6C34878D82A}">
                    <a16:rowId xmlns:a16="http://schemas.microsoft.com/office/drawing/2014/main" val="2011440978"/>
                  </a:ext>
                </a:extLst>
              </a:tr>
              <a:tr h="304573">
                <a:tc>
                  <a:txBody>
                    <a:bodyPr/>
                    <a:lstStyle/>
                    <a:p>
                      <a:pPr marL="0" marR="0" algn="ctr" rtl="0">
                        <a:lnSpc>
                          <a:spcPct val="107000"/>
                        </a:lnSpc>
                        <a:spcBef>
                          <a:spcPts val="0"/>
                        </a:spcBef>
                        <a:spcAft>
                          <a:spcPts val="0"/>
                        </a:spcAft>
                      </a:pPr>
                      <a:r>
                        <a:rPr lang="en-US" sz="1400">
                          <a:solidFill>
                            <a:schemeClr val="tx1"/>
                          </a:solidFill>
                          <a:effectLst/>
                        </a:rPr>
                        <a:t>3</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0.52</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1</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extLst>
                  <a:ext uri="{0D108BD9-81ED-4DB2-BD59-A6C34878D82A}">
                    <a16:rowId xmlns:a16="http://schemas.microsoft.com/office/drawing/2014/main" val="1430766417"/>
                  </a:ext>
                </a:extLst>
              </a:tr>
              <a:tr h="312484">
                <a:tc>
                  <a:txBody>
                    <a:bodyPr/>
                    <a:lstStyle/>
                    <a:p>
                      <a:pPr marL="0" marR="0" algn="ctr" rtl="1">
                        <a:lnSpc>
                          <a:spcPct val="107000"/>
                        </a:lnSpc>
                        <a:spcBef>
                          <a:spcPts val="0"/>
                        </a:spcBef>
                        <a:spcAft>
                          <a:spcPts val="0"/>
                        </a:spcAft>
                      </a:pPr>
                      <a:r>
                        <a:rPr lang="en-US" sz="1400">
                          <a:solidFill>
                            <a:schemeClr val="tx1"/>
                          </a:solidFill>
                          <a:effectLst/>
                        </a:rPr>
                        <a:t>3</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0.37</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2</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extLst>
                  <a:ext uri="{0D108BD9-81ED-4DB2-BD59-A6C34878D82A}">
                    <a16:rowId xmlns:a16="http://schemas.microsoft.com/office/drawing/2014/main" val="3897165377"/>
                  </a:ext>
                </a:extLst>
              </a:tr>
              <a:tr h="304573">
                <a:tc>
                  <a:txBody>
                    <a:bodyPr/>
                    <a:lstStyle/>
                    <a:p>
                      <a:pPr marL="0" marR="0" algn="ctr" rtl="0">
                        <a:lnSpc>
                          <a:spcPct val="107000"/>
                        </a:lnSpc>
                        <a:spcBef>
                          <a:spcPts val="0"/>
                        </a:spcBef>
                        <a:spcAft>
                          <a:spcPts val="0"/>
                        </a:spcAft>
                      </a:pPr>
                      <a:r>
                        <a:rPr lang="en-US" sz="1400">
                          <a:solidFill>
                            <a:schemeClr val="tx1"/>
                          </a:solidFill>
                          <a:effectLst/>
                        </a:rPr>
                        <a:t>4</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dirty="0">
                          <a:solidFill>
                            <a:schemeClr val="tx1"/>
                          </a:solidFill>
                          <a:effectLst/>
                        </a:rPr>
                        <a:t>0.82</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3</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extLst>
                  <a:ext uri="{0D108BD9-81ED-4DB2-BD59-A6C34878D82A}">
                    <a16:rowId xmlns:a16="http://schemas.microsoft.com/office/drawing/2014/main" val="2644370943"/>
                  </a:ext>
                </a:extLst>
              </a:tr>
              <a:tr h="304573">
                <a:tc>
                  <a:txBody>
                    <a:bodyPr/>
                    <a:lstStyle/>
                    <a:p>
                      <a:pPr marL="0" marR="0" algn="ctr" rtl="0">
                        <a:lnSpc>
                          <a:spcPct val="107000"/>
                        </a:lnSpc>
                        <a:spcBef>
                          <a:spcPts val="0"/>
                        </a:spcBef>
                        <a:spcAft>
                          <a:spcPts val="0"/>
                        </a:spcAft>
                      </a:pPr>
                      <a:r>
                        <a:rPr lang="en-US" sz="1400">
                          <a:solidFill>
                            <a:schemeClr val="tx1"/>
                          </a:solidFill>
                          <a:effectLst/>
                        </a:rPr>
                        <a:t>4</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0.69</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4</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extLst>
                  <a:ext uri="{0D108BD9-81ED-4DB2-BD59-A6C34878D82A}">
                    <a16:rowId xmlns:a16="http://schemas.microsoft.com/office/drawing/2014/main" val="3459202628"/>
                  </a:ext>
                </a:extLst>
              </a:tr>
              <a:tr h="304573">
                <a:tc>
                  <a:txBody>
                    <a:bodyPr/>
                    <a:lstStyle/>
                    <a:p>
                      <a:pPr marL="0" marR="0" algn="ctr" rtl="0">
                        <a:lnSpc>
                          <a:spcPct val="107000"/>
                        </a:lnSpc>
                        <a:spcBef>
                          <a:spcPts val="0"/>
                        </a:spcBef>
                        <a:spcAft>
                          <a:spcPts val="0"/>
                        </a:spcAft>
                      </a:pPr>
                      <a:r>
                        <a:rPr lang="en-US" sz="1400">
                          <a:solidFill>
                            <a:schemeClr val="tx1"/>
                          </a:solidFill>
                          <a:effectLst/>
                        </a:rPr>
                        <a:t>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0.98</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extLst>
                  <a:ext uri="{0D108BD9-81ED-4DB2-BD59-A6C34878D82A}">
                    <a16:rowId xmlns:a16="http://schemas.microsoft.com/office/drawing/2014/main" val="3257001268"/>
                  </a:ext>
                </a:extLst>
              </a:tr>
              <a:tr h="304573">
                <a:tc>
                  <a:txBody>
                    <a:bodyPr/>
                    <a:lstStyle/>
                    <a:p>
                      <a:pPr marL="0" marR="0" algn="ctr" rtl="0">
                        <a:lnSpc>
                          <a:spcPct val="107000"/>
                        </a:lnSpc>
                        <a:spcBef>
                          <a:spcPts val="0"/>
                        </a:spcBef>
                        <a:spcAft>
                          <a:spcPts val="0"/>
                        </a:spcAft>
                      </a:pPr>
                      <a:r>
                        <a:rPr lang="en-US" sz="1400">
                          <a:solidFill>
                            <a:schemeClr val="tx1"/>
                          </a:solidFill>
                          <a:effectLst/>
                        </a:rPr>
                        <a:t>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0.96</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6</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extLst>
                  <a:ext uri="{0D108BD9-81ED-4DB2-BD59-A6C34878D82A}">
                    <a16:rowId xmlns:a16="http://schemas.microsoft.com/office/drawing/2014/main" val="456348490"/>
                  </a:ext>
                </a:extLst>
              </a:tr>
              <a:tr h="304573">
                <a:tc>
                  <a:txBody>
                    <a:bodyPr/>
                    <a:lstStyle/>
                    <a:p>
                      <a:pPr marL="0" marR="0" algn="ctr" rtl="0">
                        <a:lnSpc>
                          <a:spcPct val="107000"/>
                        </a:lnSpc>
                        <a:spcBef>
                          <a:spcPts val="0"/>
                        </a:spcBef>
                        <a:spcAft>
                          <a:spcPts val="0"/>
                        </a:spcAft>
                      </a:pPr>
                      <a:r>
                        <a:rPr lang="en-US" sz="1400">
                          <a:solidFill>
                            <a:schemeClr val="tx1"/>
                          </a:solidFill>
                          <a:effectLst/>
                        </a:rPr>
                        <a:t>2</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0.33</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7</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extLst>
                  <a:ext uri="{0D108BD9-81ED-4DB2-BD59-A6C34878D82A}">
                    <a16:rowId xmlns:a16="http://schemas.microsoft.com/office/drawing/2014/main" val="47033043"/>
                  </a:ext>
                </a:extLst>
              </a:tr>
              <a:tr h="312484">
                <a:tc>
                  <a:txBody>
                    <a:bodyPr/>
                    <a:lstStyle/>
                    <a:p>
                      <a:pPr marL="0" marR="0" algn="ctr" rtl="0">
                        <a:lnSpc>
                          <a:spcPct val="107000"/>
                        </a:lnSpc>
                        <a:spcBef>
                          <a:spcPts val="0"/>
                        </a:spcBef>
                        <a:spcAft>
                          <a:spcPts val="0"/>
                        </a:spcAft>
                      </a:pPr>
                      <a:r>
                        <a:rPr lang="en-US" sz="1400">
                          <a:solidFill>
                            <a:schemeClr val="tx1"/>
                          </a:solidFill>
                          <a:effectLst/>
                        </a:rPr>
                        <a:t>3</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0.50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8</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extLst>
                  <a:ext uri="{0D108BD9-81ED-4DB2-BD59-A6C34878D82A}">
                    <a16:rowId xmlns:a16="http://schemas.microsoft.com/office/drawing/2014/main" val="3397651213"/>
                  </a:ext>
                </a:extLst>
              </a:tr>
              <a:tr h="304573">
                <a:tc>
                  <a:txBody>
                    <a:bodyPr/>
                    <a:lstStyle/>
                    <a:p>
                      <a:pPr marL="0" marR="0" algn="ctr" rtl="1">
                        <a:lnSpc>
                          <a:spcPct val="107000"/>
                        </a:lnSpc>
                        <a:spcBef>
                          <a:spcPts val="0"/>
                        </a:spcBef>
                        <a:spcAft>
                          <a:spcPts val="0"/>
                        </a:spcAft>
                      </a:pPr>
                      <a:r>
                        <a:rPr lang="en-US" sz="1400">
                          <a:solidFill>
                            <a:schemeClr val="tx1"/>
                          </a:solidFill>
                          <a:effectLst/>
                        </a:rPr>
                        <a:t>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0.88</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9</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extLst>
                  <a:ext uri="{0D108BD9-81ED-4DB2-BD59-A6C34878D82A}">
                    <a16:rowId xmlns:a16="http://schemas.microsoft.com/office/drawing/2014/main" val="2375614941"/>
                  </a:ext>
                </a:extLst>
              </a:tr>
              <a:tr h="304573">
                <a:tc>
                  <a:txBody>
                    <a:bodyPr/>
                    <a:lstStyle/>
                    <a:p>
                      <a:pPr marL="0" marR="0" algn="ctr" rtl="1">
                        <a:lnSpc>
                          <a:spcPct val="107000"/>
                        </a:lnSpc>
                        <a:spcBef>
                          <a:spcPts val="0"/>
                        </a:spcBef>
                        <a:spcAft>
                          <a:spcPts val="0"/>
                        </a:spcAft>
                      </a:pPr>
                      <a:r>
                        <a:rPr lang="en-US" sz="1400">
                          <a:solidFill>
                            <a:schemeClr val="tx1"/>
                          </a:solidFill>
                          <a:effectLst/>
                        </a:rPr>
                        <a:t>5</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0.90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0">
                        <a:lnSpc>
                          <a:spcPct val="107000"/>
                        </a:lnSpc>
                        <a:spcBef>
                          <a:spcPts val="0"/>
                        </a:spcBef>
                        <a:spcAft>
                          <a:spcPts val="0"/>
                        </a:spcAft>
                      </a:pPr>
                      <a:r>
                        <a:rPr lang="en-US" sz="1400">
                          <a:solidFill>
                            <a:schemeClr val="tx1"/>
                          </a:solidFill>
                          <a:effectLst/>
                        </a:rPr>
                        <a:t>10</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extLst>
                  <a:ext uri="{0D108BD9-81ED-4DB2-BD59-A6C34878D82A}">
                    <a16:rowId xmlns:a16="http://schemas.microsoft.com/office/drawing/2014/main" val="343321559"/>
                  </a:ext>
                </a:extLst>
              </a:tr>
              <a:tr h="304573">
                <a:tc>
                  <a:txBody>
                    <a:bodyPr/>
                    <a:lstStyle/>
                    <a:p>
                      <a:pPr marL="0" marR="0" algn="ctr" rtl="1">
                        <a:lnSpc>
                          <a:spcPct val="107000"/>
                        </a:lnSpc>
                        <a:spcBef>
                          <a:spcPts val="0"/>
                        </a:spcBef>
                        <a:spcAft>
                          <a:spcPts val="0"/>
                        </a:spcAft>
                      </a:pPr>
                      <a:r>
                        <a:rPr lang="en-US" sz="1400">
                          <a:solidFill>
                            <a:schemeClr val="tx1"/>
                          </a:solidFill>
                          <a:effectLst/>
                        </a:rPr>
                        <a:t>39</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1">
                        <a:lnSpc>
                          <a:spcPct val="107000"/>
                        </a:lnSpc>
                        <a:spcBef>
                          <a:spcPts val="0"/>
                        </a:spcBef>
                        <a:spcAft>
                          <a:spcPts val="0"/>
                        </a:spcAft>
                      </a:pPr>
                      <a:r>
                        <a:rPr lang="ar-IQ" sz="1400">
                          <a:solidFill>
                            <a:schemeClr val="tx1"/>
                          </a:solidFill>
                          <a:effectLst/>
                        </a:rPr>
                        <a:t> </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a:txBody>
                    <a:bodyPr/>
                    <a:lstStyle/>
                    <a:p>
                      <a:pPr marL="0" marR="0" algn="ctr" rtl="1">
                        <a:lnSpc>
                          <a:spcPct val="107000"/>
                        </a:lnSpc>
                        <a:spcBef>
                          <a:spcPts val="0"/>
                        </a:spcBef>
                        <a:spcAft>
                          <a:spcPts val="0"/>
                        </a:spcAft>
                      </a:pPr>
                      <a:r>
                        <a:rPr lang="en-US" sz="1400">
                          <a:solidFill>
                            <a:schemeClr val="tx1"/>
                          </a:solidFill>
                          <a:effectLst/>
                        </a:rPr>
                        <a:t> </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extLst>
                  <a:ext uri="{0D108BD9-81ED-4DB2-BD59-A6C34878D82A}">
                    <a16:rowId xmlns:a16="http://schemas.microsoft.com/office/drawing/2014/main" val="465549653"/>
                  </a:ext>
                </a:extLst>
              </a:tr>
              <a:tr h="304573">
                <a:tc>
                  <a:txBody>
                    <a:bodyPr/>
                    <a:lstStyle/>
                    <a:p>
                      <a:pPr marL="0" marR="0" algn="ctr" rtl="1">
                        <a:lnSpc>
                          <a:spcPct val="107000"/>
                        </a:lnSpc>
                        <a:spcBef>
                          <a:spcPts val="0"/>
                        </a:spcBef>
                        <a:spcAft>
                          <a:spcPts val="0"/>
                        </a:spcAft>
                      </a:pPr>
                      <a:r>
                        <a:rPr lang="en-US" sz="1400">
                          <a:solidFill>
                            <a:schemeClr val="tx1"/>
                          </a:solidFill>
                          <a:effectLst/>
                        </a:rPr>
                        <a:t>3.9</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gridSpan="2">
                  <a:txBody>
                    <a:bodyPr/>
                    <a:lstStyle/>
                    <a:p>
                      <a:pPr marL="0" marR="0" algn="ctr" rtl="1">
                        <a:lnSpc>
                          <a:spcPct val="107000"/>
                        </a:lnSpc>
                        <a:spcBef>
                          <a:spcPts val="0"/>
                        </a:spcBef>
                        <a:spcAft>
                          <a:spcPts val="0"/>
                        </a:spcAft>
                      </a:pPr>
                      <a:r>
                        <a:rPr lang="ar-IQ" sz="1400" dirty="0">
                          <a:solidFill>
                            <a:schemeClr val="tx1"/>
                          </a:solidFill>
                          <a:effectLst/>
                        </a:rPr>
                        <a:t>المتوسط</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5086" marR="55086" marT="0" marB="0"/>
                </a:tc>
                <a:tc hMerge="1">
                  <a:txBody>
                    <a:bodyPr/>
                    <a:lstStyle/>
                    <a:p>
                      <a:endParaRPr lang="en-US"/>
                    </a:p>
                  </a:txBody>
                  <a:tcPr/>
                </a:tc>
                <a:extLst>
                  <a:ext uri="{0D108BD9-81ED-4DB2-BD59-A6C34878D82A}">
                    <a16:rowId xmlns:a16="http://schemas.microsoft.com/office/drawing/2014/main" val="3283543718"/>
                  </a:ext>
                </a:extLst>
              </a:tr>
            </a:tbl>
          </a:graphicData>
        </a:graphic>
      </p:graphicFrame>
    </p:spTree>
    <p:extLst>
      <p:ext uri="{BB962C8B-B14F-4D97-AF65-F5344CB8AC3E}">
        <p14:creationId xmlns:p14="http://schemas.microsoft.com/office/powerpoint/2010/main" val="58790932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TM10001115[[fn=رزمة]]</Template>
  <TotalTime>35</TotalTime>
  <Words>560</Words>
  <Application>Microsoft Office PowerPoint</Application>
  <PresentationFormat>شاشة عريضة</PresentationFormat>
  <Paragraphs>306</Paragraphs>
  <Slides>13</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13</vt:i4>
      </vt:variant>
    </vt:vector>
  </HeadingPairs>
  <TitlesOfParts>
    <vt:vector size="21" baseType="lpstr">
      <vt:lpstr>Arial</vt:lpstr>
      <vt:lpstr>Calibri</vt:lpstr>
      <vt:lpstr>DecoType Naskh Extensions</vt:lpstr>
      <vt:lpstr>Gill Sans MT</vt:lpstr>
      <vt:lpstr>Majalla UI</vt:lpstr>
      <vt:lpstr>Simplified Arabic</vt:lpstr>
      <vt:lpstr>Times New Roman</vt:lpstr>
      <vt:lpstr>Parcel</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21</cp:revision>
  <dcterms:created xsi:type="dcterms:W3CDTF">2024-05-06T09:11:04Z</dcterms:created>
  <dcterms:modified xsi:type="dcterms:W3CDTF">2024-05-06T09:46:25Z</dcterms:modified>
</cp:coreProperties>
</file>