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4D1A05-0240-45C0-957E-96662C2E625B}"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281800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4D1A05-0240-45C0-957E-96662C2E625B}"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33635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4D1A05-0240-45C0-957E-96662C2E625B}"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219464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4D1A05-0240-45C0-957E-96662C2E625B}"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412076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4D1A05-0240-45C0-957E-96662C2E625B}"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290598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4D1A05-0240-45C0-957E-96662C2E625B}" type="datetimeFigureOut">
              <a:rPr lang="ar-IQ" smtClean="0"/>
              <a:t>19/12/1445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1119360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4D1A05-0240-45C0-957E-96662C2E625B}" type="datetimeFigureOut">
              <a:rPr lang="ar-IQ" smtClean="0"/>
              <a:t>19/12/1445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221882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4D1A05-0240-45C0-957E-96662C2E625B}" type="datetimeFigureOut">
              <a:rPr lang="ar-IQ" smtClean="0"/>
              <a:t>19/12/1445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48896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4D1A05-0240-45C0-957E-96662C2E625B}" type="datetimeFigureOut">
              <a:rPr lang="ar-IQ" smtClean="0"/>
              <a:t>19/12/1445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3492092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4D1A05-0240-45C0-957E-96662C2E625B}" type="datetimeFigureOut">
              <a:rPr lang="ar-IQ" smtClean="0"/>
              <a:t>19/12/1445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292329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4D1A05-0240-45C0-957E-96662C2E625B}" type="datetimeFigureOut">
              <a:rPr lang="ar-IQ" smtClean="0"/>
              <a:t>19/12/1445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84651F7-9793-45B7-A83A-22B638EC44B6}" type="slidenum">
              <a:rPr lang="ar-IQ" smtClean="0"/>
              <a:t>‹#›</a:t>
            </a:fld>
            <a:endParaRPr lang="ar-IQ"/>
          </a:p>
        </p:txBody>
      </p:sp>
    </p:spTree>
    <p:extLst>
      <p:ext uri="{BB962C8B-B14F-4D97-AF65-F5344CB8AC3E}">
        <p14:creationId xmlns:p14="http://schemas.microsoft.com/office/powerpoint/2010/main" val="3757792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4D1A05-0240-45C0-957E-96662C2E625B}" type="datetimeFigureOut">
              <a:rPr lang="ar-IQ" smtClean="0"/>
              <a:t>19/12/1445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84651F7-9793-45B7-A83A-22B638EC44B6}" type="slidenum">
              <a:rPr lang="ar-IQ" smtClean="0"/>
              <a:t>‹#›</a:t>
            </a:fld>
            <a:endParaRPr lang="ar-IQ"/>
          </a:p>
        </p:txBody>
      </p:sp>
    </p:spTree>
    <p:extLst>
      <p:ext uri="{BB962C8B-B14F-4D97-AF65-F5344CB8AC3E}">
        <p14:creationId xmlns:p14="http://schemas.microsoft.com/office/powerpoint/2010/main" val="3355604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08721"/>
            <a:ext cx="7772400" cy="2376264"/>
          </a:xfrm>
        </p:spPr>
        <p:style>
          <a:lnRef idx="2">
            <a:schemeClr val="dk1"/>
          </a:lnRef>
          <a:fillRef idx="1">
            <a:schemeClr val="lt1"/>
          </a:fillRef>
          <a:effectRef idx="0">
            <a:schemeClr val="dk1"/>
          </a:effectRef>
          <a:fontRef idx="minor">
            <a:schemeClr val="dk1"/>
          </a:fontRef>
        </p:style>
        <p:txBody>
          <a:bodyPr/>
          <a:lstStyle/>
          <a:p>
            <a:pPr algn="r"/>
            <a:r>
              <a:rPr lang="ar-IQ" sz="2000" dirty="0">
                <a:solidFill>
                  <a:srgbClr val="000000"/>
                </a:solidFill>
                <a:latin typeface="Gill Sans MT"/>
                <a:ea typeface="+mn-ea"/>
              </a:rPr>
              <a:t>جامعة الموصل </a:t>
            </a:r>
            <a:br>
              <a:rPr lang="ar-IQ" sz="2000" dirty="0">
                <a:solidFill>
                  <a:srgbClr val="000000"/>
                </a:solidFill>
                <a:latin typeface="Gill Sans MT"/>
                <a:ea typeface="+mn-ea"/>
              </a:rPr>
            </a:br>
            <a:r>
              <a:rPr lang="ar-IQ" sz="2000" dirty="0">
                <a:solidFill>
                  <a:srgbClr val="000000"/>
                </a:solidFill>
                <a:latin typeface="Gill Sans MT"/>
                <a:ea typeface="+mn-ea"/>
              </a:rPr>
              <a:t>كلية الإدارة </a:t>
            </a:r>
            <a:r>
              <a:rPr lang="ar-IQ" sz="2000" dirty="0" smtClean="0">
                <a:solidFill>
                  <a:srgbClr val="000000"/>
                </a:solidFill>
                <a:latin typeface="Gill Sans MT"/>
                <a:ea typeface="+mn-ea"/>
              </a:rPr>
              <a:t>والاقتصاد             </a:t>
            </a:r>
            <a:br>
              <a:rPr lang="ar-IQ" sz="2000" dirty="0" smtClean="0">
                <a:solidFill>
                  <a:srgbClr val="000000"/>
                </a:solidFill>
                <a:latin typeface="Gill Sans MT"/>
                <a:ea typeface="+mn-ea"/>
              </a:rPr>
            </a:br>
            <a:r>
              <a:rPr lang="ar-IQ" sz="2000" dirty="0" smtClean="0">
                <a:solidFill>
                  <a:srgbClr val="000000"/>
                </a:solidFill>
                <a:latin typeface="Gill Sans MT"/>
                <a:ea typeface="+mn-ea"/>
              </a:rPr>
              <a:t>قسم </a:t>
            </a:r>
            <a:r>
              <a:rPr lang="ar-IQ" sz="2000" dirty="0">
                <a:solidFill>
                  <a:srgbClr val="000000"/>
                </a:solidFill>
                <a:latin typeface="Gill Sans MT"/>
                <a:ea typeface="+mn-ea"/>
              </a:rPr>
              <a:t>الإدارة الصناعية</a:t>
            </a:r>
            <a:endParaRPr lang="ar-IQ" dirty="0"/>
          </a:p>
        </p:txBody>
      </p:sp>
      <p:sp>
        <p:nvSpPr>
          <p:cNvPr id="3" name="عنوان فرعي 2"/>
          <p:cNvSpPr>
            <a:spLocks noGrp="1"/>
          </p:cNvSpPr>
          <p:nvPr>
            <p:ph type="subTitle" idx="1"/>
          </p:nvPr>
        </p:nvSpPr>
        <p:spPr>
          <a:xfrm>
            <a:off x="539552" y="3356992"/>
            <a:ext cx="7848872" cy="3240360"/>
          </a:xfrm>
        </p:spPr>
        <p:txBody>
          <a:bodyPr>
            <a:normAutofit fontScale="92500" lnSpcReduction="20000"/>
          </a:bodyPr>
          <a:lstStyle/>
          <a:p>
            <a:pPr lvl="0" defTabSz="457200" rtl="0">
              <a:spcBef>
                <a:spcPts val="0"/>
              </a:spcBef>
            </a:pPr>
            <a:endParaRPr lang="ar-IQ" sz="2400" b="1" dirty="0" smtClean="0">
              <a:solidFill>
                <a:srgbClr val="A0988C">
                  <a:lumMod val="50000"/>
                </a:srgbClr>
              </a:solidFill>
              <a:latin typeface="Gill Sans MT"/>
            </a:endParaRPr>
          </a:p>
          <a:p>
            <a:pPr lvl="0" defTabSz="457200" rtl="0">
              <a:spcBef>
                <a:spcPts val="0"/>
              </a:spcBef>
            </a:pPr>
            <a:r>
              <a:rPr lang="ar-IQ" sz="3100" b="1" dirty="0" smtClean="0">
                <a:solidFill>
                  <a:srgbClr val="A0988C">
                    <a:lumMod val="50000"/>
                  </a:srgbClr>
                </a:solidFill>
                <a:latin typeface="Gill Sans MT"/>
              </a:rPr>
              <a:t>محاضرات </a:t>
            </a:r>
            <a:r>
              <a:rPr lang="ar-IQ" sz="3100" b="1" dirty="0">
                <a:solidFill>
                  <a:srgbClr val="A0988C">
                    <a:lumMod val="50000"/>
                  </a:srgbClr>
                </a:solidFill>
                <a:latin typeface="Gill Sans MT"/>
              </a:rPr>
              <a:t>مادة </a:t>
            </a:r>
            <a:r>
              <a:rPr lang="ar-IQ" sz="3100" b="1" dirty="0" smtClean="0">
                <a:solidFill>
                  <a:srgbClr val="A0988C">
                    <a:lumMod val="50000"/>
                  </a:srgbClr>
                </a:solidFill>
                <a:latin typeface="Gill Sans MT"/>
              </a:rPr>
              <a:t>مبادئ المحاسبة/ </a:t>
            </a:r>
            <a:r>
              <a:rPr lang="ar-IQ" sz="2400" b="1" dirty="0" smtClean="0">
                <a:solidFill>
                  <a:srgbClr val="A0988C">
                    <a:lumMod val="50000"/>
                  </a:srgbClr>
                </a:solidFill>
                <a:latin typeface="Gill Sans MT"/>
              </a:rPr>
              <a:t>1</a:t>
            </a:r>
            <a:endParaRPr lang="ar-IQ" sz="2400" b="1" dirty="0">
              <a:solidFill>
                <a:srgbClr val="A0988C">
                  <a:lumMod val="50000"/>
                </a:srgbClr>
              </a:solidFill>
              <a:latin typeface="Gill Sans MT"/>
            </a:endParaRPr>
          </a:p>
          <a:p>
            <a:pPr lvl="0" defTabSz="457200" rtl="0">
              <a:spcBef>
                <a:spcPts val="0"/>
              </a:spcBef>
            </a:pPr>
            <a:r>
              <a:rPr lang="ar-IQ" sz="3100" b="1" dirty="0" smtClean="0">
                <a:solidFill>
                  <a:srgbClr val="A0988C">
                    <a:lumMod val="50000"/>
                  </a:srgbClr>
                </a:solidFill>
                <a:latin typeface="Gill Sans MT"/>
              </a:rPr>
              <a:t>المرحلة الاولى</a:t>
            </a:r>
            <a:endParaRPr lang="ar-IQ" sz="3100" b="1" dirty="0">
              <a:solidFill>
                <a:srgbClr val="A0988C">
                  <a:lumMod val="50000"/>
                </a:srgbClr>
              </a:solidFill>
              <a:latin typeface="Gill Sans MT"/>
            </a:endParaRPr>
          </a:p>
          <a:p>
            <a:pPr lvl="0" defTabSz="457200" rtl="0">
              <a:spcBef>
                <a:spcPts val="0"/>
              </a:spcBef>
            </a:pPr>
            <a:r>
              <a:rPr lang="ar-IQ" sz="2900" b="1" dirty="0">
                <a:solidFill>
                  <a:srgbClr val="A0988C">
                    <a:lumMod val="50000"/>
                  </a:srgbClr>
                </a:solidFill>
                <a:latin typeface="Gill Sans MT"/>
              </a:rPr>
              <a:t>2023-2024</a:t>
            </a:r>
          </a:p>
          <a:p>
            <a:pPr lvl="0" defTabSz="457200">
              <a:spcBef>
                <a:spcPts val="0"/>
              </a:spcBef>
              <a:spcAft>
                <a:spcPts val="800"/>
              </a:spcAft>
            </a:pPr>
            <a:r>
              <a:rPr lang="ar-IQ" sz="2900" b="1" dirty="0" smtClean="0">
                <a:solidFill>
                  <a:prstClr val="black"/>
                </a:solidFill>
                <a:ea typeface="Calibri"/>
              </a:rPr>
              <a:t>( أسس </a:t>
            </a:r>
            <a:r>
              <a:rPr lang="ar-IQ" sz="2900" b="1" dirty="0">
                <a:solidFill>
                  <a:prstClr val="black"/>
                </a:solidFill>
                <a:ea typeface="Calibri"/>
              </a:rPr>
              <a:t>تحليل العمليات المالية)</a:t>
            </a:r>
            <a:r>
              <a:rPr lang="en-US" sz="2900" dirty="0">
                <a:solidFill>
                  <a:prstClr val="black"/>
                </a:solidFill>
                <a:ea typeface="Calibri"/>
                <a:cs typeface="Arial"/>
              </a:rPr>
              <a:t/>
            </a:r>
            <a:br>
              <a:rPr lang="en-US" sz="2900" dirty="0">
                <a:solidFill>
                  <a:prstClr val="black"/>
                </a:solidFill>
                <a:ea typeface="Calibri"/>
                <a:cs typeface="Arial"/>
              </a:rPr>
            </a:br>
            <a:r>
              <a:rPr lang="ar-IQ" sz="2900" b="1" dirty="0">
                <a:solidFill>
                  <a:prstClr val="black"/>
                </a:solidFill>
                <a:ea typeface="Calibri"/>
              </a:rPr>
              <a:t>القيد </a:t>
            </a:r>
            <a:r>
              <a:rPr lang="ar-IQ" sz="2900" b="1" dirty="0" smtClean="0">
                <a:solidFill>
                  <a:prstClr val="black"/>
                </a:solidFill>
                <a:ea typeface="Calibri"/>
              </a:rPr>
              <a:t>المفرد</a:t>
            </a:r>
          </a:p>
          <a:p>
            <a:pPr lvl="0" defTabSz="457200">
              <a:spcBef>
                <a:spcPts val="0"/>
              </a:spcBef>
              <a:spcAft>
                <a:spcPts val="800"/>
              </a:spcAft>
            </a:pPr>
            <a:r>
              <a:rPr lang="ar-IQ" sz="3500" b="1" dirty="0" smtClean="0">
                <a:solidFill>
                  <a:srgbClr val="A0988C">
                    <a:lumMod val="50000"/>
                  </a:srgbClr>
                </a:solidFill>
                <a:latin typeface="Arial" panose="020B0604020202020204" pitchFamily="34" charset="0"/>
                <a:cs typeface="DecoType Naskh Extensions" panose="02010400000000000000" pitchFamily="2" charset="-78"/>
              </a:rPr>
              <a:t>اعداد </a:t>
            </a:r>
            <a:endParaRPr lang="ar-IQ" sz="3500" b="1" dirty="0">
              <a:solidFill>
                <a:srgbClr val="A0988C">
                  <a:lumMod val="50000"/>
                </a:srgbClr>
              </a:solidFill>
              <a:latin typeface="Arial" panose="020B0604020202020204" pitchFamily="34" charset="0"/>
              <a:cs typeface="DecoType Naskh Extensions" panose="02010400000000000000" pitchFamily="2" charset="-78"/>
            </a:endParaRPr>
          </a:p>
          <a:p>
            <a:pPr lvl="0" defTabSz="457200" rtl="0">
              <a:spcBef>
                <a:spcPts val="0"/>
              </a:spcBef>
            </a:pPr>
            <a:r>
              <a:rPr lang="ar-IQ" sz="3500" b="1" dirty="0" smtClean="0">
                <a:solidFill>
                  <a:srgbClr val="A0988C">
                    <a:lumMod val="50000"/>
                  </a:srgbClr>
                </a:solidFill>
                <a:latin typeface="Arial" panose="020B0604020202020204" pitchFamily="34" charset="0"/>
                <a:cs typeface="DecoType Naskh Extensions" panose="02010400000000000000" pitchFamily="2" charset="-78"/>
              </a:rPr>
              <a:t>م.م. ثانية اسماعيل ذنون</a:t>
            </a:r>
            <a:endParaRPr lang="ar-IQ" sz="3500" dirty="0"/>
          </a:p>
        </p:txBody>
      </p:sp>
      <p:pic>
        <p:nvPicPr>
          <p:cNvPr id="5" name="صورة 4"/>
          <p:cNvPicPr/>
          <p:nvPr/>
        </p:nvPicPr>
        <p:blipFill>
          <a:blip r:embed="rId2" cstate="print">
            <a:extLst>
              <a:ext uri="{28A0092B-C50C-407E-A947-70E740481C1C}">
                <a14:useLocalDpi xmlns:a14="http://schemas.microsoft.com/office/drawing/2010/main" val="0"/>
              </a:ext>
            </a:extLst>
          </a:blip>
          <a:stretch>
            <a:fillRect/>
          </a:stretch>
        </p:blipFill>
        <p:spPr>
          <a:xfrm>
            <a:off x="1120821" y="1331675"/>
            <a:ext cx="1575093" cy="1316334"/>
          </a:xfrm>
          <a:prstGeom prst="rect">
            <a:avLst/>
          </a:prstGeom>
        </p:spPr>
      </p:pic>
      <p:pic>
        <p:nvPicPr>
          <p:cNvPr id="6" name="صورة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3702" y="1417137"/>
            <a:ext cx="1683674" cy="1423854"/>
          </a:xfrm>
          <a:prstGeom prst="rect">
            <a:avLst/>
          </a:prstGeom>
          <a:noFill/>
          <a:ln>
            <a:noFill/>
          </a:ln>
        </p:spPr>
      </p:pic>
    </p:spTree>
    <p:extLst>
      <p:ext uri="{BB962C8B-B14F-4D97-AF65-F5344CB8AC3E}">
        <p14:creationId xmlns:p14="http://schemas.microsoft.com/office/powerpoint/2010/main" val="131763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2800" b="1" dirty="0">
                <a:solidFill>
                  <a:prstClr val="black"/>
                </a:solidFill>
                <a:ea typeface="Calibri"/>
                <a:cs typeface="Arial"/>
              </a:rPr>
              <a:t>(أسس تحليل العمليات المالية)</a:t>
            </a:r>
            <a:r>
              <a:rPr lang="en-US" sz="2800" dirty="0">
                <a:solidFill>
                  <a:prstClr val="black"/>
                </a:solidFill>
                <a:ea typeface="Calibri"/>
                <a:cs typeface="Arial"/>
              </a:rPr>
              <a:t/>
            </a:r>
            <a:br>
              <a:rPr lang="en-US" sz="2800" dirty="0">
                <a:solidFill>
                  <a:prstClr val="black"/>
                </a:solidFill>
                <a:ea typeface="Calibri"/>
                <a:cs typeface="Arial"/>
              </a:rPr>
            </a:br>
            <a:r>
              <a:rPr lang="ar-IQ" sz="2800" b="1" dirty="0" smtClean="0">
                <a:solidFill>
                  <a:prstClr val="black"/>
                </a:solidFill>
                <a:ea typeface="Calibri"/>
                <a:cs typeface="Arial"/>
              </a:rPr>
              <a:t>القيد </a:t>
            </a:r>
            <a:r>
              <a:rPr lang="ar-IQ" sz="2800" b="1" dirty="0">
                <a:solidFill>
                  <a:prstClr val="black"/>
                </a:solidFill>
                <a:ea typeface="Calibri"/>
                <a:cs typeface="Arial"/>
              </a:rPr>
              <a:t>المفرد</a:t>
            </a:r>
            <a:endParaRPr lang="ar-IQ" dirty="0"/>
          </a:p>
        </p:txBody>
      </p:sp>
      <p:sp>
        <p:nvSpPr>
          <p:cNvPr id="3" name="مستطيل 2"/>
          <p:cNvSpPr/>
          <p:nvPr/>
        </p:nvSpPr>
        <p:spPr>
          <a:xfrm>
            <a:off x="899592" y="476672"/>
            <a:ext cx="7488832" cy="4801314"/>
          </a:xfrm>
          <a:prstGeom prst="rect">
            <a:avLst/>
          </a:prstGeom>
        </p:spPr>
        <p:txBody>
          <a:bodyPr wrap="square">
            <a:spAutoFit/>
          </a:bodyPr>
          <a:lstStyle/>
          <a:p>
            <a:endParaRPr lang="ar-IQ" sz="2400" dirty="0" smtClean="0"/>
          </a:p>
          <a:p>
            <a:endParaRPr lang="ar-IQ" sz="2400" dirty="0"/>
          </a:p>
          <a:p>
            <a:pPr algn="just"/>
            <a:r>
              <a:rPr lang="ar-IQ" sz="2400" dirty="0" smtClean="0"/>
              <a:t>تتبع </a:t>
            </a:r>
            <a:r>
              <a:rPr lang="ar-IQ" sz="2400" dirty="0"/>
              <a:t>هذه الطريقة في المنشآت الصغيرة التي يكتفي فيها صاحب المنشأة بتسجيل العمليات المالية المتعلقة بالأشخاص الذين يتعاملون مع المنشأة ( العملاء ( او تتعامل معهم المنشاة ( الموردون ) وما يترتب على هذا التعامل من مقبوضات نقدية ترد منشأة أو من مدفوعات نقدية تخرج منها</a:t>
            </a:r>
          </a:p>
          <a:p>
            <a:pPr algn="just"/>
            <a:endParaRPr lang="ar-IQ" sz="2400" dirty="0"/>
          </a:p>
          <a:p>
            <a:pPr algn="just"/>
            <a:r>
              <a:rPr lang="ar-IQ" sz="2400" dirty="0"/>
              <a:t>فوفقا لهذه الطريقة ، يقتصر تسجيل العمليات المالية بدفاتر المنشأة على مايلي :</a:t>
            </a:r>
          </a:p>
          <a:p>
            <a:pPr algn="just"/>
            <a:endParaRPr lang="ar-IQ" sz="2400" dirty="0"/>
          </a:p>
          <a:p>
            <a:pPr algn="just"/>
            <a:r>
              <a:rPr lang="ar-IQ" sz="2400" dirty="0"/>
              <a:t>العمليات المتعلقة بحركة النقدية الواردة للمنشأة في صورة مقبوضات او الصادرة منها </a:t>
            </a:r>
            <a:r>
              <a:rPr lang="ar-IQ" sz="2400" dirty="0" smtClean="0"/>
              <a:t>في</a:t>
            </a:r>
            <a:endParaRPr lang="ar-IQ" dirty="0"/>
          </a:p>
          <a:p>
            <a:endParaRPr lang="ar-IQ" dirty="0"/>
          </a:p>
        </p:txBody>
      </p:sp>
    </p:spTree>
    <p:extLst>
      <p:ext uri="{BB962C8B-B14F-4D97-AF65-F5344CB8AC3E}">
        <p14:creationId xmlns:p14="http://schemas.microsoft.com/office/powerpoint/2010/main" val="197957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908720"/>
            <a:ext cx="8229600" cy="4752528"/>
          </a:xfrm>
        </p:spPr>
        <p:txBody>
          <a:bodyPr>
            <a:normAutofit/>
          </a:bodyPr>
          <a:lstStyle/>
          <a:p>
            <a:pPr algn="just">
              <a:lnSpc>
                <a:spcPct val="115000"/>
              </a:lnSpc>
              <a:spcAft>
                <a:spcPts val="1000"/>
              </a:spcAft>
            </a:pPr>
            <a:r>
              <a:rPr lang="ar-IQ" sz="2800" dirty="0"/>
              <a:t>صورة مدفوعات العمليات المتعلقة بالعملاء الذين تبيع لهم المنشأة بضائعها أو منتجاتها ، حيث يتم تسجيل المبيعات الأجلة التي تتم بالنسبة لكل عميل على حدة والمقبوضات التي حصلها المنشأة منها - العمليات المتعلقة بالموردين الذين تشتري منهم المنشأة البضائع او المنتجات التي تتعامل فيها حيث يتم تسجيل المشتريات الأجلة التي تمت من كل مورد على حدة والمدفوعات التي سددتها المنشأة له.</a:t>
            </a:r>
            <a:endParaRPr lang="ar-IQ" sz="2800" dirty="0"/>
          </a:p>
        </p:txBody>
      </p:sp>
    </p:spTree>
    <p:extLst>
      <p:ext uri="{BB962C8B-B14F-4D97-AF65-F5344CB8AC3E}">
        <p14:creationId xmlns:p14="http://schemas.microsoft.com/office/powerpoint/2010/main" val="3889635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836712"/>
            <a:ext cx="8568952" cy="5256584"/>
          </a:xfrm>
        </p:spPr>
        <p:txBody>
          <a:bodyPr>
            <a:noAutofit/>
          </a:bodyPr>
          <a:lstStyle/>
          <a:p>
            <a:pPr algn="r">
              <a:lnSpc>
                <a:spcPct val="115000"/>
              </a:lnSpc>
              <a:spcAft>
                <a:spcPts val="1000"/>
              </a:spcAft>
              <a:tabLst>
                <a:tab pos="371475" algn="l"/>
              </a:tabLst>
            </a:pPr>
            <a:r>
              <a:rPr lang="ar-IQ" sz="3200" dirty="0" smtClean="0">
                <a:ea typeface="Calibri"/>
                <a:cs typeface="Arial"/>
              </a:rPr>
              <a:t>البيانات </a:t>
            </a:r>
            <a:r>
              <a:rPr lang="ar-IQ" sz="3200" dirty="0">
                <a:ea typeface="Calibri"/>
                <a:cs typeface="Arial"/>
              </a:rPr>
              <a:t>التي يمكن الحصول عليها من دفاتر المنشأة في اي وقت لا تتضمن سوى :</a:t>
            </a:r>
            <a:r>
              <a:rPr lang="en-US" sz="3200" dirty="0">
                <a:ea typeface="Calibri"/>
                <a:cs typeface="Arial"/>
              </a:rPr>
              <a:t/>
            </a:r>
            <a:br>
              <a:rPr lang="en-US" sz="3200" dirty="0">
                <a:ea typeface="Calibri"/>
                <a:cs typeface="Arial"/>
              </a:rPr>
            </a:br>
            <a:r>
              <a:rPr lang="ar-IQ" sz="3200" dirty="0">
                <a:ea typeface="Calibri"/>
                <a:cs typeface="Arial"/>
              </a:rPr>
              <a:t>- النقدية </a:t>
            </a:r>
            <a:r>
              <a:rPr lang="ar-IQ" sz="3200" dirty="0" smtClean="0">
                <a:ea typeface="Calibri"/>
                <a:cs typeface="Arial"/>
              </a:rPr>
              <a:t>الموجودة </a:t>
            </a:r>
            <a:r>
              <a:rPr lang="ar-IQ" sz="3200" dirty="0">
                <a:ea typeface="Calibri"/>
                <a:cs typeface="Arial"/>
              </a:rPr>
              <a:t>بالصندوق .</a:t>
            </a:r>
            <a:r>
              <a:rPr lang="en-US" sz="3200" dirty="0">
                <a:ea typeface="Calibri"/>
                <a:cs typeface="Arial"/>
              </a:rPr>
              <a:t/>
            </a:r>
            <a:br>
              <a:rPr lang="en-US" sz="3200" dirty="0">
                <a:ea typeface="Calibri"/>
                <a:cs typeface="Arial"/>
              </a:rPr>
            </a:br>
            <a:r>
              <a:rPr lang="ar-IQ" sz="3200" dirty="0">
                <a:ea typeface="Calibri"/>
                <a:cs typeface="Arial"/>
              </a:rPr>
              <a:t>- الديون المتحققة للمنشأة تجاه عملائها (المدينون).</a:t>
            </a:r>
            <a:r>
              <a:rPr lang="en-US" sz="3200" dirty="0">
                <a:ea typeface="Calibri"/>
                <a:cs typeface="Arial"/>
              </a:rPr>
              <a:t/>
            </a:r>
            <a:br>
              <a:rPr lang="en-US" sz="3200" dirty="0">
                <a:ea typeface="Calibri"/>
                <a:cs typeface="Arial"/>
              </a:rPr>
            </a:br>
            <a:r>
              <a:rPr lang="ar-IQ" sz="3200" dirty="0">
                <a:ea typeface="Calibri"/>
                <a:cs typeface="Arial"/>
              </a:rPr>
              <a:t>- الديون المستحقة على المنشأة لمورديها (الدائنون).</a:t>
            </a:r>
            <a:r>
              <a:rPr lang="en-US" sz="3600" dirty="0">
                <a:ea typeface="Calibri"/>
                <a:cs typeface="Arial"/>
              </a:rPr>
              <a:t/>
            </a:r>
            <a:br>
              <a:rPr lang="en-US" sz="3600" dirty="0">
                <a:ea typeface="Calibri"/>
                <a:cs typeface="Arial"/>
              </a:rPr>
            </a:br>
            <a:endParaRPr lang="ar-IQ" sz="3600" dirty="0"/>
          </a:p>
        </p:txBody>
      </p:sp>
    </p:spTree>
    <p:extLst>
      <p:ext uri="{BB962C8B-B14F-4D97-AF65-F5344CB8AC3E}">
        <p14:creationId xmlns:p14="http://schemas.microsoft.com/office/powerpoint/2010/main" val="3556363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0688"/>
            <a:ext cx="8229600" cy="5976664"/>
          </a:xfrm>
        </p:spPr>
        <p:txBody>
          <a:bodyPr>
            <a:normAutofit/>
          </a:bodyPr>
          <a:lstStyle/>
          <a:p>
            <a:pPr marL="342900" lvl="0" indent="-342900" algn="r">
              <a:lnSpc>
                <a:spcPct val="115000"/>
              </a:lnSpc>
              <a:buFont typeface="Symbol"/>
              <a:buChar char=""/>
            </a:pPr>
            <a:r>
              <a:rPr lang="ar-IQ" sz="2800" b="1" dirty="0" smtClean="0">
                <a:ea typeface="Calibri"/>
                <a:cs typeface="Arial"/>
              </a:rPr>
              <a:t>معادلة القيد المفرد تتضمن الاتي:-</a:t>
            </a:r>
            <a:br>
              <a:rPr lang="ar-IQ" sz="2800" b="1" dirty="0" smtClean="0">
                <a:ea typeface="Calibri"/>
                <a:cs typeface="Arial"/>
              </a:rPr>
            </a:br>
            <a:r>
              <a:rPr lang="ar-IQ" sz="2800" b="1" dirty="0" smtClean="0">
                <a:ea typeface="Calibri"/>
                <a:cs typeface="Arial"/>
              </a:rPr>
              <a:t>صافي </a:t>
            </a:r>
            <a:r>
              <a:rPr lang="ar-IQ" sz="2800" b="1" dirty="0">
                <a:ea typeface="Calibri"/>
                <a:cs typeface="Arial"/>
              </a:rPr>
              <a:t>المركز المالي في اول الفترة= مجموع الموجودات في اول الفترة – مجموع المطلوبات في أول الفترة</a:t>
            </a:r>
            <a:r>
              <a:rPr lang="ar-IQ" sz="2800" dirty="0">
                <a:ea typeface="Calibri"/>
                <a:cs typeface="Arial"/>
              </a:rPr>
              <a:t> .</a:t>
            </a:r>
            <a:r>
              <a:rPr lang="en-US" sz="2800" dirty="0">
                <a:ea typeface="Calibri"/>
                <a:cs typeface="Arial"/>
              </a:rPr>
              <a:t/>
            </a:r>
            <a:br>
              <a:rPr lang="en-US" sz="2800" dirty="0">
                <a:ea typeface="Calibri"/>
                <a:cs typeface="Arial"/>
              </a:rPr>
            </a:br>
            <a:r>
              <a:rPr lang="en-US" sz="2800" b="1" dirty="0" smtClean="0">
                <a:effectLst/>
                <a:latin typeface="Arial"/>
                <a:ea typeface="Calibri"/>
                <a:cs typeface="Arial"/>
              </a:rPr>
              <a:t> </a:t>
            </a:r>
            <a:r>
              <a:rPr lang="ar-IQ" sz="2800" b="1" dirty="0" smtClean="0">
                <a:effectLst/>
                <a:latin typeface="Arial"/>
                <a:ea typeface="Calibri"/>
                <a:cs typeface="Arial"/>
              </a:rPr>
              <a:t>صافي المركز المالي في آخر الفترة=</a:t>
            </a:r>
            <a:r>
              <a:rPr lang="ar-IQ" sz="2800" b="1" dirty="0">
                <a:ea typeface="Calibri"/>
                <a:cs typeface="Arial"/>
              </a:rPr>
              <a:t> مجموع الموجودات في آخر الفترة – مجموع المطلوبات   في آخر الفترة .</a:t>
            </a:r>
            <a:r>
              <a:rPr lang="en-US" sz="2800" dirty="0">
                <a:ea typeface="Calibri"/>
                <a:cs typeface="Arial"/>
              </a:rPr>
              <a:t/>
            </a:r>
            <a:br>
              <a:rPr lang="en-US" sz="2800" dirty="0">
                <a:ea typeface="Calibri"/>
                <a:cs typeface="Arial"/>
              </a:rPr>
            </a:br>
            <a:r>
              <a:rPr lang="ar-IQ" sz="2800" b="1" dirty="0">
                <a:ea typeface="Calibri"/>
                <a:cs typeface="Arial"/>
              </a:rPr>
              <a:t>   صافي ربح الفترة= صافي المركز المالي في آخر الفترة - صافي المركز المالي في أولها .</a:t>
            </a:r>
            <a:r>
              <a:rPr lang="en-US" sz="2800" dirty="0">
                <a:ea typeface="Calibri"/>
                <a:cs typeface="Arial"/>
              </a:rPr>
              <a:t/>
            </a:r>
            <a:br>
              <a:rPr lang="en-US" sz="2800" dirty="0">
                <a:ea typeface="Calibri"/>
                <a:cs typeface="Arial"/>
              </a:rPr>
            </a:br>
            <a:r>
              <a:rPr lang="ar-IQ" sz="2800" b="1" dirty="0">
                <a:ea typeface="Calibri"/>
                <a:cs typeface="Arial"/>
              </a:rPr>
              <a:t>صافي خسارة الفترة = صافي المركز المالي في اول الفترة - صافي المركز المالي في آخرها</a:t>
            </a:r>
            <a:r>
              <a:rPr lang="ar-IQ" sz="2800" dirty="0">
                <a:ea typeface="Calibri"/>
                <a:cs typeface="Arial"/>
              </a:rPr>
              <a:t>.</a:t>
            </a:r>
            <a:endParaRPr lang="ar-IQ" sz="2800" dirty="0"/>
          </a:p>
        </p:txBody>
      </p:sp>
    </p:spTree>
    <p:extLst>
      <p:ext uri="{BB962C8B-B14F-4D97-AF65-F5344CB8AC3E}">
        <p14:creationId xmlns:p14="http://schemas.microsoft.com/office/powerpoint/2010/main" val="2088626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pPr algn="r">
              <a:lnSpc>
                <a:spcPct val="115000"/>
              </a:lnSpc>
              <a:spcAft>
                <a:spcPts val="1000"/>
              </a:spcAft>
            </a:pPr>
            <a:r>
              <a:rPr lang="ar-IQ" sz="1800" b="1" dirty="0" smtClean="0">
                <a:ea typeface="Calibri"/>
                <a:cs typeface="Arial"/>
              </a:rPr>
              <a:t> </a:t>
            </a:r>
            <a:br>
              <a:rPr lang="ar-IQ" sz="1800" b="1" dirty="0" smtClean="0">
                <a:ea typeface="Calibri"/>
                <a:cs typeface="Arial"/>
              </a:rPr>
            </a:br>
            <a:r>
              <a:rPr lang="ar-IQ" sz="1800" b="1" dirty="0" smtClean="0">
                <a:ea typeface="Calibri"/>
                <a:cs typeface="Arial"/>
              </a:rPr>
              <a:t/>
            </a:r>
            <a:br>
              <a:rPr lang="ar-IQ" sz="1800" b="1" dirty="0" smtClean="0">
                <a:ea typeface="Calibri"/>
                <a:cs typeface="Arial"/>
              </a:rPr>
            </a:br>
            <a:r>
              <a:rPr lang="ar-IQ" sz="2200" b="1" dirty="0" smtClean="0">
                <a:ea typeface="Calibri"/>
                <a:cs typeface="Arial"/>
              </a:rPr>
              <a:t>مثـال</a:t>
            </a:r>
            <a:r>
              <a:rPr lang="ar-IQ" sz="2200" b="1" dirty="0">
                <a:ea typeface="Calibri"/>
                <a:cs typeface="Arial"/>
              </a:rPr>
              <a:t>.................</a:t>
            </a:r>
            <a:r>
              <a:rPr lang="en-US" sz="2200" b="1" dirty="0">
                <a:ea typeface="Calibri"/>
                <a:cs typeface="Arial"/>
              </a:rPr>
              <a:t/>
            </a:r>
            <a:br>
              <a:rPr lang="en-US" sz="2200" b="1" dirty="0">
                <a:ea typeface="Calibri"/>
                <a:cs typeface="Arial"/>
              </a:rPr>
            </a:br>
            <a:r>
              <a:rPr lang="ar-IQ" sz="2200" b="1" dirty="0">
                <a:ea typeface="Calibri"/>
                <a:cs typeface="Arial"/>
              </a:rPr>
              <a:t>نفرض ان احدى المنشات تتبع طريقة القيد المفرد في تسجيل عملياتها وقد امكن الحصول على البيانات الاتية عن سنة 2018 :</a:t>
            </a:r>
            <a:r>
              <a:rPr lang="en-US" sz="2200" b="1" dirty="0">
                <a:ea typeface="Calibri"/>
                <a:cs typeface="Arial"/>
              </a:rPr>
              <a:t/>
            </a:r>
            <a:br>
              <a:rPr lang="en-US" sz="2200" b="1" dirty="0">
                <a:ea typeface="Calibri"/>
                <a:cs typeface="Arial"/>
              </a:rPr>
            </a:br>
            <a:r>
              <a:rPr lang="ar-IQ" sz="2200" b="1" dirty="0">
                <a:ea typeface="Calibri"/>
                <a:cs typeface="Arial"/>
              </a:rPr>
              <a:t>الموجودات والمطلوبات في اول السنة واخرها:</a:t>
            </a:r>
            <a:r>
              <a:rPr lang="en-US" sz="2200" b="1" dirty="0">
                <a:ea typeface="Calibri"/>
                <a:cs typeface="Arial"/>
              </a:rPr>
              <a:t/>
            </a:r>
            <a:br>
              <a:rPr lang="en-US" sz="2200" b="1" dirty="0">
                <a:ea typeface="Calibri"/>
                <a:cs typeface="Arial"/>
              </a:rPr>
            </a:br>
            <a:r>
              <a:rPr lang="ar-IQ" sz="2200" b="1" dirty="0">
                <a:ea typeface="Calibri"/>
                <a:cs typeface="Arial"/>
              </a:rPr>
              <a:t>                         1/1/2018                31/12/2018</a:t>
            </a:r>
            <a:r>
              <a:rPr lang="en-US" sz="2200" b="1" dirty="0">
                <a:ea typeface="Calibri"/>
                <a:cs typeface="Arial"/>
              </a:rPr>
              <a:t/>
            </a:r>
            <a:br>
              <a:rPr lang="en-US" sz="2200" b="1" dirty="0">
                <a:ea typeface="Calibri"/>
                <a:cs typeface="Arial"/>
              </a:rPr>
            </a:br>
            <a:r>
              <a:rPr lang="ar-IQ" sz="2200" b="1" dirty="0">
                <a:ea typeface="Calibri"/>
                <a:cs typeface="Arial"/>
              </a:rPr>
              <a:t>		ــــــــــــــــــــ             ــــــــــــــــــــــــ</a:t>
            </a:r>
            <a:r>
              <a:rPr lang="en-US" sz="2200" b="1" dirty="0">
                <a:ea typeface="Calibri"/>
                <a:cs typeface="Arial"/>
              </a:rPr>
              <a:t/>
            </a:r>
            <a:br>
              <a:rPr lang="en-US" sz="2200" b="1" dirty="0">
                <a:ea typeface="Calibri"/>
                <a:cs typeface="Arial"/>
              </a:rPr>
            </a:br>
            <a:r>
              <a:rPr lang="ar-IQ" sz="2200" b="1" dirty="0">
                <a:ea typeface="Calibri"/>
                <a:cs typeface="Arial"/>
              </a:rPr>
              <a:t>الف دينار                  الف </a:t>
            </a:r>
            <a:r>
              <a:rPr lang="ar-IQ" sz="2200" b="1" dirty="0" smtClean="0">
                <a:ea typeface="Calibri"/>
                <a:cs typeface="Arial"/>
              </a:rPr>
              <a:t>دينار                    الف دينار  </a:t>
            </a:r>
            <a:r>
              <a:rPr lang="en-US" sz="2200" b="1" dirty="0">
                <a:ea typeface="Calibri"/>
                <a:cs typeface="Arial"/>
              </a:rPr>
              <a:t/>
            </a:r>
            <a:br>
              <a:rPr lang="en-US" sz="2200" b="1" dirty="0">
                <a:ea typeface="Calibri"/>
                <a:cs typeface="Arial"/>
              </a:rPr>
            </a:br>
            <a:r>
              <a:rPr lang="ar-IQ" sz="2200" b="1" dirty="0">
                <a:ea typeface="Calibri"/>
                <a:cs typeface="Arial"/>
              </a:rPr>
              <a:t>ــــــــــــــ                 </a:t>
            </a:r>
            <a:r>
              <a:rPr lang="ar-IQ" sz="2200" b="1" dirty="0" smtClean="0">
                <a:ea typeface="Calibri"/>
                <a:cs typeface="Arial"/>
              </a:rPr>
              <a:t>ـــــــــــــــ                   ـــــــــــــــــ          </a:t>
            </a:r>
            <a:r>
              <a:rPr lang="en-US" sz="2200" b="1" dirty="0">
                <a:ea typeface="Calibri"/>
                <a:cs typeface="Arial"/>
              </a:rPr>
              <a:t/>
            </a:r>
            <a:br>
              <a:rPr lang="en-US" sz="2200" b="1" dirty="0">
                <a:ea typeface="Calibri"/>
                <a:cs typeface="Arial"/>
              </a:rPr>
            </a:br>
            <a:r>
              <a:rPr lang="ar-IQ" sz="2200" b="1" dirty="0">
                <a:ea typeface="Calibri"/>
                <a:cs typeface="Arial"/>
              </a:rPr>
              <a:t>اثاث                         600                   </a:t>
            </a:r>
            <a:r>
              <a:rPr lang="ar-IQ" sz="2200" b="1" dirty="0" smtClean="0">
                <a:ea typeface="Calibri"/>
                <a:cs typeface="Arial"/>
              </a:rPr>
              <a:t>     </a:t>
            </a:r>
            <a:r>
              <a:rPr lang="ar-IQ" sz="2200" b="1" dirty="0">
                <a:ea typeface="Calibri"/>
                <a:cs typeface="Arial"/>
              </a:rPr>
              <a:t>700</a:t>
            </a:r>
            <a:r>
              <a:rPr lang="en-US" sz="2200" b="1" dirty="0">
                <a:ea typeface="Calibri"/>
                <a:cs typeface="Arial"/>
              </a:rPr>
              <a:t/>
            </a:r>
            <a:br>
              <a:rPr lang="en-US" sz="2200" b="1" dirty="0">
                <a:ea typeface="Calibri"/>
                <a:cs typeface="Arial"/>
              </a:rPr>
            </a:br>
            <a:r>
              <a:rPr lang="ar-IQ" sz="2200" b="1" dirty="0">
                <a:ea typeface="Calibri"/>
                <a:cs typeface="Arial"/>
              </a:rPr>
              <a:t>بضاعة                    4000                  </a:t>
            </a:r>
            <a:r>
              <a:rPr lang="ar-IQ" sz="2200" b="1" dirty="0" smtClean="0">
                <a:ea typeface="Calibri"/>
                <a:cs typeface="Arial"/>
              </a:rPr>
              <a:t>     </a:t>
            </a:r>
            <a:r>
              <a:rPr lang="ar-IQ" sz="2200" b="1" dirty="0">
                <a:ea typeface="Calibri"/>
                <a:cs typeface="Arial"/>
              </a:rPr>
              <a:t>5000  </a:t>
            </a:r>
            <a:r>
              <a:rPr lang="en-US" sz="2200" b="1" dirty="0">
                <a:ea typeface="Calibri"/>
                <a:cs typeface="Arial"/>
              </a:rPr>
              <a:t/>
            </a:r>
            <a:br>
              <a:rPr lang="en-US" sz="2200" b="1" dirty="0">
                <a:ea typeface="Calibri"/>
                <a:cs typeface="Arial"/>
              </a:rPr>
            </a:br>
            <a:r>
              <a:rPr lang="ar-IQ" sz="2200" b="1" dirty="0">
                <a:ea typeface="Calibri"/>
                <a:cs typeface="Arial"/>
              </a:rPr>
              <a:t>مدينون                    1500	</a:t>
            </a:r>
            <a:r>
              <a:rPr lang="ar-IQ" sz="2200" b="1" dirty="0" smtClean="0">
                <a:ea typeface="Calibri"/>
                <a:cs typeface="Arial"/>
              </a:rPr>
              <a:t>                    2000 </a:t>
            </a:r>
            <a:r>
              <a:rPr lang="en-US" sz="2200" b="1" dirty="0">
                <a:ea typeface="Calibri"/>
                <a:cs typeface="Arial"/>
              </a:rPr>
              <a:t/>
            </a:r>
            <a:br>
              <a:rPr lang="en-US" sz="2200" b="1" dirty="0">
                <a:ea typeface="Calibri"/>
                <a:cs typeface="Arial"/>
              </a:rPr>
            </a:br>
            <a:r>
              <a:rPr lang="ar-IQ" sz="2200" b="1" dirty="0" smtClean="0">
                <a:ea typeface="Calibri"/>
                <a:cs typeface="Arial"/>
              </a:rPr>
              <a:t>نقدية                       500 </a:t>
            </a:r>
            <a:r>
              <a:rPr lang="ar-IQ" sz="2200" b="1" dirty="0">
                <a:ea typeface="Calibri"/>
                <a:cs typeface="Arial"/>
              </a:rPr>
              <a:t>		</a:t>
            </a:r>
            <a:r>
              <a:rPr lang="ar-IQ" sz="2200" b="1" dirty="0" smtClean="0">
                <a:ea typeface="Calibri"/>
                <a:cs typeface="Arial"/>
              </a:rPr>
              <a:t>        800</a:t>
            </a:r>
            <a:r>
              <a:rPr lang="en-US" sz="2200" b="1" dirty="0">
                <a:ea typeface="Calibri"/>
                <a:cs typeface="Arial"/>
              </a:rPr>
              <a:t/>
            </a:r>
            <a:br>
              <a:rPr lang="en-US" sz="2200" b="1" dirty="0">
                <a:ea typeface="Calibri"/>
                <a:cs typeface="Arial"/>
              </a:rPr>
            </a:br>
            <a:r>
              <a:rPr lang="ar-IQ" sz="2200" b="1" dirty="0">
                <a:ea typeface="Calibri"/>
                <a:cs typeface="Arial"/>
              </a:rPr>
              <a:t>دائنون	</a:t>
            </a:r>
            <a:r>
              <a:rPr lang="ar-IQ" sz="2200" b="1" dirty="0" smtClean="0">
                <a:ea typeface="Calibri"/>
                <a:cs typeface="Arial"/>
              </a:rPr>
              <a:t>              </a:t>
            </a:r>
            <a:r>
              <a:rPr lang="ar-IQ" sz="2200" b="1" dirty="0">
                <a:ea typeface="Calibri"/>
                <a:cs typeface="Arial"/>
              </a:rPr>
              <a:t>1000 </a:t>
            </a:r>
            <a:r>
              <a:rPr lang="ar-IQ" sz="2200" b="1" dirty="0" smtClean="0">
                <a:ea typeface="Calibri"/>
                <a:cs typeface="Arial"/>
              </a:rPr>
              <a:t> </a:t>
            </a:r>
            <a:r>
              <a:rPr lang="ar-IQ" sz="2200" b="1" dirty="0">
                <a:ea typeface="Calibri"/>
                <a:cs typeface="Arial"/>
              </a:rPr>
              <a:t>	               </a:t>
            </a:r>
            <a:r>
              <a:rPr lang="ar-IQ" sz="2200" b="1" dirty="0" smtClean="0">
                <a:ea typeface="Calibri"/>
                <a:cs typeface="Arial"/>
              </a:rPr>
              <a:t>     1500</a:t>
            </a:r>
            <a:r>
              <a:rPr lang="en-US" sz="2200" b="1" dirty="0">
                <a:ea typeface="Calibri"/>
                <a:cs typeface="Arial"/>
              </a:rPr>
              <a:t/>
            </a:r>
            <a:br>
              <a:rPr lang="en-US" sz="2200" b="1" dirty="0">
                <a:ea typeface="Calibri"/>
                <a:cs typeface="Arial"/>
              </a:rPr>
            </a:br>
            <a:r>
              <a:rPr lang="ar-IQ" sz="2200" b="1" dirty="0">
                <a:ea typeface="Calibri"/>
                <a:cs typeface="Arial"/>
              </a:rPr>
              <a:t>الاضافات الى راس المال والمسحوبات لاخلال السنة.</a:t>
            </a:r>
            <a:r>
              <a:rPr lang="en-US" sz="2200" b="1" dirty="0">
                <a:ea typeface="Calibri"/>
                <a:cs typeface="Arial"/>
              </a:rPr>
              <a:t/>
            </a:r>
            <a:br>
              <a:rPr lang="en-US" sz="2200" b="1" dirty="0">
                <a:ea typeface="Calibri"/>
                <a:cs typeface="Arial"/>
              </a:rPr>
            </a:br>
            <a:r>
              <a:rPr lang="ar-IQ" sz="2200" b="1" dirty="0">
                <a:ea typeface="Calibri"/>
                <a:cs typeface="Arial"/>
              </a:rPr>
              <a:t>بلغت الزيادة التي اضافها صاحب المنشاة الى راسماله ماقيمته(1000) كما بلغت مسحوباته مبلغ(400)دينار.</a:t>
            </a:r>
            <a:r>
              <a:rPr lang="en-US" sz="2200" b="1" dirty="0">
                <a:ea typeface="Calibri"/>
                <a:cs typeface="Arial"/>
              </a:rPr>
              <a:t/>
            </a:r>
            <a:br>
              <a:rPr lang="en-US" sz="2200" b="1" dirty="0">
                <a:ea typeface="Calibri"/>
                <a:cs typeface="Arial"/>
              </a:rPr>
            </a:br>
            <a:r>
              <a:rPr lang="ar-IQ" sz="2200" b="1" dirty="0">
                <a:ea typeface="Calibri"/>
                <a:cs typeface="Arial"/>
              </a:rPr>
              <a:t>في ضوء البيانات السابقة يمكننا تحديد نتيجة اعمال المنشاة عن سنة 2018على </a:t>
            </a:r>
            <a:r>
              <a:rPr lang="ar-IQ" sz="2200" b="1" dirty="0" smtClean="0">
                <a:ea typeface="Calibri"/>
                <a:cs typeface="Arial"/>
              </a:rPr>
              <a:t> النحو </a:t>
            </a:r>
            <a:r>
              <a:rPr lang="ar-IQ" sz="2200" b="1" dirty="0">
                <a:ea typeface="Calibri"/>
                <a:cs typeface="Arial"/>
              </a:rPr>
              <a:t>التالي (المبالغ بآلاف الدنانير).</a:t>
            </a:r>
            <a:r>
              <a:rPr lang="en-US" sz="1800" b="1" dirty="0">
                <a:ea typeface="Calibri"/>
                <a:cs typeface="Arial"/>
              </a:rPr>
              <a:t/>
            </a:r>
            <a:br>
              <a:rPr lang="en-US" sz="1800" b="1" dirty="0">
                <a:ea typeface="Calibri"/>
                <a:cs typeface="Arial"/>
              </a:rPr>
            </a:br>
            <a:r>
              <a:rPr lang="ar-IQ" sz="1800" b="1" dirty="0">
                <a:ea typeface="Calibri"/>
                <a:cs typeface="Arial"/>
              </a:rPr>
              <a:t> </a:t>
            </a:r>
            <a:r>
              <a:rPr lang="en-US" sz="1800" dirty="0">
                <a:ea typeface="Calibri"/>
                <a:cs typeface="Arial"/>
              </a:rPr>
              <a:t/>
            </a:r>
            <a:br>
              <a:rPr lang="en-US" sz="1800" dirty="0">
                <a:ea typeface="Calibri"/>
                <a:cs typeface="Arial"/>
              </a:rPr>
            </a:br>
            <a:endParaRPr lang="ar-IQ" sz="1800" dirty="0"/>
          </a:p>
        </p:txBody>
      </p:sp>
    </p:spTree>
    <p:extLst>
      <p:ext uri="{BB962C8B-B14F-4D97-AF65-F5344CB8AC3E}">
        <p14:creationId xmlns:p14="http://schemas.microsoft.com/office/powerpoint/2010/main" val="223626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7941"/>
            <a:ext cx="8229600" cy="6322714"/>
          </a:xfrm>
        </p:spPr>
        <p:txBody>
          <a:bodyPr>
            <a:normAutofit fontScale="90000"/>
          </a:bodyPr>
          <a:lstStyle/>
          <a:p>
            <a:pPr algn="r">
              <a:lnSpc>
                <a:spcPct val="115000"/>
              </a:lnSpc>
              <a:spcAft>
                <a:spcPts val="1000"/>
              </a:spcAft>
            </a:pPr>
            <a:r>
              <a:rPr lang="ar-IQ" sz="2400" dirty="0" smtClean="0">
                <a:ea typeface="Calibri"/>
                <a:cs typeface="Arial"/>
              </a:rPr>
              <a:t/>
            </a:r>
            <a:br>
              <a:rPr lang="ar-IQ" sz="2400" dirty="0" smtClean="0">
                <a:ea typeface="Calibri"/>
                <a:cs typeface="Arial"/>
              </a:rPr>
            </a:br>
            <a:r>
              <a:rPr lang="ar-IQ" sz="2400" dirty="0">
                <a:ea typeface="Calibri"/>
                <a:cs typeface="Arial"/>
              </a:rPr>
              <a:t/>
            </a:r>
            <a:br>
              <a:rPr lang="ar-IQ" sz="2400" dirty="0">
                <a:ea typeface="Calibri"/>
                <a:cs typeface="Arial"/>
              </a:rPr>
            </a:br>
            <a:r>
              <a:rPr lang="ar-IQ" sz="2400" dirty="0" smtClean="0">
                <a:ea typeface="Calibri"/>
                <a:cs typeface="Arial"/>
              </a:rPr>
              <a:t/>
            </a:r>
            <a:br>
              <a:rPr lang="ar-IQ" sz="2400" dirty="0" smtClean="0">
                <a:ea typeface="Calibri"/>
                <a:cs typeface="Arial"/>
              </a:rPr>
            </a:br>
            <a:r>
              <a:rPr lang="ar-IQ" sz="2400" dirty="0" smtClean="0">
                <a:ea typeface="Calibri"/>
                <a:cs typeface="Arial"/>
              </a:rPr>
              <a:t/>
            </a:r>
            <a:br>
              <a:rPr lang="ar-IQ" sz="2400" dirty="0" smtClean="0">
                <a:ea typeface="Calibri"/>
                <a:cs typeface="Arial"/>
              </a:rPr>
            </a:br>
            <a:r>
              <a:rPr lang="ar-IQ" sz="2400" dirty="0">
                <a:ea typeface="Calibri"/>
                <a:cs typeface="Arial"/>
              </a:rPr>
              <a:t/>
            </a:r>
            <a:br>
              <a:rPr lang="ar-IQ" sz="2400" dirty="0">
                <a:ea typeface="Calibri"/>
                <a:cs typeface="Arial"/>
              </a:rPr>
            </a:br>
            <a:r>
              <a:rPr lang="ar-IQ" sz="2400" dirty="0" smtClean="0">
                <a:ea typeface="Calibri"/>
                <a:cs typeface="Arial"/>
              </a:rPr>
              <a:t/>
            </a:r>
            <a:br>
              <a:rPr lang="ar-IQ" sz="2400" dirty="0" smtClean="0">
                <a:ea typeface="Calibri"/>
                <a:cs typeface="Arial"/>
              </a:rPr>
            </a:br>
            <a:r>
              <a:rPr lang="ar-IQ" sz="3100" dirty="0" smtClean="0">
                <a:ea typeface="Calibri"/>
                <a:cs typeface="Arial"/>
              </a:rPr>
              <a:t>الحل:-----------</a:t>
            </a:r>
            <a:r>
              <a:rPr lang="ar-IQ" sz="3100" dirty="0">
                <a:ea typeface="Calibri"/>
                <a:cs typeface="Arial"/>
              </a:rPr>
              <a:t/>
            </a:r>
            <a:br>
              <a:rPr lang="ar-IQ" sz="3100" dirty="0">
                <a:ea typeface="Calibri"/>
                <a:cs typeface="Arial"/>
              </a:rPr>
            </a:br>
            <a:r>
              <a:rPr lang="ar-IQ" sz="3100" dirty="0" smtClean="0">
                <a:ea typeface="Calibri"/>
                <a:cs typeface="Arial"/>
              </a:rPr>
              <a:t>(</a:t>
            </a:r>
            <a:r>
              <a:rPr lang="ar-IQ" sz="3100" dirty="0">
                <a:ea typeface="Calibri"/>
                <a:cs typeface="Arial"/>
              </a:rPr>
              <a:t>أ) صافي المركز المالي للمنشاة:</a:t>
            </a:r>
            <a:r>
              <a:rPr lang="en-US" sz="3100" dirty="0">
                <a:ea typeface="Calibri"/>
                <a:cs typeface="Arial"/>
              </a:rPr>
              <a:t/>
            </a:r>
            <a:br>
              <a:rPr lang="en-US" sz="3100" dirty="0">
                <a:ea typeface="Calibri"/>
                <a:cs typeface="Arial"/>
              </a:rPr>
            </a:br>
            <a:r>
              <a:rPr lang="ar-IQ" sz="3100" dirty="0">
                <a:ea typeface="Calibri"/>
                <a:cs typeface="Arial"/>
              </a:rPr>
              <a:t>في 1/1/2018</a:t>
            </a:r>
            <a:r>
              <a:rPr lang="en-US" sz="3100" dirty="0">
                <a:ea typeface="Calibri"/>
                <a:cs typeface="Arial"/>
              </a:rPr>
              <a:t/>
            </a:r>
            <a:br>
              <a:rPr lang="en-US" sz="3100" dirty="0">
                <a:ea typeface="Calibri"/>
                <a:cs typeface="Arial"/>
              </a:rPr>
            </a:br>
            <a:r>
              <a:rPr lang="ar-IQ" sz="3100" dirty="0">
                <a:ea typeface="Calibri"/>
                <a:cs typeface="Arial"/>
              </a:rPr>
              <a:t>=(600+4000+1500+500)-1000</a:t>
            </a:r>
            <a:r>
              <a:rPr lang="en-US" sz="3100" dirty="0">
                <a:ea typeface="Calibri"/>
                <a:cs typeface="Arial"/>
              </a:rPr>
              <a:t/>
            </a:r>
            <a:br>
              <a:rPr lang="en-US" sz="3100" dirty="0">
                <a:ea typeface="Calibri"/>
                <a:cs typeface="Arial"/>
              </a:rPr>
            </a:br>
            <a:r>
              <a:rPr lang="ar-IQ" sz="3100" dirty="0">
                <a:ea typeface="Calibri"/>
                <a:cs typeface="Arial"/>
              </a:rPr>
              <a:t>=6600-1000=5600دينار</a:t>
            </a:r>
            <a:r>
              <a:rPr lang="en-US" sz="3100" dirty="0">
                <a:ea typeface="Calibri"/>
                <a:cs typeface="Arial"/>
              </a:rPr>
              <a:t/>
            </a:r>
            <a:br>
              <a:rPr lang="en-US" sz="3100" dirty="0">
                <a:ea typeface="Calibri"/>
                <a:cs typeface="Arial"/>
              </a:rPr>
            </a:br>
            <a:r>
              <a:rPr lang="ar-IQ" sz="3100" dirty="0">
                <a:ea typeface="Calibri"/>
                <a:cs typeface="Arial"/>
              </a:rPr>
              <a:t>في 31/12/2018</a:t>
            </a:r>
            <a:r>
              <a:rPr lang="en-US" sz="3100" dirty="0">
                <a:ea typeface="Calibri"/>
                <a:cs typeface="Arial"/>
              </a:rPr>
              <a:t/>
            </a:r>
            <a:br>
              <a:rPr lang="en-US" sz="3100" dirty="0">
                <a:ea typeface="Calibri"/>
                <a:cs typeface="Arial"/>
              </a:rPr>
            </a:br>
            <a:r>
              <a:rPr lang="ar-IQ" sz="3100" dirty="0">
                <a:ea typeface="Calibri"/>
                <a:cs typeface="Arial"/>
              </a:rPr>
              <a:t>=(700+5000+2000+800)-1500</a:t>
            </a:r>
            <a:r>
              <a:rPr lang="en-US" sz="3100" dirty="0">
                <a:ea typeface="Calibri"/>
                <a:cs typeface="Arial"/>
              </a:rPr>
              <a:t/>
            </a:r>
            <a:br>
              <a:rPr lang="en-US" sz="3100" dirty="0">
                <a:ea typeface="Calibri"/>
                <a:cs typeface="Arial"/>
              </a:rPr>
            </a:br>
            <a:r>
              <a:rPr lang="ar-IQ" sz="3100" dirty="0">
                <a:ea typeface="Calibri"/>
                <a:cs typeface="Arial"/>
              </a:rPr>
              <a:t>=</a:t>
            </a:r>
            <a:r>
              <a:rPr lang="ar-IQ" sz="3100" dirty="0" smtClean="0">
                <a:ea typeface="Calibri"/>
                <a:cs typeface="Arial"/>
              </a:rPr>
              <a:t>8500- 1500=7000    دينار</a:t>
            </a:r>
            <a:r>
              <a:rPr lang="en-US" sz="3100" dirty="0">
                <a:ea typeface="Calibri"/>
                <a:cs typeface="Arial"/>
              </a:rPr>
              <a:t/>
            </a:r>
            <a:br>
              <a:rPr lang="en-US" sz="3100" dirty="0">
                <a:ea typeface="Calibri"/>
                <a:cs typeface="Arial"/>
              </a:rPr>
            </a:br>
            <a:r>
              <a:rPr lang="ar-IQ" sz="3100" dirty="0">
                <a:ea typeface="Calibri"/>
                <a:cs typeface="Arial"/>
              </a:rPr>
              <a:t>(ب</a:t>
            </a:r>
            <a:r>
              <a:rPr lang="ar-IQ" sz="3100" dirty="0" smtClean="0">
                <a:ea typeface="Calibri"/>
                <a:cs typeface="Arial"/>
              </a:rPr>
              <a:t>) نتيجة </a:t>
            </a:r>
            <a:r>
              <a:rPr lang="ar-IQ" sz="3100" dirty="0">
                <a:ea typeface="Calibri"/>
                <a:cs typeface="Arial"/>
              </a:rPr>
              <a:t>اعمال </a:t>
            </a:r>
            <a:r>
              <a:rPr lang="ar-IQ" sz="3100" dirty="0" smtClean="0">
                <a:ea typeface="Calibri"/>
                <a:cs typeface="Arial"/>
              </a:rPr>
              <a:t>المنشاة</a:t>
            </a:r>
            <a:br>
              <a:rPr lang="ar-IQ" sz="3100" dirty="0" smtClean="0">
                <a:ea typeface="Calibri"/>
                <a:cs typeface="Arial"/>
              </a:rPr>
            </a:br>
            <a:r>
              <a:rPr lang="ar-IQ" sz="3100" dirty="0">
                <a:ea typeface="Calibri"/>
                <a:cs typeface="Arial"/>
              </a:rPr>
              <a:t>صافي الربح عن سنة 2018</a:t>
            </a:r>
            <a:r>
              <a:rPr lang="en-US" sz="3100" dirty="0">
                <a:ea typeface="Calibri"/>
                <a:cs typeface="Arial"/>
              </a:rPr>
              <a:t/>
            </a:r>
            <a:br>
              <a:rPr lang="en-US" sz="3100" dirty="0">
                <a:ea typeface="Calibri"/>
                <a:cs typeface="Arial"/>
              </a:rPr>
            </a:br>
            <a:r>
              <a:rPr lang="ar-IQ" sz="3100" dirty="0">
                <a:ea typeface="Calibri"/>
                <a:cs typeface="Arial"/>
              </a:rPr>
              <a:t>=7000-(5600+1000-400)</a:t>
            </a:r>
            <a:r>
              <a:rPr lang="en-US" sz="3100" dirty="0">
                <a:ea typeface="Calibri"/>
                <a:cs typeface="Arial"/>
              </a:rPr>
              <a:t/>
            </a:r>
            <a:br>
              <a:rPr lang="en-US" sz="3100" dirty="0">
                <a:ea typeface="Calibri"/>
                <a:cs typeface="Arial"/>
              </a:rPr>
            </a:br>
            <a:r>
              <a:rPr lang="ar-IQ" sz="3100" dirty="0">
                <a:ea typeface="Calibri"/>
                <a:cs typeface="Arial"/>
              </a:rPr>
              <a:t>=7000-6200=800دينار</a:t>
            </a:r>
            <a:r>
              <a:rPr lang="en-US" sz="3100" dirty="0">
                <a:ea typeface="Calibri"/>
                <a:cs typeface="Arial"/>
              </a:rPr>
              <a:t/>
            </a:r>
            <a:br>
              <a:rPr lang="en-US" sz="3100" dirty="0">
                <a:ea typeface="Calibri"/>
                <a:cs typeface="Arial"/>
              </a:rPr>
            </a:br>
            <a:r>
              <a:rPr lang="ar-IQ" sz="3100" dirty="0">
                <a:ea typeface="Calibri"/>
                <a:cs typeface="Arial"/>
              </a:rPr>
              <a:t/>
            </a:r>
            <a:br>
              <a:rPr lang="ar-IQ" sz="3100" dirty="0">
                <a:ea typeface="Calibri"/>
                <a:cs typeface="Arial"/>
              </a:rPr>
            </a:br>
            <a:r>
              <a:rPr lang="ar-IQ" sz="2400" dirty="0" smtClean="0">
                <a:ea typeface="Calibri"/>
                <a:cs typeface="Arial"/>
              </a:rPr>
              <a:t/>
            </a:r>
            <a:br>
              <a:rPr lang="ar-IQ" sz="2400" dirty="0" smtClean="0">
                <a:ea typeface="Calibri"/>
                <a:cs typeface="Arial"/>
              </a:rPr>
            </a:br>
            <a:r>
              <a:rPr lang="ar-IQ" sz="2400" dirty="0">
                <a:ea typeface="Calibri"/>
                <a:cs typeface="Arial"/>
              </a:rPr>
              <a:t/>
            </a:r>
            <a:br>
              <a:rPr lang="ar-IQ" sz="2400" dirty="0">
                <a:ea typeface="Calibri"/>
                <a:cs typeface="Arial"/>
              </a:rPr>
            </a:br>
            <a:r>
              <a:rPr lang="ar-IQ" sz="2400" dirty="0" smtClean="0">
                <a:ea typeface="Calibri"/>
                <a:cs typeface="Arial"/>
              </a:rPr>
              <a:t/>
            </a:r>
            <a:br>
              <a:rPr lang="ar-IQ" sz="2400" dirty="0" smtClean="0">
                <a:ea typeface="Calibri"/>
                <a:cs typeface="Arial"/>
              </a:rPr>
            </a:br>
            <a:r>
              <a:rPr lang="ar-IQ" sz="2400" dirty="0">
                <a:ea typeface="Calibri"/>
                <a:cs typeface="Arial"/>
              </a:rPr>
              <a:t/>
            </a:r>
            <a:br>
              <a:rPr lang="ar-IQ" sz="2400" dirty="0">
                <a:ea typeface="Calibri"/>
                <a:cs typeface="Arial"/>
              </a:rPr>
            </a:br>
            <a:endParaRPr lang="ar-IQ" sz="2400" dirty="0"/>
          </a:p>
        </p:txBody>
      </p:sp>
    </p:spTree>
    <p:extLst>
      <p:ext uri="{BB962C8B-B14F-4D97-AF65-F5344CB8AC3E}">
        <p14:creationId xmlns:p14="http://schemas.microsoft.com/office/powerpoint/2010/main" val="395722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6322714"/>
          </a:xfrm>
        </p:spPr>
        <p:txBody>
          <a:bodyPr>
            <a:normAutofit fontScale="90000"/>
          </a:bodyPr>
          <a:lstStyle/>
          <a:p>
            <a:pPr algn="r">
              <a:lnSpc>
                <a:spcPct val="115000"/>
              </a:lnSpc>
              <a:spcAft>
                <a:spcPts val="1000"/>
              </a:spcAft>
            </a:pPr>
            <a:r>
              <a:rPr lang="ar-IQ" sz="2000" dirty="0" smtClean="0">
                <a:ea typeface="Calibri"/>
                <a:cs typeface="Arial"/>
              </a:rPr>
              <a:t/>
            </a:r>
            <a:br>
              <a:rPr lang="ar-IQ" sz="2000" dirty="0" smtClean="0">
                <a:ea typeface="Calibri"/>
                <a:cs typeface="Arial"/>
              </a:rPr>
            </a:br>
            <a:r>
              <a:rPr lang="ar-IQ" sz="2000" dirty="0">
                <a:ea typeface="Calibri"/>
                <a:cs typeface="Arial"/>
              </a:rPr>
              <a:t/>
            </a:r>
            <a:br>
              <a:rPr lang="ar-IQ" sz="2000" dirty="0">
                <a:ea typeface="Calibri"/>
                <a:cs typeface="Arial"/>
              </a:rPr>
            </a:br>
            <a:r>
              <a:rPr lang="ar-IQ" sz="2000" dirty="0">
                <a:ea typeface="Calibri"/>
                <a:cs typeface="Arial"/>
              </a:rPr>
              <a:t/>
            </a:r>
            <a:br>
              <a:rPr lang="ar-IQ" sz="2000" dirty="0">
                <a:ea typeface="Calibri"/>
                <a:cs typeface="Arial"/>
              </a:rPr>
            </a:br>
            <a:r>
              <a:rPr lang="ar-IQ" sz="2000" dirty="0" smtClean="0">
                <a:ea typeface="Calibri"/>
                <a:cs typeface="Arial"/>
              </a:rPr>
              <a:t/>
            </a:r>
            <a:br>
              <a:rPr lang="ar-IQ" sz="2000" dirty="0" smtClean="0">
                <a:ea typeface="Calibri"/>
                <a:cs typeface="Arial"/>
              </a:rPr>
            </a:br>
            <a:r>
              <a:rPr lang="ar-IQ" sz="2000" dirty="0">
                <a:ea typeface="Calibri"/>
                <a:cs typeface="Arial"/>
              </a:rPr>
              <a:t/>
            </a:r>
            <a:br>
              <a:rPr lang="ar-IQ" sz="2000" dirty="0">
                <a:ea typeface="Calibri"/>
                <a:cs typeface="Arial"/>
              </a:rPr>
            </a:br>
            <a:r>
              <a:rPr lang="ar-IQ" sz="2000" dirty="0" smtClean="0">
                <a:ea typeface="Calibri"/>
                <a:cs typeface="Arial"/>
              </a:rPr>
              <a:t/>
            </a:r>
            <a:br>
              <a:rPr lang="ar-IQ" sz="2000" dirty="0" smtClean="0">
                <a:ea typeface="Calibri"/>
                <a:cs typeface="Arial"/>
              </a:rPr>
            </a:br>
            <a:r>
              <a:rPr lang="ar-IQ" sz="2000" dirty="0" smtClean="0">
                <a:ea typeface="Calibri"/>
                <a:cs typeface="Arial"/>
              </a:rPr>
              <a:t>                </a:t>
            </a:r>
            <a:r>
              <a:rPr lang="ar-IQ" sz="2200" dirty="0" smtClean="0">
                <a:solidFill>
                  <a:prstClr val="black"/>
                </a:solidFill>
                <a:ea typeface="Calibri"/>
                <a:cs typeface="Arial"/>
              </a:rPr>
              <a:t>1-  </a:t>
            </a:r>
            <a:r>
              <a:rPr lang="ar-IQ" sz="2200" dirty="0">
                <a:solidFill>
                  <a:prstClr val="black"/>
                </a:solidFill>
                <a:ea typeface="Calibri"/>
                <a:cs typeface="Arial"/>
              </a:rPr>
              <a:t>المركز المالي في </a:t>
            </a:r>
            <a:r>
              <a:rPr lang="ar-IQ" sz="2200" dirty="0" smtClean="0">
                <a:solidFill>
                  <a:prstClr val="black"/>
                </a:solidFill>
                <a:ea typeface="Calibri"/>
                <a:cs typeface="Arial"/>
              </a:rPr>
              <a:t>2018/1/1</a:t>
            </a:r>
            <a:r>
              <a:rPr lang="ar-IQ" sz="2200" dirty="0" smtClean="0">
                <a:ea typeface="Calibri"/>
                <a:cs typeface="Arial"/>
              </a:rPr>
              <a:t/>
            </a:r>
            <a:br>
              <a:rPr lang="ar-IQ" sz="2200" dirty="0" smtClean="0">
                <a:ea typeface="Calibri"/>
                <a:cs typeface="Arial"/>
              </a:rPr>
            </a:br>
            <a:r>
              <a:rPr lang="ar-IQ" sz="2200" dirty="0">
                <a:ea typeface="Calibri"/>
                <a:cs typeface="Arial"/>
              </a:rPr>
              <a:t/>
            </a:r>
            <a:br>
              <a:rPr lang="ar-IQ" sz="2200" dirty="0">
                <a:ea typeface="Calibri"/>
                <a:cs typeface="Arial"/>
              </a:rPr>
            </a:br>
            <a:r>
              <a:rPr lang="ar-IQ" sz="2000" dirty="0" smtClean="0">
                <a:ea typeface="Calibri"/>
                <a:cs typeface="Arial"/>
              </a:rPr>
              <a:t/>
            </a:r>
            <a:br>
              <a:rPr lang="ar-IQ" sz="2000" dirty="0" smtClean="0">
                <a:ea typeface="Calibri"/>
                <a:cs typeface="Arial"/>
              </a:rPr>
            </a:br>
            <a:r>
              <a:rPr lang="ar-IQ" sz="2000" dirty="0" smtClean="0">
                <a:ea typeface="Calibri"/>
                <a:cs typeface="Arial"/>
              </a:rPr>
              <a:t/>
            </a:r>
            <a:br>
              <a:rPr lang="ar-IQ" sz="2000" dirty="0" smtClean="0">
                <a:ea typeface="Calibri"/>
                <a:cs typeface="Arial"/>
              </a:rPr>
            </a:br>
            <a:r>
              <a:rPr lang="ar-IQ" sz="2000" dirty="0">
                <a:ea typeface="Calibri"/>
                <a:cs typeface="Arial"/>
              </a:rPr>
              <a:t/>
            </a:r>
            <a:br>
              <a:rPr lang="ar-IQ" sz="2000" dirty="0">
                <a:ea typeface="Calibri"/>
                <a:cs typeface="Arial"/>
              </a:rPr>
            </a:br>
            <a:r>
              <a:rPr lang="en-US" sz="1400" dirty="0">
                <a:ea typeface="Calibri"/>
                <a:cs typeface="Arial"/>
              </a:rPr>
              <a:t/>
            </a:r>
            <a:br>
              <a:rPr lang="en-US" sz="1400" dirty="0">
                <a:ea typeface="Calibri"/>
                <a:cs typeface="Arial"/>
              </a:rPr>
            </a:br>
            <a:r>
              <a:rPr lang="ar-IQ" sz="2000" dirty="0" smtClean="0">
                <a:ea typeface="Calibri"/>
                <a:cs typeface="Arial"/>
              </a:rPr>
              <a:t/>
            </a:r>
            <a:br>
              <a:rPr lang="ar-IQ" sz="2000" dirty="0" smtClean="0">
                <a:ea typeface="Calibri"/>
                <a:cs typeface="Arial"/>
              </a:rPr>
            </a:br>
            <a:r>
              <a:rPr lang="ar-IQ" sz="2000" dirty="0" smtClean="0">
                <a:ea typeface="Calibri"/>
                <a:cs typeface="Arial"/>
              </a:rPr>
              <a:t/>
            </a:r>
            <a:br>
              <a:rPr lang="ar-IQ" sz="2000" dirty="0" smtClean="0">
                <a:ea typeface="Calibri"/>
                <a:cs typeface="Arial"/>
              </a:rPr>
            </a:br>
            <a:r>
              <a:rPr lang="ar-IQ" sz="2000" dirty="0" smtClean="0">
                <a:ea typeface="Calibri"/>
                <a:cs typeface="Arial"/>
              </a:rPr>
              <a:t>                  2 - </a:t>
            </a:r>
            <a:r>
              <a:rPr lang="ar-IQ" sz="2000" dirty="0">
                <a:ea typeface="Calibri"/>
                <a:cs typeface="Arial"/>
              </a:rPr>
              <a:t>قائمة المركز المالي في </a:t>
            </a:r>
            <a:r>
              <a:rPr lang="ar-IQ" sz="2000" dirty="0" smtClean="0">
                <a:ea typeface="Calibri"/>
                <a:cs typeface="Arial"/>
              </a:rPr>
              <a:t>2018/12/31</a:t>
            </a:r>
            <a:br>
              <a:rPr lang="ar-IQ" sz="2000" dirty="0" smtClean="0">
                <a:ea typeface="Calibri"/>
                <a:cs typeface="Arial"/>
              </a:rPr>
            </a:br>
            <a:r>
              <a:rPr lang="ar-IQ" sz="1400" dirty="0">
                <a:ea typeface="Calibri"/>
                <a:cs typeface="Arial"/>
              </a:rPr>
              <a:t/>
            </a:r>
            <a:br>
              <a:rPr lang="ar-IQ" sz="1400" dirty="0">
                <a:ea typeface="Calibri"/>
                <a:cs typeface="Arial"/>
              </a:rPr>
            </a:br>
            <a:r>
              <a:rPr lang="ar-IQ" sz="1400" dirty="0" smtClean="0">
                <a:ea typeface="Calibri"/>
                <a:cs typeface="Arial"/>
              </a:rPr>
              <a:t/>
            </a:r>
            <a:br>
              <a:rPr lang="ar-IQ" sz="1400" dirty="0" smtClean="0">
                <a:ea typeface="Calibri"/>
                <a:cs typeface="Arial"/>
              </a:rPr>
            </a:br>
            <a:r>
              <a:rPr lang="ar-IQ" sz="2000" dirty="0" smtClean="0">
                <a:ea typeface="Calibri"/>
                <a:cs typeface="Arial"/>
              </a:rPr>
              <a:t/>
            </a:r>
            <a:br>
              <a:rPr lang="ar-IQ" sz="2000" dirty="0" smtClean="0">
                <a:ea typeface="Calibri"/>
                <a:cs typeface="Arial"/>
              </a:rPr>
            </a:br>
            <a:r>
              <a:rPr lang="ar-IQ" sz="2000" dirty="0">
                <a:ea typeface="Calibri"/>
                <a:cs typeface="Arial"/>
              </a:rPr>
              <a:t/>
            </a:r>
            <a:br>
              <a:rPr lang="ar-IQ" sz="2000" dirty="0">
                <a:ea typeface="Calibri"/>
                <a:cs typeface="Arial"/>
              </a:rPr>
            </a:br>
            <a:r>
              <a:rPr lang="ar-IQ" sz="2000" dirty="0" smtClean="0">
                <a:ea typeface="Calibri"/>
                <a:cs typeface="Arial"/>
              </a:rPr>
              <a:t/>
            </a:r>
            <a:br>
              <a:rPr lang="ar-IQ" sz="2000" dirty="0" smtClean="0">
                <a:ea typeface="Calibri"/>
                <a:cs typeface="Arial"/>
              </a:rPr>
            </a:br>
            <a:r>
              <a:rPr lang="ar-IQ" sz="2000" dirty="0">
                <a:ea typeface="Calibri"/>
                <a:cs typeface="Arial"/>
              </a:rPr>
              <a:t/>
            </a:r>
            <a:br>
              <a:rPr lang="ar-IQ" sz="2000" dirty="0">
                <a:ea typeface="Calibri"/>
                <a:cs typeface="Arial"/>
              </a:rPr>
            </a:br>
            <a:r>
              <a:rPr lang="ar-IQ" sz="2000" dirty="0" smtClean="0">
                <a:ea typeface="Calibri"/>
                <a:cs typeface="Arial"/>
              </a:rPr>
              <a:t/>
            </a:r>
            <a:br>
              <a:rPr lang="ar-IQ" sz="2000" dirty="0" smtClean="0">
                <a:ea typeface="Calibri"/>
                <a:cs typeface="Arial"/>
              </a:rPr>
            </a:br>
            <a:r>
              <a:rPr lang="ar-IQ" sz="2000" dirty="0">
                <a:ea typeface="Calibri"/>
                <a:cs typeface="Arial"/>
              </a:rPr>
              <a:t/>
            </a:r>
            <a:br>
              <a:rPr lang="ar-IQ" sz="2000" dirty="0">
                <a:ea typeface="Calibri"/>
                <a:cs typeface="Arial"/>
              </a:rPr>
            </a:br>
            <a:r>
              <a:rPr lang="ar-IQ" sz="2000" dirty="0" smtClean="0">
                <a:ea typeface="Calibri"/>
                <a:cs typeface="Arial"/>
              </a:rPr>
              <a:t/>
            </a:r>
            <a:br>
              <a:rPr lang="ar-IQ" sz="2000" dirty="0" smtClean="0">
                <a:ea typeface="Calibri"/>
                <a:cs typeface="Arial"/>
              </a:rPr>
            </a:br>
            <a:r>
              <a:rPr lang="ar-IQ" sz="2000" dirty="0">
                <a:ea typeface="Calibri"/>
                <a:cs typeface="Arial"/>
              </a:rPr>
              <a:t/>
            </a:r>
            <a:br>
              <a:rPr lang="ar-IQ" sz="2000" dirty="0">
                <a:ea typeface="Calibri"/>
                <a:cs typeface="Arial"/>
              </a:rPr>
            </a:br>
            <a:r>
              <a:rPr lang="ar-IQ" sz="2000" dirty="0" smtClean="0">
                <a:ea typeface="Calibri"/>
                <a:cs typeface="Arial"/>
              </a:rPr>
              <a:t/>
            </a:r>
            <a:br>
              <a:rPr lang="ar-IQ" sz="2000" dirty="0" smtClean="0">
                <a:ea typeface="Calibri"/>
                <a:cs typeface="Arial"/>
              </a:rPr>
            </a:br>
            <a:r>
              <a:rPr lang="en-US" sz="2000" dirty="0">
                <a:ea typeface="Calibri"/>
                <a:cs typeface="Arial"/>
              </a:rPr>
              <a:t/>
            </a:r>
            <a:br>
              <a:rPr lang="en-US" sz="2000" dirty="0">
                <a:ea typeface="Calibri"/>
                <a:cs typeface="Arial"/>
              </a:rPr>
            </a:br>
            <a:endParaRPr lang="ar-IQ" sz="2000" dirty="0"/>
          </a:p>
        </p:txBody>
      </p:sp>
      <p:graphicFrame>
        <p:nvGraphicFramePr>
          <p:cNvPr id="3" name="جدول 2"/>
          <p:cNvGraphicFramePr>
            <a:graphicFrameLocks noGrp="1"/>
          </p:cNvGraphicFramePr>
          <p:nvPr>
            <p:extLst>
              <p:ext uri="{D42A27DB-BD31-4B8C-83A1-F6EECF244321}">
                <p14:modId xmlns:p14="http://schemas.microsoft.com/office/powerpoint/2010/main" val="479020265"/>
              </p:ext>
            </p:extLst>
          </p:nvPr>
        </p:nvGraphicFramePr>
        <p:xfrm>
          <a:off x="2267744" y="1412776"/>
          <a:ext cx="5411470" cy="2103120"/>
        </p:xfrm>
        <a:graphic>
          <a:graphicData uri="http://schemas.openxmlformats.org/drawingml/2006/table">
            <a:tbl>
              <a:tblPr rtl="1" firstRow="1" firstCol="1" bandRow="1">
                <a:tableStyleId>{5C22544A-7EE6-4342-B048-85BDC9FD1C3A}</a:tableStyleId>
              </a:tblPr>
              <a:tblGrid>
                <a:gridCol w="1352550"/>
                <a:gridCol w="929640"/>
                <a:gridCol w="1350010"/>
                <a:gridCol w="1779270"/>
              </a:tblGrid>
              <a:tr h="46295">
                <a:tc>
                  <a:txBody>
                    <a:bodyPr/>
                    <a:lstStyle/>
                    <a:p>
                      <a:pPr algn="r" rtl="1">
                        <a:lnSpc>
                          <a:spcPct val="115000"/>
                        </a:lnSpc>
                        <a:spcAft>
                          <a:spcPts val="0"/>
                        </a:spcAft>
                      </a:pPr>
                      <a:r>
                        <a:rPr lang="ar-IQ" sz="2000" dirty="0">
                          <a:effectLst/>
                        </a:rPr>
                        <a:t>الف دينار</a:t>
                      </a:r>
                      <a:endParaRPr lang="en-US" sz="2000" dirty="0">
                        <a:effectLst/>
                        <a:latin typeface="Calibri"/>
                        <a:ea typeface="Calibri"/>
                        <a:cs typeface="Arial"/>
                      </a:endParaRPr>
                    </a:p>
                  </a:txBody>
                  <a:tcPr marL="68580" marR="68580" marT="0" marB="0"/>
                </a:tc>
                <a:tc rowSpan="6">
                  <a:txBody>
                    <a:bodyPr/>
                    <a:lstStyle/>
                    <a:p>
                      <a:pPr algn="r" rtl="1">
                        <a:lnSpc>
                          <a:spcPct val="115000"/>
                        </a:lnSpc>
                        <a:spcAft>
                          <a:spcPts val="0"/>
                        </a:spcAft>
                      </a:pPr>
                      <a:r>
                        <a:rPr lang="ar-IQ" sz="2000" dirty="0">
                          <a:effectLst/>
                        </a:rPr>
                        <a:t> </a:t>
                      </a:r>
                      <a:endParaRPr lang="en-US" sz="2000" dirty="0">
                        <a:effectLst/>
                      </a:endParaRPr>
                    </a:p>
                    <a:p>
                      <a:pPr algn="r" rtl="1">
                        <a:lnSpc>
                          <a:spcPct val="115000"/>
                        </a:lnSpc>
                        <a:spcAft>
                          <a:spcPts val="0"/>
                        </a:spcAft>
                      </a:pPr>
                      <a:r>
                        <a:rPr lang="ar-IQ" sz="2000" dirty="0">
                          <a:effectLst/>
                        </a:rPr>
                        <a:t>اثاث</a:t>
                      </a:r>
                      <a:endParaRPr lang="en-US" sz="2000" dirty="0">
                        <a:effectLst/>
                      </a:endParaRPr>
                    </a:p>
                    <a:p>
                      <a:pPr algn="r" rtl="1">
                        <a:lnSpc>
                          <a:spcPct val="115000"/>
                        </a:lnSpc>
                        <a:spcAft>
                          <a:spcPts val="0"/>
                        </a:spcAft>
                      </a:pPr>
                      <a:r>
                        <a:rPr lang="ar-IQ" sz="2000" dirty="0">
                          <a:effectLst/>
                        </a:rPr>
                        <a:t>بضاعة</a:t>
                      </a:r>
                      <a:endParaRPr lang="en-US" sz="2000" dirty="0">
                        <a:effectLst/>
                      </a:endParaRPr>
                    </a:p>
                    <a:p>
                      <a:pPr algn="r" rtl="1">
                        <a:lnSpc>
                          <a:spcPct val="115000"/>
                        </a:lnSpc>
                        <a:spcAft>
                          <a:spcPts val="0"/>
                        </a:spcAft>
                      </a:pPr>
                      <a:r>
                        <a:rPr lang="ar-IQ" sz="2000" dirty="0">
                          <a:effectLst/>
                        </a:rPr>
                        <a:t>مدينون</a:t>
                      </a:r>
                      <a:endParaRPr lang="en-US" sz="2000" dirty="0">
                        <a:effectLst/>
                      </a:endParaRPr>
                    </a:p>
                    <a:p>
                      <a:pPr algn="r" rtl="1">
                        <a:lnSpc>
                          <a:spcPct val="115000"/>
                        </a:lnSpc>
                        <a:spcAft>
                          <a:spcPts val="0"/>
                        </a:spcAft>
                      </a:pPr>
                      <a:r>
                        <a:rPr lang="ar-IQ" sz="2000" dirty="0">
                          <a:effectLst/>
                        </a:rPr>
                        <a:t>صندوق</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a:effectLst/>
                        </a:rPr>
                        <a:t>الف دينار</a:t>
                      </a:r>
                      <a:endParaRPr lang="en-US" sz="2000">
                        <a:effectLst/>
                        <a:latin typeface="Calibri"/>
                        <a:ea typeface="Calibri"/>
                        <a:cs typeface="Arial"/>
                      </a:endParaRPr>
                    </a:p>
                  </a:txBody>
                  <a:tcPr marL="68580" marR="68580" marT="0" marB="0"/>
                </a:tc>
                <a:tc rowSpan="6">
                  <a:txBody>
                    <a:bodyPr/>
                    <a:lstStyle/>
                    <a:p>
                      <a:pPr algn="r" rtl="1">
                        <a:lnSpc>
                          <a:spcPct val="115000"/>
                        </a:lnSpc>
                        <a:spcAft>
                          <a:spcPts val="0"/>
                        </a:spcAft>
                      </a:pPr>
                      <a:r>
                        <a:rPr lang="ar-IQ" sz="2000" dirty="0">
                          <a:effectLst/>
                        </a:rPr>
                        <a:t> </a:t>
                      </a:r>
                      <a:endParaRPr lang="en-US" sz="2000" dirty="0">
                        <a:effectLst/>
                      </a:endParaRPr>
                    </a:p>
                    <a:p>
                      <a:pPr algn="r" rtl="1">
                        <a:lnSpc>
                          <a:spcPct val="115000"/>
                        </a:lnSpc>
                        <a:spcAft>
                          <a:spcPts val="0"/>
                        </a:spcAft>
                      </a:pPr>
                      <a:r>
                        <a:rPr lang="ar-IQ" sz="2000" dirty="0">
                          <a:effectLst/>
                        </a:rPr>
                        <a:t>دائنون</a:t>
                      </a:r>
                      <a:endParaRPr lang="en-US" sz="2000" dirty="0">
                        <a:effectLst/>
                      </a:endParaRPr>
                    </a:p>
                    <a:p>
                      <a:pPr algn="r" rtl="1">
                        <a:lnSpc>
                          <a:spcPct val="115000"/>
                        </a:lnSpc>
                        <a:spcAft>
                          <a:spcPts val="0"/>
                        </a:spcAft>
                      </a:pPr>
                      <a:r>
                        <a:rPr lang="ar-IQ" sz="2000" dirty="0">
                          <a:effectLst/>
                        </a:rPr>
                        <a:t>راس المال </a:t>
                      </a:r>
                      <a:endParaRPr lang="en-US" sz="2000" dirty="0">
                        <a:effectLst/>
                      </a:endParaRPr>
                    </a:p>
                    <a:p>
                      <a:pPr algn="l" rtl="1">
                        <a:lnSpc>
                          <a:spcPct val="115000"/>
                        </a:lnSpc>
                        <a:spcAft>
                          <a:spcPts val="0"/>
                        </a:spcAft>
                      </a:pPr>
                      <a:r>
                        <a:rPr lang="ar-IQ" sz="2000" dirty="0">
                          <a:effectLst/>
                        </a:rPr>
                        <a:t> </a:t>
                      </a:r>
                      <a:endParaRPr lang="en-US" sz="2000" dirty="0">
                        <a:effectLst/>
                        <a:latin typeface="Calibri"/>
                        <a:ea typeface="Calibri"/>
                        <a:cs typeface="Arial"/>
                      </a:endParaRPr>
                    </a:p>
                  </a:txBody>
                  <a:tcPr marL="68580" marR="68580" marT="0" marB="0"/>
                </a:tc>
              </a:tr>
              <a:tr h="0">
                <a:tc>
                  <a:txBody>
                    <a:bodyPr/>
                    <a:lstStyle/>
                    <a:p>
                      <a:pPr algn="r" rtl="1">
                        <a:lnSpc>
                          <a:spcPct val="115000"/>
                        </a:lnSpc>
                        <a:spcAft>
                          <a:spcPts val="0"/>
                        </a:spcAft>
                      </a:pPr>
                      <a:r>
                        <a:rPr lang="ar-IQ" sz="2000" dirty="0">
                          <a:effectLst/>
                        </a:rPr>
                        <a:t>600</a:t>
                      </a:r>
                      <a:endParaRPr lang="en-US" sz="2000" dirty="0">
                        <a:effectLst/>
                        <a:latin typeface="Calibri"/>
                        <a:ea typeface="Calibri"/>
                        <a:cs typeface="Arial"/>
                      </a:endParaRPr>
                    </a:p>
                  </a:txBody>
                  <a:tcPr marL="68580" marR="68580" marT="0" marB="0"/>
                </a:tc>
                <a:tc vMerge="1">
                  <a:txBody>
                    <a:bodyPr/>
                    <a:lstStyle/>
                    <a:p>
                      <a:pPr rtl="1"/>
                      <a:endParaRPr lang="ar-IQ"/>
                    </a:p>
                  </a:txBody>
                  <a:tcPr/>
                </a:tc>
                <a:tc>
                  <a:txBody>
                    <a:bodyPr/>
                    <a:lstStyle/>
                    <a:p>
                      <a:pPr algn="r" rtl="1">
                        <a:lnSpc>
                          <a:spcPct val="115000"/>
                        </a:lnSpc>
                        <a:spcAft>
                          <a:spcPts val="0"/>
                        </a:spcAft>
                      </a:pPr>
                      <a:r>
                        <a:rPr lang="ar-IQ" sz="2000">
                          <a:effectLst/>
                        </a:rPr>
                        <a:t>1000</a:t>
                      </a:r>
                      <a:endParaRPr lang="en-US" sz="2000">
                        <a:effectLst/>
                        <a:latin typeface="Calibri"/>
                        <a:ea typeface="Calibri"/>
                        <a:cs typeface="Arial"/>
                      </a:endParaRPr>
                    </a:p>
                  </a:txBody>
                  <a:tcPr marL="68580" marR="68580" marT="0" marB="0"/>
                </a:tc>
                <a:tc vMerge="1">
                  <a:txBody>
                    <a:bodyPr/>
                    <a:lstStyle/>
                    <a:p>
                      <a:pPr rtl="1"/>
                      <a:endParaRPr lang="ar-IQ"/>
                    </a:p>
                  </a:txBody>
                  <a:tcPr/>
                </a:tc>
              </a:tr>
              <a:tr h="0">
                <a:tc>
                  <a:txBody>
                    <a:bodyPr/>
                    <a:lstStyle/>
                    <a:p>
                      <a:pPr algn="r" rtl="1">
                        <a:lnSpc>
                          <a:spcPct val="115000"/>
                        </a:lnSpc>
                        <a:spcAft>
                          <a:spcPts val="0"/>
                        </a:spcAft>
                      </a:pPr>
                      <a:r>
                        <a:rPr lang="ar-IQ" sz="2000" dirty="0">
                          <a:effectLst/>
                        </a:rPr>
                        <a:t>4000</a:t>
                      </a:r>
                      <a:endParaRPr lang="en-US" sz="2000" dirty="0">
                        <a:effectLst/>
                        <a:latin typeface="Calibri"/>
                        <a:ea typeface="Calibri"/>
                        <a:cs typeface="Arial"/>
                      </a:endParaRPr>
                    </a:p>
                  </a:txBody>
                  <a:tcPr marL="68580" marR="68580" marT="0" marB="0"/>
                </a:tc>
                <a:tc vMerge="1">
                  <a:txBody>
                    <a:bodyPr/>
                    <a:lstStyle/>
                    <a:p>
                      <a:pPr rtl="1"/>
                      <a:endParaRPr lang="ar-IQ"/>
                    </a:p>
                  </a:txBody>
                  <a:tcPr/>
                </a:tc>
                <a:tc>
                  <a:txBody>
                    <a:bodyPr/>
                    <a:lstStyle/>
                    <a:p>
                      <a:pPr algn="r" rtl="1">
                        <a:lnSpc>
                          <a:spcPct val="115000"/>
                        </a:lnSpc>
                        <a:spcAft>
                          <a:spcPts val="0"/>
                        </a:spcAft>
                      </a:pPr>
                      <a:r>
                        <a:rPr lang="ar-IQ" sz="2000">
                          <a:effectLst/>
                        </a:rPr>
                        <a:t>5600</a:t>
                      </a:r>
                      <a:endParaRPr lang="en-US" sz="2000">
                        <a:effectLst/>
                        <a:latin typeface="Calibri"/>
                        <a:ea typeface="Calibri"/>
                        <a:cs typeface="Arial"/>
                      </a:endParaRPr>
                    </a:p>
                  </a:txBody>
                  <a:tcPr marL="68580" marR="68580" marT="0" marB="0"/>
                </a:tc>
                <a:tc vMerge="1">
                  <a:txBody>
                    <a:bodyPr/>
                    <a:lstStyle/>
                    <a:p>
                      <a:pPr rtl="1"/>
                      <a:endParaRPr lang="ar-IQ"/>
                    </a:p>
                  </a:txBody>
                  <a:tcPr/>
                </a:tc>
              </a:tr>
              <a:tr h="0">
                <a:tc>
                  <a:txBody>
                    <a:bodyPr/>
                    <a:lstStyle/>
                    <a:p>
                      <a:pPr algn="r" rtl="1">
                        <a:lnSpc>
                          <a:spcPct val="115000"/>
                        </a:lnSpc>
                        <a:spcAft>
                          <a:spcPts val="0"/>
                        </a:spcAft>
                      </a:pPr>
                      <a:r>
                        <a:rPr lang="ar-IQ" sz="2000" dirty="0">
                          <a:effectLst/>
                        </a:rPr>
                        <a:t>1500</a:t>
                      </a:r>
                      <a:endParaRPr lang="en-US" sz="2000" dirty="0">
                        <a:effectLst/>
                        <a:latin typeface="Calibri"/>
                        <a:ea typeface="Calibri"/>
                        <a:cs typeface="Arial"/>
                      </a:endParaRPr>
                    </a:p>
                  </a:txBody>
                  <a:tcPr marL="68580" marR="68580" marT="0" marB="0"/>
                </a:tc>
                <a:tc vMerge="1">
                  <a:txBody>
                    <a:bodyPr/>
                    <a:lstStyle/>
                    <a:p>
                      <a:pPr rtl="1"/>
                      <a:endParaRPr lang="ar-IQ"/>
                    </a:p>
                  </a:txBody>
                  <a:tcPr/>
                </a:tc>
                <a:tc rowSpan="2">
                  <a:txBody>
                    <a:bodyPr/>
                    <a:lstStyle/>
                    <a:p>
                      <a:pPr algn="r" rtl="1">
                        <a:lnSpc>
                          <a:spcPct val="115000"/>
                        </a:lnSpc>
                        <a:spcAft>
                          <a:spcPts val="0"/>
                        </a:spcAft>
                      </a:pPr>
                      <a:r>
                        <a:rPr lang="ar-IQ" sz="2000" dirty="0">
                          <a:effectLst/>
                        </a:rPr>
                        <a:t> </a:t>
                      </a:r>
                      <a:endParaRPr lang="en-US" sz="2000" dirty="0">
                        <a:effectLst/>
                        <a:latin typeface="Calibri"/>
                        <a:ea typeface="Calibri"/>
                        <a:cs typeface="Arial"/>
                      </a:endParaRPr>
                    </a:p>
                  </a:txBody>
                  <a:tcPr marL="68580" marR="68580" marT="0" marB="0"/>
                </a:tc>
                <a:tc vMerge="1">
                  <a:txBody>
                    <a:bodyPr/>
                    <a:lstStyle/>
                    <a:p>
                      <a:pPr rtl="1"/>
                      <a:endParaRPr lang="ar-IQ"/>
                    </a:p>
                  </a:txBody>
                  <a:tcPr/>
                </a:tc>
              </a:tr>
              <a:tr h="0">
                <a:tc>
                  <a:txBody>
                    <a:bodyPr/>
                    <a:lstStyle/>
                    <a:p>
                      <a:pPr algn="r" rtl="1">
                        <a:lnSpc>
                          <a:spcPct val="115000"/>
                        </a:lnSpc>
                        <a:spcAft>
                          <a:spcPts val="0"/>
                        </a:spcAft>
                      </a:pPr>
                      <a:r>
                        <a:rPr lang="ar-IQ" sz="2000" dirty="0">
                          <a:effectLst/>
                        </a:rPr>
                        <a:t>500</a:t>
                      </a:r>
                      <a:endParaRPr lang="en-US" sz="2000" dirty="0">
                        <a:effectLst/>
                        <a:latin typeface="Calibri"/>
                        <a:ea typeface="Calibri"/>
                        <a:cs typeface="Arial"/>
                      </a:endParaRPr>
                    </a:p>
                  </a:txBody>
                  <a:tcPr marL="68580" marR="68580" marT="0" marB="0"/>
                </a:tc>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r>
              <a:tr h="0">
                <a:tc>
                  <a:txBody>
                    <a:bodyPr/>
                    <a:lstStyle/>
                    <a:p>
                      <a:pPr algn="r" rtl="1">
                        <a:lnSpc>
                          <a:spcPct val="115000"/>
                        </a:lnSpc>
                        <a:spcAft>
                          <a:spcPts val="0"/>
                        </a:spcAft>
                      </a:pPr>
                      <a:r>
                        <a:rPr lang="ar-IQ" sz="2000" dirty="0">
                          <a:effectLst/>
                        </a:rPr>
                        <a:t>6600</a:t>
                      </a:r>
                      <a:endParaRPr lang="en-US" sz="2000" dirty="0">
                        <a:effectLst/>
                        <a:latin typeface="Calibri"/>
                        <a:ea typeface="Calibri"/>
                        <a:cs typeface="Arial"/>
                      </a:endParaRPr>
                    </a:p>
                  </a:txBody>
                  <a:tcPr marL="68580" marR="68580" marT="0" marB="0"/>
                </a:tc>
                <a:tc vMerge="1">
                  <a:txBody>
                    <a:bodyPr/>
                    <a:lstStyle/>
                    <a:p>
                      <a:pPr rtl="1"/>
                      <a:endParaRPr lang="ar-IQ"/>
                    </a:p>
                  </a:txBody>
                  <a:tcPr/>
                </a:tc>
                <a:tc>
                  <a:txBody>
                    <a:bodyPr/>
                    <a:lstStyle/>
                    <a:p>
                      <a:pPr algn="r" rtl="1">
                        <a:lnSpc>
                          <a:spcPct val="115000"/>
                        </a:lnSpc>
                        <a:spcAft>
                          <a:spcPts val="0"/>
                        </a:spcAft>
                      </a:pPr>
                      <a:r>
                        <a:rPr lang="ar-IQ" sz="2000" dirty="0">
                          <a:effectLst/>
                        </a:rPr>
                        <a:t>6600</a:t>
                      </a:r>
                      <a:endParaRPr lang="en-US" sz="2000" dirty="0">
                        <a:effectLst/>
                        <a:latin typeface="Calibri"/>
                        <a:ea typeface="Calibri"/>
                        <a:cs typeface="Arial"/>
                      </a:endParaRPr>
                    </a:p>
                  </a:txBody>
                  <a:tcPr marL="68580" marR="68580" marT="0" marB="0"/>
                </a:tc>
                <a:tc vMerge="1">
                  <a:txBody>
                    <a:bodyPr/>
                    <a:lstStyle/>
                    <a:p>
                      <a:pPr rtl="1"/>
                      <a:endParaRPr lang="ar-IQ"/>
                    </a:p>
                  </a:txBody>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2434399286"/>
              </p:ext>
            </p:extLst>
          </p:nvPr>
        </p:nvGraphicFramePr>
        <p:xfrm>
          <a:off x="2267744" y="4232537"/>
          <a:ext cx="5411470" cy="2103120"/>
        </p:xfrm>
        <a:graphic>
          <a:graphicData uri="http://schemas.openxmlformats.org/drawingml/2006/table">
            <a:tbl>
              <a:tblPr rtl="1" firstRow="1" firstCol="1" bandRow="1">
                <a:tableStyleId>{5C22544A-7EE6-4342-B048-85BDC9FD1C3A}</a:tableStyleId>
              </a:tblPr>
              <a:tblGrid>
                <a:gridCol w="1352550"/>
                <a:gridCol w="1352550"/>
                <a:gridCol w="1353185"/>
                <a:gridCol w="1353185"/>
              </a:tblGrid>
              <a:tr h="269774">
                <a:tc>
                  <a:txBody>
                    <a:bodyPr/>
                    <a:lstStyle/>
                    <a:p>
                      <a:pPr algn="r" rtl="1">
                        <a:lnSpc>
                          <a:spcPct val="115000"/>
                        </a:lnSpc>
                        <a:spcAft>
                          <a:spcPts val="0"/>
                        </a:spcAft>
                      </a:pPr>
                      <a:r>
                        <a:rPr lang="ar-IQ" sz="2000" dirty="0">
                          <a:effectLst/>
                        </a:rPr>
                        <a:t>الف دينار</a:t>
                      </a:r>
                      <a:endParaRPr lang="en-US" sz="2000" dirty="0">
                        <a:effectLst/>
                        <a:latin typeface="Calibri"/>
                        <a:ea typeface="Calibri"/>
                        <a:cs typeface="Arial"/>
                      </a:endParaRPr>
                    </a:p>
                  </a:txBody>
                  <a:tcPr marL="68580" marR="68580" marT="0" marB="0"/>
                </a:tc>
                <a:tc rowSpan="6">
                  <a:txBody>
                    <a:bodyPr/>
                    <a:lstStyle/>
                    <a:p>
                      <a:pPr algn="r" rtl="1">
                        <a:lnSpc>
                          <a:spcPct val="115000"/>
                        </a:lnSpc>
                        <a:spcAft>
                          <a:spcPts val="0"/>
                        </a:spcAft>
                      </a:pPr>
                      <a:r>
                        <a:rPr lang="ar-IQ" sz="2000" dirty="0">
                          <a:effectLst/>
                        </a:rPr>
                        <a:t> </a:t>
                      </a:r>
                      <a:endParaRPr lang="en-US" sz="2000" dirty="0">
                        <a:effectLst/>
                      </a:endParaRPr>
                    </a:p>
                    <a:p>
                      <a:pPr algn="r" rtl="1">
                        <a:lnSpc>
                          <a:spcPct val="115000"/>
                        </a:lnSpc>
                        <a:spcAft>
                          <a:spcPts val="0"/>
                        </a:spcAft>
                      </a:pPr>
                      <a:r>
                        <a:rPr lang="ar-IQ" sz="2000" dirty="0">
                          <a:effectLst/>
                        </a:rPr>
                        <a:t>اثاث</a:t>
                      </a:r>
                      <a:endParaRPr lang="en-US" sz="2000" dirty="0">
                        <a:effectLst/>
                      </a:endParaRPr>
                    </a:p>
                    <a:p>
                      <a:pPr algn="r" rtl="1">
                        <a:lnSpc>
                          <a:spcPct val="115000"/>
                        </a:lnSpc>
                        <a:spcAft>
                          <a:spcPts val="0"/>
                        </a:spcAft>
                      </a:pPr>
                      <a:r>
                        <a:rPr lang="ar-IQ" sz="2000" dirty="0">
                          <a:effectLst/>
                        </a:rPr>
                        <a:t>بضاعة</a:t>
                      </a:r>
                      <a:endParaRPr lang="en-US" sz="2000" dirty="0">
                        <a:effectLst/>
                      </a:endParaRPr>
                    </a:p>
                    <a:p>
                      <a:pPr algn="r" rtl="1">
                        <a:lnSpc>
                          <a:spcPct val="115000"/>
                        </a:lnSpc>
                        <a:spcAft>
                          <a:spcPts val="0"/>
                        </a:spcAft>
                      </a:pPr>
                      <a:r>
                        <a:rPr lang="ar-IQ" sz="2000" dirty="0">
                          <a:effectLst/>
                        </a:rPr>
                        <a:t>مدينون</a:t>
                      </a:r>
                      <a:endParaRPr lang="en-US" sz="2000" dirty="0">
                        <a:effectLst/>
                      </a:endParaRPr>
                    </a:p>
                    <a:p>
                      <a:pPr algn="r" rtl="1">
                        <a:lnSpc>
                          <a:spcPct val="115000"/>
                        </a:lnSpc>
                        <a:spcAft>
                          <a:spcPts val="0"/>
                        </a:spcAft>
                      </a:pPr>
                      <a:r>
                        <a:rPr lang="ar-IQ" sz="2000" dirty="0">
                          <a:effectLst/>
                        </a:rPr>
                        <a:t>صندوق</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a:effectLst/>
                        </a:rPr>
                        <a:t>الف دينار</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 </a:t>
                      </a:r>
                      <a:endParaRPr lang="en-US" sz="2000" dirty="0">
                        <a:effectLst/>
                        <a:latin typeface="Calibri"/>
                        <a:ea typeface="Calibri"/>
                        <a:cs typeface="Arial"/>
                      </a:endParaRPr>
                    </a:p>
                  </a:txBody>
                  <a:tcPr marL="68580" marR="68580" marT="0" marB="0"/>
                </a:tc>
              </a:tr>
              <a:tr h="0">
                <a:tc>
                  <a:txBody>
                    <a:bodyPr/>
                    <a:lstStyle/>
                    <a:p>
                      <a:pPr algn="r" rtl="1">
                        <a:lnSpc>
                          <a:spcPct val="115000"/>
                        </a:lnSpc>
                        <a:spcAft>
                          <a:spcPts val="0"/>
                        </a:spcAft>
                      </a:pPr>
                      <a:r>
                        <a:rPr lang="ar-IQ" sz="2000" dirty="0">
                          <a:effectLst/>
                        </a:rPr>
                        <a:t>700</a:t>
                      </a:r>
                      <a:endParaRPr lang="en-US" sz="2000" dirty="0">
                        <a:effectLst/>
                        <a:latin typeface="Calibri"/>
                        <a:ea typeface="Calibri"/>
                        <a:cs typeface="Arial"/>
                      </a:endParaRPr>
                    </a:p>
                  </a:txBody>
                  <a:tcPr marL="68580" marR="68580" marT="0" marB="0"/>
                </a:tc>
                <a:tc vMerge="1">
                  <a:txBody>
                    <a:bodyPr/>
                    <a:lstStyle/>
                    <a:p>
                      <a:pPr rtl="1"/>
                      <a:endParaRPr lang="ar-IQ"/>
                    </a:p>
                  </a:txBody>
                  <a:tcPr/>
                </a:tc>
                <a:tc>
                  <a:txBody>
                    <a:bodyPr/>
                    <a:lstStyle/>
                    <a:p>
                      <a:pPr algn="r" rtl="1">
                        <a:lnSpc>
                          <a:spcPct val="115000"/>
                        </a:lnSpc>
                        <a:spcAft>
                          <a:spcPts val="0"/>
                        </a:spcAft>
                      </a:pPr>
                      <a:r>
                        <a:rPr lang="ar-IQ" sz="2000">
                          <a:effectLst/>
                        </a:rPr>
                        <a:t>1500</a:t>
                      </a:r>
                      <a:endParaRPr lang="en-US" sz="2000">
                        <a:effectLst/>
                        <a:latin typeface="Calibri"/>
                        <a:ea typeface="Calibri"/>
                        <a:cs typeface="Arial"/>
                      </a:endParaRPr>
                    </a:p>
                  </a:txBody>
                  <a:tcPr marL="68580" marR="68580" marT="0" marB="0"/>
                </a:tc>
                <a:tc rowSpan="5">
                  <a:txBody>
                    <a:bodyPr/>
                    <a:lstStyle/>
                    <a:p>
                      <a:pPr algn="r" rtl="1">
                        <a:lnSpc>
                          <a:spcPct val="115000"/>
                        </a:lnSpc>
                        <a:spcAft>
                          <a:spcPts val="0"/>
                        </a:spcAft>
                      </a:pPr>
                      <a:r>
                        <a:rPr lang="ar-IQ" sz="2000">
                          <a:effectLst/>
                        </a:rPr>
                        <a:t>دائنون</a:t>
                      </a:r>
                      <a:endParaRPr lang="en-US" sz="2000">
                        <a:effectLst/>
                      </a:endParaRPr>
                    </a:p>
                    <a:p>
                      <a:pPr algn="r" rtl="1">
                        <a:lnSpc>
                          <a:spcPct val="115000"/>
                        </a:lnSpc>
                        <a:spcAft>
                          <a:spcPts val="0"/>
                        </a:spcAft>
                      </a:pPr>
                      <a:r>
                        <a:rPr lang="ar-IQ" sz="2000">
                          <a:effectLst/>
                        </a:rPr>
                        <a:t>راس المال</a:t>
                      </a:r>
                      <a:endParaRPr lang="en-US" sz="2000">
                        <a:effectLst/>
                        <a:latin typeface="Calibri"/>
                        <a:ea typeface="Calibri"/>
                        <a:cs typeface="Arial"/>
                      </a:endParaRPr>
                    </a:p>
                  </a:txBody>
                  <a:tcPr marL="68580" marR="68580" marT="0" marB="0"/>
                </a:tc>
              </a:tr>
              <a:tr h="0">
                <a:tc>
                  <a:txBody>
                    <a:bodyPr/>
                    <a:lstStyle/>
                    <a:p>
                      <a:pPr algn="r" rtl="1">
                        <a:lnSpc>
                          <a:spcPct val="115000"/>
                        </a:lnSpc>
                        <a:spcAft>
                          <a:spcPts val="0"/>
                        </a:spcAft>
                      </a:pPr>
                      <a:r>
                        <a:rPr lang="ar-IQ" sz="2000" dirty="0">
                          <a:effectLst/>
                        </a:rPr>
                        <a:t>5000</a:t>
                      </a:r>
                      <a:endParaRPr lang="en-US" sz="2000" dirty="0">
                        <a:effectLst/>
                        <a:latin typeface="Calibri"/>
                        <a:ea typeface="Calibri"/>
                        <a:cs typeface="Arial"/>
                      </a:endParaRPr>
                    </a:p>
                  </a:txBody>
                  <a:tcPr marL="68580" marR="68580" marT="0" marB="0"/>
                </a:tc>
                <a:tc vMerge="1">
                  <a:txBody>
                    <a:bodyPr/>
                    <a:lstStyle/>
                    <a:p>
                      <a:pPr rtl="1"/>
                      <a:endParaRPr lang="ar-IQ"/>
                    </a:p>
                  </a:txBody>
                  <a:tcPr/>
                </a:tc>
                <a:tc>
                  <a:txBody>
                    <a:bodyPr/>
                    <a:lstStyle/>
                    <a:p>
                      <a:pPr algn="r" rtl="1">
                        <a:lnSpc>
                          <a:spcPct val="115000"/>
                        </a:lnSpc>
                        <a:spcAft>
                          <a:spcPts val="0"/>
                        </a:spcAft>
                      </a:pPr>
                      <a:r>
                        <a:rPr lang="ar-IQ" sz="2000">
                          <a:effectLst/>
                        </a:rPr>
                        <a:t>7000</a:t>
                      </a:r>
                      <a:endParaRPr lang="en-US" sz="2000">
                        <a:effectLst/>
                        <a:latin typeface="Calibri"/>
                        <a:ea typeface="Calibri"/>
                        <a:cs typeface="Arial"/>
                      </a:endParaRPr>
                    </a:p>
                  </a:txBody>
                  <a:tcPr marL="68580" marR="68580" marT="0" marB="0"/>
                </a:tc>
                <a:tc vMerge="1">
                  <a:txBody>
                    <a:bodyPr/>
                    <a:lstStyle/>
                    <a:p>
                      <a:pPr rtl="1"/>
                      <a:endParaRPr lang="ar-IQ"/>
                    </a:p>
                  </a:txBody>
                  <a:tcPr/>
                </a:tc>
              </a:tr>
              <a:tr h="0">
                <a:tc>
                  <a:txBody>
                    <a:bodyPr/>
                    <a:lstStyle/>
                    <a:p>
                      <a:pPr algn="r" rtl="1">
                        <a:lnSpc>
                          <a:spcPct val="115000"/>
                        </a:lnSpc>
                        <a:spcAft>
                          <a:spcPts val="0"/>
                        </a:spcAft>
                      </a:pPr>
                      <a:r>
                        <a:rPr lang="ar-IQ" sz="2000" dirty="0">
                          <a:effectLst/>
                        </a:rPr>
                        <a:t>2000</a:t>
                      </a:r>
                      <a:endParaRPr lang="en-US" sz="2000" dirty="0">
                        <a:effectLst/>
                        <a:latin typeface="Calibri"/>
                        <a:ea typeface="Calibri"/>
                        <a:cs typeface="Arial"/>
                      </a:endParaRPr>
                    </a:p>
                  </a:txBody>
                  <a:tcPr marL="68580" marR="68580" marT="0" marB="0"/>
                </a:tc>
                <a:tc vMerge="1">
                  <a:txBody>
                    <a:bodyPr/>
                    <a:lstStyle/>
                    <a:p>
                      <a:pPr rtl="1"/>
                      <a:endParaRPr lang="ar-IQ"/>
                    </a:p>
                  </a:txBody>
                  <a:tcPr/>
                </a:tc>
                <a:tc rowSpan="2">
                  <a:txBody>
                    <a:bodyPr/>
                    <a:lstStyle/>
                    <a:p>
                      <a:pPr algn="r" rtl="1">
                        <a:lnSpc>
                          <a:spcPct val="115000"/>
                        </a:lnSpc>
                        <a:spcAft>
                          <a:spcPts val="0"/>
                        </a:spcAft>
                      </a:pPr>
                      <a:r>
                        <a:rPr lang="ar-IQ" sz="2000">
                          <a:effectLst/>
                        </a:rPr>
                        <a:t> </a:t>
                      </a:r>
                      <a:endParaRPr lang="en-US" sz="2000">
                        <a:effectLst/>
                        <a:latin typeface="Calibri"/>
                        <a:ea typeface="Calibri"/>
                        <a:cs typeface="Arial"/>
                      </a:endParaRPr>
                    </a:p>
                  </a:txBody>
                  <a:tcPr marL="68580" marR="68580" marT="0" marB="0"/>
                </a:tc>
                <a:tc vMerge="1">
                  <a:txBody>
                    <a:bodyPr/>
                    <a:lstStyle/>
                    <a:p>
                      <a:pPr rtl="1"/>
                      <a:endParaRPr lang="ar-IQ"/>
                    </a:p>
                  </a:txBody>
                  <a:tcPr/>
                </a:tc>
              </a:tr>
              <a:tr h="0">
                <a:tc>
                  <a:txBody>
                    <a:bodyPr/>
                    <a:lstStyle/>
                    <a:p>
                      <a:pPr algn="r" rtl="1">
                        <a:lnSpc>
                          <a:spcPct val="115000"/>
                        </a:lnSpc>
                        <a:spcAft>
                          <a:spcPts val="0"/>
                        </a:spcAft>
                      </a:pPr>
                      <a:r>
                        <a:rPr lang="ar-IQ" sz="2000" dirty="0">
                          <a:effectLst/>
                        </a:rPr>
                        <a:t>800</a:t>
                      </a:r>
                      <a:endParaRPr lang="en-US" sz="2000" dirty="0">
                        <a:effectLst/>
                        <a:latin typeface="Calibri"/>
                        <a:ea typeface="Calibri"/>
                        <a:cs typeface="Arial"/>
                      </a:endParaRPr>
                    </a:p>
                  </a:txBody>
                  <a:tcPr marL="68580" marR="68580" marT="0" marB="0"/>
                </a:tc>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r>
              <a:tr h="0">
                <a:tc>
                  <a:txBody>
                    <a:bodyPr/>
                    <a:lstStyle/>
                    <a:p>
                      <a:pPr algn="r" rtl="1">
                        <a:lnSpc>
                          <a:spcPct val="115000"/>
                        </a:lnSpc>
                        <a:spcAft>
                          <a:spcPts val="0"/>
                        </a:spcAft>
                      </a:pPr>
                      <a:r>
                        <a:rPr lang="ar-IQ" sz="2000" dirty="0">
                          <a:effectLst/>
                        </a:rPr>
                        <a:t>8500</a:t>
                      </a:r>
                      <a:endParaRPr lang="en-US" sz="2000" dirty="0">
                        <a:effectLst/>
                        <a:latin typeface="Calibri"/>
                        <a:ea typeface="Calibri"/>
                        <a:cs typeface="Arial"/>
                      </a:endParaRPr>
                    </a:p>
                  </a:txBody>
                  <a:tcPr marL="68580" marR="68580" marT="0" marB="0"/>
                </a:tc>
                <a:tc vMerge="1">
                  <a:txBody>
                    <a:bodyPr/>
                    <a:lstStyle/>
                    <a:p>
                      <a:pPr rtl="1"/>
                      <a:endParaRPr lang="ar-IQ"/>
                    </a:p>
                  </a:txBody>
                  <a:tcPr/>
                </a:tc>
                <a:tc>
                  <a:txBody>
                    <a:bodyPr/>
                    <a:lstStyle/>
                    <a:p>
                      <a:pPr algn="r" rtl="1">
                        <a:lnSpc>
                          <a:spcPct val="115000"/>
                        </a:lnSpc>
                        <a:spcAft>
                          <a:spcPts val="0"/>
                        </a:spcAft>
                      </a:pPr>
                      <a:r>
                        <a:rPr lang="ar-IQ" sz="2000" dirty="0">
                          <a:effectLst/>
                        </a:rPr>
                        <a:t>8500</a:t>
                      </a:r>
                      <a:endParaRPr lang="en-US" sz="2000" dirty="0">
                        <a:effectLst/>
                        <a:latin typeface="Calibri"/>
                        <a:ea typeface="Calibri"/>
                        <a:cs typeface="Arial"/>
                      </a:endParaRPr>
                    </a:p>
                  </a:txBody>
                  <a:tcPr marL="68580" marR="68580" marT="0" marB="0"/>
                </a:tc>
                <a:tc vMerge="1">
                  <a:txBody>
                    <a:bodyPr/>
                    <a:lstStyle/>
                    <a:p>
                      <a:pPr rtl="1"/>
                      <a:endParaRPr lang="ar-IQ"/>
                    </a:p>
                  </a:txBody>
                  <a:tcPr/>
                </a:tc>
              </a:tr>
            </a:tbl>
          </a:graphicData>
        </a:graphic>
      </p:graphicFrame>
      <p:sp>
        <p:nvSpPr>
          <p:cNvPr id="5" name="Rectangle 1"/>
          <p:cNvSpPr>
            <a:spLocks noChangeArrowheads="1"/>
          </p:cNvSpPr>
          <p:nvPr/>
        </p:nvSpPr>
        <p:spPr bwMode="auto">
          <a:xfrm>
            <a:off x="1458055" y="423253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4904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6178698"/>
          </a:xfrm>
        </p:spPr>
        <p:txBody>
          <a:bodyPr>
            <a:normAutofit fontScale="90000"/>
          </a:bodyPr>
          <a:lstStyle/>
          <a:p>
            <a:pPr algn="r">
              <a:lnSpc>
                <a:spcPct val="115000"/>
              </a:lnSpc>
              <a:spcAft>
                <a:spcPts val="1000"/>
              </a:spcAft>
            </a:pPr>
            <a:r>
              <a:rPr lang="ar-IQ" sz="2400" dirty="0" smtClean="0">
                <a:ea typeface="Calibri"/>
                <a:cs typeface="Arial"/>
              </a:rPr>
              <a:t/>
            </a:r>
            <a:br>
              <a:rPr lang="ar-IQ" sz="2400" dirty="0" smtClean="0">
                <a:ea typeface="Calibri"/>
                <a:cs typeface="Arial"/>
              </a:rPr>
            </a:br>
            <a:r>
              <a:rPr lang="en-US" sz="3200" dirty="0">
                <a:ea typeface="Calibri"/>
                <a:cs typeface="Arial"/>
              </a:rPr>
              <a:t/>
            </a:r>
            <a:br>
              <a:rPr lang="en-US" sz="3200" dirty="0">
                <a:ea typeface="Calibri"/>
                <a:cs typeface="Arial"/>
              </a:rPr>
            </a:br>
            <a:r>
              <a:rPr lang="ar-IQ" sz="3200" dirty="0" smtClean="0">
                <a:ea typeface="Calibri"/>
                <a:cs typeface="Arial"/>
              </a:rPr>
              <a:t>                     3</a:t>
            </a:r>
            <a:br>
              <a:rPr lang="ar-IQ" sz="3200" dirty="0" smtClean="0">
                <a:ea typeface="Calibri"/>
                <a:cs typeface="Arial"/>
              </a:rPr>
            </a:br>
            <a:r>
              <a:rPr lang="ar-IQ" sz="3200" dirty="0">
                <a:ea typeface="Calibri"/>
                <a:cs typeface="Arial"/>
              </a:rPr>
              <a:t/>
            </a:r>
            <a:br>
              <a:rPr lang="ar-IQ" sz="3200" dirty="0">
                <a:ea typeface="Calibri"/>
                <a:cs typeface="Arial"/>
              </a:rPr>
            </a:br>
            <a:r>
              <a:rPr lang="ar-IQ" sz="3200" dirty="0" smtClean="0">
                <a:ea typeface="Calibri"/>
                <a:cs typeface="Arial"/>
              </a:rPr>
              <a:t/>
            </a:r>
            <a:br>
              <a:rPr lang="ar-IQ" sz="3200" dirty="0" smtClean="0">
                <a:ea typeface="Calibri"/>
                <a:cs typeface="Arial"/>
              </a:rPr>
            </a:br>
            <a:r>
              <a:rPr lang="ar-IQ" sz="3200" dirty="0">
                <a:ea typeface="Calibri"/>
                <a:cs typeface="Arial"/>
              </a:rPr>
              <a:t/>
            </a:r>
            <a:br>
              <a:rPr lang="ar-IQ" sz="3200" dirty="0">
                <a:ea typeface="Calibri"/>
                <a:cs typeface="Arial"/>
              </a:rPr>
            </a:br>
            <a:r>
              <a:rPr lang="ar-IQ" sz="3200" dirty="0" smtClean="0">
                <a:ea typeface="Calibri"/>
                <a:cs typeface="Arial"/>
              </a:rPr>
              <a:t>                     </a:t>
            </a:r>
            <a:r>
              <a:rPr lang="ar-IQ" sz="3600" dirty="0" smtClean="0">
                <a:ea typeface="Calibri"/>
                <a:cs typeface="Arial"/>
              </a:rPr>
              <a:t>3-قائمة </a:t>
            </a:r>
            <a:r>
              <a:rPr lang="ar-IQ" sz="3600" dirty="0">
                <a:ea typeface="Calibri"/>
                <a:cs typeface="Arial"/>
              </a:rPr>
              <a:t>النتيجة في سنة </a:t>
            </a:r>
            <a:r>
              <a:rPr lang="ar-IQ" sz="3600" dirty="0" smtClean="0">
                <a:ea typeface="Calibri"/>
                <a:cs typeface="Arial"/>
              </a:rPr>
              <a:t>2018</a:t>
            </a:r>
            <a:r>
              <a:rPr lang="en-US" sz="3600" dirty="0" smtClean="0">
                <a:ea typeface="Calibri"/>
                <a:cs typeface="Arial"/>
              </a:rPr>
              <a:t/>
            </a:r>
            <a:br>
              <a:rPr lang="en-US" sz="3600" dirty="0" smtClean="0">
                <a:ea typeface="Calibri"/>
                <a:cs typeface="Arial"/>
              </a:rPr>
            </a:br>
            <a:r>
              <a:rPr lang="en-US" sz="3600" dirty="0" smtClean="0">
                <a:ea typeface="Calibri"/>
                <a:cs typeface="Arial"/>
              </a:rPr>
              <a:t/>
            </a:r>
            <a:br>
              <a:rPr lang="en-US" sz="3600" dirty="0" smtClean="0">
                <a:ea typeface="Calibri"/>
                <a:cs typeface="Arial"/>
              </a:rPr>
            </a:br>
            <a:r>
              <a:rPr lang="en-US" sz="3200" dirty="0" smtClean="0">
                <a:ea typeface="Calibri"/>
                <a:cs typeface="Arial"/>
              </a:rPr>
              <a:t/>
            </a:r>
            <a:br>
              <a:rPr lang="en-US" sz="3200" dirty="0" smtClean="0">
                <a:ea typeface="Calibri"/>
                <a:cs typeface="Arial"/>
              </a:rPr>
            </a:br>
            <a:r>
              <a:rPr lang="en-US" sz="3200" dirty="0">
                <a:ea typeface="Calibri"/>
                <a:cs typeface="Arial"/>
              </a:rPr>
              <a:t/>
            </a:r>
            <a:br>
              <a:rPr lang="en-US" sz="3200" dirty="0">
                <a:ea typeface="Calibri"/>
                <a:cs typeface="Arial"/>
              </a:rPr>
            </a:br>
            <a:r>
              <a:rPr lang="en-US" sz="3200" dirty="0" smtClean="0">
                <a:ea typeface="Calibri"/>
                <a:cs typeface="Arial"/>
              </a:rPr>
              <a:t/>
            </a:r>
            <a:br>
              <a:rPr lang="en-US" sz="3200" dirty="0" smtClean="0">
                <a:ea typeface="Calibri"/>
                <a:cs typeface="Arial"/>
              </a:rPr>
            </a:br>
            <a:r>
              <a:rPr lang="ar-IQ" sz="3200" dirty="0" smtClean="0">
                <a:ea typeface="Calibri"/>
                <a:cs typeface="Arial"/>
              </a:rPr>
              <a:t/>
            </a:r>
            <a:br>
              <a:rPr lang="ar-IQ" sz="3200" dirty="0" smtClean="0">
                <a:ea typeface="Calibri"/>
                <a:cs typeface="Arial"/>
              </a:rPr>
            </a:br>
            <a:r>
              <a:rPr lang="en-US" sz="3200" dirty="0">
                <a:ea typeface="Calibri"/>
                <a:cs typeface="Arial"/>
              </a:rPr>
              <a:t/>
            </a:r>
            <a:br>
              <a:rPr lang="en-US" sz="3200" dirty="0">
                <a:ea typeface="Calibri"/>
                <a:cs typeface="Arial"/>
              </a:rPr>
            </a:br>
            <a:r>
              <a:rPr lang="en-US" sz="3200" dirty="0" smtClean="0">
                <a:ea typeface="Calibri"/>
                <a:cs typeface="Arial"/>
              </a:rPr>
              <a:t/>
            </a:r>
            <a:br>
              <a:rPr lang="en-US" sz="3200" dirty="0" smtClean="0">
                <a:ea typeface="Calibri"/>
                <a:cs typeface="Arial"/>
              </a:rPr>
            </a:br>
            <a:r>
              <a:rPr lang="ar-IQ" sz="3200" dirty="0">
                <a:solidFill>
                  <a:prstClr val="black"/>
                </a:solidFill>
                <a:ea typeface="Calibri"/>
                <a:cs typeface="Arial"/>
              </a:rPr>
              <a:t>من خلال العرض السابق لطريقة القيد المفرد يتضح انها لاتهتم الابتسجيل جانب واحد من العمليات المالية وهو مايتعلق بالاشخاص الذين يتعاملون مع المنشاة ومركزها </a:t>
            </a:r>
            <a:r>
              <a:rPr lang="ar-IQ" sz="3200" dirty="0" smtClean="0">
                <a:solidFill>
                  <a:prstClr val="black"/>
                </a:solidFill>
                <a:ea typeface="Calibri"/>
                <a:cs typeface="Arial"/>
              </a:rPr>
              <a:t>المالي.</a:t>
            </a:r>
            <a:r>
              <a:rPr lang="en-US" sz="2400" dirty="0" smtClean="0">
                <a:solidFill>
                  <a:prstClr val="black"/>
                </a:solidFill>
                <a:ea typeface="Calibri"/>
                <a:cs typeface="Arial"/>
              </a:rPr>
              <a:t/>
            </a:r>
            <a:br>
              <a:rPr lang="en-US" sz="2400" dirty="0" smtClean="0">
                <a:solidFill>
                  <a:prstClr val="black"/>
                </a:solidFill>
                <a:ea typeface="Calibri"/>
                <a:cs typeface="Arial"/>
              </a:rPr>
            </a:br>
            <a:r>
              <a:rPr lang="ar-IQ" sz="2400" dirty="0" smtClean="0">
                <a:solidFill>
                  <a:prstClr val="black"/>
                </a:solidFill>
                <a:ea typeface="Calibri"/>
                <a:cs typeface="Arial"/>
              </a:rPr>
              <a:t/>
            </a:r>
            <a:br>
              <a:rPr lang="ar-IQ" sz="2400" dirty="0" smtClean="0">
                <a:solidFill>
                  <a:prstClr val="black"/>
                </a:solidFill>
                <a:ea typeface="Calibri"/>
                <a:cs typeface="Arial"/>
              </a:rPr>
            </a:br>
            <a:r>
              <a:rPr lang="en-US" sz="3200" dirty="0">
                <a:ea typeface="Calibri"/>
                <a:cs typeface="Arial"/>
              </a:rPr>
              <a:t/>
            </a:r>
            <a:br>
              <a:rPr lang="en-US" sz="3200" dirty="0">
                <a:ea typeface="Calibri"/>
                <a:cs typeface="Arial"/>
              </a:rPr>
            </a:br>
            <a:r>
              <a:rPr lang="en-US" sz="3200" dirty="0" smtClean="0">
                <a:ea typeface="Calibri"/>
                <a:cs typeface="Arial"/>
              </a:rPr>
              <a:t/>
            </a:r>
            <a:br>
              <a:rPr lang="en-US" sz="3200" dirty="0" smtClean="0">
                <a:ea typeface="Calibri"/>
                <a:cs typeface="Arial"/>
              </a:rPr>
            </a:br>
            <a:r>
              <a:rPr lang="en-US" sz="3200" dirty="0" smtClean="0">
                <a:ea typeface="Calibri"/>
                <a:cs typeface="Arial"/>
              </a:rPr>
              <a:t/>
            </a:r>
            <a:br>
              <a:rPr lang="en-US" sz="3200" dirty="0" smtClean="0">
                <a:ea typeface="Calibri"/>
                <a:cs typeface="Arial"/>
              </a:rPr>
            </a:br>
            <a:r>
              <a:rPr lang="en-US" sz="3200" dirty="0">
                <a:ea typeface="Calibri"/>
                <a:cs typeface="Arial"/>
              </a:rPr>
              <a:t/>
            </a:r>
            <a:br>
              <a:rPr lang="en-US" sz="3200" dirty="0">
                <a:ea typeface="Calibri"/>
                <a:cs typeface="Arial"/>
              </a:rPr>
            </a:br>
            <a:r>
              <a:rPr lang="ar-IQ" sz="3200" dirty="0" smtClean="0">
                <a:ea typeface="Calibri"/>
                <a:cs typeface="Arial"/>
              </a:rPr>
              <a:t>  </a:t>
            </a:r>
            <a:endParaRPr lang="ar-IQ" dirty="0"/>
          </a:p>
        </p:txBody>
      </p:sp>
      <p:graphicFrame>
        <p:nvGraphicFramePr>
          <p:cNvPr id="3" name="جدول 2"/>
          <p:cNvGraphicFramePr>
            <a:graphicFrameLocks noGrp="1"/>
          </p:cNvGraphicFramePr>
          <p:nvPr>
            <p:extLst>
              <p:ext uri="{D42A27DB-BD31-4B8C-83A1-F6EECF244321}">
                <p14:modId xmlns:p14="http://schemas.microsoft.com/office/powerpoint/2010/main" val="3617013565"/>
              </p:ext>
            </p:extLst>
          </p:nvPr>
        </p:nvGraphicFramePr>
        <p:xfrm>
          <a:off x="2051720" y="1268760"/>
          <a:ext cx="5415280" cy="2804160"/>
        </p:xfrm>
        <a:graphic>
          <a:graphicData uri="http://schemas.openxmlformats.org/drawingml/2006/table">
            <a:tbl>
              <a:tblPr rtl="1" firstRow="1" firstCol="1" bandRow="1">
                <a:tableStyleId>{5C22544A-7EE6-4342-B048-85BDC9FD1C3A}</a:tableStyleId>
              </a:tblPr>
              <a:tblGrid>
                <a:gridCol w="751840"/>
                <a:gridCol w="1890395"/>
                <a:gridCol w="723900"/>
                <a:gridCol w="2049145"/>
              </a:tblGrid>
              <a:tr h="34552">
                <a:tc>
                  <a:txBody>
                    <a:bodyPr/>
                    <a:lstStyle/>
                    <a:p>
                      <a:pPr algn="r" rtl="1">
                        <a:lnSpc>
                          <a:spcPct val="115000"/>
                        </a:lnSpc>
                        <a:spcAft>
                          <a:spcPts val="0"/>
                        </a:spcAft>
                      </a:pPr>
                      <a:r>
                        <a:rPr lang="ar-IQ" sz="2000" dirty="0">
                          <a:effectLst/>
                        </a:rPr>
                        <a:t>الف دينار</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 </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a:effectLst/>
                        </a:rPr>
                        <a:t>الف دينار</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2000">
                          <a:effectLst/>
                        </a:rPr>
                        <a:t> </a:t>
                      </a:r>
                      <a:endParaRPr lang="en-US" sz="2000">
                        <a:effectLst/>
                        <a:latin typeface="Calibri"/>
                        <a:ea typeface="Calibri"/>
                        <a:cs typeface="Arial"/>
                      </a:endParaRPr>
                    </a:p>
                  </a:txBody>
                  <a:tcPr marL="68580" marR="68580" marT="0" marB="0"/>
                </a:tc>
              </a:tr>
              <a:tr h="0">
                <a:tc>
                  <a:txBody>
                    <a:bodyPr/>
                    <a:lstStyle/>
                    <a:p>
                      <a:pPr algn="r" rtl="1">
                        <a:lnSpc>
                          <a:spcPct val="115000"/>
                        </a:lnSpc>
                        <a:spcAft>
                          <a:spcPts val="0"/>
                        </a:spcAft>
                      </a:pPr>
                      <a:r>
                        <a:rPr lang="ar-IQ" sz="2000" dirty="0">
                          <a:effectLst/>
                        </a:rPr>
                        <a:t>5600</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راس المال في 1/1/2018</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a:effectLst/>
                        </a:rPr>
                        <a:t>400</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2000">
                          <a:effectLst/>
                        </a:rPr>
                        <a:t>مسحوبات خلال السنة</a:t>
                      </a:r>
                      <a:endParaRPr lang="en-US" sz="2000">
                        <a:effectLst/>
                        <a:latin typeface="Calibri"/>
                        <a:ea typeface="Calibri"/>
                        <a:cs typeface="Arial"/>
                      </a:endParaRPr>
                    </a:p>
                  </a:txBody>
                  <a:tcPr marL="68580" marR="68580" marT="0" marB="0"/>
                </a:tc>
              </a:tr>
              <a:tr h="0">
                <a:tc>
                  <a:txBody>
                    <a:bodyPr/>
                    <a:lstStyle/>
                    <a:p>
                      <a:pPr algn="r" rtl="1">
                        <a:lnSpc>
                          <a:spcPct val="115000"/>
                        </a:lnSpc>
                        <a:spcAft>
                          <a:spcPts val="0"/>
                        </a:spcAft>
                      </a:pPr>
                      <a:r>
                        <a:rPr lang="ar-IQ" sz="2000" dirty="0">
                          <a:effectLst/>
                        </a:rPr>
                        <a:t>1000</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زيادة راس المال خلال السنة</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7000</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a:effectLst/>
                        </a:rPr>
                        <a:t>راس المال في 31/12/2018</a:t>
                      </a:r>
                      <a:endParaRPr lang="en-US" sz="2000">
                        <a:effectLst/>
                        <a:latin typeface="Calibri"/>
                        <a:ea typeface="Calibri"/>
                        <a:cs typeface="Arial"/>
                      </a:endParaRPr>
                    </a:p>
                  </a:txBody>
                  <a:tcPr marL="68580" marR="68580" marT="0" marB="0"/>
                </a:tc>
              </a:tr>
              <a:tr h="0">
                <a:tc>
                  <a:txBody>
                    <a:bodyPr/>
                    <a:lstStyle/>
                    <a:p>
                      <a:pPr algn="r" rtl="1">
                        <a:lnSpc>
                          <a:spcPct val="115000"/>
                        </a:lnSpc>
                        <a:spcAft>
                          <a:spcPts val="0"/>
                        </a:spcAft>
                      </a:pPr>
                      <a:r>
                        <a:rPr lang="ar-IQ" sz="2000">
                          <a:effectLst/>
                        </a:rPr>
                        <a:t>800</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صافي الربح</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 </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a:effectLst/>
                        </a:rPr>
                        <a:t> </a:t>
                      </a:r>
                      <a:endParaRPr lang="en-US" sz="2000">
                        <a:effectLst/>
                        <a:latin typeface="Calibri"/>
                        <a:ea typeface="Calibri"/>
                        <a:cs typeface="Arial"/>
                      </a:endParaRPr>
                    </a:p>
                  </a:txBody>
                  <a:tcPr marL="68580" marR="68580" marT="0" marB="0"/>
                </a:tc>
              </a:tr>
              <a:tr h="0">
                <a:tc>
                  <a:txBody>
                    <a:bodyPr/>
                    <a:lstStyle/>
                    <a:p>
                      <a:pPr algn="r" rtl="1">
                        <a:lnSpc>
                          <a:spcPct val="115000"/>
                        </a:lnSpc>
                        <a:spcAft>
                          <a:spcPts val="0"/>
                        </a:spcAft>
                      </a:pPr>
                      <a:r>
                        <a:rPr lang="ar-IQ" sz="2000" dirty="0">
                          <a:effectLst/>
                        </a:rPr>
                        <a:t>7400</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 </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7400</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2000" dirty="0">
                          <a:effectLst/>
                        </a:rPr>
                        <a:t> </a:t>
                      </a:r>
                      <a:endParaRPr lang="en-US" sz="20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479111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195</TotalTime>
  <Words>235</Words>
  <Application>Microsoft Office PowerPoint</Application>
  <PresentationFormat>عرض على الشاشة (3:4)‏</PresentationFormat>
  <Paragraphs>82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جامعة الموصل  كلية الإدارة والاقتصاد              قسم الإدارة الصناعية</vt:lpstr>
      <vt:lpstr>(أسس تحليل العمليات المالية) القيد المفرد</vt:lpstr>
      <vt:lpstr>صورة مدفوعات العمليات المتعلقة بالعملاء الذين تبيع لهم المنشأة بضائعها أو منتجاتها ، حيث يتم تسجيل المبيعات الأجلة التي تتم بالنسبة لكل عميل على حدة والمقبوضات التي حصلها المنشأة منها - العمليات المتعلقة بالموردين الذين تشتري منهم المنشأة البضائع او المنتجات التي تتعامل فيها حيث يتم تسجيل المشتريات الأجلة التي تمت من كل مورد على حدة والمدفوعات التي سددتها المنشأة له.</vt:lpstr>
      <vt:lpstr>البيانات التي يمكن الحصول عليها من دفاتر المنشأة في اي وقت لا تتضمن سوى : - النقدية الموجودة بالصندوق . - الديون المتحققة للمنشأة تجاه عملائها (المدينون). - الديون المستحقة على المنشأة لمورديها (الدائنون). </vt:lpstr>
      <vt:lpstr>معادلة القيد المفرد تتضمن الاتي:- صافي المركز المالي في اول الفترة= مجموع الموجودات في اول الفترة – مجموع المطلوبات في أول الفترة .  صافي المركز المالي في آخر الفترة= مجموع الموجودات في آخر الفترة – مجموع المطلوبات   في آخر الفترة .    صافي ربح الفترة= صافي المركز المالي في آخر الفترة - صافي المركز المالي في أولها . صافي خسارة الفترة = صافي المركز المالي في اول الفترة - صافي المركز المالي في آخرها.</vt:lpstr>
      <vt:lpstr>   مثـال................. نفرض ان احدى المنشات تتبع طريقة القيد المفرد في تسجيل عملياتها وقد امكن الحصول على البيانات الاتية عن سنة 2018 : الموجودات والمطلوبات في اول السنة واخرها:                          1/1/2018                31/12/2018   ــــــــــــــــــــ             ــــــــــــــــــــــــ الف دينار                  الف دينار                    الف دينار   ــــــــــــــ                 ـــــــــــــــ                   ـــــــــــــــــ           اثاث                         600                        700 بضاعة                    4000                       5000   مدينون                    1500                     2000  نقدية                       500           800 دائنون               1000                       1500 الاضافات الى راس المال والمسحوبات لاخلال السنة. بلغت الزيادة التي اضافها صاحب المنشاة الى راسماله ماقيمته(1000) كما بلغت مسحوباته مبلغ(400)دينار. في ضوء البيانات السابقة يمكننا تحديد نتيجة اعمال المنشاة عن سنة 2018على  النحو التالي (المبالغ بآلاف الدنانير).   </vt:lpstr>
      <vt:lpstr>      الحل:----------- (أ) صافي المركز المالي للمنشاة: في 1/1/2018 =(600+4000+1500+500)-1000 =6600-1000=5600دينار في 31/12/2018 =(700+5000+2000+800)-1500 =8500- 1500=7000    دينار (ب) نتيجة اعمال المنشاة صافي الربح عن سنة 2018 =7000-(5600+1000-400) =7000-6200=800دينار      </vt:lpstr>
      <vt:lpstr>                      1-  المركز المالي في 2018/1/1                          2 - قائمة المركز المالي في 2018/12/31             </vt:lpstr>
      <vt:lpstr>                       3                         3-قائمة النتيجة في سنة 2018        من خلال العرض السابق لطريقة القيد المفرد يتضح انها لاتهتم الابتسجيل جانب واحد من العمليات المالية وهو مايتعلق بالاشخاص الذين يتعاملون مع المنشاة ومركزها المالي.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الموصل  كلية الإدارة والاقتصاد              قسم الإدارة الصناعية</dc:title>
  <dc:creator>acer</dc:creator>
  <cp:lastModifiedBy>acer</cp:lastModifiedBy>
  <cp:revision>20</cp:revision>
  <dcterms:created xsi:type="dcterms:W3CDTF">2024-06-14T18:51:58Z</dcterms:created>
  <dcterms:modified xsi:type="dcterms:W3CDTF">2024-06-25T14:47:46Z</dcterms:modified>
</cp:coreProperties>
</file>