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7" r:id="rId5"/>
    <p:sldId id="266" r:id="rId6"/>
    <p:sldId id="260" r:id="rId7"/>
    <p:sldId id="261" r:id="rId8"/>
    <p:sldId id="262" r:id="rId9"/>
    <p:sldId id="263" r:id="rId10"/>
    <p:sldId id="264"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000127B9-A543-495F-BD5F-797ADD47BCAF}" type="datetimeFigureOut">
              <a:rPr lang="ar-IQ" smtClean="0"/>
              <a:t>19/12/1445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94932EA-15C0-40F6-9D7A-9FF219229C48}" type="slidenum">
              <a:rPr lang="ar-IQ" smtClean="0"/>
              <a:t>‹#›</a:t>
            </a:fld>
            <a:endParaRPr lang="ar-IQ"/>
          </a:p>
        </p:txBody>
      </p:sp>
    </p:spTree>
    <p:extLst>
      <p:ext uri="{BB962C8B-B14F-4D97-AF65-F5344CB8AC3E}">
        <p14:creationId xmlns:p14="http://schemas.microsoft.com/office/powerpoint/2010/main" val="2704328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00127B9-A543-495F-BD5F-797ADD47BCAF}" type="datetimeFigureOut">
              <a:rPr lang="ar-IQ" smtClean="0"/>
              <a:t>19/12/1445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94932EA-15C0-40F6-9D7A-9FF219229C48}" type="slidenum">
              <a:rPr lang="ar-IQ" smtClean="0"/>
              <a:t>‹#›</a:t>
            </a:fld>
            <a:endParaRPr lang="ar-IQ"/>
          </a:p>
        </p:txBody>
      </p:sp>
    </p:spTree>
    <p:extLst>
      <p:ext uri="{BB962C8B-B14F-4D97-AF65-F5344CB8AC3E}">
        <p14:creationId xmlns:p14="http://schemas.microsoft.com/office/powerpoint/2010/main" val="3731116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00127B9-A543-495F-BD5F-797ADD47BCAF}" type="datetimeFigureOut">
              <a:rPr lang="ar-IQ" smtClean="0"/>
              <a:t>19/12/1445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94932EA-15C0-40F6-9D7A-9FF219229C48}" type="slidenum">
              <a:rPr lang="ar-IQ" smtClean="0"/>
              <a:t>‹#›</a:t>
            </a:fld>
            <a:endParaRPr lang="ar-IQ"/>
          </a:p>
        </p:txBody>
      </p:sp>
    </p:spTree>
    <p:extLst>
      <p:ext uri="{BB962C8B-B14F-4D97-AF65-F5344CB8AC3E}">
        <p14:creationId xmlns:p14="http://schemas.microsoft.com/office/powerpoint/2010/main" val="2523091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00127B9-A543-495F-BD5F-797ADD47BCAF}" type="datetimeFigureOut">
              <a:rPr lang="ar-IQ" smtClean="0"/>
              <a:t>19/12/1445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94932EA-15C0-40F6-9D7A-9FF219229C48}" type="slidenum">
              <a:rPr lang="ar-IQ" smtClean="0"/>
              <a:t>‹#›</a:t>
            </a:fld>
            <a:endParaRPr lang="ar-IQ"/>
          </a:p>
        </p:txBody>
      </p:sp>
    </p:spTree>
    <p:extLst>
      <p:ext uri="{BB962C8B-B14F-4D97-AF65-F5344CB8AC3E}">
        <p14:creationId xmlns:p14="http://schemas.microsoft.com/office/powerpoint/2010/main" val="3587595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00127B9-A543-495F-BD5F-797ADD47BCAF}" type="datetimeFigureOut">
              <a:rPr lang="ar-IQ" smtClean="0"/>
              <a:t>19/12/1445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94932EA-15C0-40F6-9D7A-9FF219229C48}" type="slidenum">
              <a:rPr lang="ar-IQ" smtClean="0"/>
              <a:t>‹#›</a:t>
            </a:fld>
            <a:endParaRPr lang="ar-IQ"/>
          </a:p>
        </p:txBody>
      </p:sp>
    </p:spTree>
    <p:extLst>
      <p:ext uri="{BB962C8B-B14F-4D97-AF65-F5344CB8AC3E}">
        <p14:creationId xmlns:p14="http://schemas.microsoft.com/office/powerpoint/2010/main" val="335922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000127B9-A543-495F-BD5F-797ADD47BCAF}" type="datetimeFigureOut">
              <a:rPr lang="ar-IQ" smtClean="0"/>
              <a:t>19/12/1445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94932EA-15C0-40F6-9D7A-9FF219229C48}" type="slidenum">
              <a:rPr lang="ar-IQ" smtClean="0"/>
              <a:t>‹#›</a:t>
            </a:fld>
            <a:endParaRPr lang="ar-IQ"/>
          </a:p>
        </p:txBody>
      </p:sp>
    </p:spTree>
    <p:extLst>
      <p:ext uri="{BB962C8B-B14F-4D97-AF65-F5344CB8AC3E}">
        <p14:creationId xmlns:p14="http://schemas.microsoft.com/office/powerpoint/2010/main" val="1931747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000127B9-A543-495F-BD5F-797ADD47BCAF}" type="datetimeFigureOut">
              <a:rPr lang="ar-IQ" smtClean="0"/>
              <a:t>19/12/1445</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094932EA-15C0-40F6-9D7A-9FF219229C48}" type="slidenum">
              <a:rPr lang="ar-IQ" smtClean="0"/>
              <a:t>‹#›</a:t>
            </a:fld>
            <a:endParaRPr lang="ar-IQ"/>
          </a:p>
        </p:txBody>
      </p:sp>
    </p:spTree>
    <p:extLst>
      <p:ext uri="{BB962C8B-B14F-4D97-AF65-F5344CB8AC3E}">
        <p14:creationId xmlns:p14="http://schemas.microsoft.com/office/powerpoint/2010/main" val="4142344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000127B9-A543-495F-BD5F-797ADD47BCAF}" type="datetimeFigureOut">
              <a:rPr lang="ar-IQ" smtClean="0"/>
              <a:t>19/12/1445</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094932EA-15C0-40F6-9D7A-9FF219229C48}" type="slidenum">
              <a:rPr lang="ar-IQ" smtClean="0"/>
              <a:t>‹#›</a:t>
            </a:fld>
            <a:endParaRPr lang="ar-IQ"/>
          </a:p>
        </p:txBody>
      </p:sp>
    </p:spTree>
    <p:extLst>
      <p:ext uri="{BB962C8B-B14F-4D97-AF65-F5344CB8AC3E}">
        <p14:creationId xmlns:p14="http://schemas.microsoft.com/office/powerpoint/2010/main" val="3885620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00127B9-A543-495F-BD5F-797ADD47BCAF}" type="datetimeFigureOut">
              <a:rPr lang="ar-IQ" smtClean="0"/>
              <a:t>19/12/1445</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094932EA-15C0-40F6-9D7A-9FF219229C48}" type="slidenum">
              <a:rPr lang="ar-IQ" smtClean="0"/>
              <a:t>‹#›</a:t>
            </a:fld>
            <a:endParaRPr lang="ar-IQ"/>
          </a:p>
        </p:txBody>
      </p:sp>
    </p:spTree>
    <p:extLst>
      <p:ext uri="{BB962C8B-B14F-4D97-AF65-F5344CB8AC3E}">
        <p14:creationId xmlns:p14="http://schemas.microsoft.com/office/powerpoint/2010/main" val="3509427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00127B9-A543-495F-BD5F-797ADD47BCAF}" type="datetimeFigureOut">
              <a:rPr lang="ar-IQ" smtClean="0"/>
              <a:t>19/12/1445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94932EA-15C0-40F6-9D7A-9FF219229C48}" type="slidenum">
              <a:rPr lang="ar-IQ" smtClean="0"/>
              <a:t>‹#›</a:t>
            </a:fld>
            <a:endParaRPr lang="ar-IQ"/>
          </a:p>
        </p:txBody>
      </p:sp>
    </p:spTree>
    <p:extLst>
      <p:ext uri="{BB962C8B-B14F-4D97-AF65-F5344CB8AC3E}">
        <p14:creationId xmlns:p14="http://schemas.microsoft.com/office/powerpoint/2010/main" val="3958715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00127B9-A543-495F-BD5F-797ADD47BCAF}" type="datetimeFigureOut">
              <a:rPr lang="ar-IQ" smtClean="0"/>
              <a:t>19/12/1445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94932EA-15C0-40F6-9D7A-9FF219229C48}" type="slidenum">
              <a:rPr lang="ar-IQ" smtClean="0"/>
              <a:t>‹#›</a:t>
            </a:fld>
            <a:endParaRPr lang="ar-IQ"/>
          </a:p>
        </p:txBody>
      </p:sp>
    </p:spTree>
    <p:extLst>
      <p:ext uri="{BB962C8B-B14F-4D97-AF65-F5344CB8AC3E}">
        <p14:creationId xmlns:p14="http://schemas.microsoft.com/office/powerpoint/2010/main" val="2058125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00127B9-A543-495F-BD5F-797ADD47BCAF}" type="datetimeFigureOut">
              <a:rPr lang="ar-IQ" smtClean="0"/>
              <a:t>19/12/1445</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94932EA-15C0-40F6-9D7A-9FF219229C48}" type="slidenum">
              <a:rPr lang="ar-IQ" smtClean="0"/>
              <a:t>‹#›</a:t>
            </a:fld>
            <a:endParaRPr lang="ar-IQ"/>
          </a:p>
        </p:txBody>
      </p:sp>
    </p:spTree>
    <p:extLst>
      <p:ext uri="{BB962C8B-B14F-4D97-AF65-F5344CB8AC3E}">
        <p14:creationId xmlns:p14="http://schemas.microsoft.com/office/powerpoint/2010/main" val="134439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548681"/>
            <a:ext cx="7772400" cy="1440159"/>
          </a:xfrm>
        </p:spPr>
        <p:txBody>
          <a:bodyPr/>
          <a:lstStyle/>
          <a:p>
            <a:pPr algn="r"/>
            <a:r>
              <a:rPr lang="ar-IQ" sz="2000" dirty="0">
                <a:solidFill>
                  <a:srgbClr val="000000"/>
                </a:solidFill>
                <a:latin typeface="Gill Sans MT"/>
                <a:ea typeface="+mn-ea"/>
                <a:cs typeface="Arial"/>
              </a:rPr>
              <a:t>جامعة الموصل </a:t>
            </a:r>
            <a:r>
              <a:rPr lang="ar-IQ" sz="2000" dirty="0" smtClean="0">
                <a:solidFill>
                  <a:srgbClr val="000000"/>
                </a:solidFill>
                <a:latin typeface="Gill Sans MT"/>
                <a:ea typeface="+mn-ea"/>
                <a:cs typeface="Arial"/>
              </a:rPr>
              <a:t>                                    </a:t>
            </a:r>
            <a:r>
              <a:rPr lang="ar-IQ" sz="2000" dirty="0">
                <a:solidFill>
                  <a:srgbClr val="000000"/>
                </a:solidFill>
                <a:latin typeface="Gill Sans MT"/>
                <a:ea typeface="+mn-ea"/>
                <a:cs typeface="Arial"/>
              </a:rPr>
              <a:t/>
            </a:r>
            <a:br>
              <a:rPr lang="ar-IQ" sz="2000" dirty="0">
                <a:solidFill>
                  <a:srgbClr val="000000"/>
                </a:solidFill>
                <a:latin typeface="Gill Sans MT"/>
                <a:ea typeface="+mn-ea"/>
                <a:cs typeface="Arial"/>
              </a:rPr>
            </a:br>
            <a:r>
              <a:rPr lang="ar-IQ" sz="2000" dirty="0">
                <a:solidFill>
                  <a:srgbClr val="000000"/>
                </a:solidFill>
                <a:latin typeface="Gill Sans MT"/>
                <a:ea typeface="+mn-ea"/>
                <a:cs typeface="Arial"/>
              </a:rPr>
              <a:t>كلية الإدارة والاقتصاد             </a:t>
            </a:r>
            <a:r>
              <a:rPr lang="ar-IQ" sz="2000" dirty="0" smtClean="0">
                <a:solidFill>
                  <a:srgbClr val="000000"/>
                </a:solidFill>
                <a:latin typeface="Gill Sans MT"/>
                <a:ea typeface="+mn-ea"/>
                <a:cs typeface="Arial"/>
              </a:rPr>
              <a:t>                                    </a:t>
            </a:r>
            <a:r>
              <a:rPr lang="ar-IQ" sz="2000" dirty="0">
                <a:solidFill>
                  <a:srgbClr val="000000"/>
                </a:solidFill>
                <a:latin typeface="Gill Sans MT"/>
                <a:ea typeface="+mn-ea"/>
                <a:cs typeface="Arial"/>
              </a:rPr>
              <a:t/>
            </a:r>
            <a:br>
              <a:rPr lang="ar-IQ" sz="2000" dirty="0">
                <a:solidFill>
                  <a:srgbClr val="000000"/>
                </a:solidFill>
                <a:latin typeface="Gill Sans MT"/>
                <a:ea typeface="+mn-ea"/>
                <a:cs typeface="Arial"/>
              </a:rPr>
            </a:br>
            <a:r>
              <a:rPr lang="ar-IQ" sz="2000" dirty="0">
                <a:solidFill>
                  <a:srgbClr val="000000"/>
                </a:solidFill>
                <a:latin typeface="Gill Sans MT"/>
                <a:ea typeface="+mn-ea"/>
                <a:cs typeface="Arial"/>
              </a:rPr>
              <a:t>قسم الإدارة الصناعية</a:t>
            </a:r>
            <a:endParaRPr lang="ar-IQ" dirty="0"/>
          </a:p>
        </p:txBody>
      </p:sp>
      <p:sp>
        <p:nvSpPr>
          <p:cNvPr id="3" name="عنوان فرعي 2"/>
          <p:cNvSpPr>
            <a:spLocks noGrp="1"/>
          </p:cNvSpPr>
          <p:nvPr>
            <p:ph type="subTitle" idx="1"/>
          </p:nvPr>
        </p:nvSpPr>
        <p:spPr>
          <a:xfrm>
            <a:off x="1371600" y="2348880"/>
            <a:ext cx="6400800" cy="2808312"/>
          </a:xfrm>
        </p:spPr>
        <p:txBody>
          <a:bodyPr>
            <a:normAutofit fontScale="92500" lnSpcReduction="20000"/>
          </a:bodyPr>
          <a:lstStyle/>
          <a:p>
            <a:pPr lvl="0" defTabSz="457200" rtl="0">
              <a:spcBef>
                <a:spcPts val="0"/>
              </a:spcBef>
            </a:pPr>
            <a:r>
              <a:rPr lang="ar-IQ" sz="2900" b="1" dirty="0">
                <a:solidFill>
                  <a:srgbClr val="A0988C">
                    <a:lumMod val="50000"/>
                  </a:srgbClr>
                </a:solidFill>
                <a:latin typeface="Gill Sans MT"/>
              </a:rPr>
              <a:t>محاضرات مادة مبادئ المحاسبة/ </a:t>
            </a:r>
            <a:r>
              <a:rPr lang="ar-IQ" sz="2200" b="1" dirty="0">
                <a:solidFill>
                  <a:srgbClr val="A0988C">
                    <a:lumMod val="50000"/>
                  </a:srgbClr>
                </a:solidFill>
                <a:latin typeface="Gill Sans MT"/>
              </a:rPr>
              <a:t>1</a:t>
            </a:r>
          </a:p>
          <a:p>
            <a:pPr lvl="0" defTabSz="457200" rtl="0">
              <a:spcBef>
                <a:spcPts val="0"/>
              </a:spcBef>
            </a:pPr>
            <a:r>
              <a:rPr lang="ar-IQ" sz="2900" b="1" dirty="0">
                <a:solidFill>
                  <a:srgbClr val="A0988C">
                    <a:lumMod val="50000"/>
                  </a:srgbClr>
                </a:solidFill>
                <a:latin typeface="Gill Sans MT"/>
              </a:rPr>
              <a:t>المرحلة الاولى</a:t>
            </a:r>
          </a:p>
          <a:p>
            <a:pPr lvl="0" defTabSz="457200" rtl="0">
              <a:spcBef>
                <a:spcPts val="0"/>
              </a:spcBef>
            </a:pPr>
            <a:r>
              <a:rPr lang="ar-IQ" sz="2700" b="1" dirty="0">
                <a:solidFill>
                  <a:srgbClr val="A0988C">
                    <a:lumMod val="50000"/>
                  </a:srgbClr>
                </a:solidFill>
                <a:latin typeface="Gill Sans MT"/>
              </a:rPr>
              <a:t>2023-2024</a:t>
            </a:r>
          </a:p>
          <a:p>
            <a:pPr lvl="0" defTabSz="457200">
              <a:spcBef>
                <a:spcPts val="0"/>
              </a:spcBef>
              <a:spcAft>
                <a:spcPts val="800"/>
              </a:spcAft>
            </a:pPr>
            <a:r>
              <a:rPr lang="ar-IQ" sz="2700" b="1" dirty="0">
                <a:solidFill>
                  <a:prstClr val="black"/>
                </a:solidFill>
                <a:ea typeface="Calibri"/>
              </a:rPr>
              <a:t>( أسس تحليل العمليات المالية)</a:t>
            </a:r>
            <a:r>
              <a:rPr lang="en-US" sz="2700" dirty="0">
                <a:solidFill>
                  <a:prstClr val="black"/>
                </a:solidFill>
                <a:ea typeface="Calibri"/>
                <a:cs typeface="Arial"/>
              </a:rPr>
              <a:t/>
            </a:r>
            <a:br>
              <a:rPr lang="en-US" sz="2700" dirty="0">
                <a:solidFill>
                  <a:prstClr val="black"/>
                </a:solidFill>
                <a:ea typeface="Calibri"/>
                <a:cs typeface="Arial"/>
              </a:rPr>
            </a:br>
            <a:r>
              <a:rPr lang="ar-IQ" sz="2700" b="1" dirty="0">
                <a:solidFill>
                  <a:prstClr val="black"/>
                </a:solidFill>
                <a:ea typeface="Calibri"/>
              </a:rPr>
              <a:t>القيد </a:t>
            </a:r>
            <a:r>
              <a:rPr lang="ar-IQ" sz="2700" b="1" dirty="0" smtClean="0">
                <a:solidFill>
                  <a:prstClr val="black"/>
                </a:solidFill>
                <a:ea typeface="Calibri"/>
              </a:rPr>
              <a:t>المزدوج</a:t>
            </a:r>
            <a:endParaRPr lang="ar-IQ" sz="2700" b="1" dirty="0">
              <a:solidFill>
                <a:prstClr val="black"/>
              </a:solidFill>
              <a:ea typeface="Calibri"/>
            </a:endParaRPr>
          </a:p>
          <a:p>
            <a:pPr lvl="0" defTabSz="457200">
              <a:spcBef>
                <a:spcPts val="0"/>
              </a:spcBef>
              <a:spcAft>
                <a:spcPts val="800"/>
              </a:spcAft>
            </a:pPr>
            <a:r>
              <a:rPr lang="ar-IQ" b="1" dirty="0">
                <a:solidFill>
                  <a:srgbClr val="A0988C">
                    <a:lumMod val="50000"/>
                  </a:srgbClr>
                </a:solidFill>
                <a:latin typeface="Arial" panose="020B0604020202020204" pitchFamily="34" charset="0"/>
                <a:cs typeface="DecoType Naskh Extensions" panose="02010400000000000000" pitchFamily="2" charset="-78"/>
              </a:rPr>
              <a:t>اعداد </a:t>
            </a:r>
          </a:p>
          <a:p>
            <a:pPr lvl="0" defTabSz="457200" rtl="0">
              <a:spcBef>
                <a:spcPts val="0"/>
              </a:spcBef>
            </a:pPr>
            <a:r>
              <a:rPr lang="ar-IQ" b="1" dirty="0">
                <a:solidFill>
                  <a:srgbClr val="A0988C">
                    <a:lumMod val="50000"/>
                  </a:srgbClr>
                </a:solidFill>
                <a:latin typeface="Arial" panose="020B0604020202020204" pitchFamily="34" charset="0"/>
                <a:cs typeface="DecoType Naskh Extensions" panose="02010400000000000000" pitchFamily="2" charset="-78"/>
              </a:rPr>
              <a:t>م.م. ثانية اسماعيل ذنون</a:t>
            </a:r>
            <a:endParaRPr lang="ar-IQ" dirty="0">
              <a:solidFill>
                <a:prstClr val="black">
                  <a:tint val="75000"/>
                </a:prstClr>
              </a:solidFill>
            </a:endParaRPr>
          </a:p>
          <a:p>
            <a:endParaRPr lang="ar-IQ" dirty="0"/>
          </a:p>
        </p:txBody>
      </p:sp>
      <p:pic>
        <p:nvPicPr>
          <p:cNvPr id="4" name="صورة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3044" y="548680"/>
            <a:ext cx="1683674" cy="1423854"/>
          </a:xfrm>
          <a:prstGeom prst="rect">
            <a:avLst/>
          </a:prstGeom>
          <a:noFill/>
          <a:ln>
            <a:noFill/>
          </a:ln>
        </p:spPr>
      </p:pic>
      <p:pic>
        <p:nvPicPr>
          <p:cNvPr id="5" name="صورة 4"/>
          <p:cNvPicPr/>
          <p:nvPr/>
        </p:nvPicPr>
        <p:blipFill>
          <a:blip r:embed="rId3" cstate="print">
            <a:extLst>
              <a:ext uri="{28A0092B-C50C-407E-A947-70E740481C1C}">
                <a14:useLocalDpi xmlns:a14="http://schemas.microsoft.com/office/drawing/2010/main" val="0"/>
              </a:ext>
            </a:extLst>
          </a:blip>
          <a:stretch>
            <a:fillRect/>
          </a:stretch>
        </p:blipFill>
        <p:spPr>
          <a:xfrm>
            <a:off x="827584" y="536890"/>
            <a:ext cx="1575093" cy="1316334"/>
          </a:xfrm>
          <a:prstGeom prst="rect">
            <a:avLst/>
          </a:prstGeom>
        </p:spPr>
      </p:pic>
    </p:spTree>
    <p:extLst>
      <p:ext uri="{BB962C8B-B14F-4D97-AF65-F5344CB8AC3E}">
        <p14:creationId xmlns:p14="http://schemas.microsoft.com/office/powerpoint/2010/main" val="3336614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Autofit/>
          </a:bodyPr>
          <a:lstStyle/>
          <a:p>
            <a:pPr algn="r">
              <a:lnSpc>
                <a:spcPct val="115000"/>
              </a:lnSpc>
              <a:spcAft>
                <a:spcPts val="1000"/>
              </a:spcAft>
              <a:tabLst>
                <a:tab pos="994410" algn="l"/>
                <a:tab pos="3202305" algn="l"/>
              </a:tabLst>
            </a:pPr>
            <a:r>
              <a:rPr lang="ar-IQ" sz="2800" dirty="0" smtClean="0">
                <a:ea typeface="Calibri"/>
                <a:cs typeface="Arial"/>
              </a:rPr>
              <a:t>مثال (</a:t>
            </a:r>
            <a:r>
              <a:rPr lang="ar-IQ" sz="3200" b="1" dirty="0" smtClean="0">
                <a:ea typeface="Calibri"/>
                <a:cs typeface="Arial"/>
              </a:rPr>
              <a:t>5)</a:t>
            </a:r>
            <a:r>
              <a:rPr lang="ar-IQ" sz="2800" dirty="0" smtClean="0">
                <a:ea typeface="Calibri"/>
                <a:cs typeface="Arial"/>
              </a:rPr>
              <a:t> منه </a:t>
            </a:r>
            <a:r>
              <a:rPr lang="ar-IQ" sz="2800" dirty="0">
                <a:ea typeface="Calibri"/>
                <a:cs typeface="Arial"/>
              </a:rPr>
              <a:t>قامت منشأة سمير بسداد قيمة المستحق عليها لشركة الآثاث </a:t>
            </a:r>
            <a:r>
              <a:rPr lang="ar-IQ" sz="2800" dirty="0" smtClean="0">
                <a:ea typeface="Calibri"/>
                <a:cs typeface="Arial"/>
              </a:rPr>
              <a:t>الحديثة نقداً</a:t>
            </a:r>
            <a:r>
              <a:rPr lang="ar-IQ" sz="2800" dirty="0">
                <a:ea typeface="Calibri"/>
                <a:cs typeface="Arial"/>
              </a:rPr>
              <a:t>.</a:t>
            </a:r>
            <a:r>
              <a:rPr lang="en-US" sz="2800" dirty="0">
                <a:ea typeface="Calibri"/>
                <a:cs typeface="Arial"/>
              </a:rPr>
              <a:t/>
            </a:r>
            <a:br>
              <a:rPr lang="en-US" sz="2800" dirty="0">
                <a:ea typeface="Calibri"/>
                <a:cs typeface="Arial"/>
              </a:rPr>
            </a:br>
            <a:r>
              <a:rPr lang="ar-IQ" sz="2800" dirty="0" smtClean="0">
                <a:ea typeface="Calibri"/>
                <a:cs typeface="Arial"/>
              </a:rPr>
              <a:t>1000000من </a:t>
            </a:r>
            <a:r>
              <a:rPr lang="ar-IQ" sz="2800" dirty="0">
                <a:ea typeface="Calibri"/>
                <a:cs typeface="Arial"/>
              </a:rPr>
              <a:t>حـ/ شركة الاثاث الحديثة   	(طرف مدين)</a:t>
            </a:r>
            <a:r>
              <a:rPr lang="en-US" sz="2800" dirty="0">
                <a:ea typeface="Calibri"/>
                <a:cs typeface="Arial"/>
              </a:rPr>
              <a:t/>
            </a:r>
            <a:br>
              <a:rPr lang="en-US" sz="2800" dirty="0">
                <a:ea typeface="Calibri"/>
                <a:cs typeface="Arial"/>
              </a:rPr>
            </a:br>
            <a:r>
              <a:rPr lang="ar-IQ" sz="2800" dirty="0">
                <a:ea typeface="Calibri"/>
                <a:cs typeface="Arial"/>
              </a:rPr>
              <a:t>      1000000الى حـ/ الصندوق  		(طرف دائن)</a:t>
            </a:r>
            <a:r>
              <a:rPr lang="en-US" sz="2800" dirty="0">
                <a:ea typeface="Calibri"/>
                <a:cs typeface="Arial"/>
              </a:rPr>
              <a:t/>
            </a:r>
            <a:br>
              <a:rPr lang="en-US" sz="2800" dirty="0">
                <a:ea typeface="Calibri"/>
                <a:cs typeface="Arial"/>
              </a:rPr>
            </a:br>
            <a:r>
              <a:rPr lang="ar-IQ" sz="2800" b="1" dirty="0">
                <a:ea typeface="Calibri"/>
                <a:cs typeface="Arial"/>
              </a:rPr>
              <a:t>مثال رقم (6) بيع بضاعة على الحساب</a:t>
            </a:r>
            <a:r>
              <a:rPr lang="en-US" sz="2000" dirty="0">
                <a:ea typeface="Calibri"/>
                <a:cs typeface="Arial"/>
              </a:rPr>
              <a:t/>
            </a:r>
            <a:br>
              <a:rPr lang="en-US" sz="2000" dirty="0">
                <a:ea typeface="Calibri"/>
                <a:cs typeface="Arial"/>
              </a:rPr>
            </a:br>
            <a:r>
              <a:rPr lang="ar-IQ" sz="2800" dirty="0">
                <a:ea typeface="Calibri"/>
                <a:cs typeface="Arial"/>
              </a:rPr>
              <a:t>بتاريخ 10 منه باعث منشأة سمير بضاعة بمبلغ </a:t>
            </a:r>
            <a:r>
              <a:rPr lang="fa-IR" sz="2800" dirty="0">
                <a:ea typeface="Calibri"/>
                <a:cs typeface="Arial"/>
              </a:rPr>
              <a:t>۲۰۰۰۰۰ </a:t>
            </a:r>
            <a:r>
              <a:rPr lang="ar-IQ" sz="2800" dirty="0">
                <a:ea typeface="Calibri"/>
                <a:cs typeface="Arial"/>
              </a:rPr>
              <a:t>دینار على الحساب </a:t>
            </a:r>
            <a:r>
              <a:rPr lang="ar-IQ" sz="2800" dirty="0" smtClean="0">
                <a:ea typeface="Calibri"/>
                <a:cs typeface="Arial"/>
              </a:rPr>
              <a:t>إلى</a:t>
            </a:r>
            <a:r>
              <a:rPr lang="ar-IQ" sz="2000" dirty="0">
                <a:ea typeface="Calibri"/>
                <a:cs typeface="Arial"/>
              </a:rPr>
              <a:t> </a:t>
            </a:r>
            <a:r>
              <a:rPr lang="ar-IQ" sz="2800" dirty="0" smtClean="0">
                <a:ea typeface="Calibri"/>
                <a:cs typeface="Arial"/>
              </a:rPr>
              <a:t>محلات </a:t>
            </a:r>
            <a:r>
              <a:rPr lang="ar-IQ" sz="2800" dirty="0">
                <a:ea typeface="Calibri"/>
                <a:cs typeface="Arial"/>
              </a:rPr>
              <a:t>النصر. </a:t>
            </a:r>
            <a:r>
              <a:rPr lang="en-US" sz="2000" dirty="0">
                <a:ea typeface="Calibri"/>
                <a:cs typeface="Arial"/>
              </a:rPr>
              <a:t/>
            </a:r>
            <a:br>
              <a:rPr lang="en-US" sz="2000" dirty="0">
                <a:ea typeface="Calibri"/>
                <a:cs typeface="Arial"/>
              </a:rPr>
            </a:br>
            <a:r>
              <a:rPr lang="ar-IQ" sz="2800" dirty="0" smtClean="0">
                <a:ea typeface="Calibri"/>
                <a:cs typeface="Arial"/>
              </a:rPr>
              <a:t>200000من </a:t>
            </a:r>
            <a:r>
              <a:rPr lang="ar-IQ" sz="2800" dirty="0">
                <a:ea typeface="Calibri"/>
                <a:cs typeface="Arial"/>
              </a:rPr>
              <a:t>حـ/ محلات النصر            </a:t>
            </a:r>
            <a:r>
              <a:rPr lang="ar-IQ" sz="2800" dirty="0" smtClean="0">
                <a:ea typeface="Calibri"/>
                <a:cs typeface="Arial"/>
              </a:rPr>
              <a:t>          (</a:t>
            </a:r>
            <a:r>
              <a:rPr lang="ar-IQ" sz="2800" dirty="0">
                <a:ea typeface="Calibri"/>
                <a:cs typeface="Arial"/>
              </a:rPr>
              <a:t>طرف مدين)</a:t>
            </a:r>
            <a:r>
              <a:rPr lang="en-US" sz="2000" dirty="0">
                <a:ea typeface="Calibri"/>
                <a:cs typeface="Arial"/>
              </a:rPr>
              <a:t/>
            </a:r>
            <a:br>
              <a:rPr lang="en-US" sz="2000" dirty="0">
                <a:ea typeface="Calibri"/>
                <a:cs typeface="Arial"/>
              </a:rPr>
            </a:br>
            <a:r>
              <a:rPr lang="ar-IQ" sz="2800" dirty="0">
                <a:ea typeface="Calibri"/>
                <a:cs typeface="Arial"/>
              </a:rPr>
              <a:t>       200000الى ح/  البضاعة (المبيعات) </a:t>
            </a:r>
            <a:r>
              <a:rPr lang="ar-IQ" sz="2800" dirty="0" smtClean="0">
                <a:ea typeface="Calibri"/>
                <a:cs typeface="Arial"/>
              </a:rPr>
              <a:t>        </a:t>
            </a:r>
            <a:r>
              <a:rPr lang="ar-IQ" sz="2800" dirty="0">
                <a:ea typeface="Calibri"/>
                <a:cs typeface="Arial"/>
              </a:rPr>
              <a:t>(طرف دائن)</a:t>
            </a:r>
            <a:r>
              <a:rPr lang="en-US" sz="2000" dirty="0">
                <a:ea typeface="Calibri"/>
                <a:cs typeface="Arial"/>
              </a:rPr>
              <a:t/>
            </a:r>
            <a:br>
              <a:rPr lang="en-US" sz="2000" dirty="0">
                <a:ea typeface="Calibri"/>
                <a:cs typeface="Arial"/>
              </a:rPr>
            </a:br>
            <a:endParaRPr lang="ar-IQ" sz="2800" dirty="0"/>
          </a:p>
        </p:txBody>
      </p:sp>
    </p:spTree>
    <p:extLst>
      <p:ext uri="{BB962C8B-B14F-4D97-AF65-F5344CB8AC3E}">
        <p14:creationId xmlns:p14="http://schemas.microsoft.com/office/powerpoint/2010/main" val="3876085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nSpc>
                <a:spcPct val="115000"/>
              </a:lnSpc>
              <a:spcAft>
                <a:spcPts val="1000"/>
              </a:spcAft>
            </a:pPr>
            <a:r>
              <a:rPr lang="ar-IQ" b="1" dirty="0" smtClean="0">
                <a:ea typeface="Calibri"/>
                <a:cs typeface="Arial"/>
              </a:rPr>
              <a:t/>
            </a:r>
            <a:br>
              <a:rPr lang="ar-IQ" b="1" dirty="0" smtClean="0">
                <a:ea typeface="Calibri"/>
                <a:cs typeface="Arial"/>
              </a:rPr>
            </a:br>
            <a:r>
              <a:rPr lang="ar-IQ" sz="2700" b="1" dirty="0" smtClean="0">
                <a:ea typeface="Calibri"/>
                <a:cs typeface="Arial"/>
              </a:rPr>
              <a:t>القيد </a:t>
            </a:r>
            <a:r>
              <a:rPr lang="ar-IQ" sz="2700" b="1" dirty="0">
                <a:ea typeface="Calibri"/>
                <a:cs typeface="Arial"/>
              </a:rPr>
              <a:t>المزدوج</a:t>
            </a:r>
            <a:r>
              <a:rPr lang="en-US" sz="2800" dirty="0">
                <a:ea typeface="Calibri"/>
                <a:cs typeface="Arial"/>
              </a:rPr>
              <a:t/>
            </a:r>
            <a:br>
              <a:rPr lang="en-US" sz="2800" dirty="0">
                <a:ea typeface="Calibri"/>
                <a:cs typeface="Arial"/>
              </a:rPr>
            </a:br>
            <a:endParaRPr lang="ar-IQ" dirty="0"/>
          </a:p>
        </p:txBody>
      </p:sp>
      <p:sp>
        <p:nvSpPr>
          <p:cNvPr id="3" name="عنصر نائب للمحتوى 2"/>
          <p:cNvSpPr>
            <a:spLocks noGrp="1"/>
          </p:cNvSpPr>
          <p:nvPr>
            <p:ph idx="1"/>
          </p:nvPr>
        </p:nvSpPr>
        <p:spPr/>
        <p:txBody>
          <a:bodyPr>
            <a:normAutofit fontScale="70000" lnSpcReduction="20000"/>
          </a:bodyPr>
          <a:lstStyle/>
          <a:p>
            <a:pPr>
              <a:lnSpc>
                <a:spcPct val="115000"/>
              </a:lnSpc>
              <a:spcAft>
                <a:spcPts val="1000"/>
              </a:spcAft>
            </a:pPr>
            <a:r>
              <a:rPr lang="ar-IQ" dirty="0">
                <a:ea typeface="Calibri"/>
              </a:rPr>
              <a:t>تقوم نظرية القيد المزدوج على اساس ان اي عملية من العمليات ذات الا ثر المالي تتم بين طرفين ممايتطلب تحليل هذه العملية وتسجيلها بالشكل الذي  يمكن تحديد اثرها على الطرفين فان استخدام هذه النظرية كاساس لتسجيل العمليات المالية يتطلب تحليل العملية المالية بين طرفين هما:-</a:t>
            </a:r>
            <a:endParaRPr lang="en-US" sz="2400" dirty="0">
              <a:ea typeface="Calibri"/>
              <a:cs typeface="Arial"/>
            </a:endParaRPr>
          </a:p>
          <a:p>
            <a:pPr algn="just">
              <a:lnSpc>
                <a:spcPct val="115000"/>
              </a:lnSpc>
              <a:spcAft>
                <a:spcPts val="1000"/>
              </a:spcAft>
            </a:pPr>
            <a:r>
              <a:rPr lang="ar-IQ" dirty="0">
                <a:ea typeface="Calibri"/>
              </a:rPr>
              <a:t>الطرف الأول: المنشاة</a:t>
            </a:r>
            <a:endParaRPr lang="en-US" sz="2400" dirty="0">
              <a:ea typeface="Calibri"/>
              <a:cs typeface="Arial"/>
            </a:endParaRPr>
          </a:p>
          <a:p>
            <a:pPr algn="just">
              <a:lnSpc>
                <a:spcPct val="115000"/>
              </a:lnSpc>
              <a:spcAft>
                <a:spcPts val="1000"/>
              </a:spcAft>
            </a:pPr>
            <a:r>
              <a:rPr lang="ar-IQ" dirty="0">
                <a:ea typeface="Calibri"/>
              </a:rPr>
              <a:t>الطرف الثاني:الغير الذي تتعامل معه المنشاة</a:t>
            </a:r>
            <a:endParaRPr lang="en-US" sz="2400" dirty="0">
              <a:ea typeface="Calibri"/>
              <a:cs typeface="Arial"/>
            </a:endParaRPr>
          </a:p>
          <a:p>
            <a:pPr algn="just">
              <a:lnSpc>
                <a:spcPct val="115000"/>
              </a:lnSpc>
              <a:spcAft>
                <a:spcPts val="1000"/>
              </a:spcAft>
            </a:pPr>
            <a:r>
              <a:rPr lang="ar-IQ" dirty="0">
                <a:ea typeface="Calibri"/>
              </a:rPr>
              <a:t> في ضوء هذا التحليل يتم تسجيل العملية في دفاتر المنشأة على النحو الذي يمكن معه التعرف على طرفي كل عملية بسهولة وتتبع اثرها المباشر على نشاط المنشأة بهدف تحديد نتيجة هذا النشاط خلال فترة معينة والمركز المالي في نهاية هذه الفترة وقد ترتب على اتباع القيد المزدوج ان أظهرت عدة تفسيرات لاستخدام هذه النظرية هي :</a:t>
            </a:r>
            <a:endParaRPr lang="en-US" sz="2400" dirty="0">
              <a:ea typeface="Calibri"/>
              <a:cs typeface="Arial"/>
            </a:endParaRPr>
          </a:p>
          <a:p>
            <a:endParaRPr lang="ar-IQ" dirty="0"/>
          </a:p>
        </p:txBody>
      </p:sp>
    </p:spTree>
    <p:extLst>
      <p:ext uri="{BB962C8B-B14F-4D97-AF65-F5344CB8AC3E}">
        <p14:creationId xmlns:p14="http://schemas.microsoft.com/office/powerpoint/2010/main" val="4148003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282154"/>
          </a:xfrm>
        </p:spPr>
        <p:txBody>
          <a:bodyPr>
            <a:normAutofit/>
          </a:bodyPr>
          <a:lstStyle/>
          <a:p>
            <a:pPr algn="r">
              <a:lnSpc>
                <a:spcPct val="115000"/>
              </a:lnSpc>
              <a:spcAft>
                <a:spcPts val="1000"/>
              </a:spcAft>
            </a:pPr>
            <a:r>
              <a:rPr lang="ar-IQ" sz="2800" dirty="0">
                <a:ea typeface="Calibri"/>
                <a:cs typeface="Arial"/>
              </a:rPr>
              <a:t>تفسيرات لاستخدام </a:t>
            </a:r>
            <a:r>
              <a:rPr lang="ar-IQ" sz="2800" dirty="0" smtClean="0">
                <a:ea typeface="Calibri"/>
                <a:cs typeface="Arial"/>
              </a:rPr>
              <a:t>نظرية القيد المزدوج:</a:t>
            </a:r>
            <a:endParaRPr lang="en-US" sz="2800" dirty="0">
              <a:ea typeface="Calibri"/>
              <a:cs typeface="Arial"/>
            </a:endParaRPr>
          </a:p>
        </p:txBody>
      </p:sp>
      <p:sp>
        <p:nvSpPr>
          <p:cNvPr id="3" name="عنصر نائب للمحتوى 2"/>
          <p:cNvSpPr>
            <a:spLocks noGrp="1"/>
          </p:cNvSpPr>
          <p:nvPr>
            <p:ph idx="1"/>
          </p:nvPr>
        </p:nvSpPr>
        <p:spPr>
          <a:xfrm>
            <a:off x="457200" y="1772816"/>
            <a:ext cx="8219256" cy="4248472"/>
          </a:xfrm>
        </p:spPr>
        <p:txBody>
          <a:bodyPr>
            <a:noAutofit/>
          </a:bodyPr>
          <a:lstStyle/>
          <a:p>
            <a:pPr marL="0" indent="0" algn="just">
              <a:lnSpc>
                <a:spcPct val="115000"/>
              </a:lnSpc>
              <a:buNone/>
            </a:pPr>
            <a:endParaRPr lang="ar-IQ" sz="1800" b="1" dirty="0" smtClean="0">
              <a:ea typeface="Calibri"/>
              <a:cs typeface="+mj-cs"/>
            </a:endParaRPr>
          </a:p>
          <a:p>
            <a:pPr marL="0" indent="0" algn="just">
              <a:lnSpc>
                <a:spcPct val="115000"/>
              </a:lnSpc>
              <a:buNone/>
            </a:pPr>
            <a:endParaRPr lang="ar-IQ" sz="1800" b="1" dirty="0">
              <a:ea typeface="Calibri"/>
              <a:cs typeface="+mj-cs"/>
            </a:endParaRPr>
          </a:p>
          <a:p>
            <a:pPr algn="just">
              <a:lnSpc>
                <a:spcPct val="115000"/>
              </a:lnSpc>
            </a:pPr>
            <a:r>
              <a:rPr lang="ar-IQ" sz="1800" b="1" dirty="0" smtClean="0">
                <a:ea typeface="Calibri"/>
                <a:cs typeface="+mj-cs"/>
              </a:rPr>
              <a:t> </a:t>
            </a:r>
            <a:r>
              <a:rPr lang="ar-IQ" sz="1800" b="1" dirty="0" smtClean="0">
                <a:ea typeface="Calibri"/>
                <a:cs typeface="+mj-cs"/>
              </a:rPr>
              <a:t>تخصيص </a:t>
            </a:r>
            <a:r>
              <a:rPr lang="ar-IQ" sz="1800" b="1" dirty="0">
                <a:ea typeface="Calibri"/>
                <a:cs typeface="+mj-cs"/>
              </a:rPr>
              <a:t>الحسابات:- يقوم هذا التفسير على افتراض أن كل عملية مالية تتم بين شخصين احدهما مدين بقيمة ما استلم او اخذ والآخر دائن بقيمة ما سلم او اعطى ، وبالتالي فإن كل شخص يمثله حساب ويعتبر هذا الشخص أو الحساب الذي يمنحه مدينا بما يستلمه او يأخذه من قيمة ، كما يعتبر دائناً بقيمة ما يعطي او يسلمه . وتحليل العمليات طبقاً لتفسير تخصيص الحسابات من شأنه أن يؤدي الى تعقيد العمل بالجهاز المحاسبى في المنشأة نظراً لتكرار اسماء الاشخاص ، هذا الى جانب ان الحسابات في ظل هذا التفسيرتعبر عن اشخاص وليس عن معاملات اوعمليات اقتصادية</a:t>
            </a:r>
            <a:r>
              <a:rPr lang="ar-IQ" sz="1800" b="1" dirty="0" smtClean="0">
                <a:ea typeface="Calibri"/>
                <a:cs typeface="+mj-cs"/>
              </a:rPr>
              <a:t>.</a:t>
            </a:r>
          </a:p>
          <a:p>
            <a:pPr algn="just">
              <a:lnSpc>
                <a:spcPct val="115000"/>
              </a:lnSpc>
            </a:pPr>
            <a:r>
              <a:rPr lang="ar-IQ" sz="1800" b="1" dirty="0" smtClean="0">
                <a:ea typeface="Calibri"/>
                <a:cs typeface="+mj-cs"/>
              </a:rPr>
              <a:t>- تحليل العمليات الى طرفيها</a:t>
            </a:r>
            <a:endParaRPr lang="en-US" sz="1800" b="1" dirty="0">
              <a:ea typeface="Calibri"/>
              <a:cs typeface="+mj-cs"/>
            </a:endParaRPr>
          </a:p>
        </p:txBody>
      </p:sp>
    </p:spTree>
    <p:extLst>
      <p:ext uri="{BB962C8B-B14F-4D97-AF65-F5344CB8AC3E}">
        <p14:creationId xmlns:p14="http://schemas.microsoft.com/office/powerpoint/2010/main" val="3560544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48680"/>
            <a:ext cx="8229600" cy="864096"/>
          </a:xfrm>
        </p:spPr>
        <p:txBody>
          <a:bodyPr>
            <a:normAutofit/>
          </a:bodyPr>
          <a:lstStyle/>
          <a:p>
            <a:pPr>
              <a:lnSpc>
                <a:spcPct val="115000"/>
              </a:lnSpc>
            </a:pPr>
            <a:r>
              <a:rPr lang="ar-IQ" sz="3600" b="1" dirty="0" smtClean="0">
                <a:ea typeface="Calibri"/>
              </a:rPr>
              <a:t>المقومات </a:t>
            </a:r>
            <a:r>
              <a:rPr lang="ar-IQ" sz="3600" b="1" dirty="0">
                <a:ea typeface="Calibri"/>
              </a:rPr>
              <a:t>التي يستند اليها تفسير </a:t>
            </a:r>
            <a:r>
              <a:rPr lang="ar-IQ" sz="3600" b="1" dirty="0" smtClean="0">
                <a:ea typeface="Calibri"/>
              </a:rPr>
              <a:t>العمليات</a:t>
            </a:r>
            <a:endParaRPr lang="en-US" sz="3600" b="1" dirty="0">
              <a:ea typeface="Calibri"/>
            </a:endParaRPr>
          </a:p>
        </p:txBody>
      </p:sp>
      <p:sp>
        <p:nvSpPr>
          <p:cNvPr id="3" name="مستطيل 2"/>
          <p:cNvSpPr/>
          <p:nvPr/>
        </p:nvSpPr>
        <p:spPr>
          <a:xfrm>
            <a:off x="611560" y="1554641"/>
            <a:ext cx="7848872" cy="4818242"/>
          </a:xfrm>
          <a:prstGeom prst="rect">
            <a:avLst/>
          </a:prstGeom>
        </p:spPr>
        <p:txBody>
          <a:bodyPr wrap="square">
            <a:spAutoFit/>
          </a:bodyPr>
          <a:lstStyle/>
          <a:p>
            <a:pPr algn="just">
              <a:lnSpc>
                <a:spcPct val="115000"/>
              </a:lnSpc>
            </a:pPr>
            <a:endParaRPr lang="ar-IQ" b="1" dirty="0" smtClean="0">
              <a:ea typeface="Calibri"/>
            </a:endParaRPr>
          </a:p>
          <a:p>
            <a:pPr algn="just">
              <a:lnSpc>
                <a:spcPct val="115000"/>
              </a:lnSpc>
            </a:pPr>
            <a:endParaRPr lang="ar-IQ" b="1" dirty="0" smtClean="0">
              <a:ea typeface="Calibri"/>
            </a:endParaRPr>
          </a:p>
          <a:p>
            <a:pPr algn="just">
              <a:lnSpc>
                <a:spcPct val="115000"/>
              </a:lnSpc>
            </a:pPr>
            <a:endParaRPr lang="ar-IQ" b="1" dirty="0">
              <a:ea typeface="Calibri"/>
            </a:endParaRPr>
          </a:p>
          <a:p>
            <a:pPr algn="just">
              <a:lnSpc>
                <a:spcPct val="115000"/>
              </a:lnSpc>
            </a:pPr>
            <a:r>
              <a:rPr lang="ar-IQ" sz="2000" b="1" dirty="0" smtClean="0">
                <a:ea typeface="Calibri"/>
              </a:rPr>
              <a:t>يتخذ </a:t>
            </a:r>
            <a:r>
              <a:rPr lang="ar-IQ" sz="2000" b="1" dirty="0">
                <a:ea typeface="Calibri"/>
              </a:rPr>
              <a:t>هذا التفسير من تحليل العمليات (او المعاملات ) إلى اطرافها اساساً لتفسيرالقيد المزدوج</a:t>
            </a:r>
            <a:endParaRPr lang="en-US" sz="2000" b="1" dirty="0">
              <a:ea typeface="Calibri"/>
            </a:endParaRPr>
          </a:p>
          <a:p>
            <a:pPr algn="just">
              <a:lnSpc>
                <a:spcPct val="115000"/>
              </a:lnSpc>
            </a:pPr>
            <a:r>
              <a:rPr lang="ar-IQ" sz="2000" b="1" dirty="0">
                <a:ea typeface="Calibri"/>
              </a:rPr>
              <a:t>القيد المزدوج بمعنى أن الاهتمام ينصب على العمليات ذاتها، وذلك من حيث الاثر الذي تحدثه </a:t>
            </a:r>
            <a:endParaRPr lang="en-US" sz="2000" b="1" dirty="0">
              <a:ea typeface="Calibri"/>
            </a:endParaRPr>
          </a:p>
          <a:p>
            <a:pPr algn="just">
              <a:lnSpc>
                <a:spcPct val="115000"/>
              </a:lnSpc>
            </a:pPr>
            <a:r>
              <a:rPr lang="ar-IQ" sz="2000" b="1" dirty="0">
                <a:ea typeface="Calibri"/>
              </a:rPr>
              <a:t>كل عملية على طرفيها :</a:t>
            </a:r>
            <a:endParaRPr lang="en-US" sz="2000" b="1" dirty="0">
              <a:ea typeface="Calibri"/>
            </a:endParaRPr>
          </a:p>
          <a:p>
            <a:pPr algn="just">
              <a:lnSpc>
                <a:spcPct val="115000"/>
              </a:lnSpc>
            </a:pPr>
            <a:r>
              <a:rPr lang="ar-IQ" sz="2000" b="1" dirty="0">
                <a:ea typeface="Calibri"/>
              </a:rPr>
              <a:t>- المنشأة بصفتها كائن مستقل بذاته اي ذات شخصية معنوية مستقلة  عن شخصية مالكها .</a:t>
            </a:r>
            <a:endParaRPr lang="en-US" sz="2000" b="1" dirty="0">
              <a:ea typeface="Calibri"/>
            </a:endParaRPr>
          </a:p>
          <a:p>
            <a:pPr algn="just">
              <a:lnSpc>
                <a:spcPct val="115000"/>
              </a:lnSpc>
            </a:pPr>
            <a:r>
              <a:rPr lang="ar-IQ" sz="2000" b="1" dirty="0">
                <a:ea typeface="Calibri"/>
              </a:rPr>
              <a:t>- الغير الذي يتعامل معه او تتعامل معه المنشأة .</a:t>
            </a:r>
            <a:endParaRPr lang="en-US" sz="2000" b="1" dirty="0">
              <a:ea typeface="Calibri"/>
            </a:endParaRPr>
          </a:p>
          <a:p>
            <a:r>
              <a:rPr lang="ar-IQ" sz="2000" b="1" dirty="0">
                <a:ea typeface="Calibri"/>
              </a:rPr>
              <a:t>وعلى ذلك فإن استخدام القيد المزدوج ، وفقاً لهذا التفسير، يقتضي بالنسبة لكل عملية حركة القيم بين المنشأة كطرف في العملية والغير كطرف آخر لنفس العملية اي دون الاهتمام. </a:t>
            </a:r>
            <a:endParaRPr lang="ar-IQ" sz="2000" b="1" dirty="0" smtClean="0">
              <a:ea typeface="Calibri"/>
            </a:endParaRPr>
          </a:p>
          <a:p>
            <a:endParaRPr lang="ar-IQ" b="1" dirty="0"/>
          </a:p>
          <a:p>
            <a:endParaRPr lang="ar-IQ" b="1" dirty="0" smtClean="0"/>
          </a:p>
          <a:p>
            <a:endParaRPr lang="ar-IQ" b="1" dirty="0"/>
          </a:p>
          <a:p>
            <a:endParaRPr lang="ar-IQ" b="1" dirty="0" smtClean="0"/>
          </a:p>
          <a:p>
            <a:endParaRPr lang="ar-IQ" b="1" dirty="0"/>
          </a:p>
        </p:txBody>
      </p:sp>
    </p:spTree>
    <p:extLst>
      <p:ext uri="{BB962C8B-B14F-4D97-AF65-F5344CB8AC3E}">
        <p14:creationId xmlns:p14="http://schemas.microsoft.com/office/powerpoint/2010/main" val="3594397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sz="3200" dirty="0">
                <a:solidFill>
                  <a:prstClr val="black"/>
                </a:solidFill>
                <a:ea typeface="Calibri"/>
                <a:cs typeface="Arial"/>
              </a:rPr>
              <a:t>الأسس التي يبنى عليها تفسير المعاملات</a:t>
            </a:r>
            <a:endParaRPr lang="ar-IQ" dirty="0"/>
          </a:p>
        </p:txBody>
      </p:sp>
      <p:sp>
        <p:nvSpPr>
          <p:cNvPr id="3" name="مستطيل مستدير الزوايا 2"/>
          <p:cNvSpPr/>
          <p:nvPr/>
        </p:nvSpPr>
        <p:spPr>
          <a:xfrm>
            <a:off x="3194136" y="1412776"/>
            <a:ext cx="2890761" cy="792088"/>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ctr">
              <a:lnSpc>
                <a:spcPct val="115000"/>
              </a:lnSpc>
              <a:spcAft>
                <a:spcPts val="1000"/>
              </a:spcAft>
            </a:pPr>
            <a:r>
              <a:rPr lang="ar-IQ" b="1" dirty="0">
                <a:ea typeface="Calibri"/>
              </a:rPr>
              <a:t>العمليات المالية</a:t>
            </a:r>
            <a:endParaRPr lang="en-US" sz="1100" dirty="0">
              <a:ea typeface="Calibri"/>
              <a:cs typeface="Arial"/>
            </a:endParaRPr>
          </a:p>
        </p:txBody>
      </p:sp>
      <p:sp>
        <p:nvSpPr>
          <p:cNvPr id="4" name="مستطيل مستدير الزوايا 3"/>
          <p:cNvSpPr/>
          <p:nvPr/>
        </p:nvSpPr>
        <p:spPr>
          <a:xfrm>
            <a:off x="5364088" y="2609889"/>
            <a:ext cx="1872208" cy="457200"/>
          </a:xfrm>
          <a:prstGeom prst="roundRect">
            <a:avLst/>
          </a:prstGeom>
          <a:solidFill>
            <a:schemeClr val="accent3">
              <a:lumMod val="20000"/>
              <a:lumOff val="80000"/>
            </a:schemeClr>
          </a:solidFill>
        </p:spPr>
        <p:style>
          <a:lnRef idx="2">
            <a:schemeClr val="dk1"/>
          </a:lnRef>
          <a:fillRef idx="1">
            <a:schemeClr val="lt1"/>
          </a:fillRef>
          <a:effectRef idx="0">
            <a:schemeClr val="dk1"/>
          </a:effectRef>
          <a:fontRef idx="minor">
            <a:schemeClr val="dk1"/>
          </a:fontRef>
        </p:style>
        <p:txBody>
          <a:bodyPr rtlCol="1" anchor="ctr"/>
          <a:lstStyle/>
          <a:p>
            <a:pPr algn="ctr"/>
            <a:r>
              <a:rPr lang="ar-IQ" b="1" dirty="0" smtClean="0"/>
              <a:t>طرف اخذ</a:t>
            </a:r>
            <a:endParaRPr lang="ar-IQ" b="1" dirty="0"/>
          </a:p>
        </p:txBody>
      </p:sp>
      <p:sp>
        <p:nvSpPr>
          <p:cNvPr id="5" name="مستطيل مستدير الزوايا 4"/>
          <p:cNvSpPr/>
          <p:nvPr/>
        </p:nvSpPr>
        <p:spPr>
          <a:xfrm>
            <a:off x="1835696" y="2564904"/>
            <a:ext cx="2232248" cy="502185"/>
          </a:xfrm>
          <a:prstGeom prst="roundRect">
            <a:avLst/>
          </a:prstGeom>
          <a:solidFill>
            <a:schemeClr val="accent3">
              <a:lumMod val="20000"/>
              <a:lumOff val="80000"/>
            </a:schemeClr>
          </a:solidFill>
        </p:spPr>
        <p:style>
          <a:lnRef idx="2">
            <a:schemeClr val="dk1"/>
          </a:lnRef>
          <a:fillRef idx="1">
            <a:schemeClr val="lt1"/>
          </a:fillRef>
          <a:effectRef idx="0">
            <a:schemeClr val="dk1"/>
          </a:effectRef>
          <a:fontRef idx="minor">
            <a:schemeClr val="dk1"/>
          </a:fontRef>
        </p:style>
        <p:txBody>
          <a:bodyPr rtlCol="1" anchor="ctr"/>
          <a:lstStyle/>
          <a:p>
            <a:pPr algn="ctr"/>
            <a:r>
              <a:rPr lang="ar-IQ" b="1" dirty="0" smtClean="0"/>
              <a:t>طرف اعطى</a:t>
            </a:r>
            <a:endParaRPr lang="ar-IQ" b="1" dirty="0"/>
          </a:p>
        </p:txBody>
      </p:sp>
      <p:sp>
        <p:nvSpPr>
          <p:cNvPr id="6" name="سهم للأسفل 5"/>
          <p:cNvSpPr/>
          <p:nvPr/>
        </p:nvSpPr>
        <p:spPr>
          <a:xfrm>
            <a:off x="6084897" y="3067089"/>
            <a:ext cx="484632" cy="678092"/>
          </a:xfrm>
          <a:prstGeom prst="downArrow">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rtlCol="1" anchor="ctr"/>
          <a:lstStyle/>
          <a:p>
            <a:pPr algn="ctr"/>
            <a:endParaRPr lang="ar-IQ"/>
          </a:p>
        </p:txBody>
      </p:sp>
      <p:sp>
        <p:nvSpPr>
          <p:cNvPr id="7" name="سهم للأسفل 6"/>
          <p:cNvSpPr/>
          <p:nvPr/>
        </p:nvSpPr>
        <p:spPr>
          <a:xfrm>
            <a:off x="2709504" y="3067089"/>
            <a:ext cx="484632" cy="646654"/>
          </a:xfrm>
          <a:prstGeom prst="downArrow">
            <a:avLst/>
          </a:prstGeom>
          <a:solidFill>
            <a:schemeClr val="tx2">
              <a:lumMod val="20000"/>
              <a:lumOff val="80000"/>
            </a:schemeClr>
          </a:solidFill>
        </p:spPr>
        <p:style>
          <a:lnRef idx="2">
            <a:schemeClr val="dk1"/>
          </a:lnRef>
          <a:fillRef idx="1">
            <a:schemeClr val="lt1"/>
          </a:fillRef>
          <a:effectRef idx="0">
            <a:schemeClr val="dk1"/>
          </a:effectRef>
          <a:fontRef idx="minor">
            <a:schemeClr val="dk1"/>
          </a:fontRef>
        </p:style>
        <p:txBody>
          <a:bodyPr rtlCol="1" anchor="ctr"/>
          <a:lstStyle/>
          <a:p>
            <a:pPr algn="ctr"/>
            <a:endParaRPr lang="ar-IQ"/>
          </a:p>
        </p:txBody>
      </p:sp>
      <p:sp>
        <p:nvSpPr>
          <p:cNvPr id="8" name="شكل بيضاوي 7"/>
          <p:cNvSpPr/>
          <p:nvPr/>
        </p:nvSpPr>
        <p:spPr>
          <a:xfrm>
            <a:off x="5220072" y="3713743"/>
            <a:ext cx="2304256" cy="1011401"/>
          </a:xfrm>
          <a:prstGeom prst="ellipse">
            <a:avLst/>
          </a:prstGeom>
          <a:solidFill>
            <a:schemeClr val="accent3">
              <a:lumMod val="20000"/>
              <a:lumOff val="80000"/>
            </a:schemeClr>
          </a:solidFill>
        </p:spPr>
        <p:style>
          <a:lnRef idx="2">
            <a:schemeClr val="dk1"/>
          </a:lnRef>
          <a:fillRef idx="1">
            <a:schemeClr val="lt1"/>
          </a:fillRef>
          <a:effectRef idx="0">
            <a:schemeClr val="dk1"/>
          </a:effectRef>
          <a:fontRef idx="minor">
            <a:schemeClr val="dk1"/>
          </a:fontRef>
        </p:style>
        <p:txBody>
          <a:bodyPr rtlCol="1" anchor="ctr"/>
          <a:lstStyle/>
          <a:p>
            <a:pPr algn="ctr"/>
            <a:r>
              <a:rPr lang="ar-IQ" sz="1600" b="1" dirty="0" smtClean="0"/>
              <a:t>مدين</a:t>
            </a:r>
            <a:r>
              <a:rPr lang="ar-IQ" dirty="0" smtClean="0"/>
              <a:t> </a:t>
            </a:r>
            <a:endParaRPr lang="ar-IQ" dirty="0"/>
          </a:p>
        </p:txBody>
      </p:sp>
      <p:sp>
        <p:nvSpPr>
          <p:cNvPr id="9" name="شكل بيضاوي 8"/>
          <p:cNvSpPr/>
          <p:nvPr/>
        </p:nvSpPr>
        <p:spPr>
          <a:xfrm>
            <a:off x="1619672" y="3686899"/>
            <a:ext cx="2448272" cy="1038245"/>
          </a:xfrm>
          <a:prstGeom prst="ellipse">
            <a:avLst/>
          </a:prstGeom>
          <a:solidFill>
            <a:schemeClr val="accent3">
              <a:lumMod val="20000"/>
              <a:lumOff val="80000"/>
            </a:schemeClr>
          </a:solidFill>
        </p:spPr>
        <p:style>
          <a:lnRef idx="2">
            <a:schemeClr val="dk1"/>
          </a:lnRef>
          <a:fillRef idx="1">
            <a:schemeClr val="lt1"/>
          </a:fillRef>
          <a:effectRef idx="0">
            <a:schemeClr val="dk1"/>
          </a:effectRef>
          <a:fontRef idx="minor">
            <a:schemeClr val="dk1"/>
          </a:fontRef>
        </p:style>
        <p:txBody>
          <a:bodyPr rtlCol="1" anchor="ctr"/>
          <a:lstStyle/>
          <a:p>
            <a:pPr algn="ctr"/>
            <a:r>
              <a:rPr lang="ar-IQ" b="1" dirty="0" smtClean="0"/>
              <a:t>دائن</a:t>
            </a:r>
            <a:endParaRPr lang="ar-IQ" b="1" dirty="0"/>
          </a:p>
        </p:txBody>
      </p:sp>
      <p:cxnSp>
        <p:nvCxnSpPr>
          <p:cNvPr id="10" name="رابط كسهم مستقيم 9"/>
          <p:cNvCxnSpPr/>
          <p:nvPr/>
        </p:nvCxnSpPr>
        <p:spPr>
          <a:xfrm>
            <a:off x="4752019" y="2204864"/>
            <a:ext cx="1548173" cy="4050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رابط كسهم مستقيم 10"/>
          <p:cNvCxnSpPr/>
          <p:nvPr/>
        </p:nvCxnSpPr>
        <p:spPr>
          <a:xfrm flipH="1">
            <a:off x="2951820" y="2204864"/>
            <a:ext cx="1747912"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1713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smtClean="0">
                <a:ea typeface="Calibri"/>
                <a:cs typeface="Arial"/>
              </a:rPr>
              <a:t>امثلة توضح </a:t>
            </a:r>
            <a:r>
              <a:rPr lang="ar-IQ" dirty="0">
                <a:ea typeface="Calibri"/>
                <a:cs typeface="Arial"/>
              </a:rPr>
              <a:t>نظرية القيد </a:t>
            </a:r>
            <a:r>
              <a:rPr lang="ar-IQ" dirty="0" smtClean="0">
                <a:ea typeface="Calibri"/>
                <a:cs typeface="Arial"/>
              </a:rPr>
              <a:t>المزدوج</a:t>
            </a:r>
            <a:endParaRPr lang="ar-IQ" dirty="0"/>
          </a:p>
        </p:txBody>
      </p:sp>
      <p:sp>
        <p:nvSpPr>
          <p:cNvPr id="3" name="عنصر نائب للمحتوى 2"/>
          <p:cNvSpPr>
            <a:spLocks noGrp="1"/>
          </p:cNvSpPr>
          <p:nvPr>
            <p:ph idx="1"/>
          </p:nvPr>
        </p:nvSpPr>
        <p:spPr/>
        <p:txBody>
          <a:bodyPr>
            <a:normAutofit/>
          </a:bodyPr>
          <a:lstStyle/>
          <a:p>
            <a:pPr>
              <a:lnSpc>
                <a:spcPct val="115000"/>
              </a:lnSpc>
              <a:spcAft>
                <a:spcPts val="1000"/>
              </a:spcAft>
              <a:tabLst>
                <a:tab pos="2122805" algn="l"/>
              </a:tabLst>
            </a:pPr>
            <a:r>
              <a:rPr lang="ar-IQ" sz="2000" dirty="0" smtClean="0">
                <a:ea typeface="Calibri"/>
              </a:rPr>
              <a:t>اشترت منشأة </a:t>
            </a:r>
            <a:r>
              <a:rPr lang="ar-IQ" sz="2000" dirty="0">
                <a:ea typeface="Calibri"/>
              </a:rPr>
              <a:t>فؤاد </a:t>
            </a:r>
            <a:r>
              <a:rPr lang="ar-IQ" sz="2000" dirty="0" smtClean="0">
                <a:ea typeface="Calibri"/>
              </a:rPr>
              <a:t>من </a:t>
            </a:r>
            <a:r>
              <a:rPr lang="ar-IQ" sz="2000" dirty="0">
                <a:ea typeface="Calibri"/>
              </a:rPr>
              <a:t>الشركة التجارية بضاعة بمبلغ (٢٥٠٠٠٠) </a:t>
            </a:r>
            <a:r>
              <a:rPr lang="ar-IQ" sz="2000" dirty="0" smtClean="0">
                <a:ea typeface="Calibri"/>
              </a:rPr>
              <a:t>دينارعلى </a:t>
            </a:r>
            <a:r>
              <a:rPr lang="ar-IQ" sz="2000" dirty="0">
                <a:ea typeface="Calibri"/>
              </a:rPr>
              <a:t>الحساب فإن تحليل هذه العملية الى طرفيها من وجهة نظر المشتري والبائع يتم كما </a:t>
            </a:r>
            <a:r>
              <a:rPr lang="ar-IQ" sz="2000" dirty="0" smtClean="0">
                <a:ea typeface="Calibri"/>
              </a:rPr>
              <a:t>يلي</a:t>
            </a:r>
            <a:endParaRPr lang="ar-IQ" sz="2000" dirty="0" smtClean="0">
              <a:ea typeface="Calibri"/>
              <a:cs typeface="Arial"/>
            </a:endParaRPr>
          </a:p>
          <a:p>
            <a:pPr>
              <a:lnSpc>
                <a:spcPct val="115000"/>
              </a:lnSpc>
              <a:spcAft>
                <a:spcPts val="1000"/>
              </a:spcAft>
              <a:tabLst>
                <a:tab pos="2122805" algn="l"/>
              </a:tabLst>
            </a:pPr>
            <a:r>
              <a:rPr lang="ar-IQ" sz="2000" b="1" dirty="0" smtClean="0">
                <a:ea typeface="Calibri"/>
              </a:rPr>
              <a:t>      (1) </a:t>
            </a:r>
            <a:r>
              <a:rPr lang="ar-IQ" sz="2000" b="1" dirty="0">
                <a:ea typeface="Calibri"/>
              </a:rPr>
              <a:t>من وجهة نظر منشأة فؤاد ( المشتري </a:t>
            </a:r>
            <a:r>
              <a:rPr lang="ar-IQ" sz="2000" b="1" dirty="0" smtClean="0">
                <a:ea typeface="Calibri"/>
              </a:rPr>
              <a:t>)</a:t>
            </a:r>
          </a:p>
          <a:p>
            <a:pPr>
              <a:lnSpc>
                <a:spcPct val="115000"/>
              </a:lnSpc>
              <a:tabLst>
                <a:tab pos="2122805" algn="l"/>
                <a:tab pos="3182620" algn="l"/>
              </a:tabLst>
            </a:pPr>
            <a:r>
              <a:rPr lang="ar-IQ" sz="2000" b="1" dirty="0">
                <a:ea typeface="Calibri"/>
              </a:rPr>
              <a:t>250000</a:t>
            </a:r>
            <a:r>
              <a:rPr lang="ar-IQ" sz="2000" dirty="0">
                <a:ea typeface="Calibri"/>
              </a:rPr>
              <a:t> من حـ /  البضاعة (المشتريات) 		(طرف المدين)</a:t>
            </a:r>
            <a:endParaRPr lang="en-US" sz="1600" dirty="0">
              <a:ea typeface="Calibri"/>
              <a:cs typeface="Arial"/>
            </a:endParaRPr>
          </a:p>
          <a:p>
            <a:pPr>
              <a:lnSpc>
                <a:spcPct val="115000"/>
              </a:lnSpc>
              <a:tabLst>
                <a:tab pos="2122805" algn="l"/>
                <a:tab pos="3182620" algn="l"/>
              </a:tabLst>
            </a:pPr>
            <a:r>
              <a:rPr lang="ar-IQ" sz="2000" dirty="0">
                <a:ea typeface="Calibri"/>
              </a:rPr>
              <a:t>    </a:t>
            </a:r>
            <a:r>
              <a:rPr lang="ar-IQ" sz="2000" dirty="0" smtClean="0">
                <a:ea typeface="Calibri"/>
              </a:rPr>
              <a:t>                        </a:t>
            </a:r>
            <a:r>
              <a:rPr lang="ar-IQ" sz="2000" b="1" dirty="0" smtClean="0">
                <a:ea typeface="Calibri"/>
              </a:rPr>
              <a:t>250000</a:t>
            </a:r>
            <a:r>
              <a:rPr lang="ar-IQ" sz="2000" dirty="0" smtClean="0">
                <a:ea typeface="Calibri"/>
              </a:rPr>
              <a:t>الى </a:t>
            </a:r>
            <a:r>
              <a:rPr lang="ar-IQ" sz="2000" dirty="0">
                <a:ea typeface="Calibri"/>
              </a:rPr>
              <a:t>حـ/الشركة التجارية 		(طرف دائن </a:t>
            </a:r>
            <a:r>
              <a:rPr lang="ar-IQ" sz="2000" dirty="0" smtClean="0">
                <a:ea typeface="Calibri"/>
              </a:rPr>
              <a:t>)</a:t>
            </a:r>
            <a:endParaRPr lang="ar-IQ" sz="1600" dirty="0" smtClean="0">
              <a:ea typeface="Calibri"/>
              <a:cs typeface="Arial"/>
            </a:endParaRPr>
          </a:p>
          <a:p>
            <a:pPr>
              <a:lnSpc>
                <a:spcPct val="115000"/>
              </a:lnSpc>
              <a:tabLst>
                <a:tab pos="2122805" algn="l"/>
                <a:tab pos="3182620" algn="l"/>
              </a:tabLst>
            </a:pPr>
            <a:r>
              <a:rPr lang="ar-IQ" sz="2000" b="1" dirty="0">
                <a:ea typeface="Calibri"/>
              </a:rPr>
              <a:t> (2) من وجهة نظر الشركة التجارية ( البائع )</a:t>
            </a:r>
            <a:endParaRPr lang="ar-IQ" sz="2000" b="1" dirty="0" smtClean="0">
              <a:ea typeface="Calibri"/>
            </a:endParaRPr>
          </a:p>
          <a:p>
            <a:pPr>
              <a:lnSpc>
                <a:spcPct val="115000"/>
              </a:lnSpc>
              <a:tabLst>
                <a:tab pos="2122805" algn="l"/>
                <a:tab pos="2939415" algn="l"/>
              </a:tabLst>
            </a:pPr>
            <a:r>
              <a:rPr lang="ar-IQ" sz="2000" b="1" dirty="0">
                <a:ea typeface="Calibri"/>
              </a:rPr>
              <a:t>250000 من حـ / </a:t>
            </a:r>
            <a:r>
              <a:rPr lang="ar-IQ" sz="2400" dirty="0">
                <a:ea typeface="Calibri"/>
              </a:rPr>
              <a:t>منشاة احمد</a:t>
            </a:r>
            <a:r>
              <a:rPr lang="ar-IQ" sz="2400" b="1" dirty="0">
                <a:ea typeface="Calibri"/>
              </a:rPr>
              <a:t>             	</a:t>
            </a:r>
            <a:r>
              <a:rPr lang="ar-IQ" sz="2400" b="1" dirty="0" smtClean="0">
                <a:ea typeface="Calibri"/>
              </a:rPr>
              <a:t>                     </a:t>
            </a:r>
            <a:r>
              <a:rPr lang="ar-IQ" sz="2400" dirty="0" smtClean="0">
                <a:ea typeface="Calibri"/>
              </a:rPr>
              <a:t>( </a:t>
            </a:r>
            <a:r>
              <a:rPr lang="ar-IQ" sz="2400" dirty="0">
                <a:ea typeface="Calibri"/>
              </a:rPr>
              <a:t>طرف مدين)</a:t>
            </a:r>
            <a:endParaRPr lang="en-US" sz="2400" dirty="0">
              <a:ea typeface="Calibri"/>
              <a:cs typeface="Arial"/>
            </a:endParaRPr>
          </a:p>
          <a:p>
            <a:pPr marL="0" indent="0">
              <a:lnSpc>
                <a:spcPct val="115000"/>
              </a:lnSpc>
              <a:buNone/>
              <a:tabLst>
                <a:tab pos="2122805" algn="l"/>
                <a:tab pos="2939415" algn="l"/>
                <a:tab pos="3863975" algn="l"/>
              </a:tabLst>
            </a:pPr>
            <a:r>
              <a:rPr lang="ar-IQ" sz="2400" b="1" dirty="0" smtClean="0">
                <a:ea typeface="Calibri"/>
              </a:rPr>
              <a:t>          250000الى </a:t>
            </a:r>
            <a:r>
              <a:rPr lang="ar-IQ" sz="2400" b="1" dirty="0">
                <a:ea typeface="Calibri"/>
              </a:rPr>
              <a:t>حـ/ </a:t>
            </a:r>
            <a:r>
              <a:rPr lang="ar-IQ" sz="2400" dirty="0">
                <a:ea typeface="Calibri"/>
              </a:rPr>
              <a:t>البضاعة (المبيعات</a:t>
            </a:r>
            <a:r>
              <a:rPr lang="ar-IQ" sz="2400" dirty="0" smtClean="0">
                <a:ea typeface="Calibri"/>
              </a:rPr>
              <a:t>)</a:t>
            </a:r>
            <a:r>
              <a:rPr lang="ar-IQ" sz="2400" b="1" dirty="0" smtClean="0">
                <a:ea typeface="Calibri"/>
              </a:rPr>
              <a:t>                         </a:t>
            </a:r>
            <a:r>
              <a:rPr lang="ar-IQ" sz="2400" dirty="0" smtClean="0">
                <a:ea typeface="Calibri"/>
              </a:rPr>
              <a:t>(</a:t>
            </a:r>
            <a:r>
              <a:rPr lang="ar-IQ" sz="2400" dirty="0">
                <a:ea typeface="Calibri"/>
              </a:rPr>
              <a:t>طرف دائن)</a:t>
            </a:r>
            <a:endParaRPr lang="en-US" sz="2400" dirty="0">
              <a:ea typeface="Calibri"/>
              <a:cs typeface="Arial"/>
            </a:endParaRPr>
          </a:p>
          <a:p>
            <a:pPr>
              <a:lnSpc>
                <a:spcPct val="115000"/>
              </a:lnSpc>
              <a:spcAft>
                <a:spcPts val="1000"/>
              </a:spcAft>
              <a:tabLst>
                <a:tab pos="2122805" algn="l"/>
              </a:tabLst>
            </a:pPr>
            <a:endParaRPr lang="en-US" sz="2000" dirty="0">
              <a:ea typeface="Calibri"/>
              <a:cs typeface="Arial"/>
            </a:endParaRPr>
          </a:p>
        </p:txBody>
      </p:sp>
    </p:spTree>
    <p:extLst>
      <p:ext uri="{BB962C8B-B14F-4D97-AF65-F5344CB8AC3E}">
        <p14:creationId xmlns:p14="http://schemas.microsoft.com/office/powerpoint/2010/main" val="3472398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435280" cy="6394722"/>
          </a:xfrm>
        </p:spPr>
        <p:txBody>
          <a:bodyPr>
            <a:normAutofit fontScale="90000"/>
          </a:bodyPr>
          <a:lstStyle/>
          <a:p>
            <a:pPr algn="r">
              <a:lnSpc>
                <a:spcPct val="115000"/>
              </a:lnSpc>
              <a:spcAft>
                <a:spcPts val="1000"/>
              </a:spcAft>
              <a:tabLst>
                <a:tab pos="965200" algn="l"/>
                <a:tab pos="2637155" algn="ctr"/>
                <a:tab pos="2997835" algn="l"/>
              </a:tabLst>
            </a:pPr>
            <a:r>
              <a:rPr lang="ar-IQ" sz="3600" b="1" dirty="0">
                <a:ea typeface="Calibri"/>
                <a:cs typeface="Arial"/>
              </a:rPr>
              <a:t>مثـــــــــــال رقم (1)</a:t>
            </a:r>
            <a:r>
              <a:rPr lang="en-US" sz="3600" dirty="0">
                <a:ea typeface="Calibri"/>
                <a:cs typeface="Arial"/>
              </a:rPr>
              <a:t/>
            </a:r>
            <a:br>
              <a:rPr lang="en-US" sz="3600" dirty="0">
                <a:ea typeface="Calibri"/>
                <a:cs typeface="Arial"/>
              </a:rPr>
            </a:br>
            <a:r>
              <a:rPr lang="ar-IQ" sz="3600" dirty="0">
                <a:ea typeface="Calibri"/>
                <a:cs typeface="Arial"/>
              </a:rPr>
              <a:t>بتاريخ 1/1 اشترت منشاة سمير بضاعة من محلات الانوار بمبلغ 1200000 دينار سددت منها 300000 دينار نقدا من الصندوق .</a:t>
            </a:r>
            <a:r>
              <a:rPr lang="en-US" sz="3600" dirty="0">
                <a:ea typeface="Calibri"/>
                <a:cs typeface="Arial"/>
              </a:rPr>
              <a:t/>
            </a:r>
            <a:br>
              <a:rPr lang="en-US" sz="3600" dirty="0">
                <a:ea typeface="Calibri"/>
                <a:cs typeface="Arial"/>
              </a:rPr>
            </a:br>
            <a:r>
              <a:rPr lang="ar-IQ" sz="3600" dirty="0">
                <a:ea typeface="Calibri"/>
                <a:cs typeface="Arial"/>
              </a:rPr>
              <a:t>وتسجل العملية  في دفاتر منشاة سمير بالقيد المحاسبي التالي:</a:t>
            </a:r>
            <a:r>
              <a:rPr lang="en-US" sz="3600" dirty="0">
                <a:ea typeface="Calibri"/>
                <a:cs typeface="Arial"/>
              </a:rPr>
              <a:t/>
            </a:r>
            <a:br>
              <a:rPr lang="en-US" sz="3600" dirty="0">
                <a:ea typeface="Calibri"/>
                <a:cs typeface="Arial"/>
              </a:rPr>
            </a:br>
            <a:r>
              <a:rPr lang="ar-IQ" sz="3600" dirty="0">
                <a:ea typeface="Calibri"/>
                <a:cs typeface="Arial"/>
              </a:rPr>
              <a:t>1200000من حـ/  البضاعة ( المشتريات )    (الطرف مدين)	</a:t>
            </a:r>
            <a:r>
              <a:rPr lang="en-US" sz="3600" dirty="0">
                <a:ea typeface="Calibri"/>
                <a:cs typeface="Arial"/>
              </a:rPr>
              <a:t/>
            </a:r>
            <a:br>
              <a:rPr lang="en-US" sz="3600" dirty="0">
                <a:ea typeface="Calibri"/>
                <a:cs typeface="Arial"/>
              </a:rPr>
            </a:br>
            <a:r>
              <a:rPr lang="ar-IQ" sz="3600" dirty="0">
                <a:ea typeface="Calibri"/>
                <a:cs typeface="Arial"/>
              </a:rPr>
              <a:t>    </a:t>
            </a:r>
            <a:r>
              <a:rPr lang="ar-IQ" sz="3600" dirty="0" smtClean="0">
                <a:ea typeface="Calibri"/>
                <a:cs typeface="Arial"/>
              </a:rPr>
              <a:t>          </a:t>
            </a:r>
            <a:r>
              <a:rPr lang="ar-IQ" sz="3600" dirty="0">
                <a:ea typeface="Calibri"/>
                <a:cs typeface="Arial"/>
              </a:rPr>
              <a:t>	300000الى حـ/ الصندوق   </a:t>
            </a:r>
            <a:r>
              <a:rPr lang="ar-IQ" sz="3600" dirty="0" smtClean="0">
                <a:ea typeface="Calibri"/>
                <a:cs typeface="Arial"/>
              </a:rPr>
              <a:t>       (</a:t>
            </a:r>
            <a:r>
              <a:rPr lang="ar-IQ" sz="3600" dirty="0">
                <a:ea typeface="Calibri"/>
                <a:cs typeface="Arial"/>
              </a:rPr>
              <a:t>طرف دائن )</a:t>
            </a:r>
            <a:r>
              <a:rPr lang="en-US" sz="3600" dirty="0">
                <a:ea typeface="Calibri"/>
                <a:cs typeface="Arial"/>
              </a:rPr>
              <a:t/>
            </a:r>
            <a:br>
              <a:rPr lang="en-US" sz="3600" dirty="0">
                <a:ea typeface="Calibri"/>
                <a:cs typeface="Arial"/>
              </a:rPr>
            </a:br>
            <a:r>
              <a:rPr lang="ar-IQ" sz="3600" dirty="0">
                <a:ea typeface="Calibri"/>
                <a:cs typeface="Arial"/>
              </a:rPr>
              <a:t>	</a:t>
            </a:r>
            <a:r>
              <a:rPr lang="ar-IQ" sz="3600" dirty="0" smtClean="0">
                <a:ea typeface="Calibri"/>
                <a:cs typeface="Arial"/>
              </a:rPr>
              <a:t>               900000الى </a:t>
            </a:r>
            <a:r>
              <a:rPr lang="ar-IQ" sz="3600" dirty="0">
                <a:ea typeface="Calibri"/>
                <a:cs typeface="Arial"/>
              </a:rPr>
              <a:t>حـ/ محلات ا </a:t>
            </a:r>
            <a:r>
              <a:rPr lang="ar-IQ" sz="3600" dirty="0" smtClean="0">
                <a:ea typeface="Calibri"/>
                <a:cs typeface="Arial"/>
              </a:rPr>
              <a:t>لانوار  (</a:t>
            </a:r>
            <a:r>
              <a:rPr lang="ar-IQ" sz="3600" dirty="0">
                <a:ea typeface="Calibri"/>
                <a:cs typeface="Arial"/>
              </a:rPr>
              <a:t>طرف دائن)</a:t>
            </a:r>
            <a:r>
              <a:rPr lang="en-US" sz="3600" dirty="0">
                <a:ea typeface="Calibri"/>
                <a:cs typeface="Arial"/>
              </a:rPr>
              <a:t/>
            </a:r>
            <a:br>
              <a:rPr lang="en-US" sz="3600" dirty="0">
                <a:ea typeface="Calibri"/>
                <a:cs typeface="Arial"/>
              </a:rPr>
            </a:br>
            <a:endParaRPr lang="ar-IQ" sz="3600" dirty="0"/>
          </a:p>
        </p:txBody>
      </p:sp>
    </p:spTree>
    <p:extLst>
      <p:ext uri="{BB962C8B-B14F-4D97-AF65-F5344CB8AC3E}">
        <p14:creationId xmlns:p14="http://schemas.microsoft.com/office/powerpoint/2010/main" val="2294487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74638"/>
            <a:ext cx="8640960" cy="6394722"/>
          </a:xfrm>
        </p:spPr>
        <p:txBody>
          <a:bodyPr>
            <a:normAutofit/>
          </a:bodyPr>
          <a:lstStyle/>
          <a:p>
            <a:pPr algn="r">
              <a:lnSpc>
                <a:spcPct val="115000"/>
              </a:lnSpc>
              <a:spcAft>
                <a:spcPts val="1000"/>
              </a:spcAft>
              <a:tabLst>
                <a:tab pos="965200" algn="l"/>
                <a:tab pos="2929890" algn="l"/>
                <a:tab pos="3202305" algn="l"/>
              </a:tabLst>
            </a:pPr>
            <a:r>
              <a:rPr lang="ar-IQ" sz="2800" b="1" dirty="0">
                <a:ea typeface="Calibri"/>
                <a:cs typeface="Arial"/>
              </a:rPr>
              <a:t>مثـــــــــــال رقم (</a:t>
            </a:r>
            <a:r>
              <a:rPr lang="fa-IR" sz="2800" b="1" dirty="0">
                <a:ea typeface="Calibri"/>
                <a:cs typeface="Arial"/>
              </a:rPr>
              <a:t>2)</a:t>
            </a:r>
            <a:r>
              <a:rPr lang="en-US" sz="2800" dirty="0">
                <a:ea typeface="Calibri"/>
                <a:cs typeface="Arial"/>
              </a:rPr>
              <a:t/>
            </a:r>
            <a:br>
              <a:rPr lang="en-US" sz="2800" dirty="0">
                <a:ea typeface="Calibri"/>
                <a:cs typeface="Arial"/>
              </a:rPr>
            </a:br>
            <a:r>
              <a:rPr lang="ar-IQ" sz="2800" dirty="0">
                <a:ea typeface="Calibri"/>
                <a:cs typeface="Arial"/>
              </a:rPr>
              <a:t>بتاريخ 5 / منه باعت منشأة سمير بضاعة الى المؤسسة الحديثة بمبلغ ( </a:t>
            </a:r>
            <a:r>
              <a:rPr lang="fa-IR" sz="2800" dirty="0">
                <a:ea typeface="Calibri"/>
                <a:cs typeface="Arial"/>
              </a:rPr>
              <a:t>۱۸۰۰۰۰۰) </a:t>
            </a:r>
            <a:r>
              <a:rPr lang="ar-IQ" sz="2800" dirty="0">
                <a:ea typeface="Calibri"/>
                <a:cs typeface="Arial"/>
              </a:rPr>
              <a:t>دينار حصلت نصف القيمة نقداً اودعته الصندوق .</a:t>
            </a:r>
            <a:r>
              <a:rPr lang="en-US" sz="2800" dirty="0">
                <a:ea typeface="Calibri"/>
                <a:cs typeface="Arial"/>
              </a:rPr>
              <a:t/>
            </a:r>
            <a:br>
              <a:rPr lang="en-US" sz="2800" dirty="0">
                <a:ea typeface="Calibri"/>
                <a:cs typeface="Arial"/>
              </a:rPr>
            </a:br>
            <a:r>
              <a:rPr lang="ar-IQ" sz="2800" dirty="0">
                <a:ea typeface="Calibri"/>
                <a:cs typeface="Arial"/>
              </a:rPr>
              <a:t>900000من حـ/ الصندوق   </a:t>
            </a:r>
            <a:r>
              <a:rPr lang="ar-IQ" sz="2800" dirty="0" smtClean="0">
                <a:ea typeface="Calibri"/>
                <a:cs typeface="Arial"/>
              </a:rPr>
              <a:t>                       (</a:t>
            </a:r>
            <a:r>
              <a:rPr lang="ar-IQ" sz="2800" dirty="0">
                <a:ea typeface="Calibri"/>
                <a:cs typeface="Arial"/>
              </a:rPr>
              <a:t>طرف مدين)</a:t>
            </a:r>
            <a:r>
              <a:rPr lang="en-US" sz="2800" dirty="0">
                <a:ea typeface="Calibri"/>
                <a:cs typeface="Arial"/>
              </a:rPr>
              <a:t/>
            </a:r>
            <a:br>
              <a:rPr lang="en-US" sz="2800" dirty="0">
                <a:ea typeface="Calibri"/>
                <a:cs typeface="Arial"/>
              </a:rPr>
            </a:br>
            <a:r>
              <a:rPr lang="ar-IQ" sz="2800" dirty="0">
                <a:ea typeface="Calibri"/>
                <a:cs typeface="Arial"/>
              </a:rPr>
              <a:t> 900000من حـ/ الموسسة الحديثة   </a:t>
            </a:r>
            <a:r>
              <a:rPr lang="ar-IQ" sz="2800" dirty="0" smtClean="0">
                <a:ea typeface="Calibri"/>
                <a:cs typeface="Arial"/>
              </a:rPr>
              <a:t>             (</a:t>
            </a:r>
            <a:r>
              <a:rPr lang="ar-IQ" sz="2800" dirty="0">
                <a:ea typeface="Calibri"/>
                <a:cs typeface="Arial"/>
              </a:rPr>
              <a:t>طرف مدين)</a:t>
            </a:r>
            <a:r>
              <a:rPr lang="en-US" sz="2800" dirty="0">
                <a:ea typeface="Calibri"/>
                <a:cs typeface="Arial"/>
              </a:rPr>
              <a:t/>
            </a:r>
            <a:br>
              <a:rPr lang="en-US" sz="2800" dirty="0">
                <a:ea typeface="Calibri"/>
                <a:cs typeface="Arial"/>
              </a:rPr>
            </a:br>
            <a:r>
              <a:rPr lang="ar-IQ" sz="2800" dirty="0">
                <a:ea typeface="Calibri"/>
                <a:cs typeface="Arial"/>
              </a:rPr>
              <a:t>   	</a:t>
            </a:r>
            <a:r>
              <a:rPr lang="ar-IQ" sz="2800" dirty="0" smtClean="0">
                <a:ea typeface="Calibri"/>
                <a:cs typeface="Arial"/>
              </a:rPr>
              <a:t>           1800000الى </a:t>
            </a:r>
            <a:r>
              <a:rPr lang="ar-IQ" sz="2800" dirty="0">
                <a:ea typeface="Calibri"/>
                <a:cs typeface="Arial"/>
              </a:rPr>
              <a:t>ح/ البضاعة (المبيعات</a:t>
            </a:r>
            <a:r>
              <a:rPr lang="ar-IQ" sz="2800" dirty="0" smtClean="0">
                <a:ea typeface="Calibri"/>
                <a:cs typeface="Arial"/>
              </a:rPr>
              <a:t>) </a:t>
            </a:r>
            <a:r>
              <a:rPr lang="ar-IQ" sz="2800" dirty="0">
                <a:ea typeface="Calibri"/>
                <a:cs typeface="Arial"/>
              </a:rPr>
              <a:t>(طرف دائن)</a:t>
            </a:r>
            <a:br>
              <a:rPr lang="ar-IQ" sz="2800" dirty="0">
                <a:ea typeface="Calibri"/>
                <a:cs typeface="Arial"/>
              </a:rPr>
            </a:br>
            <a:endParaRPr lang="ar-IQ" sz="2800" dirty="0"/>
          </a:p>
        </p:txBody>
      </p:sp>
    </p:spTree>
    <p:extLst>
      <p:ext uri="{BB962C8B-B14F-4D97-AF65-F5344CB8AC3E}">
        <p14:creationId xmlns:p14="http://schemas.microsoft.com/office/powerpoint/2010/main" val="1044310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a:bodyPr>
          <a:lstStyle/>
          <a:p>
            <a:pPr algn="r">
              <a:lnSpc>
                <a:spcPct val="115000"/>
              </a:lnSpc>
              <a:spcAft>
                <a:spcPts val="1000"/>
              </a:spcAft>
              <a:tabLst>
                <a:tab pos="965200" algn="l"/>
                <a:tab pos="2637155" algn="ctr"/>
                <a:tab pos="2997835" algn="l"/>
              </a:tabLst>
            </a:pPr>
            <a:r>
              <a:rPr lang="ar-IQ" sz="2400" b="1" dirty="0">
                <a:ea typeface="Calibri"/>
                <a:cs typeface="Arial"/>
              </a:rPr>
              <a:t>مثال رقم </a:t>
            </a:r>
            <a:r>
              <a:rPr lang="ar-IQ" sz="2400" b="1" dirty="0" smtClean="0">
                <a:ea typeface="Calibri"/>
                <a:cs typeface="Arial"/>
              </a:rPr>
              <a:t>(3</a:t>
            </a:r>
            <a:r>
              <a:rPr lang="fa-IR" sz="2400" b="1" dirty="0" smtClean="0">
                <a:ea typeface="Calibri"/>
                <a:cs typeface="Arial"/>
              </a:rPr>
              <a:t>) </a:t>
            </a:r>
            <a:r>
              <a:rPr lang="ar-IQ" sz="2400" b="1" dirty="0">
                <a:ea typeface="Calibri"/>
                <a:cs typeface="Arial"/>
              </a:rPr>
              <a:t>عملية تحصيل دين مستحق</a:t>
            </a:r>
            <a:r>
              <a:rPr lang="en-US" sz="2400" dirty="0">
                <a:ea typeface="Calibri"/>
                <a:cs typeface="Arial"/>
              </a:rPr>
              <a:t/>
            </a:r>
            <a:br>
              <a:rPr lang="en-US" sz="2400" dirty="0">
                <a:ea typeface="Calibri"/>
                <a:cs typeface="Arial"/>
              </a:rPr>
            </a:br>
            <a:r>
              <a:rPr lang="ar-IQ" sz="2400" dirty="0">
                <a:ea typeface="Calibri"/>
                <a:cs typeface="Arial"/>
              </a:rPr>
              <a:t>بتاريخ 13 / منه حصلت المنشأة نقداً قيمة المستحق لها على محلات النصر.</a:t>
            </a:r>
            <a:r>
              <a:rPr lang="en-US" sz="2400" dirty="0">
                <a:ea typeface="Calibri"/>
                <a:cs typeface="Arial"/>
              </a:rPr>
              <a:t/>
            </a:r>
            <a:br>
              <a:rPr lang="en-US" sz="2400" dirty="0">
                <a:ea typeface="Calibri"/>
                <a:cs typeface="Arial"/>
              </a:rPr>
            </a:br>
            <a:r>
              <a:rPr lang="ar-IQ" sz="2400" dirty="0">
                <a:ea typeface="Calibri"/>
                <a:cs typeface="Arial"/>
              </a:rPr>
              <a:t>قيد العملية/........وتسجل العملية  في دفاتر منشاة سمير بالقيد المحاسبي التالي:</a:t>
            </a:r>
            <a:r>
              <a:rPr lang="en-US" sz="2400" dirty="0">
                <a:ea typeface="Calibri"/>
                <a:cs typeface="Arial"/>
              </a:rPr>
              <a:t/>
            </a:r>
            <a:br>
              <a:rPr lang="en-US" sz="2400" dirty="0">
                <a:ea typeface="Calibri"/>
                <a:cs typeface="Arial"/>
              </a:rPr>
            </a:br>
            <a:r>
              <a:rPr lang="ar-IQ" sz="2400" dirty="0">
                <a:ea typeface="Calibri"/>
                <a:cs typeface="Arial"/>
              </a:rPr>
              <a:t>200000من حـ/ الصندوق 	    (طرف مدين)</a:t>
            </a:r>
            <a:r>
              <a:rPr lang="en-US" sz="2400" dirty="0">
                <a:ea typeface="Calibri"/>
                <a:cs typeface="Arial"/>
              </a:rPr>
              <a:t/>
            </a:r>
            <a:br>
              <a:rPr lang="en-US" sz="2400" dirty="0">
                <a:ea typeface="Calibri"/>
                <a:cs typeface="Arial"/>
              </a:rPr>
            </a:br>
            <a:r>
              <a:rPr lang="ar-IQ" sz="2400" dirty="0">
                <a:ea typeface="Calibri"/>
                <a:cs typeface="Arial"/>
              </a:rPr>
              <a:t>      </a:t>
            </a:r>
            <a:r>
              <a:rPr lang="ar-IQ" sz="2400" dirty="0" smtClean="0">
                <a:ea typeface="Calibri"/>
                <a:cs typeface="Arial"/>
              </a:rPr>
              <a:t>200000الى </a:t>
            </a:r>
            <a:r>
              <a:rPr lang="ar-IQ" sz="2400" dirty="0">
                <a:ea typeface="Calibri"/>
                <a:cs typeface="Arial"/>
              </a:rPr>
              <a:t>حـ/ </a:t>
            </a:r>
            <a:r>
              <a:rPr lang="ar-IQ" sz="2400" dirty="0" smtClean="0">
                <a:ea typeface="Calibri"/>
                <a:cs typeface="Arial"/>
              </a:rPr>
              <a:t>محلات </a:t>
            </a:r>
            <a:r>
              <a:rPr lang="ar-IQ" sz="2400" dirty="0">
                <a:ea typeface="Calibri"/>
                <a:cs typeface="Arial"/>
              </a:rPr>
              <a:t>النصر   		 (   طرف دائن</a:t>
            </a:r>
            <a:r>
              <a:rPr lang="ar-IQ" sz="2400" dirty="0" smtClean="0">
                <a:ea typeface="Calibri"/>
                <a:cs typeface="Arial"/>
              </a:rPr>
              <a:t>)</a:t>
            </a:r>
            <a:br>
              <a:rPr lang="ar-IQ" sz="2400" dirty="0" smtClean="0">
                <a:ea typeface="Calibri"/>
                <a:cs typeface="Arial"/>
              </a:rPr>
            </a:br>
            <a:r>
              <a:rPr lang="ar-IQ" sz="2400" b="1" dirty="0">
                <a:ea typeface="Calibri"/>
                <a:cs typeface="Arial"/>
              </a:rPr>
              <a:t>مثال رقم </a:t>
            </a:r>
            <a:r>
              <a:rPr lang="ar-IQ" sz="2400" b="1" dirty="0" smtClean="0">
                <a:ea typeface="Calibri"/>
                <a:cs typeface="Arial"/>
              </a:rPr>
              <a:t>(4</a:t>
            </a:r>
            <a:r>
              <a:rPr lang="fa-IR" sz="2400" b="1" dirty="0" smtClean="0">
                <a:ea typeface="Calibri"/>
                <a:cs typeface="Arial"/>
              </a:rPr>
              <a:t>) </a:t>
            </a:r>
            <a:r>
              <a:rPr lang="ar-IQ" sz="2400" b="1" dirty="0">
                <a:ea typeface="Calibri"/>
                <a:cs typeface="Arial"/>
              </a:rPr>
              <a:t>عملية دفع ايجار المحل</a:t>
            </a:r>
            <a:r>
              <a:rPr lang="en-US" sz="1800" dirty="0">
                <a:ea typeface="Calibri"/>
                <a:cs typeface="Arial"/>
              </a:rPr>
              <a:t/>
            </a:r>
            <a:br>
              <a:rPr lang="en-US" sz="1800" dirty="0">
                <a:ea typeface="Calibri"/>
                <a:cs typeface="Arial"/>
              </a:rPr>
            </a:br>
            <a:r>
              <a:rPr lang="ar-IQ" sz="2400" dirty="0">
                <a:ea typeface="Calibri"/>
                <a:cs typeface="Arial"/>
              </a:rPr>
              <a:t>بتاريخ 15 / منه سددت منشأة سمير مبلغ 50000 ديناراً نقداً قيمة ايجار المحل التي</a:t>
            </a:r>
            <a:r>
              <a:rPr lang="en-US" sz="1800" dirty="0">
                <a:ea typeface="Calibri"/>
                <a:cs typeface="Arial"/>
              </a:rPr>
              <a:t/>
            </a:r>
            <a:br>
              <a:rPr lang="en-US" sz="1800" dirty="0">
                <a:ea typeface="Calibri"/>
                <a:cs typeface="Arial"/>
              </a:rPr>
            </a:br>
            <a:r>
              <a:rPr lang="ar-IQ" sz="2400" dirty="0">
                <a:ea typeface="Calibri"/>
                <a:cs typeface="Arial"/>
              </a:rPr>
              <a:t>تزاول فيه نشاطها.</a:t>
            </a:r>
            <a:r>
              <a:rPr lang="en-US" sz="1800" dirty="0">
                <a:ea typeface="Calibri"/>
                <a:cs typeface="Arial"/>
              </a:rPr>
              <a:t/>
            </a:r>
            <a:br>
              <a:rPr lang="en-US" sz="1800" dirty="0">
                <a:ea typeface="Calibri"/>
                <a:cs typeface="Arial"/>
              </a:rPr>
            </a:br>
            <a:r>
              <a:rPr lang="en-US" sz="2400" dirty="0">
                <a:latin typeface="Arial"/>
                <a:ea typeface="Calibri"/>
                <a:cs typeface="Arial"/>
              </a:rPr>
              <a:t>  </a:t>
            </a:r>
            <a:r>
              <a:rPr lang="ar-IQ" sz="2400" dirty="0">
                <a:latin typeface="Arial"/>
                <a:ea typeface="Calibri"/>
                <a:cs typeface="Arial"/>
              </a:rPr>
              <a:t>قيد العملية/........وتسجل العملية  في دفاتر منشاة سمير بالقيد المحاسبي التالي:</a:t>
            </a:r>
            <a:r>
              <a:rPr lang="en-US" sz="1800" dirty="0">
                <a:ea typeface="Calibri"/>
                <a:cs typeface="Arial"/>
              </a:rPr>
              <a:t/>
            </a:r>
            <a:br>
              <a:rPr lang="en-US" sz="1800" dirty="0">
                <a:ea typeface="Calibri"/>
                <a:cs typeface="Arial"/>
              </a:rPr>
            </a:br>
            <a:r>
              <a:rPr lang="en-US" sz="1800" dirty="0">
                <a:latin typeface="Arial"/>
                <a:ea typeface="Calibri"/>
                <a:cs typeface="Arial"/>
              </a:rPr>
              <a:t> </a:t>
            </a:r>
            <a:r>
              <a:rPr lang="en-US" sz="1800" dirty="0">
                <a:ea typeface="Calibri"/>
                <a:cs typeface="Arial"/>
              </a:rPr>
              <a:t/>
            </a:r>
            <a:br>
              <a:rPr lang="en-US" sz="1800" dirty="0">
                <a:ea typeface="Calibri"/>
                <a:cs typeface="Arial"/>
              </a:rPr>
            </a:br>
            <a:r>
              <a:rPr lang="ar-IQ" sz="2400" dirty="0">
                <a:cs typeface="Arial"/>
              </a:rPr>
              <a:t>50000من حـ/ ايجار </a:t>
            </a:r>
            <a:r>
              <a:rPr lang="ar-IQ" sz="2400" dirty="0" smtClean="0">
                <a:cs typeface="Arial"/>
              </a:rPr>
              <a:t>المحل          </a:t>
            </a:r>
            <a:r>
              <a:rPr lang="ar-IQ" sz="2400" dirty="0">
                <a:cs typeface="Arial"/>
              </a:rPr>
              <a:t>(طرف مدين ) </a:t>
            </a:r>
            <a:r>
              <a:rPr lang="ar-IQ" sz="2400" dirty="0">
                <a:ea typeface="Calibri"/>
                <a:cs typeface="Arial"/>
              </a:rPr>
              <a:t>    </a:t>
            </a:r>
            <a:r>
              <a:rPr lang="ar-IQ" sz="2400" dirty="0" smtClean="0">
                <a:ea typeface="Calibri"/>
                <a:cs typeface="Arial"/>
              </a:rPr>
              <a:t/>
            </a:r>
            <a:br>
              <a:rPr lang="ar-IQ" sz="2400" dirty="0" smtClean="0">
                <a:ea typeface="Calibri"/>
                <a:cs typeface="Arial"/>
              </a:rPr>
            </a:br>
            <a:r>
              <a:rPr lang="ar-IQ" sz="2400" dirty="0" smtClean="0">
                <a:ea typeface="Calibri"/>
                <a:cs typeface="Arial"/>
              </a:rPr>
              <a:t>                           50000الى </a:t>
            </a:r>
            <a:r>
              <a:rPr lang="ar-IQ" sz="2400" dirty="0">
                <a:ea typeface="Calibri"/>
                <a:cs typeface="Arial"/>
              </a:rPr>
              <a:t>حـ/ </a:t>
            </a:r>
            <a:r>
              <a:rPr lang="ar-IQ" sz="2400" dirty="0" smtClean="0">
                <a:ea typeface="Calibri"/>
                <a:cs typeface="Arial"/>
              </a:rPr>
              <a:t>الصندوق  </a:t>
            </a:r>
            <a:r>
              <a:rPr lang="ar-IQ" sz="2400" dirty="0">
                <a:ea typeface="Calibri"/>
                <a:cs typeface="Arial"/>
              </a:rPr>
              <a:t>(طرف دائن)</a:t>
            </a:r>
            <a:r>
              <a:rPr lang="en-US" sz="1800" dirty="0">
                <a:ea typeface="Calibri"/>
                <a:cs typeface="Arial"/>
              </a:rPr>
              <a:t/>
            </a:r>
            <a:br>
              <a:rPr lang="en-US" sz="1800" dirty="0">
                <a:ea typeface="Calibri"/>
                <a:cs typeface="Arial"/>
              </a:rPr>
            </a:br>
            <a:endParaRPr lang="en-US" sz="2400" dirty="0">
              <a:ea typeface="Calibri"/>
              <a:cs typeface="Arial"/>
            </a:endParaRPr>
          </a:p>
        </p:txBody>
      </p:sp>
    </p:spTree>
    <p:extLst>
      <p:ext uri="{BB962C8B-B14F-4D97-AF65-F5344CB8AC3E}">
        <p14:creationId xmlns:p14="http://schemas.microsoft.com/office/powerpoint/2010/main" val="429127070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441</Words>
  <Application>Microsoft Office PowerPoint</Application>
  <PresentationFormat>عرض على الشاشة (3:4)‏</PresentationFormat>
  <Paragraphs>48</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نسق Office</vt:lpstr>
      <vt:lpstr>جامعة الموصل                                      كلية الإدارة والاقتصاد                                                  قسم الإدارة الصناعية</vt:lpstr>
      <vt:lpstr> القيد المزدوج </vt:lpstr>
      <vt:lpstr>تفسيرات لاستخدام نظرية القيد المزدوج:</vt:lpstr>
      <vt:lpstr>المقومات التي يستند اليها تفسير العمليات</vt:lpstr>
      <vt:lpstr>الأسس التي يبنى عليها تفسير المعاملات</vt:lpstr>
      <vt:lpstr>امثلة توضح نظرية القيد المزدوج</vt:lpstr>
      <vt:lpstr>مثـــــــــــال رقم (1) بتاريخ 1/1 اشترت منشاة سمير بضاعة من محلات الانوار بمبلغ 1200000 دينار سددت منها 300000 دينار نقدا من الصندوق . وتسجل العملية  في دفاتر منشاة سمير بالقيد المحاسبي التالي: 1200000من حـ/  البضاعة ( المشتريات )    (الطرف مدين)                 300000الى حـ/ الصندوق          (طرف دائن )                 900000الى حـ/ محلات ا لانوار  (طرف دائن) </vt:lpstr>
      <vt:lpstr>مثـــــــــــال رقم (2) بتاريخ 5 / منه باعت منشأة سمير بضاعة الى المؤسسة الحديثة بمبلغ ( ۱۸۰۰۰۰۰) دينار حصلت نصف القيمة نقداً اودعته الصندوق . 900000من حـ/ الصندوق                          (طرف مدين)  900000من حـ/ الموسسة الحديثة                (طرف مدين)                1800000الى ح/ البضاعة (المبيعات) (طرف دائن) </vt:lpstr>
      <vt:lpstr>مثال رقم (3) عملية تحصيل دين مستحق بتاريخ 13 / منه حصلت المنشأة نقداً قيمة المستحق لها على محلات النصر. قيد العملية/........وتسجل العملية  في دفاتر منشاة سمير بالقيد المحاسبي التالي: 200000من حـ/ الصندوق      (طرف مدين)       200000الى حـ/ محلات النصر      (   طرف دائن) مثال رقم (4) عملية دفع ايجار المحل بتاريخ 15 / منه سددت منشأة سمير مبلغ 50000 ديناراً نقداً قيمة ايجار المحل التي تزاول فيه نشاطها.   قيد العملية/........وتسجل العملية  في دفاتر منشاة سمير بالقيد المحاسبي التالي:   50000من حـ/ ايجار المحل          (طرف مدين )                                 50000الى حـ/ الصندوق  (طرف دائن) </vt:lpstr>
      <vt:lpstr>مثال (5) منه قامت منشأة سمير بسداد قيمة المستحق عليها لشركة الآثاث الحديثة نقداً. 1000000من حـ/ شركة الاثاث الحديثة    (طرف مدين)       1000000الى حـ/ الصندوق    (طرف دائن) مثال رقم (6) بيع بضاعة على الحساب بتاريخ 10 منه باعث منشأة سمير بضاعة بمبلغ ۲۰۰۰۰۰ دینار على الحساب إلى محلات النصر.  200000من حـ/ محلات النصر                      (طرف مدين)        200000الى ح/  البضاعة (المبيعات)         (طرف دائن) </vt:lpstr>
    </vt:vector>
  </TitlesOfParts>
  <Company>المستقبل للحاسبات - سنجار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الموصل                                      كلية الإدارة والاقتصاد                                                  قسم الإدارة الصناعية</dc:title>
  <dc:creator>acer</dc:creator>
  <cp:lastModifiedBy>acer</cp:lastModifiedBy>
  <cp:revision>18</cp:revision>
  <dcterms:created xsi:type="dcterms:W3CDTF">2024-06-15T19:07:27Z</dcterms:created>
  <dcterms:modified xsi:type="dcterms:W3CDTF">2024-06-25T14:31:59Z</dcterms:modified>
</cp:coreProperties>
</file>