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96" r:id="rId2"/>
    <p:sldMasterId id="2147483708" r:id="rId3"/>
    <p:sldMasterId id="2147483720" r:id="rId4"/>
  </p:sldMasterIdLst>
  <p:notesMasterIdLst>
    <p:notesMasterId r:id="rId38"/>
  </p:notesMasterIdLst>
  <p:sldIdLst>
    <p:sldId id="286" r:id="rId5"/>
    <p:sldId id="399" r:id="rId6"/>
    <p:sldId id="416" r:id="rId7"/>
    <p:sldId id="422" r:id="rId8"/>
    <p:sldId id="439" r:id="rId9"/>
    <p:sldId id="435" r:id="rId10"/>
    <p:sldId id="441" r:id="rId11"/>
    <p:sldId id="442" r:id="rId12"/>
    <p:sldId id="455" r:id="rId13"/>
    <p:sldId id="445" r:id="rId14"/>
    <p:sldId id="446" r:id="rId15"/>
    <p:sldId id="447" r:id="rId16"/>
    <p:sldId id="448" r:id="rId17"/>
    <p:sldId id="456" r:id="rId18"/>
    <p:sldId id="427" r:id="rId19"/>
    <p:sldId id="428" r:id="rId20"/>
    <p:sldId id="429" r:id="rId21"/>
    <p:sldId id="436" r:id="rId22"/>
    <p:sldId id="440" r:id="rId23"/>
    <p:sldId id="437" r:id="rId24"/>
    <p:sldId id="438" r:id="rId25"/>
    <p:sldId id="454" r:id="rId26"/>
    <p:sldId id="451" r:id="rId27"/>
    <p:sldId id="452" r:id="rId28"/>
    <p:sldId id="453" r:id="rId29"/>
    <p:sldId id="434" r:id="rId30"/>
    <p:sldId id="433" r:id="rId31"/>
    <p:sldId id="421" r:id="rId32"/>
    <p:sldId id="424" r:id="rId33"/>
    <p:sldId id="425" r:id="rId34"/>
    <p:sldId id="420" r:id="rId35"/>
    <p:sldId id="402" r:id="rId36"/>
    <p:sldId id="417" r:id="rId3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0126" autoAdjust="0"/>
  </p:normalViewPr>
  <p:slideViewPr>
    <p:cSldViewPr>
      <p:cViewPr varScale="1">
        <p:scale>
          <a:sx n="66" d="100"/>
          <a:sy n="66" d="100"/>
        </p:scale>
        <p:origin x="-150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_rels/data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image" Target="../media/image29.jpeg"/><Relationship Id="rId4" Type="http://schemas.openxmlformats.org/officeDocument/2006/relationships/image" Target="../media/image32.jpg"/></Relationships>
</file>

<file path=ppt/diagrams/_rels/data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image" Target="../media/image37.jpeg"/></Relationships>
</file>

<file path=ppt/diagrams/_rels/data3.xml.rels><?xml version="1.0" encoding="UTF-8" standalone="yes"?>
<Relationships xmlns="http://schemas.openxmlformats.org/package/2006/relationships"><Relationship Id="rId1" Type="http://schemas.openxmlformats.org/officeDocument/2006/relationships/hyperlink" Target="https://www.iasj.net/iasj?uiLanguage=ar"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9.jpeg"/><Relationship Id="rId1" Type="http://schemas.openxmlformats.org/officeDocument/2006/relationships/image" Target="../media/image30.jpg"/><Relationship Id="rId4" Type="http://schemas.openxmlformats.org/officeDocument/2006/relationships/image" Target="../media/image32.jpg"/></Relationships>
</file>

<file path=ppt/diagrams/_rels/drawing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image" Target="../media/image3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AE1C4B-6D48-4D5C-90F5-989068D35A53}" type="doc">
      <dgm:prSet loTypeId="urn:microsoft.com/office/officeart/2005/8/layout/vList4" loCatId="list" qsTypeId="urn:microsoft.com/office/officeart/2005/8/quickstyle/simple1" qsCatId="simple" csTypeId="urn:microsoft.com/office/officeart/2005/8/colors/accent1_2" csCatId="accent1" phldr="1"/>
      <dgm:spPr/>
      <dgm:t>
        <a:bodyPr/>
        <a:lstStyle/>
        <a:p>
          <a:pPr rtl="1"/>
          <a:endParaRPr lang="ar-IQ"/>
        </a:p>
      </dgm:t>
    </dgm:pt>
    <dgm:pt modelId="{5CA6B05C-0186-4E01-B0DA-3C20E8C6D137}">
      <dgm:prSet phldrT="[نص]"/>
      <dgm:spPr>
        <a:solidFill>
          <a:srgbClr val="FFFF00"/>
        </a:solidFill>
      </dgm:spPr>
      <dgm:t>
        <a:bodyPr/>
        <a:lstStyle/>
        <a:p>
          <a:pPr rtl="1"/>
          <a:r>
            <a:rPr lang="ar-IQ" b="1" dirty="0" smtClean="0">
              <a:solidFill>
                <a:srgbClr val="0070C0"/>
              </a:solidFill>
            </a:rPr>
            <a:t>        غير مقدمة في ترقية علمية سابقة، ومنجزة خلال المدة الزمنية للمرتبة  </a:t>
          </a:r>
        </a:p>
        <a:p>
          <a:pPr rtl="1"/>
          <a:r>
            <a:rPr lang="ar-IQ" b="1" dirty="0" smtClean="0">
              <a:solidFill>
                <a:srgbClr val="0070C0"/>
              </a:solidFill>
            </a:rPr>
            <a:t>       العلمية الحالية لطالب الترقية</a:t>
          </a:r>
          <a:r>
            <a:rPr lang="ar-SA" b="1" dirty="0" smtClean="0">
              <a:solidFill>
                <a:srgbClr val="0070C0"/>
              </a:solidFill>
            </a:rPr>
            <a:t>.</a:t>
          </a:r>
          <a:endParaRPr lang="ar-IQ" b="1" dirty="0">
            <a:solidFill>
              <a:srgbClr val="0070C0"/>
            </a:solidFill>
          </a:endParaRPr>
        </a:p>
      </dgm:t>
    </dgm:pt>
    <dgm:pt modelId="{3360D53E-87FB-4289-8B78-BB1672BDD70F}" type="parTrans" cxnId="{7786E537-D55E-4EC5-B117-E9E16D77DB54}">
      <dgm:prSet/>
      <dgm:spPr/>
      <dgm:t>
        <a:bodyPr/>
        <a:lstStyle/>
        <a:p>
          <a:pPr rtl="1"/>
          <a:endParaRPr lang="ar-IQ"/>
        </a:p>
      </dgm:t>
    </dgm:pt>
    <dgm:pt modelId="{7E9FD3DA-77EC-489F-A113-472DE525550E}" type="sibTrans" cxnId="{7786E537-D55E-4EC5-B117-E9E16D77DB54}">
      <dgm:prSet/>
      <dgm:spPr/>
      <dgm:t>
        <a:bodyPr/>
        <a:lstStyle/>
        <a:p>
          <a:pPr rtl="1"/>
          <a:endParaRPr lang="ar-IQ"/>
        </a:p>
      </dgm:t>
    </dgm:pt>
    <dgm:pt modelId="{52AF0D70-D0C9-4650-881A-E2D24AC5144A}">
      <dgm:prSet phldrT="[نص]"/>
      <dgm:spPr>
        <a:blipFill rotWithShape="0">
          <a:blip xmlns:r="http://schemas.openxmlformats.org/officeDocument/2006/relationships" r:embed="rId1"/>
          <a:tile tx="0" ty="0" sx="100000" sy="100000" flip="none" algn="tl"/>
        </a:blipFill>
      </dgm:spPr>
      <dgm:t>
        <a:bodyPr/>
        <a:lstStyle/>
        <a:p>
          <a:pPr rtl="1"/>
          <a:r>
            <a:rPr lang="ar-IQ" b="1" dirty="0" smtClean="0">
              <a:solidFill>
                <a:srgbClr val="0070C0"/>
              </a:solidFill>
            </a:rPr>
            <a:t>* منشورة في مجال اختصاص المجلة العلمية نفسها.</a:t>
          </a:r>
        </a:p>
        <a:p>
          <a:pPr rtl="1"/>
          <a:r>
            <a:rPr lang="ar-IQ" b="1" dirty="0" smtClean="0">
              <a:solidFill>
                <a:srgbClr val="0070C0"/>
              </a:solidFill>
            </a:rPr>
            <a:t>** منشورة في مجلات علمية مختلفة، ولا يجوز أن يقدم بحثين منشورين في عدد واحد،  ولا ينطبق ذلك على البحوث المنشورة في مجلات </a:t>
          </a:r>
          <a:r>
            <a:rPr lang="en-US" b="1" dirty="0" smtClean="0">
              <a:solidFill>
                <a:srgbClr val="0070C0"/>
              </a:solidFill>
            </a:rPr>
            <a:t>IF</a:t>
          </a:r>
          <a:r>
            <a:rPr lang="ar-IQ" b="1" dirty="0" smtClean="0">
              <a:solidFill>
                <a:srgbClr val="0070C0"/>
              </a:solidFill>
            </a:rPr>
            <a:t>.</a:t>
          </a:r>
          <a:endParaRPr lang="ar-IQ" b="1" dirty="0">
            <a:solidFill>
              <a:srgbClr val="0070C0"/>
            </a:solidFill>
          </a:endParaRPr>
        </a:p>
      </dgm:t>
    </dgm:pt>
    <dgm:pt modelId="{08F7A7DA-14ED-4DB1-B8F2-F6926633DF8C}" type="parTrans" cxnId="{B70D4EC0-8E0E-4D37-97AA-E342E1E5AC8F}">
      <dgm:prSet/>
      <dgm:spPr/>
      <dgm:t>
        <a:bodyPr/>
        <a:lstStyle/>
        <a:p>
          <a:pPr rtl="1"/>
          <a:endParaRPr lang="ar-IQ"/>
        </a:p>
      </dgm:t>
    </dgm:pt>
    <dgm:pt modelId="{25A2E611-92C8-4A29-BB12-E87E1F6D7D24}" type="sibTrans" cxnId="{B70D4EC0-8E0E-4D37-97AA-E342E1E5AC8F}">
      <dgm:prSet/>
      <dgm:spPr/>
      <dgm:t>
        <a:bodyPr/>
        <a:lstStyle/>
        <a:p>
          <a:pPr rtl="1"/>
          <a:endParaRPr lang="ar-IQ"/>
        </a:p>
      </dgm:t>
    </dgm:pt>
    <dgm:pt modelId="{FE305B62-C81D-4B77-8CB4-D714B7C19367}">
      <dgm:prSet custT="1"/>
      <dgm:spPr>
        <a:solidFill>
          <a:schemeClr val="accent2">
            <a:lumMod val="40000"/>
            <a:lumOff val="60000"/>
          </a:schemeClr>
        </a:solidFill>
      </dgm:spPr>
      <dgm:t>
        <a:bodyPr/>
        <a:lstStyle/>
        <a:p>
          <a:pPr rtl="1"/>
          <a:r>
            <a:rPr lang="ar-IQ" sz="2000" b="1" dirty="0" smtClean="0">
              <a:solidFill>
                <a:schemeClr val="tx2"/>
              </a:solidFill>
            </a:rPr>
            <a:t>      * مسجلة في القسم العلمي ومثبتة في محضر جلسة مجلس الكلية التي    </a:t>
          </a:r>
        </a:p>
        <a:p>
          <a:pPr rtl="1"/>
          <a:r>
            <a:rPr lang="ar-IQ" sz="2000" b="1" dirty="0" smtClean="0">
              <a:solidFill>
                <a:schemeClr val="tx2"/>
              </a:solidFill>
            </a:rPr>
            <a:t>      صادق عليها رئيس الجامعة.</a:t>
          </a:r>
        </a:p>
        <a:p>
          <a:pPr rtl="1"/>
          <a:r>
            <a:rPr lang="ar-IQ" sz="2000" b="1" dirty="0" smtClean="0">
              <a:solidFill>
                <a:schemeClr val="tx2"/>
              </a:solidFill>
            </a:rPr>
            <a:t>     ** غير مستلة من رسائل الدبلوم أو الماجستير أو أطروحة الدكتوراه    </a:t>
          </a:r>
        </a:p>
        <a:p>
          <a:pPr rtl="1"/>
          <a:r>
            <a:rPr lang="ar-IQ" sz="2000" b="1" dirty="0" smtClean="0">
              <a:solidFill>
                <a:schemeClr val="tx2"/>
              </a:solidFill>
            </a:rPr>
            <a:t>         لطالب الترقية أو المشاركين له.</a:t>
          </a:r>
        </a:p>
        <a:p>
          <a:pPr rtl="1"/>
          <a:r>
            <a:rPr lang="ar-IQ" sz="2000" b="1" dirty="0" smtClean="0">
              <a:solidFill>
                <a:schemeClr val="tx2"/>
              </a:solidFill>
            </a:rPr>
            <a:t>        ويجوز إعتمادها اذا أنجزت بإشراف طالب الترقية العلمية اذا كانت  </a:t>
          </a:r>
        </a:p>
        <a:p>
          <a:pPr rtl="1"/>
          <a:r>
            <a:rPr lang="ar-IQ" sz="2000" b="1" dirty="0" smtClean="0">
              <a:solidFill>
                <a:schemeClr val="tx2"/>
              </a:solidFill>
            </a:rPr>
            <a:t>        منشورة أو مقبولة للنشر بأسم طالب الدراسات العليا وطالب الترقية </a:t>
          </a:r>
        </a:p>
        <a:p>
          <a:pPr rtl="1"/>
          <a:r>
            <a:rPr lang="ar-IQ" sz="2000" b="1" dirty="0" smtClean="0">
              <a:solidFill>
                <a:schemeClr val="tx2"/>
              </a:solidFill>
            </a:rPr>
            <a:t>      العلمية، ويستفاد من بحث واحد فقط.</a:t>
          </a:r>
          <a:endParaRPr lang="ar-IQ" sz="2000" b="1" dirty="0">
            <a:solidFill>
              <a:schemeClr val="tx2"/>
            </a:solidFill>
          </a:endParaRPr>
        </a:p>
      </dgm:t>
    </dgm:pt>
    <dgm:pt modelId="{DDE1C4DE-3AEB-4299-930F-0B9D430DC975}" type="parTrans" cxnId="{6223940A-5B33-40A8-9CF4-CD858D5D157F}">
      <dgm:prSet/>
      <dgm:spPr/>
      <dgm:t>
        <a:bodyPr/>
        <a:lstStyle/>
        <a:p>
          <a:pPr rtl="1"/>
          <a:endParaRPr lang="ar-IQ"/>
        </a:p>
      </dgm:t>
    </dgm:pt>
    <dgm:pt modelId="{058A1F3B-2E14-43EF-A34F-7F1E0C62A21A}" type="sibTrans" cxnId="{6223940A-5B33-40A8-9CF4-CD858D5D157F}">
      <dgm:prSet/>
      <dgm:spPr/>
      <dgm:t>
        <a:bodyPr/>
        <a:lstStyle/>
        <a:p>
          <a:pPr rtl="1"/>
          <a:endParaRPr lang="ar-IQ"/>
        </a:p>
      </dgm:t>
    </dgm:pt>
    <dgm:pt modelId="{ED3902FF-E040-402E-A6AA-5ABA9BF0E763}" type="pres">
      <dgm:prSet presAssocID="{46AE1C4B-6D48-4D5C-90F5-989068D35A53}" presName="linear" presStyleCnt="0">
        <dgm:presLayoutVars>
          <dgm:dir/>
          <dgm:resizeHandles val="exact"/>
        </dgm:presLayoutVars>
      </dgm:prSet>
      <dgm:spPr/>
      <dgm:t>
        <a:bodyPr/>
        <a:lstStyle/>
        <a:p>
          <a:pPr rtl="1"/>
          <a:endParaRPr lang="ar-IQ"/>
        </a:p>
      </dgm:t>
    </dgm:pt>
    <dgm:pt modelId="{3BE7F87C-9DEE-4ED9-B192-235010553D16}" type="pres">
      <dgm:prSet presAssocID="{FE305B62-C81D-4B77-8CB4-D714B7C19367}" presName="comp" presStyleCnt="0"/>
      <dgm:spPr/>
    </dgm:pt>
    <dgm:pt modelId="{CC6D30BD-D8A5-4B45-B789-0A72B3796118}" type="pres">
      <dgm:prSet presAssocID="{FE305B62-C81D-4B77-8CB4-D714B7C19367}" presName="box" presStyleLbl="node1" presStyleIdx="0" presStyleCnt="3" custScaleY="477997"/>
      <dgm:spPr/>
      <dgm:t>
        <a:bodyPr/>
        <a:lstStyle/>
        <a:p>
          <a:pPr rtl="1"/>
          <a:endParaRPr lang="ar-IQ"/>
        </a:p>
      </dgm:t>
    </dgm:pt>
    <dgm:pt modelId="{F0839E3E-436D-44FE-8E29-0FF4B820B2F4}" type="pres">
      <dgm:prSet presAssocID="{FE305B62-C81D-4B77-8CB4-D714B7C19367}" presName="img" presStyleLbl="fgImgPlace1" presStyleIdx="0" presStyleCnt="3" custAng="0" custScaleX="72121" custScaleY="398838" custLinFactNeighborX="-71156" custLinFactNeighborY="-3135"/>
      <dgm:spPr>
        <a:blipFill>
          <a:blip xmlns:r="http://schemas.openxmlformats.org/officeDocument/2006/relationships" r:embed="rId2">
            <a:extLst>
              <a:ext uri="{28A0092B-C50C-407E-A947-70E740481C1C}">
                <a14:useLocalDpi xmlns:a14="http://schemas.microsoft.com/office/drawing/2010/main" val="0"/>
              </a:ext>
            </a:extLst>
          </a:blip>
          <a:srcRect/>
          <a:stretch>
            <a:fillRect t="-14000" b="-14000"/>
          </a:stretch>
        </a:blipFill>
      </dgm:spPr>
      <dgm:t>
        <a:bodyPr/>
        <a:lstStyle/>
        <a:p>
          <a:pPr rtl="1"/>
          <a:endParaRPr lang="ar-IQ"/>
        </a:p>
      </dgm:t>
    </dgm:pt>
    <dgm:pt modelId="{BFD95BD0-F31D-4628-B73F-FBFCA6C96F33}" type="pres">
      <dgm:prSet presAssocID="{FE305B62-C81D-4B77-8CB4-D714B7C19367}" presName="text" presStyleLbl="node1" presStyleIdx="0" presStyleCnt="3">
        <dgm:presLayoutVars>
          <dgm:bulletEnabled val="1"/>
        </dgm:presLayoutVars>
      </dgm:prSet>
      <dgm:spPr/>
      <dgm:t>
        <a:bodyPr/>
        <a:lstStyle/>
        <a:p>
          <a:pPr rtl="1"/>
          <a:endParaRPr lang="ar-IQ"/>
        </a:p>
      </dgm:t>
    </dgm:pt>
    <dgm:pt modelId="{88C4C118-85FD-4EC7-8F1C-998C727D39F5}" type="pres">
      <dgm:prSet presAssocID="{058A1F3B-2E14-43EF-A34F-7F1E0C62A21A}" presName="spacer" presStyleCnt="0"/>
      <dgm:spPr/>
    </dgm:pt>
    <dgm:pt modelId="{10CDB828-9C08-447A-B2FE-661E91A08FBB}" type="pres">
      <dgm:prSet presAssocID="{52AF0D70-D0C9-4650-881A-E2D24AC5144A}" presName="comp" presStyleCnt="0"/>
      <dgm:spPr/>
    </dgm:pt>
    <dgm:pt modelId="{A8F390D0-239C-44D1-BCA6-02E3CC8CE328}" type="pres">
      <dgm:prSet presAssocID="{52AF0D70-D0C9-4650-881A-E2D24AC5144A}" presName="box" presStyleLbl="node1" presStyleIdx="1" presStyleCnt="3" custScaleY="234776" custLinFactNeighborX="126" custLinFactNeighborY="-10107"/>
      <dgm:spPr/>
      <dgm:t>
        <a:bodyPr/>
        <a:lstStyle/>
        <a:p>
          <a:pPr rtl="1"/>
          <a:endParaRPr lang="ar-IQ"/>
        </a:p>
      </dgm:t>
    </dgm:pt>
    <dgm:pt modelId="{0152D5F6-E78D-4B68-8E15-730102929101}" type="pres">
      <dgm:prSet presAssocID="{52AF0D70-D0C9-4650-881A-E2D24AC5144A}" presName="img" presStyleLbl="fgImgPlace1" presStyleIdx="1" presStyleCnt="3" custScaleX="79006" custScaleY="149416" custLinFactNeighborX="-34000" custLinFactNeighborY="-9442"/>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4000" b="-4000"/>
          </a:stretch>
        </a:blipFill>
      </dgm:spPr>
      <dgm:t>
        <a:bodyPr/>
        <a:lstStyle/>
        <a:p>
          <a:pPr rtl="1"/>
          <a:endParaRPr lang="ar-IQ"/>
        </a:p>
      </dgm:t>
    </dgm:pt>
    <dgm:pt modelId="{D7525101-02DD-459D-8637-D22524786BDB}" type="pres">
      <dgm:prSet presAssocID="{52AF0D70-D0C9-4650-881A-E2D24AC5144A}" presName="text" presStyleLbl="node1" presStyleIdx="1" presStyleCnt="3">
        <dgm:presLayoutVars>
          <dgm:bulletEnabled val="1"/>
        </dgm:presLayoutVars>
      </dgm:prSet>
      <dgm:spPr/>
      <dgm:t>
        <a:bodyPr/>
        <a:lstStyle/>
        <a:p>
          <a:pPr rtl="1"/>
          <a:endParaRPr lang="ar-IQ"/>
        </a:p>
      </dgm:t>
    </dgm:pt>
    <dgm:pt modelId="{3E0EF835-283A-487D-997D-1DC1878E1D43}" type="pres">
      <dgm:prSet presAssocID="{25A2E611-92C8-4A29-BB12-E87E1F6D7D24}" presName="spacer" presStyleCnt="0"/>
      <dgm:spPr/>
    </dgm:pt>
    <dgm:pt modelId="{CDF86B00-3913-44C9-95B7-04C8C58EF0E1}" type="pres">
      <dgm:prSet presAssocID="{5CA6B05C-0186-4E01-B0DA-3C20E8C6D137}" presName="comp" presStyleCnt="0"/>
      <dgm:spPr/>
    </dgm:pt>
    <dgm:pt modelId="{D2095AA8-F21A-4003-A84D-D68BEC031388}" type="pres">
      <dgm:prSet presAssocID="{5CA6B05C-0186-4E01-B0DA-3C20E8C6D137}" presName="box" presStyleLbl="node1" presStyleIdx="2" presStyleCnt="3" custScaleY="200959" custLinFactNeighborX="-428" custLinFactNeighborY="-35848"/>
      <dgm:spPr/>
      <dgm:t>
        <a:bodyPr/>
        <a:lstStyle/>
        <a:p>
          <a:pPr rtl="1"/>
          <a:endParaRPr lang="ar-IQ"/>
        </a:p>
      </dgm:t>
    </dgm:pt>
    <dgm:pt modelId="{5E0D3DA1-166C-4E60-B1D7-92477EFD94F0}" type="pres">
      <dgm:prSet presAssocID="{5CA6B05C-0186-4E01-B0DA-3C20E8C6D137}" presName="img" presStyleLbl="fgImgPlace1" presStyleIdx="2" presStyleCnt="3" custScaleX="105690" custScaleY="175934" custLinFactNeighborX="-4600" custLinFactNeighborY="-52369"/>
      <dgm:spPr>
        <a:blipFill>
          <a:blip xmlns:r="http://schemas.openxmlformats.org/officeDocument/2006/relationships" r:embed="rId4">
            <a:extLst>
              <a:ext uri="{28A0092B-C50C-407E-A947-70E740481C1C}">
                <a14:useLocalDpi xmlns:a14="http://schemas.microsoft.com/office/drawing/2010/main" val="0"/>
              </a:ext>
            </a:extLst>
          </a:blip>
          <a:srcRect/>
          <a:stretch>
            <a:fillRect t="-35000" b="-35000"/>
          </a:stretch>
        </a:blipFill>
      </dgm:spPr>
      <dgm:t>
        <a:bodyPr/>
        <a:lstStyle/>
        <a:p>
          <a:pPr rtl="1"/>
          <a:endParaRPr lang="ar-IQ"/>
        </a:p>
      </dgm:t>
    </dgm:pt>
    <dgm:pt modelId="{75C613B1-0924-45AA-B084-CAC964C5D19E}" type="pres">
      <dgm:prSet presAssocID="{5CA6B05C-0186-4E01-B0DA-3C20E8C6D137}" presName="text" presStyleLbl="node1" presStyleIdx="2" presStyleCnt="3">
        <dgm:presLayoutVars>
          <dgm:bulletEnabled val="1"/>
        </dgm:presLayoutVars>
      </dgm:prSet>
      <dgm:spPr/>
      <dgm:t>
        <a:bodyPr/>
        <a:lstStyle/>
        <a:p>
          <a:pPr rtl="1"/>
          <a:endParaRPr lang="ar-IQ"/>
        </a:p>
      </dgm:t>
    </dgm:pt>
  </dgm:ptLst>
  <dgm:cxnLst>
    <dgm:cxn modelId="{B70D4EC0-8E0E-4D37-97AA-E342E1E5AC8F}" srcId="{46AE1C4B-6D48-4D5C-90F5-989068D35A53}" destId="{52AF0D70-D0C9-4650-881A-E2D24AC5144A}" srcOrd="1" destOrd="0" parTransId="{08F7A7DA-14ED-4DB1-B8F2-F6926633DF8C}" sibTransId="{25A2E611-92C8-4A29-BB12-E87E1F6D7D24}"/>
    <dgm:cxn modelId="{F3C974A8-2F85-4EC8-8555-556183DDA45F}" type="presOf" srcId="{52AF0D70-D0C9-4650-881A-E2D24AC5144A}" destId="{D7525101-02DD-459D-8637-D22524786BDB}" srcOrd="1" destOrd="0" presId="urn:microsoft.com/office/officeart/2005/8/layout/vList4"/>
    <dgm:cxn modelId="{FED71263-B42E-462B-879E-8DC7E12B4C2D}" type="presOf" srcId="{52AF0D70-D0C9-4650-881A-E2D24AC5144A}" destId="{A8F390D0-239C-44D1-BCA6-02E3CC8CE328}" srcOrd="0" destOrd="0" presId="urn:microsoft.com/office/officeart/2005/8/layout/vList4"/>
    <dgm:cxn modelId="{60299488-72A5-438E-89D2-A8B6685AA4FC}" type="presOf" srcId="{5CA6B05C-0186-4E01-B0DA-3C20E8C6D137}" destId="{75C613B1-0924-45AA-B084-CAC964C5D19E}" srcOrd="1" destOrd="0" presId="urn:microsoft.com/office/officeart/2005/8/layout/vList4"/>
    <dgm:cxn modelId="{DE9AF821-87DF-4F39-A1C4-85EDC51F3231}" type="presOf" srcId="{FE305B62-C81D-4B77-8CB4-D714B7C19367}" destId="{BFD95BD0-F31D-4628-B73F-FBFCA6C96F33}" srcOrd="1" destOrd="0" presId="urn:microsoft.com/office/officeart/2005/8/layout/vList4"/>
    <dgm:cxn modelId="{6223940A-5B33-40A8-9CF4-CD858D5D157F}" srcId="{46AE1C4B-6D48-4D5C-90F5-989068D35A53}" destId="{FE305B62-C81D-4B77-8CB4-D714B7C19367}" srcOrd="0" destOrd="0" parTransId="{DDE1C4DE-3AEB-4299-930F-0B9D430DC975}" sibTransId="{058A1F3B-2E14-43EF-A34F-7F1E0C62A21A}"/>
    <dgm:cxn modelId="{E0959941-E713-44E4-B6BF-FA905F143D97}" type="presOf" srcId="{FE305B62-C81D-4B77-8CB4-D714B7C19367}" destId="{CC6D30BD-D8A5-4B45-B789-0A72B3796118}" srcOrd="0" destOrd="0" presId="urn:microsoft.com/office/officeart/2005/8/layout/vList4"/>
    <dgm:cxn modelId="{D178902D-9B4E-4030-A12F-2B2083394FBE}" type="presOf" srcId="{46AE1C4B-6D48-4D5C-90F5-989068D35A53}" destId="{ED3902FF-E040-402E-A6AA-5ABA9BF0E763}" srcOrd="0" destOrd="0" presId="urn:microsoft.com/office/officeart/2005/8/layout/vList4"/>
    <dgm:cxn modelId="{D88E8C35-21E7-45BC-8E12-42E9E87120FC}" type="presOf" srcId="{5CA6B05C-0186-4E01-B0DA-3C20E8C6D137}" destId="{D2095AA8-F21A-4003-A84D-D68BEC031388}" srcOrd="0" destOrd="0" presId="urn:microsoft.com/office/officeart/2005/8/layout/vList4"/>
    <dgm:cxn modelId="{7786E537-D55E-4EC5-B117-E9E16D77DB54}" srcId="{46AE1C4B-6D48-4D5C-90F5-989068D35A53}" destId="{5CA6B05C-0186-4E01-B0DA-3C20E8C6D137}" srcOrd="2" destOrd="0" parTransId="{3360D53E-87FB-4289-8B78-BB1672BDD70F}" sibTransId="{7E9FD3DA-77EC-489F-A113-472DE525550E}"/>
    <dgm:cxn modelId="{61BCBA63-FC12-4AED-AB93-54A3BC04AA7C}" type="presParOf" srcId="{ED3902FF-E040-402E-A6AA-5ABA9BF0E763}" destId="{3BE7F87C-9DEE-4ED9-B192-235010553D16}" srcOrd="0" destOrd="0" presId="urn:microsoft.com/office/officeart/2005/8/layout/vList4"/>
    <dgm:cxn modelId="{7692D585-6590-408D-9A32-36E0A9E06DAF}" type="presParOf" srcId="{3BE7F87C-9DEE-4ED9-B192-235010553D16}" destId="{CC6D30BD-D8A5-4B45-B789-0A72B3796118}" srcOrd="0" destOrd="0" presId="urn:microsoft.com/office/officeart/2005/8/layout/vList4"/>
    <dgm:cxn modelId="{7A0E42D3-08FF-47EF-96C3-CEB3CAC825A0}" type="presParOf" srcId="{3BE7F87C-9DEE-4ED9-B192-235010553D16}" destId="{F0839E3E-436D-44FE-8E29-0FF4B820B2F4}" srcOrd="1" destOrd="0" presId="urn:microsoft.com/office/officeart/2005/8/layout/vList4"/>
    <dgm:cxn modelId="{497EFD6C-E8B2-4007-85D9-BB3B53CE2FC8}" type="presParOf" srcId="{3BE7F87C-9DEE-4ED9-B192-235010553D16}" destId="{BFD95BD0-F31D-4628-B73F-FBFCA6C96F33}" srcOrd="2" destOrd="0" presId="urn:microsoft.com/office/officeart/2005/8/layout/vList4"/>
    <dgm:cxn modelId="{32FC9A7F-9301-4DD1-AFDC-6C4D7E7FF2BE}" type="presParOf" srcId="{ED3902FF-E040-402E-A6AA-5ABA9BF0E763}" destId="{88C4C118-85FD-4EC7-8F1C-998C727D39F5}" srcOrd="1" destOrd="0" presId="urn:microsoft.com/office/officeart/2005/8/layout/vList4"/>
    <dgm:cxn modelId="{30DC795B-8EB0-446A-81FC-4E42260D54C1}" type="presParOf" srcId="{ED3902FF-E040-402E-A6AA-5ABA9BF0E763}" destId="{10CDB828-9C08-447A-B2FE-661E91A08FBB}" srcOrd="2" destOrd="0" presId="urn:microsoft.com/office/officeart/2005/8/layout/vList4"/>
    <dgm:cxn modelId="{2A99928E-D964-40A3-986A-9D49790A6231}" type="presParOf" srcId="{10CDB828-9C08-447A-B2FE-661E91A08FBB}" destId="{A8F390D0-239C-44D1-BCA6-02E3CC8CE328}" srcOrd="0" destOrd="0" presId="urn:microsoft.com/office/officeart/2005/8/layout/vList4"/>
    <dgm:cxn modelId="{62BC60E2-5890-4B85-A0F8-92CE7171A313}" type="presParOf" srcId="{10CDB828-9C08-447A-B2FE-661E91A08FBB}" destId="{0152D5F6-E78D-4B68-8E15-730102929101}" srcOrd="1" destOrd="0" presId="urn:microsoft.com/office/officeart/2005/8/layout/vList4"/>
    <dgm:cxn modelId="{66FC6F49-310D-4F6F-AF32-08FDB44592F5}" type="presParOf" srcId="{10CDB828-9C08-447A-B2FE-661E91A08FBB}" destId="{D7525101-02DD-459D-8637-D22524786BDB}" srcOrd="2" destOrd="0" presId="urn:microsoft.com/office/officeart/2005/8/layout/vList4"/>
    <dgm:cxn modelId="{DDDB6FF5-F136-4A73-B0E6-F0D0D6CA0C3E}" type="presParOf" srcId="{ED3902FF-E040-402E-A6AA-5ABA9BF0E763}" destId="{3E0EF835-283A-487D-997D-1DC1878E1D43}" srcOrd="3" destOrd="0" presId="urn:microsoft.com/office/officeart/2005/8/layout/vList4"/>
    <dgm:cxn modelId="{E4A4475B-1F0A-4C19-B727-6BFF9D17AFDF}" type="presParOf" srcId="{ED3902FF-E040-402E-A6AA-5ABA9BF0E763}" destId="{CDF86B00-3913-44C9-95B7-04C8C58EF0E1}" srcOrd="4" destOrd="0" presId="urn:microsoft.com/office/officeart/2005/8/layout/vList4"/>
    <dgm:cxn modelId="{CBDE77C6-A027-47C1-821A-C5BEDEC25EBF}" type="presParOf" srcId="{CDF86B00-3913-44C9-95B7-04C8C58EF0E1}" destId="{D2095AA8-F21A-4003-A84D-D68BEC031388}" srcOrd="0" destOrd="0" presId="urn:microsoft.com/office/officeart/2005/8/layout/vList4"/>
    <dgm:cxn modelId="{2C27C32C-629D-42D7-9E7F-84E088DE3D67}" type="presParOf" srcId="{CDF86B00-3913-44C9-95B7-04C8C58EF0E1}" destId="{5E0D3DA1-166C-4E60-B1D7-92477EFD94F0}" srcOrd="1" destOrd="0" presId="urn:microsoft.com/office/officeart/2005/8/layout/vList4"/>
    <dgm:cxn modelId="{D4A4C800-60A1-4EBF-BE02-A5D0A81A3C63}" type="presParOf" srcId="{CDF86B00-3913-44C9-95B7-04C8C58EF0E1}" destId="{75C613B1-0924-45AA-B084-CAC964C5D19E}"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5B57E5-CA69-4FBA-A78E-D24431EA4AAC}"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pPr rtl="1"/>
          <a:endParaRPr lang="ar-IQ"/>
        </a:p>
      </dgm:t>
    </dgm:pt>
    <dgm:pt modelId="{3C1475CA-CFAF-412F-B6F9-5BBAAA069589}">
      <dgm:prSet custT="1"/>
      <dgm:spPr>
        <a:blipFill rotWithShape="0">
          <a:blip xmlns:r="http://schemas.openxmlformats.org/officeDocument/2006/relationships" r:embed="rId1"/>
          <a:tile tx="0" ty="0" sx="100000" sy="100000" flip="none" algn="tl"/>
        </a:blipFill>
      </dgm:spPr>
      <dgm:t>
        <a:bodyPr/>
        <a:lstStyle/>
        <a:p>
          <a:pPr algn="just" rtl="1"/>
          <a:r>
            <a:rPr lang="ar-IQ" sz="2000" b="1" dirty="0" smtClean="0">
              <a:solidFill>
                <a:srgbClr val="FF0000"/>
              </a:solidFill>
            </a:rPr>
            <a:t>       </a:t>
          </a:r>
          <a:r>
            <a:rPr lang="ar-SA" sz="2000" b="1" dirty="0" smtClean="0">
              <a:solidFill>
                <a:srgbClr val="FF0000"/>
              </a:solidFill>
            </a:rPr>
            <a:t>براءة الاختراع </a:t>
          </a:r>
          <a:r>
            <a:rPr lang="ar-SA" sz="2000" dirty="0" smtClean="0"/>
            <a:t>: </a:t>
          </a:r>
          <a:r>
            <a:rPr lang="ar-SA" sz="2400" b="1" dirty="0" smtClean="0"/>
            <a:t>تعامل معاملة البحث</a:t>
          </a:r>
          <a:endParaRPr lang="ar-IQ" sz="2400" b="1" dirty="0" smtClean="0"/>
        </a:p>
        <a:p>
          <a:pPr algn="just" rtl="1"/>
          <a:r>
            <a:rPr lang="ar-IQ" sz="2400" b="1" dirty="0" smtClean="0"/>
            <a:t>      </a:t>
          </a:r>
          <a:r>
            <a:rPr lang="ar-SA" sz="2400" b="1" dirty="0" smtClean="0"/>
            <a:t> وتقد</a:t>
          </a:r>
          <a:r>
            <a:rPr lang="ar-IQ" sz="2400" b="1" dirty="0" smtClean="0"/>
            <a:t>م </a:t>
          </a:r>
          <a:r>
            <a:rPr lang="ar-SA" sz="2400" b="1" dirty="0" smtClean="0"/>
            <a:t>لمرة</a:t>
          </a:r>
          <a:r>
            <a:rPr lang="ar-IQ" sz="2400" b="1" dirty="0" smtClean="0"/>
            <a:t> </a:t>
          </a:r>
          <a:r>
            <a:rPr lang="ar-SA" sz="2400" b="1" dirty="0" smtClean="0"/>
            <a:t>واحدة في كل ترقية.</a:t>
          </a:r>
          <a:endParaRPr lang="ar-IQ" sz="2400" b="1" dirty="0"/>
        </a:p>
      </dgm:t>
    </dgm:pt>
    <dgm:pt modelId="{8AA78B74-7854-4F0F-BB8F-48EA9A7A0C70}" type="parTrans" cxnId="{C0D3433E-B914-4028-BB6E-B447C9131A53}">
      <dgm:prSet/>
      <dgm:spPr/>
      <dgm:t>
        <a:bodyPr/>
        <a:lstStyle/>
        <a:p>
          <a:pPr rtl="1"/>
          <a:endParaRPr lang="ar-IQ"/>
        </a:p>
      </dgm:t>
    </dgm:pt>
    <dgm:pt modelId="{CBDCEE31-B915-4F57-BCB1-8C3FA753D4E7}" type="sibTrans" cxnId="{C0D3433E-B914-4028-BB6E-B447C9131A53}">
      <dgm:prSet/>
      <dgm:spPr/>
      <dgm:t>
        <a:bodyPr/>
        <a:lstStyle/>
        <a:p>
          <a:pPr rtl="1"/>
          <a:endParaRPr lang="ar-IQ"/>
        </a:p>
      </dgm:t>
    </dgm:pt>
    <dgm:pt modelId="{5FDAC075-8F9B-41A5-B0EE-B4B971840088}">
      <dgm:prSet custT="1"/>
      <dgm:spPr>
        <a:blipFill rotWithShape="0">
          <a:blip xmlns:r="http://schemas.openxmlformats.org/officeDocument/2006/relationships" r:embed="rId2"/>
          <a:tile tx="0" ty="0" sx="100000" sy="100000" flip="none" algn="tl"/>
        </a:blipFill>
      </dgm:spPr>
      <dgm:t>
        <a:bodyPr/>
        <a:lstStyle/>
        <a:p>
          <a:pPr rtl="1"/>
          <a:r>
            <a:rPr lang="ar-SA" sz="2000" b="1" dirty="0" smtClean="0">
              <a:solidFill>
                <a:srgbClr val="FF0000"/>
              </a:solidFill>
            </a:rPr>
            <a:t>اطروحة الدكتوراه: </a:t>
          </a:r>
          <a:r>
            <a:rPr lang="ar-SA" sz="2400" b="1" dirty="0" smtClean="0"/>
            <a:t>تعتبر بحث مشترك أصيل</a:t>
          </a:r>
          <a:r>
            <a:rPr lang="en-US" sz="2400" b="1" dirty="0" smtClean="0"/>
            <a:t> </a:t>
          </a:r>
          <a:r>
            <a:rPr lang="ar-IQ" sz="2400" b="1" dirty="0" smtClean="0"/>
            <a:t>لطالب الترقية، و</a:t>
          </a:r>
          <a:r>
            <a:rPr lang="ar-SA" sz="2400" b="1" dirty="0" smtClean="0"/>
            <a:t>لا يخضع للتحكيم.</a:t>
          </a:r>
          <a:endParaRPr lang="ar-IQ" sz="2400" b="1" dirty="0"/>
        </a:p>
      </dgm:t>
    </dgm:pt>
    <dgm:pt modelId="{656CCF50-8EC7-4C8E-AF3A-94C8621ADB79}" type="parTrans" cxnId="{7DAC8266-5B5C-434E-A808-114A658A19F3}">
      <dgm:prSet/>
      <dgm:spPr/>
      <dgm:t>
        <a:bodyPr/>
        <a:lstStyle/>
        <a:p>
          <a:pPr rtl="1"/>
          <a:endParaRPr lang="ar-IQ"/>
        </a:p>
      </dgm:t>
    </dgm:pt>
    <dgm:pt modelId="{91F2D4AE-0D84-4FCB-869A-5EB8A122F056}" type="sibTrans" cxnId="{7DAC8266-5B5C-434E-A808-114A658A19F3}">
      <dgm:prSet/>
      <dgm:spPr/>
      <dgm:t>
        <a:bodyPr/>
        <a:lstStyle/>
        <a:p>
          <a:pPr rtl="1"/>
          <a:endParaRPr lang="ar-IQ"/>
        </a:p>
      </dgm:t>
    </dgm:pt>
    <dgm:pt modelId="{DECEED75-72F8-4C3F-BD1F-0BA547EF8370}">
      <dgm:prSet custT="1"/>
      <dgm:spPr>
        <a:solidFill>
          <a:schemeClr val="bg2">
            <a:lumMod val="75000"/>
          </a:schemeClr>
        </a:solidFill>
      </dgm:spPr>
      <dgm:t>
        <a:bodyPr/>
        <a:lstStyle/>
        <a:p>
          <a:pPr algn="ctr" rtl="1"/>
          <a:endParaRPr lang="ar-IQ" sz="2000" dirty="0" smtClean="0"/>
        </a:p>
        <a:p>
          <a:pPr algn="just" rtl="1"/>
          <a:r>
            <a:rPr lang="ar-SA" sz="2000" b="1" dirty="0" smtClean="0">
              <a:solidFill>
                <a:srgbClr val="FF0000"/>
              </a:solidFill>
            </a:rPr>
            <a:t>بحوث المؤتمرات</a:t>
          </a:r>
          <a:r>
            <a:rPr lang="ar-SA" sz="2000" dirty="0" smtClean="0"/>
            <a:t>: </a:t>
          </a:r>
          <a:r>
            <a:rPr lang="ar-SA" sz="2000" b="1" dirty="0" smtClean="0"/>
            <a:t>قبول بحث واحد ملقى في مؤتمر علمي دوري، منشور </a:t>
          </a:r>
          <a:r>
            <a:rPr lang="ar-SA" sz="2000" b="1" dirty="0" smtClean="0">
              <a:solidFill>
                <a:srgbClr val="FFFF00"/>
              </a:solidFill>
            </a:rPr>
            <a:t>بأكمله</a:t>
          </a:r>
          <a:r>
            <a:rPr lang="ar-SA" sz="2000" b="1" dirty="0" smtClean="0"/>
            <a:t> ضمن وقائع مؤتمر أو في المجلات العلمية المحكمة والرصينة والمعتمدة لأغراض الترقية العلمية من قبل </a:t>
          </a:r>
          <a:r>
            <a:rPr lang="ar-IQ" sz="2000" b="1" dirty="0" smtClean="0"/>
            <a:t>ا</a:t>
          </a:r>
          <a:r>
            <a:rPr lang="ar-SA" sz="2000" b="1" dirty="0" smtClean="0"/>
            <a:t>لوزارة أو مجلس الجامعة. ولا تقبل نشر خلاصة البحث لأغراض الترقية.</a:t>
          </a:r>
          <a:endParaRPr lang="ar-IQ" sz="2000" b="1" dirty="0"/>
        </a:p>
      </dgm:t>
    </dgm:pt>
    <dgm:pt modelId="{07E30E58-424C-47D5-B837-0F5142AF1070}" type="parTrans" cxnId="{F415A8A4-E7E2-4CA0-BC25-128B67837DF5}">
      <dgm:prSet/>
      <dgm:spPr/>
      <dgm:t>
        <a:bodyPr/>
        <a:lstStyle/>
        <a:p>
          <a:pPr rtl="1"/>
          <a:endParaRPr lang="ar-IQ"/>
        </a:p>
      </dgm:t>
    </dgm:pt>
    <dgm:pt modelId="{CB9B5D22-25F6-41D9-B210-0AF4509DCF9C}" type="sibTrans" cxnId="{F415A8A4-E7E2-4CA0-BC25-128B67837DF5}">
      <dgm:prSet/>
      <dgm:spPr/>
      <dgm:t>
        <a:bodyPr/>
        <a:lstStyle/>
        <a:p>
          <a:pPr rtl="1"/>
          <a:endParaRPr lang="ar-IQ"/>
        </a:p>
      </dgm:t>
    </dgm:pt>
    <dgm:pt modelId="{49A2317B-60F8-49D2-B061-8179BAE833C6}">
      <dgm:prSet custT="1"/>
      <dgm:spPr>
        <a:solidFill>
          <a:schemeClr val="accent4">
            <a:lumMod val="60000"/>
            <a:lumOff val="40000"/>
          </a:schemeClr>
        </a:solidFill>
      </dgm:spPr>
      <dgm:t>
        <a:bodyPr/>
        <a:lstStyle/>
        <a:p>
          <a:pPr rtl="1"/>
          <a:r>
            <a:rPr lang="ar-SA" sz="1900" b="1" dirty="0" smtClean="0">
              <a:solidFill>
                <a:srgbClr val="FF0000"/>
              </a:solidFill>
            </a:rPr>
            <a:t>الكتاب المؤلف</a:t>
          </a:r>
          <a:r>
            <a:rPr lang="ar-IQ" sz="1900" b="1" dirty="0" smtClean="0">
              <a:solidFill>
                <a:srgbClr val="FF0000"/>
              </a:solidFill>
            </a:rPr>
            <a:t> أو المترجم</a:t>
          </a:r>
          <a:r>
            <a:rPr lang="ar-SA" sz="1900" dirty="0" smtClean="0"/>
            <a:t>: </a:t>
          </a:r>
          <a:r>
            <a:rPr lang="ar-SA" sz="2000" b="1" dirty="0" smtClean="0"/>
            <a:t>يعامل معاملة البحث ولمرة واحدة في كل ترقية</a:t>
          </a:r>
          <a:r>
            <a:rPr lang="ar-IQ" sz="2000" b="1" dirty="0" smtClean="0"/>
            <a:t>، وعلى أن يكون حاصلاً على الرقم الدولي المعياري للكتب </a:t>
          </a:r>
          <a:r>
            <a:rPr lang="en-US" sz="2000" b="1" dirty="0" smtClean="0"/>
            <a:t>ISBN</a:t>
          </a:r>
          <a:r>
            <a:rPr lang="ar-IQ" sz="2000" b="1" dirty="0" smtClean="0"/>
            <a:t>.</a:t>
          </a:r>
          <a:endParaRPr lang="ar-IQ" sz="2000" b="1" dirty="0"/>
        </a:p>
      </dgm:t>
    </dgm:pt>
    <dgm:pt modelId="{D274F154-DD24-437A-8DDA-0EBD529D57A6}" type="parTrans" cxnId="{A71E3968-218B-4289-A87B-0DA54A7EB53B}">
      <dgm:prSet/>
      <dgm:spPr/>
      <dgm:t>
        <a:bodyPr/>
        <a:lstStyle/>
        <a:p>
          <a:pPr rtl="1"/>
          <a:endParaRPr lang="ar-IQ"/>
        </a:p>
      </dgm:t>
    </dgm:pt>
    <dgm:pt modelId="{B2AAE977-2E4E-44A2-866F-DEAAA78889C1}" type="sibTrans" cxnId="{A71E3968-218B-4289-A87B-0DA54A7EB53B}">
      <dgm:prSet/>
      <dgm:spPr/>
      <dgm:t>
        <a:bodyPr/>
        <a:lstStyle/>
        <a:p>
          <a:pPr rtl="1"/>
          <a:endParaRPr lang="ar-IQ"/>
        </a:p>
      </dgm:t>
    </dgm:pt>
    <dgm:pt modelId="{75CF81D5-8367-47D2-90F7-07EA5B578BC2}" type="pres">
      <dgm:prSet presAssocID="{4D5B57E5-CA69-4FBA-A78E-D24431EA4AAC}" presName="Name0" presStyleCnt="0">
        <dgm:presLayoutVars>
          <dgm:chMax val="7"/>
          <dgm:dir/>
          <dgm:animLvl val="lvl"/>
          <dgm:resizeHandles val="exact"/>
        </dgm:presLayoutVars>
      </dgm:prSet>
      <dgm:spPr/>
      <dgm:t>
        <a:bodyPr/>
        <a:lstStyle/>
        <a:p>
          <a:pPr rtl="1"/>
          <a:endParaRPr lang="ar-IQ"/>
        </a:p>
      </dgm:t>
    </dgm:pt>
    <dgm:pt modelId="{224C98B5-AD06-45FE-B862-BA82536ADBCE}" type="pres">
      <dgm:prSet presAssocID="{3C1475CA-CFAF-412F-B6F9-5BBAAA069589}" presName="circle1" presStyleLbl="node1" presStyleIdx="0" presStyleCnt="4"/>
      <dgm:spPr/>
    </dgm:pt>
    <dgm:pt modelId="{F2F981F7-A8A0-4B0C-A55E-EDB46EE33B7D}" type="pres">
      <dgm:prSet presAssocID="{3C1475CA-CFAF-412F-B6F9-5BBAAA069589}" presName="space" presStyleCnt="0"/>
      <dgm:spPr/>
    </dgm:pt>
    <dgm:pt modelId="{B3F6143E-66B0-41D5-82BC-4529076AF132}" type="pres">
      <dgm:prSet presAssocID="{3C1475CA-CFAF-412F-B6F9-5BBAAA069589}" presName="rect1" presStyleLbl="alignAcc1" presStyleIdx="0" presStyleCnt="4"/>
      <dgm:spPr>
        <a:prstGeom prst="hexagon">
          <a:avLst/>
        </a:prstGeom>
      </dgm:spPr>
      <dgm:t>
        <a:bodyPr/>
        <a:lstStyle/>
        <a:p>
          <a:pPr rtl="1"/>
          <a:endParaRPr lang="ar-IQ"/>
        </a:p>
      </dgm:t>
    </dgm:pt>
    <dgm:pt modelId="{59216056-442C-4274-A3BA-BB1C39723A70}" type="pres">
      <dgm:prSet presAssocID="{5FDAC075-8F9B-41A5-B0EE-B4B971840088}" presName="vertSpace2" presStyleLbl="node1" presStyleIdx="0" presStyleCnt="4"/>
      <dgm:spPr/>
    </dgm:pt>
    <dgm:pt modelId="{540C7F97-4796-4B02-A7FB-F485C643251B}" type="pres">
      <dgm:prSet presAssocID="{5FDAC075-8F9B-41A5-B0EE-B4B971840088}" presName="circle2" presStyleLbl="node1" presStyleIdx="1" presStyleCnt="4"/>
      <dgm:spPr/>
    </dgm:pt>
    <dgm:pt modelId="{B678C096-EC45-49B9-BC05-AC9D317D1716}" type="pres">
      <dgm:prSet presAssocID="{5FDAC075-8F9B-41A5-B0EE-B4B971840088}" presName="rect2" presStyleLbl="alignAcc1" presStyleIdx="1" presStyleCnt="4"/>
      <dgm:spPr/>
      <dgm:t>
        <a:bodyPr/>
        <a:lstStyle/>
        <a:p>
          <a:pPr rtl="1"/>
          <a:endParaRPr lang="ar-IQ"/>
        </a:p>
      </dgm:t>
    </dgm:pt>
    <dgm:pt modelId="{628574DE-95B4-4447-B427-E6F20A5FC9A5}" type="pres">
      <dgm:prSet presAssocID="{DECEED75-72F8-4C3F-BD1F-0BA547EF8370}" presName="vertSpace3" presStyleLbl="node1" presStyleIdx="1" presStyleCnt="4"/>
      <dgm:spPr/>
    </dgm:pt>
    <dgm:pt modelId="{709ADFFF-76B8-4CA5-BFD8-865217251555}" type="pres">
      <dgm:prSet presAssocID="{DECEED75-72F8-4C3F-BD1F-0BA547EF8370}" presName="circle3" presStyleLbl="node1" presStyleIdx="2" presStyleCnt="4"/>
      <dgm:spPr/>
    </dgm:pt>
    <dgm:pt modelId="{7670D1BA-543F-4C31-8D81-0DF0DD4438DB}" type="pres">
      <dgm:prSet presAssocID="{DECEED75-72F8-4C3F-BD1F-0BA547EF8370}" presName="rect3" presStyleLbl="alignAcc1" presStyleIdx="2" presStyleCnt="4" custScaleX="100000" custScaleY="99885" custLinFactNeighborX="470" custLinFactNeighborY="-3166"/>
      <dgm:spPr/>
      <dgm:t>
        <a:bodyPr/>
        <a:lstStyle/>
        <a:p>
          <a:pPr rtl="1"/>
          <a:endParaRPr lang="ar-IQ"/>
        </a:p>
      </dgm:t>
    </dgm:pt>
    <dgm:pt modelId="{1A6D99F1-0A83-48D2-90B3-11E3922F655B}" type="pres">
      <dgm:prSet presAssocID="{49A2317B-60F8-49D2-B061-8179BAE833C6}" presName="vertSpace4" presStyleLbl="node1" presStyleIdx="2" presStyleCnt="4"/>
      <dgm:spPr/>
    </dgm:pt>
    <dgm:pt modelId="{ADB04BD0-4C31-452A-9AB2-FE4867525410}" type="pres">
      <dgm:prSet presAssocID="{49A2317B-60F8-49D2-B061-8179BAE833C6}" presName="circle4" presStyleLbl="node1" presStyleIdx="3" presStyleCnt="4"/>
      <dgm:spPr/>
    </dgm:pt>
    <dgm:pt modelId="{7B9A2494-CB26-4B5C-977F-8237F3434F6D}" type="pres">
      <dgm:prSet presAssocID="{49A2317B-60F8-49D2-B061-8179BAE833C6}" presName="rect4" presStyleLbl="alignAcc1" presStyleIdx="3" presStyleCnt="4" custScaleY="70611" custLinFactNeighborX="-342" custLinFactNeighborY="23940"/>
      <dgm:spPr/>
      <dgm:t>
        <a:bodyPr/>
        <a:lstStyle/>
        <a:p>
          <a:pPr rtl="1"/>
          <a:endParaRPr lang="ar-IQ"/>
        </a:p>
      </dgm:t>
    </dgm:pt>
    <dgm:pt modelId="{1AECCEB4-5D4B-4357-B0CB-8811B29B75E3}" type="pres">
      <dgm:prSet presAssocID="{3C1475CA-CFAF-412F-B6F9-5BBAAA069589}" presName="rect1ParTxNoCh" presStyleLbl="alignAcc1" presStyleIdx="3" presStyleCnt="4">
        <dgm:presLayoutVars>
          <dgm:chMax val="1"/>
          <dgm:bulletEnabled val="1"/>
        </dgm:presLayoutVars>
      </dgm:prSet>
      <dgm:spPr>
        <a:prstGeom prst="hexagon">
          <a:avLst/>
        </a:prstGeom>
      </dgm:spPr>
      <dgm:t>
        <a:bodyPr/>
        <a:lstStyle/>
        <a:p>
          <a:pPr rtl="1"/>
          <a:endParaRPr lang="ar-IQ"/>
        </a:p>
      </dgm:t>
    </dgm:pt>
    <dgm:pt modelId="{2E4B89D1-C1C4-460A-8065-9F2A571CE859}" type="pres">
      <dgm:prSet presAssocID="{5FDAC075-8F9B-41A5-B0EE-B4B971840088}" presName="rect2ParTxNoCh" presStyleLbl="alignAcc1" presStyleIdx="3" presStyleCnt="4">
        <dgm:presLayoutVars>
          <dgm:chMax val="1"/>
          <dgm:bulletEnabled val="1"/>
        </dgm:presLayoutVars>
      </dgm:prSet>
      <dgm:spPr/>
      <dgm:t>
        <a:bodyPr/>
        <a:lstStyle/>
        <a:p>
          <a:pPr rtl="1"/>
          <a:endParaRPr lang="ar-IQ"/>
        </a:p>
      </dgm:t>
    </dgm:pt>
    <dgm:pt modelId="{D7040740-115C-4BBD-BCC0-71D41298909E}" type="pres">
      <dgm:prSet presAssocID="{DECEED75-72F8-4C3F-BD1F-0BA547EF8370}" presName="rect3ParTxNoCh" presStyleLbl="alignAcc1" presStyleIdx="3" presStyleCnt="4">
        <dgm:presLayoutVars>
          <dgm:chMax val="1"/>
          <dgm:bulletEnabled val="1"/>
        </dgm:presLayoutVars>
      </dgm:prSet>
      <dgm:spPr/>
      <dgm:t>
        <a:bodyPr/>
        <a:lstStyle/>
        <a:p>
          <a:pPr rtl="1"/>
          <a:endParaRPr lang="ar-IQ"/>
        </a:p>
      </dgm:t>
    </dgm:pt>
    <dgm:pt modelId="{EA13B2A1-3B52-4A83-9C06-C3A058F395AA}" type="pres">
      <dgm:prSet presAssocID="{49A2317B-60F8-49D2-B061-8179BAE833C6}" presName="rect4ParTxNoCh" presStyleLbl="alignAcc1" presStyleIdx="3" presStyleCnt="4">
        <dgm:presLayoutVars>
          <dgm:chMax val="1"/>
          <dgm:bulletEnabled val="1"/>
        </dgm:presLayoutVars>
      </dgm:prSet>
      <dgm:spPr/>
      <dgm:t>
        <a:bodyPr/>
        <a:lstStyle/>
        <a:p>
          <a:pPr rtl="1"/>
          <a:endParaRPr lang="ar-IQ"/>
        </a:p>
      </dgm:t>
    </dgm:pt>
  </dgm:ptLst>
  <dgm:cxnLst>
    <dgm:cxn modelId="{7DAC8266-5B5C-434E-A808-114A658A19F3}" srcId="{4D5B57E5-CA69-4FBA-A78E-D24431EA4AAC}" destId="{5FDAC075-8F9B-41A5-B0EE-B4B971840088}" srcOrd="1" destOrd="0" parTransId="{656CCF50-8EC7-4C8E-AF3A-94C8621ADB79}" sibTransId="{91F2D4AE-0D84-4FCB-869A-5EB8A122F056}"/>
    <dgm:cxn modelId="{EB8DF0AB-D0CB-4242-81CA-818002FD8102}" type="presOf" srcId="{5FDAC075-8F9B-41A5-B0EE-B4B971840088}" destId="{B678C096-EC45-49B9-BC05-AC9D317D1716}" srcOrd="0" destOrd="0" presId="urn:microsoft.com/office/officeart/2005/8/layout/target3"/>
    <dgm:cxn modelId="{C0D3433E-B914-4028-BB6E-B447C9131A53}" srcId="{4D5B57E5-CA69-4FBA-A78E-D24431EA4AAC}" destId="{3C1475CA-CFAF-412F-B6F9-5BBAAA069589}" srcOrd="0" destOrd="0" parTransId="{8AA78B74-7854-4F0F-BB8F-48EA9A7A0C70}" sibTransId="{CBDCEE31-B915-4F57-BCB1-8C3FA753D4E7}"/>
    <dgm:cxn modelId="{2D5A6DE8-B56D-44C9-ADD4-4EAF50B0FA8A}" type="presOf" srcId="{49A2317B-60F8-49D2-B061-8179BAE833C6}" destId="{EA13B2A1-3B52-4A83-9C06-C3A058F395AA}" srcOrd="1" destOrd="0" presId="urn:microsoft.com/office/officeart/2005/8/layout/target3"/>
    <dgm:cxn modelId="{CAE2909C-955E-44A0-A9AD-CE5C6352E5F9}" type="presOf" srcId="{DECEED75-72F8-4C3F-BD1F-0BA547EF8370}" destId="{7670D1BA-543F-4C31-8D81-0DF0DD4438DB}" srcOrd="0" destOrd="0" presId="urn:microsoft.com/office/officeart/2005/8/layout/target3"/>
    <dgm:cxn modelId="{EA555556-FAA6-4C06-B52A-F0166A909725}" type="presOf" srcId="{3C1475CA-CFAF-412F-B6F9-5BBAAA069589}" destId="{B3F6143E-66B0-41D5-82BC-4529076AF132}" srcOrd="0" destOrd="0" presId="urn:microsoft.com/office/officeart/2005/8/layout/target3"/>
    <dgm:cxn modelId="{9342CBDC-2D98-42D4-8719-C968268BF3D7}" type="presOf" srcId="{3C1475CA-CFAF-412F-B6F9-5BBAAA069589}" destId="{1AECCEB4-5D4B-4357-B0CB-8811B29B75E3}" srcOrd="1" destOrd="0" presId="urn:microsoft.com/office/officeart/2005/8/layout/target3"/>
    <dgm:cxn modelId="{A71E3968-218B-4289-A87B-0DA54A7EB53B}" srcId="{4D5B57E5-CA69-4FBA-A78E-D24431EA4AAC}" destId="{49A2317B-60F8-49D2-B061-8179BAE833C6}" srcOrd="3" destOrd="0" parTransId="{D274F154-DD24-437A-8DDA-0EBD529D57A6}" sibTransId="{B2AAE977-2E4E-44A2-866F-DEAAA78889C1}"/>
    <dgm:cxn modelId="{F415A8A4-E7E2-4CA0-BC25-128B67837DF5}" srcId="{4D5B57E5-CA69-4FBA-A78E-D24431EA4AAC}" destId="{DECEED75-72F8-4C3F-BD1F-0BA547EF8370}" srcOrd="2" destOrd="0" parTransId="{07E30E58-424C-47D5-B837-0F5142AF1070}" sibTransId="{CB9B5D22-25F6-41D9-B210-0AF4509DCF9C}"/>
    <dgm:cxn modelId="{C72FE653-39AC-4EA0-BDAE-865B4320482A}" type="presOf" srcId="{49A2317B-60F8-49D2-B061-8179BAE833C6}" destId="{7B9A2494-CB26-4B5C-977F-8237F3434F6D}" srcOrd="0" destOrd="0" presId="urn:microsoft.com/office/officeart/2005/8/layout/target3"/>
    <dgm:cxn modelId="{8376FE7D-6D31-49ED-BBE3-458EA0603C4A}" type="presOf" srcId="{DECEED75-72F8-4C3F-BD1F-0BA547EF8370}" destId="{D7040740-115C-4BBD-BCC0-71D41298909E}" srcOrd="1" destOrd="0" presId="urn:microsoft.com/office/officeart/2005/8/layout/target3"/>
    <dgm:cxn modelId="{89C9B224-FAA7-4BAA-9DBE-B47F4D9CA586}" type="presOf" srcId="{5FDAC075-8F9B-41A5-B0EE-B4B971840088}" destId="{2E4B89D1-C1C4-460A-8065-9F2A571CE859}" srcOrd="1" destOrd="0" presId="urn:microsoft.com/office/officeart/2005/8/layout/target3"/>
    <dgm:cxn modelId="{BA9215A3-2D2E-4243-BADE-6EE182E613F0}" type="presOf" srcId="{4D5B57E5-CA69-4FBA-A78E-D24431EA4AAC}" destId="{75CF81D5-8367-47D2-90F7-07EA5B578BC2}" srcOrd="0" destOrd="0" presId="urn:microsoft.com/office/officeart/2005/8/layout/target3"/>
    <dgm:cxn modelId="{3B4276E7-8560-4DC8-A993-6005B21BDC27}" type="presParOf" srcId="{75CF81D5-8367-47D2-90F7-07EA5B578BC2}" destId="{224C98B5-AD06-45FE-B862-BA82536ADBCE}" srcOrd="0" destOrd="0" presId="urn:microsoft.com/office/officeart/2005/8/layout/target3"/>
    <dgm:cxn modelId="{8C590B0A-ED5D-47F6-9651-1F358B2029C4}" type="presParOf" srcId="{75CF81D5-8367-47D2-90F7-07EA5B578BC2}" destId="{F2F981F7-A8A0-4B0C-A55E-EDB46EE33B7D}" srcOrd="1" destOrd="0" presId="urn:microsoft.com/office/officeart/2005/8/layout/target3"/>
    <dgm:cxn modelId="{F897C0CF-F885-43D8-9A7D-BC34151519D1}" type="presParOf" srcId="{75CF81D5-8367-47D2-90F7-07EA5B578BC2}" destId="{B3F6143E-66B0-41D5-82BC-4529076AF132}" srcOrd="2" destOrd="0" presId="urn:microsoft.com/office/officeart/2005/8/layout/target3"/>
    <dgm:cxn modelId="{01ACD6BB-D9B8-4476-B8F6-AF96E4B48D23}" type="presParOf" srcId="{75CF81D5-8367-47D2-90F7-07EA5B578BC2}" destId="{59216056-442C-4274-A3BA-BB1C39723A70}" srcOrd="3" destOrd="0" presId="urn:microsoft.com/office/officeart/2005/8/layout/target3"/>
    <dgm:cxn modelId="{8644F06E-5038-4AB8-AFCA-496A84C85831}" type="presParOf" srcId="{75CF81D5-8367-47D2-90F7-07EA5B578BC2}" destId="{540C7F97-4796-4B02-A7FB-F485C643251B}" srcOrd="4" destOrd="0" presId="urn:microsoft.com/office/officeart/2005/8/layout/target3"/>
    <dgm:cxn modelId="{0310F438-371B-4676-A06D-B54DE4644A72}" type="presParOf" srcId="{75CF81D5-8367-47D2-90F7-07EA5B578BC2}" destId="{B678C096-EC45-49B9-BC05-AC9D317D1716}" srcOrd="5" destOrd="0" presId="urn:microsoft.com/office/officeart/2005/8/layout/target3"/>
    <dgm:cxn modelId="{FBAB20E2-0681-4004-BCAE-9B91E974960A}" type="presParOf" srcId="{75CF81D5-8367-47D2-90F7-07EA5B578BC2}" destId="{628574DE-95B4-4447-B427-E6F20A5FC9A5}" srcOrd="6" destOrd="0" presId="urn:microsoft.com/office/officeart/2005/8/layout/target3"/>
    <dgm:cxn modelId="{3C72DAB4-95CC-4F5F-A040-2FC0002E0EBF}" type="presParOf" srcId="{75CF81D5-8367-47D2-90F7-07EA5B578BC2}" destId="{709ADFFF-76B8-4CA5-BFD8-865217251555}" srcOrd="7" destOrd="0" presId="urn:microsoft.com/office/officeart/2005/8/layout/target3"/>
    <dgm:cxn modelId="{7E58BC10-FE83-44B9-81BB-3E0C2EDF2314}" type="presParOf" srcId="{75CF81D5-8367-47D2-90F7-07EA5B578BC2}" destId="{7670D1BA-543F-4C31-8D81-0DF0DD4438DB}" srcOrd="8" destOrd="0" presId="urn:microsoft.com/office/officeart/2005/8/layout/target3"/>
    <dgm:cxn modelId="{98C58464-B75A-4A36-838D-5056D045FE10}" type="presParOf" srcId="{75CF81D5-8367-47D2-90F7-07EA5B578BC2}" destId="{1A6D99F1-0A83-48D2-90B3-11E3922F655B}" srcOrd="9" destOrd="0" presId="urn:microsoft.com/office/officeart/2005/8/layout/target3"/>
    <dgm:cxn modelId="{2F778D69-184C-4555-856D-6BC6D31DCB43}" type="presParOf" srcId="{75CF81D5-8367-47D2-90F7-07EA5B578BC2}" destId="{ADB04BD0-4C31-452A-9AB2-FE4867525410}" srcOrd="10" destOrd="0" presId="urn:microsoft.com/office/officeart/2005/8/layout/target3"/>
    <dgm:cxn modelId="{5441D445-AA1B-4EB4-9786-21480E02B7D5}" type="presParOf" srcId="{75CF81D5-8367-47D2-90F7-07EA5B578BC2}" destId="{7B9A2494-CB26-4B5C-977F-8237F3434F6D}" srcOrd="11" destOrd="0" presId="urn:microsoft.com/office/officeart/2005/8/layout/target3"/>
    <dgm:cxn modelId="{DAE32C28-53E7-45CF-96BC-FA44F77E2A29}" type="presParOf" srcId="{75CF81D5-8367-47D2-90F7-07EA5B578BC2}" destId="{1AECCEB4-5D4B-4357-B0CB-8811B29B75E3}" srcOrd="12" destOrd="0" presId="urn:microsoft.com/office/officeart/2005/8/layout/target3"/>
    <dgm:cxn modelId="{9A4A4ED0-25FC-4E34-AB45-1A8075841D93}" type="presParOf" srcId="{75CF81D5-8367-47D2-90F7-07EA5B578BC2}" destId="{2E4B89D1-C1C4-460A-8065-9F2A571CE859}" srcOrd="13" destOrd="0" presId="urn:microsoft.com/office/officeart/2005/8/layout/target3"/>
    <dgm:cxn modelId="{AFC73AF2-756F-407D-A0DE-846A9E370AB6}" type="presParOf" srcId="{75CF81D5-8367-47D2-90F7-07EA5B578BC2}" destId="{D7040740-115C-4BBD-BCC0-71D41298909E}" srcOrd="14" destOrd="0" presId="urn:microsoft.com/office/officeart/2005/8/layout/target3"/>
    <dgm:cxn modelId="{745C428D-EDB2-492B-9E50-2735824E7241}" type="presParOf" srcId="{75CF81D5-8367-47D2-90F7-07EA5B578BC2}" destId="{EA13B2A1-3B52-4A83-9C06-C3A058F395AA}"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34E92E-5792-4CDE-9BFA-071DB2D1D544}"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pPr rtl="1"/>
          <a:endParaRPr lang="ar-IQ"/>
        </a:p>
      </dgm:t>
    </dgm:pt>
    <dgm:pt modelId="{6806D6A8-5940-40D9-8CC5-BEACB203565F}">
      <dgm:prSet phldrT="[نص]" phldr="1"/>
      <dgm:spPr/>
      <dgm:t>
        <a:bodyPr/>
        <a:lstStyle/>
        <a:p>
          <a:pPr rtl="1"/>
          <a:endParaRPr lang="ar-IQ" dirty="0"/>
        </a:p>
      </dgm:t>
    </dgm:pt>
    <dgm:pt modelId="{DC4ECF93-4805-4162-A4CC-02B2456FBA63}" type="parTrans" cxnId="{91203BDD-E7F4-4E75-B5F3-2B57999A5AA8}">
      <dgm:prSet/>
      <dgm:spPr/>
      <dgm:t>
        <a:bodyPr/>
        <a:lstStyle/>
        <a:p>
          <a:pPr rtl="1"/>
          <a:endParaRPr lang="ar-IQ"/>
        </a:p>
      </dgm:t>
    </dgm:pt>
    <dgm:pt modelId="{36098267-06E6-4A2C-8293-A9E52FBDF744}" type="sibTrans" cxnId="{91203BDD-E7F4-4E75-B5F3-2B57999A5AA8}">
      <dgm:prSet/>
      <dgm:spPr/>
      <dgm:t>
        <a:bodyPr/>
        <a:lstStyle/>
        <a:p>
          <a:pPr rtl="1"/>
          <a:endParaRPr lang="ar-IQ"/>
        </a:p>
      </dgm:t>
    </dgm:pt>
    <dgm:pt modelId="{0217B7E8-CC41-4DED-B521-3991B9F6588C}">
      <dgm:prSet phldrT="[نص]" custT="1"/>
      <dgm:spPr>
        <a:solidFill>
          <a:schemeClr val="accent6">
            <a:lumMod val="40000"/>
            <a:lumOff val="60000"/>
          </a:schemeClr>
        </a:solidFill>
      </dgm:spPr>
      <dgm:t>
        <a:bodyPr/>
        <a:lstStyle/>
        <a:p>
          <a:pPr algn="ctr" rtl="1"/>
          <a:endParaRPr lang="ar-IQ" sz="2400" dirty="0"/>
        </a:p>
      </dgm:t>
    </dgm:pt>
    <dgm:pt modelId="{B89922B7-E0BA-4512-86F4-C63CF90B64CA}" type="parTrans" cxnId="{3580296A-9D21-45DE-A2A4-AE918878E711}">
      <dgm:prSet/>
      <dgm:spPr/>
      <dgm:t>
        <a:bodyPr/>
        <a:lstStyle/>
        <a:p>
          <a:pPr rtl="1"/>
          <a:endParaRPr lang="ar-IQ"/>
        </a:p>
      </dgm:t>
    </dgm:pt>
    <dgm:pt modelId="{A6687B90-451B-4BA1-99E0-8CBDC619F4A0}" type="sibTrans" cxnId="{3580296A-9D21-45DE-A2A4-AE918878E711}">
      <dgm:prSet/>
      <dgm:spPr/>
      <dgm:t>
        <a:bodyPr/>
        <a:lstStyle/>
        <a:p>
          <a:pPr rtl="1"/>
          <a:endParaRPr lang="ar-IQ"/>
        </a:p>
      </dgm:t>
    </dgm:pt>
    <dgm:pt modelId="{7933404E-B8D4-4580-9592-B96A6257E759}">
      <dgm:prSet phldrT="[نص]" phldr="1"/>
      <dgm:spPr/>
      <dgm:t>
        <a:bodyPr/>
        <a:lstStyle/>
        <a:p>
          <a:pPr rtl="1"/>
          <a:endParaRPr lang="ar-IQ"/>
        </a:p>
      </dgm:t>
    </dgm:pt>
    <dgm:pt modelId="{B8CA46A9-FCD1-4F49-B556-89BBF0D4011D}" type="parTrans" cxnId="{2C87C95A-7D75-40AF-A85F-A91C43E3C523}">
      <dgm:prSet/>
      <dgm:spPr/>
      <dgm:t>
        <a:bodyPr/>
        <a:lstStyle/>
        <a:p>
          <a:pPr rtl="1"/>
          <a:endParaRPr lang="ar-IQ"/>
        </a:p>
      </dgm:t>
    </dgm:pt>
    <dgm:pt modelId="{269B541F-B8D1-47C4-B4DB-1793E3314F66}" type="sibTrans" cxnId="{2C87C95A-7D75-40AF-A85F-A91C43E3C523}">
      <dgm:prSet/>
      <dgm:spPr/>
      <dgm:t>
        <a:bodyPr/>
        <a:lstStyle/>
        <a:p>
          <a:pPr rtl="1"/>
          <a:endParaRPr lang="ar-IQ"/>
        </a:p>
      </dgm:t>
    </dgm:pt>
    <dgm:pt modelId="{092C0D26-1E9A-413A-9FED-59EF34FC266D}">
      <dgm:prSet phldrT="[نص]" phldr="1"/>
      <dgm:spPr>
        <a:solidFill>
          <a:schemeClr val="accent5">
            <a:lumMod val="60000"/>
            <a:lumOff val="40000"/>
          </a:schemeClr>
        </a:solidFill>
      </dgm:spPr>
      <dgm:t>
        <a:bodyPr/>
        <a:lstStyle/>
        <a:p>
          <a:pPr algn="ctr" rtl="1"/>
          <a:endParaRPr lang="ar-IQ" sz="500" dirty="0"/>
        </a:p>
      </dgm:t>
    </dgm:pt>
    <dgm:pt modelId="{E4018F11-B57C-4011-8C5A-178B8A8F7694}" type="parTrans" cxnId="{4E33134E-F07B-43CD-BE1B-35291F4ECD7B}">
      <dgm:prSet/>
      <dgm:spPr/>
      <dgm:t>
        <a:bodyPr/>
        <a:lstStyle/>
        <a:p>
          <a:pPr rtl="1"/>
          <a:endParaRPr lang="ar-IQ"/>
        </a:p>
      </dgm:t>
    </dgm:pt>
    <dgm:pt modelId="{131B6933-D3EA-4639-8C82-1B0F8C422748}" type="sibTrans" cxnId="{4E33134E-F07B-43CD-BE1B-35291F4ECD7B}">
      <dgm:prSet/>
      <dgm:spPr/>
      <dgm:t>
        <a:bodyPr/>
        <a:lstStyle/>
        <a:p>
          <a:pPr rtl="1"/>
          <a:endParaRPr lang="ar-IQ"/>
        </a:p>
      </dgm:t>
    </dgm:pt>
    <dgm:pt modelId="{DE88BDBE-BA4E-4251-8E57-9727A76219DB}">
      <dgm:prSet phldrT="[نص]" phldr="1"/>
      <dgm:spPr/>
      <dgm:t>
        <a:bodyPr/>
        <a:lstStyle/>
        <a:p>
          <a:pPr rtl="1"/>
          <a:endParaRPr lang="ar-IQ"/>
        </a:p>
      </dgm:t>
    </dgm:pt>
    <dgm:pt modelId="{62CF647B-0C31-4802-9057-9FC7E8AF0C4F}" type="parTrans" cxnId="{CBE22E72-0E00-4388-B7AE-24FE40179D9D}">
      <dgm:prSet/>
      <dgm:spPr/>
      <dgm:t>
        <a:bodyPr/>
        <a:lstStyle/>
        <a:p>
          <a:pPr rtl="1"/>
          <a:endParaRPr lang="ar-IQ"/>
        </a:p>
      </dgm:t>
    </dgm:pt>
    <dgm:pt modelId="{2E5294B9-5FD2-4B31-8E51-BB0B268D4836}" type="sibTrans" cxnId="{CBE22E72-0E00-4388-B7AE-24FE40179D9D}">
      <dgm:prSet/>
      <dgm:spPr/>
      <dgm:t>
        <a:bodyPr/>
        <a:lstStyle/>
        <a:p>
          <a:pPr rtl="1"/>
          <a:endParaRPr lang="ar-IQ"/>
        </a:p>
      </dgm:t>
    </dgm:pt>
    <dgm:pt modelId="{92BA3041-DA16-47DB-B99E-25E0BB730FE8}">
      <dgm:prSet phldrT="[نص]" custT="1"/>
      <dgm:spPr>
        <a:solidFill>
          <a:schemeClr val="bg2">
            <a:lumMod val="75000"/>
          </a:schemeClr>
        </a:solidFill>
      </dgm:spPr>
      <dgm:t>
        <a:bodyPr/>
        <a:lstStyle/>
        <a:p>
          <a:pPr rtl="1"/>
          <a:r>
            <a:rPr lang="ar-IQ" sz="2000" b="1" dirty="0" smtClean="0"/>
            <a:t>  المجلات الالكترونية في حالة توافر الشروط  المنصوص عليها في هذه التعليمات       </a:t>
          </a:r>
          <a:endParaRPr lang="ar-IQ" sz="2000" dirty="0"/>
        </a:p>
      </dgm:t>
    </dgm:pt>
    <dgm:pt modelId="{4702AAF9-1328-4809-B56E-FB2E81A581FF}" type="parTrans" cxnId="{AA77D3CB-D1E8-434B-B733-19B81E900B6B}">
      <dgm:prSet/>
      <dgm:spPr/>
      <dgm:t>
        <a:bodyPr/>
        <a:lstStyle/>
        <a:p>
          <a:pPr rtl="1"/>
          <a:endParaRPr lang="ar-IQ"/>
        </a:p>
      </dgm:t>
    </dgm:pt>
    <dgm:pt modelId="{C5843E79-522F-4ABD-B5AD-E8E9056AF3B7}" type="sibTrans" cxnId="{AA77D3CB-D1E8-434B-B733-19B81E900B6B}">
      <dgm:prSet/>
      <dgm:spPr/>
      <dgm:t>
        <a:bodyPr/>
        <a:lstStyle/>
        <a:p>
          <a:pPr rtl="1"/>
          <a:endParaRPr lang="ar-IQ"/>
        </a:p>
      </dgm:t>
    </dgm:pt>
    <dgm:pt modelId="{6ADF3AE1-87EC-4035-A7FE-D8F1FAA215A6}">
      <dgm:prSet custT="1"/>
      <dgm:spPr>
        <a:solidFill>
          <a:schemeClr val="accent6">
            <a:lumMod val="40000"/>
            <a:lumOff val="60000"/>
          </a:schemeClr>
        </a:solidFill>
      </dgm:spPr>
      <dgm:t>
        <a:bodyPr/>
        <a:lstStyle/>
        <a:p>
          <a:pPr algn="ctr" rtl="1"/>
          <a:r>
            <a:rPr lang="ar-IQ" sz="2400" b="1" dirty="0" smtClean="0">
              <a:solidFill>
                <a:schemeClr val="tx1"/>
              </a:solidFill>
            </a:rPr>
            <a:t>قواعد بيانات :</a:t>
          </a:r>
        </a:p>
      </dgm:t>
    </dgm:pt>
    <dgm:pt modelId="{64BCBF33-5381-4443-8A5D-7115749D996D}" type="parTrans" cxnId="{CD4BE548-FA21-4DD9-942E-AAC900D92D63}">
      <dgm:prSet/>
      <dgm:spPr/>
      <dgm:t>
        <a:bodyPr/>
        <a:lstStyle/>
        <a:p>
          <a:pPr rtl="1"/>
          <a:endParaRPr lang="ar-IQ"/>
        </a:p>
      </dgm:t>
    </dgm:pt>
    <dgm:pt modelId="{2A097247-5726-4670-A31B-D9D17519DAA9}" type="sibTrans" cxnId="{CD4BE548-FA21-4DD9-942E-AAC900D92D63}">
      <dgm:prSet/>
      <dgm:spPr/>
      <dgm:t>
        <a:bodyPr/>
        <a:lstStyle/>
        <a:p>
          <a:pPr rtl="1"/>
          <a:endParaRPr lang="ar-IQ"/>
        </a:p>
      </dgm:t>
    </dgm:pt>
    <dgm:pt modelId="{D7E36823-A7D3-494F-B9BE-3E5688841468}">
      <dgm:prSet custT="1"/>
      <dgm:spPr>
        <a:solidFill>
          <a:schemeClr val="accent6">
            <a:lumMod val="40000"/>
            <a:lumOff val="60000"/>
          </a:schemeClr>
        </a:solidFill>
      </dgm:spPr>
      <dgm:t>
        <a:bodyPr/>
        <a:lstStyle/>
        <a:p>
          <a:pPr algn="just" rtl="0"/>
          <a:r>
            <a:rPr lang="en-US" sz="2400" b="1" dirty="0" smtClean="0">
              <a:solidFill>
                <a:schemeClr val="tx2"/>
              </a:solidFill>
            </a:rPr>
            <a:t>1.Scopus</a:t>
          </a:r>
        </a:p>
      </dgm:t>
    </dgm:pt>
    <dgm:pt modelId="{51C0072F-FBE7-4691-B543-7DB820667B83}" type="parTrans" cxnId="{3416E9F0-F648-4EFF-B917-AB891FC1ACDF}">
      <dgm:prSet/>
      <dgm:spPr/>
      <dgm:t>
        <a:bodyPr/>
        <a:lstStyle/>
        <a:p>
          <a:pPr rtl="1"/>
          <a:endParaRPr lang="ar-IQ"/>
        </a:p>
      </dgm:t>
    </dgm:pt>
    <dgm:pt modelId="{F735E0CC-7234-442A-9366-22D92CC8FE82}" type="sibTrans" cxnId="{3416E9F0-F648-4EFF-B917-AB891FC1ACDF}">
      <dgm:prSet/>
      <dgm:spPr/>
      <dgm:t>
        <a:bodyPr/>
        <a:lstStyle/>
        <a:p>
          <a:pPr rtl="1"/>
          <a:endParaRPr lang="ar-IQ"/>
        </a:p>
      </dgm:t>
    </dgm:pt>
    <dgm:pt modelId="{51DB568E-39FC-4B74-B50C-8B11FB02A6D5}">
      <dgm:prSet custT="1"/>
      <dgm:spPr>
        <a:solidFill>
          <a:schemeClr val="accent6">
            <a:lumMod val="40000"/>
            <a:lumOff val="60000"/>
          </a:schemeClr>
        </a:solidFill>
      </dgm:spPr>
      <dgm:t>
        <a:bodyPr/>
        <a:lstStyle/>
        <a:p>
          <a:pPr algn="just" rtl="0"/>
          <a:r>
            <a:rPr lang="en-US" sz="2400" b="1" dirty="0" smtClean="0">
              <a:solidFill>
                <a:schemeClr val="tx2"/>
              </a:solidFill>
            </a:rPr>
            <a:t>2.Thomson Reuters (</a:t>
          </a:r>
          <a:r>
            <a:rPr lang="en-US" sz="2400" b="1" dirty="0" err="1" smtClean="0">
              <a:solidFill>
                <a:schemeClr val="tx2"/>
              </a:solidFill>
            </a:rPr>
            <a:t>clarivate</a:t>
          </a:r>
          <a:r>
            <a:rPr lang="en-US" sz="2400" b="1" dirty="0" smtClean="0">
              <a:solidFill>
                <a:schemeClr val="tx2"/>
              </a:solidFill>
            </a:rPr>
            <a:t>)</a:t>
          </a:r>
        </a:p>
      </dgm:t>
    </dgm:pt>
    <dgm:pt modelId="{ACE590D5-F16F-4DE7-A8B3-03D702340E91}" type="parTrans" cxnId="{3ABB78BC-A5B9-4DD7-8E9D-006416C05939}">
      <dgm:prSet/>
      <dgm:spPr/>
      <dgm:t>
        <a:bodyPr/>
        <a:lstStyle/>
        <a:p>
          <a:pPr rtl="1"/>
          <a:endParaRPr lang="ar-IQ"/>
        </a:p>
      </dgm:t>
    </dgm:pt>
    <dgm:pt modelId="{B87468C2-ED87-45D1-85B2-C1654986CA67}" type="sibTrans" cxnId="{3ABB78BC-A5B9-4DD7-8E9D-006416C05939}">
      <dgm:prSet/>
      <dgm:spPr/>
      <dgm:t>
        <a:bodyPr/>
        <a:lstStyle/>
        <a:p>
          <a:pPr rtl="1"/>
          <a:endParaRPr lang="ar-IQ"/>
        </a:p>
      </dgm:t>
    </dgm:pt>
    <dgm:pt modelId="{389FC09A-BDDF-40EB-A8C4-A8F32E7FFC6C}">
      <dgm:prSet custT="1"/>
      <dgm:spPr>
        <a:solidFill>
          <a:schemeClr val="accent5">
            <a:lumMod val="60000"/>
            <a:lumOff val="40000"/>
          </a:schemeClr>
        </a:solidFill>
      </dgm:spPr>
      <dgm:t>
        <a:bodyPr/>
        <a:lstStyle/>
        <a:p>
          <a:pPr algn="ctr" rtl="1"/>
          <a:r>
            <a:rPr lang="ar-IQ" sz="2000" b="1" dirty="0" smtClean="0">
              <a:solidFill>
                <a:srgbClr val="FF0000"/>
              </a:solidFill>
            </a:rPr>
            <a:t>المجلات:</a:t>
          </a:r>
        </a:p>
        <a:p>
          <a:pPr algn="ctr" rtl="1"/>
          <a:r>
            <a:rPr lang="ar-IQ" sz="1800" b="1" dirty="0" smtClean="0"/>
            <a:t>1. </a:t>
          </a:r>
          <a:r>
            <a:rPr lang="ar-IQ" sz="2000" b="1" dirty="0" smtClean="0"/>
            <a:t>موقع المجلات  العلمية والأكاديمية العراقية</a:t>
          </a:r>
          <a:r>
            <a:rPr lang="ar-IQ" sz="2000" b="1" dirty="0" smtClean="0">
              <a:solidFill>
                <a:srgbClr val="FF0000"/>
              </a:solidFill>
            </a:rPr>
            <a:t> </a:t>
          </a:r>
        </a:p>
        <a:p>
          <a:pPr algn="ctr" rtl="1"/>
          <a:r>
            <a:rPr lang="en-US" sz="2000" b="1" dirty="0" smtClean="0">
              <a:solidFill>
                <a:srgbClr val="FF0000"/>
              </a:solidFill>
              <a:hlinkClick xmlns:r="http://schemas.openxmlformats.org/officeDocument/2006/relationships" r:id="rId1"/>
            </a:rPr>
            <a:t>https://www.iasj.net/iasj?uiLanguage=ar</a:t>
          </a:r>
          <a:r>
            <a:rPr lang="ar-IQ" sz="2000" b="1" dirty="0" smtClean="0">
              <a:solidFill>
                <a:srgbClr val="FF0000"/>
              </a:solidFill>
            </a:rPr>
            <a:t>        </a:t>
          </a:r>
        </a:p>
      </dgm:t>
    </dgm:pt>
    <dgm:pt modelId="{706E3899-9D86-41DB-98B7-9564F62B8014}" type="parTrans" cxnId="{EA48EFB2-E47D-42F5-B3ED-7CFE3CA1AAE3}">
      <dgm:prSet/>
      <dgm:spPr/>
      <dgm:t>
        <a:bodyPr/>
        <a:lstStyle/>
        <a:p>
          <a:pPr rtl="1"/>
          <a:endParaRPr lang="ar-IQ"/>
        </a:p>
      </dgm:t>
    </dgm:pt>
    <dgm:pt modelId="{0F636F7E-1D70-40DA-AD77-091E92D5D9B6}" type="sibTrans" cxnId="{EA48EFB2-E47D-42F5-B3ED-7CFE3CA1AAE3}">
      <dgm:prSet/>
      <dgm:spPr/>
      <dgm:t>
        <a:bodyPr/>
        <a:lstStyle/>
        <a:p>
          <a:pPr rtl="1"/>
          <a:endParaRPr lang="ar-IQ"/>
        </a:p>
      </dgm:t>
    </dgm:pt>
    <dgm:pt modelId="{93C0C9BE-EC78-4395-8572-8981FAE2ACAF}">
      <dgm:prSet custT="1"/>
      <dgm:spPr>
        <a:solidFill>
          <a:schemeClr val="accent5">
            <a:lumMod val="60000"/>
            <a:lumOff val="40000"/>
          </a:schemeClr>
        </a:solidFill>
      </dgm:spPr>
      <dgm:t>
        <a:bodyPr/>
        <a:lstStyle/>
        <a:p>
          <a:pPr algn="ctr" rtl="1"/>
          <a:r>
            <a:rPr lang="en-US" sz="2000" b="1" dirty="0" smtClean="0"/>
            <a:t>2. Nature</a:t>
          </a:r>
          <a:endParaRPr lang="ar-IQ" sz="2000" b="1" dirty="0" smtClean="0"/>
        </a:p>
      </dgm:t>
    </dgm:pt>
    <dgm:pt modelId="{6A45D5E2-D4E8-4CC8-856A-7912BB047337}" type="parTrans" cxnId="{0C10C635-2A25-4FA6-BCCD-9822E88BB739}">
      <dgm:prSet/>
      <dgm:spPr/>
      <dgm:t>
        <a:bodyPr/>
        <a:lstStyle/>
        <a:p>
          <a:pPr rtl="1"/>
          <a:endParaRPr lang="ar-IQ"/>
        </a:p>
      </dgm:t>
    </dgm:pt>
    <dgm:pt modelId="{64496E82-72A3-40F7-824E-797F9685A073}" type="sibTrans" cxnId="{0C10C635-2A25-4FA6-BCCD-9822E88BB739}">
      <dgm:prSet/>
      <dgm:spPr/>
      <dgm:t>
        <a:bodyPr/>
        <a:lstStyle/>
        <a:p>
          <a:pPr rtl="1"/>
          <a:endParaRPr lang="ar-IQ"/>
        </a:p>
      </dgm:t>
    </dgm:pt>
    <dgm:pt modelId="{0666474C-BF26-46C2-9D4E-CD73C773D7A9}">
      <dgm:prSet custT="1"/>
      <dgm:spPr>
        <a:solidFill>
          <a:schemeClr val="accent5">
            <a:lumMod val="60000"/>
            <a:lumOff val="40000"/>
          </a:schemeClr>
        </a:solidFill>
      </dgm:spPr>
      <dgm:t>
        <a:bodyPr/>
        <a:lstStyle/>
        <a:p>
          <a:pPr algn="ctr" rtl="1"/>
          <a:r>
            <a:rPr lang="en-US" sz="2000" b="1" dirty="0" smtClean="0"/>
            <a:t>3. Science</a:t>
          </a:r>
          <a:endParaRPr lang="ar-IQ" sz="2000" b="1" dirty="0" smtClean="0"/>
        </a:p>
      </dgm:t>
    </dgm:pt>
    <dgm:pt modelId="{AA951D86-F484-46D6-940F-D843211298C0}" type="parTrans" cxnId="{D557EEAA-C3B5-43FA-9969-A13E3B32E5DC}">
      <dgm:prSet/>
      <dgm:spPr/>
      <dgm:t>
        <a:bodyPr/>
        <a:lstStyle/>
        <a:p>
          <a:pPr rtl="1"/>
          <a:endParaRPr lang="ar-IQ"/>
        </a:p>
      </dgm:t>
    </dgm:pt>
    <dgm:pt modelId="{1CBDCF7F-32AA-42DC-ADB8-CA09B676A708}" type="sibTrans" cxnId="{D557EEAA-C3B5-43FA-9969-A13E3B32E5DC}">
      <dgm:prSet/>
      <dgm:spPr/>
      <dgm:t>
        <a:bodyPr/>
        <a:lstStyle/>
        <a:p>
          <a:pPr rtl="1"/>
          <a:endParaRPr lang="ar-IQ"/>
        </a:p>
      </dgm:t>
    </dgm:pt>
    <dgm:pt modelId="{FAF97B1E-9C51-4F4B-A8EA-4F905D7F8633}" type="pres">
      <dgm:prSet presAssocID="{F634E92E-5792-4CDE-9BFA-071DB2D1D544}" presName="Name0" presStyleCnt="0">
        <dgm:presLayoutVars>
          <dgm:chMax/>
          <dgm:chPref/>
          <dgm:dir/>
        </dgm:presLayoutVars>
      </dgm:prSet>
      <dgm:spPr/>
      <dgm:t>
        <a:bodyPr/>
        <a:lstStyle/>
        <a:p>
          <a:pPr rtl="1"/>
          <a:endParaRPr lang="ar-IQ"/>
        </a:p>
      </dgm:t>
    </dgm:pt>
    <dgm:pt modelId="{1BAE352D-AE31-4184-A6AE-D5FD06EB1E96}" type="pres">
      <dgm:prSet presAssocID="{6806D6A8-5940-40D9-8CC5-BEACB203565F}" presName="parenttextcomposite" presStyleCnt="0"/>
      <dgm:spPr/>
    </dgm:pt>
    <dgm:pt modelId="{94E1515E-34F4-417B-BB6D-0431FCC82026}" type="pres">
      <dgm:prSet presAssocID="{6806D6A8-5940-40D9-8CC5-BEACB203565F}" presName="parenttext" presStyleLbl="revTx" presStyleIdx="0" presStyleCnt="3">
        <dgm:presLayoutVars>
          <dgm:chMax/>
          <dgm:chPref val="2"/>
          <dgm:bulletEnabled val="1"/>
        </dgm:presLayoutVars>
      </dgm:prSet>
      <dgm:spPr/>
      <dgm:t>
        <a:bodyPr/>
        <a:lstStyle/>
        <a:p>
          <a:pPr rtl="1"/>
          <a:endParaRPr lang="ar-IQ"/>
        </a:p>
      </dgm:t>
    </dgm:pt>
    <dgm:pt modelId="{D4E0B037-A54F-45F8-B57C-02A7A45290CB}" type="pres">
      <dgm:prSet presAssocID="{6806D6A8-5940-40D9-8CC5-BEACB203565F}" presName="composite" presStyleCnt="0"/>
      <dgm:spPr/>
    </dgm:pt>
    <dgm:pt modelId="{13FFE683-5844-4E94-9C6D-B2C7A70A0E56}" type="pres">
      <dgm:prSet presAssocID="{6806D6A8-5940-40D9-8CC5-BEACB203565F}" presName="chevron1" presStyleLbl="alignNode1" presStyleIdx="0" presStyleCnt="21" custScaleX="740876" custLinFactX="-200000" custLinFactNeighborX="-241918" custLinFactNeighborY="-38336"/>
      <dgm:spPr/>
      <dgm:t>
        <a:bodyPr/>
        <a:lstStyle/>
        <a:p>
          <a:pPr rtl="1"/>
          <a:endParaRPr lang="ar-IQ"/>
        </a:p>
      </dgm:t>
    </dgm:pt>
    <dgm:pt modelId="{0570DC38-9769-4B97-BC3D-0DC52E2384E5}" type="pres">
      <dgm:prSet presAssocID="{6806D6A8-5940-40D9-8CC5-BEACB203565F}" presName="chevron2" presStyleLbl="alignNode1" presStyleIdx="1" presStyleCnt="21" custLinFactX="-95821" custLinFactY="300000" custLinFactNeighborX="-100000" custLinFactNeighborY="310860"/>
      <dgm:spPr/>
    </dgm:pt>
    <dgm:pt modelId="{03F9B536-7CE0-4287-8FA7-241067E00E04}" type="pres">
      <dgm:prSet presAssocID="{6806D6A8-5940-40D9-8CC5-BEACB203565F}" presName="chevron3" presStyleLbl="alignNode1" presStyleIdx="2" presStyleCnt="21" custLinFactX="-137698" custLinFactY="300000" custLinFactNeighborX="-200000" custLinFactNeighborY="306922"/>
      <dgm:spPr/>
      <dgm:t>
        <a:bodyPr/>
        <a:lstStyle/>
        <a:p>
          <a:pPr rtl="1"/>
          <a:endParaRPr lang="ar-IQ"/>
        </a:p>
      </dgm:t>
    </dgm:pt>
    <dgm:pt modelId="{E510B6B4-97C6-4823-A020-DF28405479EC}" type="pres">
      <dgm:prSet presAssocID="{6806D6A8-5940-40D9-8CC5-BEACB203565F}" presName="chevron4" presStyleLbl="alignNode1" presStyleIdx="3" presStyleCnt="21"/>
      <dgm:spPr/>
    </dgm:pt>
    <dgm:pt modelId="{EB401795-0881-426D-B4BA-FA585BBA01A5}" type="pres">
      <dgm:prSet presAssocID="{6806D6A8-5940-40D9-8CC5-BEACB203565F}" presName="chevron5" presStyleLbl="alignNode1" presStyleIdx="4" presStyleCnt="21"/>
      <dgm:spPr/>
    </dgm:pt>
    <dgm:pt modelId="{5CD9FF7A-EFA7-43E2-9FC1-39359EED81F8}" type="pres">
      <dgm:prSet presAssocID="{6806D6A8-5940-40D9-8CC5-BEACB203565F}" presName="chevron6" presStyleLbl="alignNode1" presStyleIdx="5" presStyleCnt="21"/>
      <dgm:spPr/>
    </dgm:pt>
    <dgm:pt modelId="{B0CF8BCD-EF2A-4477-A9F7-0EBF28BF7E13}" type="pres">
      <dgm:prSet presAssocID="{6806D6A8-5940-40D9-8CC5-BEACB203565F}" presName="chevron7" presStyleLbl="alignNode1" presStyleIdx="6" presStyleCnt="21"/>
      <dgm:spPr/>
    </dgm:pt>
    <dgm:pt modelId="{380284D0-3032-45E2-8C97-48FA9F5081D6}" type="pres">
      <dgm:prSet presAssocID="{6806D6A8-5940-40D9-8CC5-BEACB203565F}" presName="childtext" presStyleLbl="solidFgAcc1" presStyleIdx="0" presStyleCnt="3" custScaleX="291799" custScaleY="662982" custLinFactNeighborX="94985" custLinFactNeighborY="-38668">
        <dgm:presLayoutVars>
          <dgm:chMax/>
          <dgm:chPref val="0"/>
          <dgm:bulletEnabled val="1"/>
        </dgm:presLayoutVars>
      </dgm:prSet>
      <dgm:spPr/>
      <dgm:t>
        <a:bodyPr/>
        <a:lstStyle/>
        <a:p>
          <a:pPr rtl="1"/>
          <a:endParaRPr lang="ar-IQ"/>
        </a:p>
      </dgm:t>
    </dgm:pt>
    <dgm:pt modelId="{943D6EB1-1EC6-4E45-BCDC-0BE6904A9DA9}" type="pres">
      <dgm:prSet presAssocID="{36098267-06E6-4A2C-8293-A9E52FBDF744}" presName="sibTrans" presStyleCnt="0"/>
      <dgm:spPr/>
    </dgm:pt>
    <dgm:pt modelId="{7812FE63-A25E-48FF-BF59-38DF7523C478}" type="pres">
      <dgm:prSet presAssocID="{7933404E-B8D4-4580-9592-B96A6257E759}" presName="parenttextcomposite" presStyleCnt="0"/>
      <dgm:spPr/>
    </dgm:pt>
    <dgm:pt modelId="{767980AA-A006-4114-B512-0226CEB8FB2A}" type="pres">
      <dgm:prSet presAssocID="{7933404E-B8D4-4580-9592-B96A6257E759}" presName="parenttext" presStyleLbl="revTx" presStyleIdx="1" presStyleCnt="3">
        <dgm:presLayoutVars>
          <dgm:chMax/>
          <dgm:chPref val="2"/>
          <dgm:bulletEnabled val="1"/>
        </dgm:presLayoutVars>
      </dgm:prSet>
      <dgm:spPr/>
      <dgm:t>
        <a:bodyPr/>
        <a:lstStyle/>
        <a:p>
          <a:pPr rtl="1"/>
          <a:endParaRPr lang="ar-IQ"/>
        </a:p>
      </dgm:t>
    </dgm:pt>
    <dgm:pt modelId="{69E1C4E1-1082-49C0-A56F-B62F97CF4E8D}" type="pres">
      <dgm:prSet presAssocID="{7933404E-B8D4-4580-9592-B96A6257E759}" presName="composite" presStyleCnt="0"/>
      <dgm:spPr/>
    </dgm:pt>
    <dgm:pt modelId="{A0A03775-A6B1-4452-A34C-DC250B179BF4}" type="pres">
      <dgm:prSet presAssocID="{7933404E-B8D4-4580-9592-B96A6257E759}" presName="chevron1" presStyleLbl="alignNode1" presStyleIdx="7" presStyleCnt="21" custLinFactX="-100000" custLinFactNeighborX="-140117" custLinFactNeighborY="9903"/>
      <dgm:spPr/>
    </dgm:pt>
    <dgm:pt modelId="{AE2704BA-99A7-4B38-BB6A-01801DB41325}" type="pres">
      <dgm:prSet presAssocID="{7933404E-B8D4-4580-9592-B96A6257E759}" presName="chevron2" presStyleLbl="alignNode1" presStyleIdx="8" presStyleCnt="21"/>
      <dgm:spPr/>
    </dgm:pt>
    <dgm:pt modelId="{45AFEE4F-928C-4AEF-9BAA-67B4FA3E0901}" type="pres">
      <dgm:prSet presAssocID="{7933404E-B8D4-4580-9592-B96A6257E759}" presName="chevron3" presStyleLbl="alignNode1" presStyleIdx="9" presStyleCnt="21"/>
      <dgm:spPr/>
    </dgm:pt>
    <dgm:pt modelId="{A13A12F5-CE38-4DB3-94CF-EABC1C019955}" type="pres">
      <dgm:prSet presAssocID="{7933404E-B8D4-4580-9592-B96A6257E759}" presName="chevron4" presStyleLbl="alignNode1" presStyleIdx="10" presStyleCnt="21"/>
      <dgm:spPr/>
    </dgm:pt>
    <dgm:pt modelId="{09BC55FB-E9AD-4766-B5C3-F6F8BCE09B84}" type="pres">
      <dgm:prSet presAssocID="{7933404E-B8D4-4580-9592-B96A6257E759}" presName="chevron5" presStyleLbl="alignNode1" presStyleIdx="11" presStyleCnt="21"/>
      <dgm:spPr/>
    </dgm:pt>
    <dgm:pt modelId="{D743E570-0019-4025-84FA-72714BDF8D2F}" type="pres">
      <dgm:prSet presAssocID="{7933404E-B8D4-4580-9592-B96A6257E759}" presName="chevron6" presStyleLbl="alignNode1" presStyleIdx="12" presStyleCnt="21"/>
      <dgm:spPr/>
    </dgm:pt>
    <dgm:pt modelId="{098C4D15-EA84-4AF0-879B-AC2CFA7F2B5B}" type="pres">
      <dgm:prSet presAssocID="{7933404E-B8D4-4580-9592-B96A6257E759}" presName="chevron7" presStyleLbl="alignNode1" presStyleIdx="13" presStyleCnt="21"/>
      <dgm:spPr/>
    </dgm:pt>
    <dgm:pt modelId="{5F36EEA9-32CD-4A88-8532-1190FCB3234C}" type="pres">
      <dgm:prSet presAssocID="{7933404E-B8D4-4580-9592-B96A6257E759}" presName="childtext" presStyleLbl="solidFgAcc1" presStyleIdx="1" presStyleCnt="3" custScaleX="269875" custScaleY="680800" custLinFactNeighborX="63634" custLinFactNeighborY="13589">
        <dgm:presLayoutVars>
          <dgm:chMax/>
          <dgm:chPref val="0"/>
          <dgm:bulletEnabled val="1"/>
        </dgm:presLayoutVars>
      </dgm:prSet>
      <dgm:spPr/>
      <dgm:t>
        <a:bodyPr/>
        <a:lstStyle/>
        <a:p>
          <a:pPr rtl="1"/>
          <a:endParaRPr lang="ar-IQ"/>
        </a:p>
      </dgm:t>
    </dgm:pt>
    <dgm:pt modelId="{209DA0F7-C27B-4327-81F8-60F0A4038C73}" type="pres">
      <dgm:prSet presAssocID="{269B541F-B8D1-47C4-B4DB-1793E3314F66}" presName="sibTrans" presStyleCnt="0"/>
      <dgm:spPr/>
    </dgm:pt>
    <dgm:pt modelId="{CB645552-48D8-49BA-96A2-B8C08C47B8D1}" type="pres">
      <dgm:prSet presAssocID="{DE88BDBE-BA4E-4251-8E57-9727A76219DB}" presName="parenttextcomposite" presStyleCnt="0"/>
      <dgm:spPr/>
    </dgm:pt>
    <dgm:pt modelId="{F9C66A17-AA51-4B45-BBDF-91580224CC83}" type="pres">
      <dgm:prSet presAssocID="{DE88BDBE-BA4E-4251-8E57-9727A76219DB}" presName="parenttext" presStyleLbl="revTx" presStyleIdx="2" presStyleCnt="3">
        <dgm:presLayoutVars>
          <dgm:chMax/>
          <dgm:chPref val="2"/>
          <dgm:bulletEnabled val="1"/>
        </dgm:presLayoutVars>
      </dgm:prSet>
      <dgm:spPr/>
      <dgm:t>
        <a:bodyPr/>
        <a:lstStyle/>
        <a:p>
          <a:pPr rtl="1"/>
          <a:endParaRPr lang="ar-IQ"/>
        </a:p>
      </dgm:t>
    </dgm:pt>
    <dgm:pt modelId="{5DC98CD2-60F7-4F20-A592-4E852949EF15}" type="pres">
      <dgm:prSet presAssocID="{DE88BDBE-BA4E-4251-8E57-9727A76219DB}" presName="composite" presStyleCnt="0"/>
      <dgm:spPr/>
    </dgm:pt>
    <dgm:pt modelId="{00080200-B675-4B1B-B1A6-AAEA4D021DA1}" type="pres">
      <dgm:prSet presAssocID="{DE88BDBE-BA4E-4251-8E57-9727A76219DB}" presName="chevron1" presStyleLbl="alignNode1" presStyleIdx="14" presStyleCnt="21"/>
      <dgm:spPr/>
    </dgm:pt>
    <dgm:pt modelId="{C7015198-4BB5-44E7-A6CD-D0F2BB2534B3}" type="pres">
      <dgm:prSet presAssocID="{DE88BDBE-BA4E-4251-8E57-9727A76219DB}" presName="chevron2" presStyleLbl="alignNode1" presStyleIdx="15" presStyleCnt="21"/>
      <dgm:spPr/>
    </dgm:pt>
    <dgm:pt modelId="{27F3BEAF-9B7D-4223-9382-D3664D3447C3}" type="pres">
      <dgm:prSet presAssocID="{DE88BDBE-BA4E-4251-8E57-9727A76219DB}" presName="chevron3" presStyleLbl="alignNode1" presStyleIdx="16" presStyleCnt="21"/>
      <dgm:spPr/>
    </dgm:pt>
    <dgm:pt modelId="{7A6B3953-B292-48A3-9ECE-308E2E233876}" type="pres">
      <dgm:prSet presAssocID="{DE88BDBE-BA4E-4251-8E57-9727A76219DB}" presName="chevron4" presStyleLbl="alignNode1" presStyleIdx="17" presStyleCnt="21"/>
      <dgm:spPr/>
    </dgm:pt>
    <dgm:pt modelId="{8FD6EFEF-8B71-486F-BAA1-A27A0D2EB41B}" type="pres">
      <dgm:prSet presAssocID="{DE88BDBE-BA4E-4251-8E57-9727A76219DB}" presName="chevron5" presStyleLbl="alignNode1" presStyleIdx="18" presStyleCnt="21"/>
      <dgm:spPr/>
    </dgm:pt>
    <dgm:pt modelId="{3C666BF9-AA3C-4D22-B679-F0B840E2D0DC}" type="pres">
      <dgm:prSet presAssocID="{DE88BDBE-BA4E-4251-8E57-9727A76219DB}" presName="chevron6" presStyleLbl="alignNode1" presStyleIdx="19" presStyleCnt="21"/>
      <dgm:spPr/>
    </dgm:pt>
    <dgm:pt modelId="{C25A7E1B-5326-485C-B785-2C37AB7144C6}" type="pres">
      <dgm:prSet presAssocID="{DE88BDBE-BA4E-4251-8E57-9727A76219DB}" presName="chevron7" presStyleLbl="alignNode1" presStyleIdx="20" presStyleCnt="21"/>
      <dgm:spPr/>
    </dgm:pt>
    <dgm:pt modelId="{3E464769-1C6F-49AB-8E43-F64E82660184}" type="pres">
      <dgm:prSet presAssocID="{DE88BDBE-BA4E-4251-8E57-9727A76219DB}" presName="childtext" presStyleLbl="solidFgAcc1" presStyleIdx="2" presStyleCnt="3" custScaleX="219165" custScaleY="509376" custLinFactNeighborX="56777" custLinFactNeighborY="-13281">
        <dgm:presLayoutVars>
          <dgm:chMax/>
          <dgm:chPref val="0"/>
          <dgm:bulletEnabled val="1"/>
        </dgm:presLayoutVars>
      </dgm:prSet>
      <dgm:spPr/>
      <dgm:t>
        <a:bodyPr/>
        <a:lstStyle/>
        <a:p>
          <a:pPr rtl="1"/>
          <a:endParaRPr lang="ar-IQ"/>
        </a:p>
      </dgm:t>
    </dgm:pt>
  </dgm:ptLst>
  <dgm:cxnLst>
    <dgm:cxn modelId="{EC51CFAD-0910-4445-AC43-DED6D60C971C}" type="presOf" srcId="{DE88BDBE-BA4E-4251-8E57-9727A76219DB}" destId="{F9C66A17-AA51-4B45-BBDF-91580224CC83}" srcOrd="0" destOrd="0" presId="urn:microsoft.com/office/officeart/2008/layout/VerticalAccentList"/>
    <dgm:cxn modelId="{3580296A-9D21-45DE-A2A4-AE918878E711}" srcId="{6806D6A8-5940-40D9-8CC5-BEACB203565F}" destId="{0217B7E8-CC41-4DED-B521-3991B9F6588C}" srcOrd="0" destOrd="0" parTransId="{B89922B7-E0BA-4512-86F4-C63CF90B64CA}" sibTransId="{A6687B90-451B-4BA1-99E0-8CBDC619F4A0}"/>
    <dgm:cxn modelId="{158B4203-4547-4103-9110-AE4A37292A89}" type="presOf" srcId="{92BA3041-DA16-47DB-B99E-25E0BB730FE8}" destId="{3E464769-1C6F-49AB-8E43-F64E82660184}" srcOrd="0" destOrd="0" presId="urn:microsoft.com/office/officeart/2008/layout/VerticalAccentList"/>
    <dgm:cxn modelId="{7D482C12-6CA1-46A6-B73D-BA17456504EB}" type="presOf" srcId="{7933404E-B8D4-4580-9592-B96A6257E759}" destId="{767980AA-A006-4114-B512-0226CEB8FB2A}" srcOrd="0" destOrd="0" presId="urn:microsoft.com/office/officeart/2008/layout/VerticalAccentList"/>
    <dgm:cxn modelId="{0C10C635-2A25-4FA6-BCCD-9822E88BB739}" srcId="{7933404E-B8D4-4580-9592-B96A6257E759}" destId="{93C0C9BE-EC78-4395-8572-8981FAE2ACAF}" srcOrd="2" destOrd="0" parTransId="{6A45D5E2-D4E8-4CC8-856A-7912BB047337}" sibTransId="{64496E82-72A3-40F7-824E-797F9685A073}"/>
    <dgm:cxn modelId="{076DD4F6-5488-4EA0-9560-1F26E9B71044}" type="presOf" srcId="{6ADF3AE1-87EC-4035-A7FE-D8F1FAA215A6}" destId="{380284D0-3032-45E2-8C97-48FA9F5081D6}" srcOrd="0" destOrd="1" presId="urn:microsoft.com/office/officeart/2008/layout/VerticalAccentList"/>
    <dgm:cxn modelId="{35272A3B-E322-4F4C-AD45-0CBB939EB85F}" type="presOf" srcId="{D7E36823-A7D3-494F-B9BE-3E5688841468}" destId="{380284D0-3032-45E2-8C97-48FA9F5081D6}" srcOrd="0" destOrd="2" presId="urn:microsoft.com/office/officeart/2008/layout/VerticalAccentList"/>
    <dgm:cxn modelId="{D557EEAA-C3B5-43FA-9969-A13E3B32E5DC}" srcId="{7933404E-B8D4-4580-9592-B96A6257E759}" destId="{0666474C-BF26-46C2-9D4E-CD73C773D7A9}" srcOrd="3" destOrd="0" parTransId="{AA951D86-F484-46D6-940F-D843211298C0}" sibTransId="{1CBDCF7F-32AA-42DC-ADB8-CA09B676A708}"/>
    <dgm:cxn modelId="{9D02334D-989D-4283-B131-8D474D101547}" type="presOf" srcId="{51DB568E-39FC-4B74-B50C-8B11FB02A6D5}" destId="{380284D0-3032-45E2-8C97-48FA9F5081D6}" srcOrd="0" destOrd="3" presId="urn:microsoft.com/office/officeart/2008/layout/VerticalAccentList"/>
    <dgm:cxn modelId="{CD4BE548-FA21-4DD9-942E-AAC900D92D63}" srcId="{6806D6A8-5940-40D9-8CC5-BEACB203565F}" destId="{6ADF3AE1-87EC-4035-A7FE-D8F1FAA215A6}" srcOrd="1" destOrd="0" parTransId="{64BCBF33-5381-4443-8A5D-7115749D996D}" sibTransId="{2A097247-5726-4670-A31B-D9D17519DAA9}"/>
    <dgm:cxn modelId="{1136654C-EA8C-42A8-820D-8BCA3D7C26F3}" type="presOf" srcId="{389FC09A-BDDF-40EB-A8C4-A8F32E7FFC6C}" destId="{5F36EEA9-32CD-4A88-8532-1190FCB3234C}" srcOrd="0" destOrd="1" presId="urn:microsoft.com/office/officeart/2008/layout/VerticalAccentList"/>
    <dgm:cxn modelId="{D333DFCA-8B2A-4E3F-A6F6-8DB3D1CF0684}" type="presOf" srcId="{0666474C-BF26-46C2-9D4E-CD73C773D7A9}" destId="{5F36EEA9-32CD-4A88-8532-1190FCB3234C}" srcOrd="0" destOrd="3" presId="urn:microsoft.com/office/officeart/2008/layout/VerticalAccentList"/>
    <dgm:cxn modelId="{25DDAD4E-FE15-445D-A6C9-DF4BCDBD5022}" type="presOf" srcId="{93C0C9BE-EC78-4395-8572-8981FAE2ACAF}" destId="{5F36EEA9-32CD-4A88-8532-1190FCB3234C}" srcOrd="0" destOrd="2" presId="urn:microsoft.com/office/officeart/2008/layout/VerticalAccentList"/>
    <dgm:cxn modelId="{EA48EFB2-E47D-42F5-B3ED-7CFE3CA1AAE3}" srcId="{7933404E-B8D4-4580-9592-B96A6257E759}" destId="{389FC09A-BDDF-40EB-A8C4-A8F32E7FFC6C}" srcOrd="1" destOrd="0" parTransId="{706E3899-9D86-41DB-98B7-9564F62B8014}" sibTransId="{0F636F7E-1D70-40DA-AD77-091E92D5D9B6}"/>
    <dgm:cxn modelId="{4E33134E-F07B-43CD-BE1B-35291F4ECD7B}" srcId="{7933404E-B8D4-4580-9592-B96A6257E759}" destId="{092C0D26-1E9A-413A-9FED-59EF34FC266D}" srcOrd="0" destOrd="0" parTransId="{E4018F11-B57C-4011-8C5A-178B8A8F7694}" sibTransId="{131B6933-D3EA-4639-8C82-1B0F8C422748}"/>
    <dgm:cxn modelId="{BEB5D196-CF2A-4E88-B5BB-DA3250021329}" type="presOf" srcId="{6806D6A8-5940-40D9-8CC5-BEACB203565F}" destId="{94E1515E-34F4-417B-BB6D-0431FCC82026}" srcOrd="0" destOrd="0" presId="urn:microsoft.com/office/officeart/2008/layout/VerticalAccentList"/>
    <dgm:cxn modelId="{AA77D3CB-D1E8-434B-B733-19B81E900B6B}" srcId="{DE88BDBE-BA4E-4251-8E57-9727A76219DB}" destId="{92BA3041-DA16-47DB-B99E-25E0BB730FE8}" srcOrd="0" destOrd="0" parTransId="{4702AAF9-1328-4809-B56E-FB2E81A581FF}" sibTransId="{C5843E79-522F-4ABD-B5AD-E8E9056AF3B7}"/>
    <dgm:cxn modelId="{861AAADA-F9E0-4AF4-966F-0AFA72F16057}" type="presOf" srcId="{0217B7E8-CC41-4DED-B521-3991B9F6588C}" destId="{380284D0-3032-45E2-8C97-48FA9F5081D6}" srcOrd="0" destOrd="0" presId="urn:microsoft.com/office/officeart/2008/layout/VerticalAccentList"/>
    <dgm:cxn modelId="{3ABB78BC-A5B9-4DD7-8E9D-006416C05939}" srcId="{6806D6A8-5940-40D9-8CC5-BEACB203565F}" destId="{51DB568E-39FC-4B74-B50C-8B11FB02A6D5}" srcOrd="3" destOrd="0" parTransId="{ACE590D5-F16F-4DE7-A8B3-03D702340E91}" sibTransId="{B87468C2-ED87-45D1-85B2-C1654986CA67}"/>
    <dgm:cxn modelId="{2C87C95A-7D75-40AF-A85F-A91C43E3C523}" srcId="{F634E92E-5792-4CDE-9BFA-071DB2D1D544}" destId="{7933404E-B8D4-4580-9592-B96A6257E759}" srcOrd="1" destOrd="0" parTransId="{B8CA46A9-FCD1-4F49-B556-89BBF0D4011D}" sibTransId="{269B541F-B8D1-47C4-B4DB-1793E3314F66}"/>
    <dgm:cxn modelId="{91203BDD-E7F4-4E75-B5F3-2B57999A5AA8}" srcId="{F634E92E-5792-4CDE-9BFA-071DB2D1D544}" destId="{6806D6A8-5940-40D9-8CC5-BEACB203565F}" srcOrd="0" destOrd="0" parTransId="{DC4ECF93-4805-4162-A4CC-02B2456FBA63}" sibTransId="{36098267-06E6-4A2C-8293-A9E52FBDF744}"/>
    <dgm:cxn modelId="{E1CA5EF0-8EAE-4321-827E-0B528E43A76D}" type="presOf" srcId="{092C0D26-1E9A-413A-9FED-59EF34FC266D}" destId="{5F36EEA9-32CD-4A88-8532-1190FCB3234C}" srcOrd="0" destOrd="0" presId="urn:microsoft.com/office/officeart/2008/layout/VerticalAccentList"/>
    <dgm:cxn modelId="{844D24CB-03C8-4C11-8DD7-14CC6D16C277}" type="presOf" srcId="{F634E92E-5792-4CDE-9BFA-071DB2D1D544}" destId="{FAF97B1E-9C51-4F4B-A8EA-4F905D7F8633}" srcOrd="0" destOrd="0" presId="urn:microsoft.com/office/officeart/2008/layout/VerticalAccentList"/>
    <dgm:cxn modelId="{CBE22E72-0E00-4388-B7AE-24FE40179D9D}" srcId="{F634E92E-5792-4CDE-9BFA-071DB2D1D544}" destId="{DE88BDBE-BA4E-4251-8E57-9727A76219DB}" srcOrd="2" destOrd="0" parTransId="{62CF647B-0C31-4802-9057-9FC7E8AF0C4F}" sibTransId="{2E5294B9-5FD2-4B31-8E51-BB0B268D4836}"/>
    <dgm:cxn modelId="{3416E9F0-F648-4EFF-B917-AB891FC1ACDF}" srcId="{6806D6A8-5940-40D9-8CC5-BEACB203565F}" destId="{D7E36823-A7D3-494F-B9BE-3E5688841468}" srcOrd="2" destOrd="0" parTransId="{51C0072F-FBE7-4691-B543-7DB820667B83}" sibTransId="{F735E0CC-7234-442A-9366-22D92CC8FE82}"/>
    <dgm:cxn modelId="{6B98E874-0907-4D4D-BC46-02A11CEA5C02}" type="presParOf" srcId="{FAF97B1E-9C51-4F4B-A8EA-4F905D7F8633}" destId="{1BAE352D-AE31-4184-A6AE-D5FD06EB1E96}" srcOrd="0" destOrd="0" presId="urn:microsoft.com/office/officeart/2008/layout/VerticalAccentList"/>
    <dgm:cxn modelId="{CB3CBE65-4CD2-4EA8-98F0-51E7922FE53C}" type="presParOf" srcId="{1BAE352D-AE31-4184-A6AE-D5FD06EB1E96}" destId="{94E1515E-34F4-417B-BB6D-0431FCC82026}" srcOrd="0" destOrd="0" presId="urn:microsoft.com/office/officeart/2008/layout/VerticalAccentList"/>
    <dgm:cxn modelId="{A4724834-7C21-4E4F-A21C-EBC3F51F93FC}" type="presParOf" srcId="{FAF97B1E-9C51-4F4B-A8EA-4F905D7F8633}" destId="{D4E0B037-A54F-45F8-B57C-02A7A45290CB}" srcOrd="1" destOrd="0" presId="urn:microsoft.com/office/officeart/2008/layout/VerticalAccentList"/>
    <dgm:cxn modelId="{B08A54BB-0D1D-4A24-A994-03BC8FB0BB16}" type="presParOf" srcId="{D4E0B037-A54F-45F8-B57C-02A7A45290CB}" destId="{13FFE683-5844-4E94-9C6D-B2C7A70A0E56}" srcOrd="0" destOrd="0" presId="urn:microsoft.com/office/officeart/2008/layout/VerticalAccentList"/>
    <dgm:cxn modelId="{B19C2CA5-E6D9-4AC6-8CA0-DF79B61C5708}" type="presParOf" srcId="{D4E0B037-A54F-45F8-B57C-02A7A45290CB}" destId="{0570DC38-9769-4B97-BC3D-0DC52E2384E5}" srcOrd="1" destOrd="0" presId="urn:microsoft.com/office/officeart/2008/layout/VerticalAccentList"/>
    <dgm:cxn modelId="{AC1CD509-903F-4C8F-95C8-2263F8510E12}" type="presParOf" srcId="{D4E0B037-A54F-45F8-B57C-02A7A45290CB}" destId="{03F9B536-7CE0-4287-8FA7-241067E00E04}" srcOrd="2" destOrd="0" presId="urn:microsoft.com/office/officeart/2008/layout/VerticalAccentList"/>
    <dgm:cxn modelId="{C8A9A2B3-69B7-4567-B823-70CC48EF676A}" type="presParOf" srcId="{D4E0B037-A54F-45F8-B57C-02A7A45290CB}" destId="{E510B6B4-97C6-4823-A020-DF28405479EC}" srcOrd="3" destOrd="0" presId="urn:microsoft.com/office/officeart/2008/layout/VerticalAccentList"/>
    <dgm:cxn modelId="{37A581E3-23FA-4DB1-84EE-272BE898450E}" type="presParOf" srcId="{D4E0B037-A54F-45F8-B57C-02A7A45290CB}" destId="{EB401795-0881-426D-B4BA-FA585BBA01A5}" srcOrd="4" destOrd="0" presId="urn:microsoft.com/office/officeart/2008/layout/VerticalAccentList"/>
    <dgm:cxn modelId="{11705F58-8552-4F79-B77B-1AAB5860C049}" type="presParOf" srcId="{D4E0B037-A54F-45F8-B57C-02A7A45290CB}" destId="{5CD9FF7A-EFA7-43E2-9FC1-39359EED81F8}" srcOrd="5" destOrd="0" presId="urn:microsoft.com/office/officeart/2008/layout/VerticalAccentList"/>
    <dgm:cxn modelId="{FAFB727A-09F2-44DF-8A8C-9B61054B0DFD}" type="presParOf" srcId="{D4E0B037-A54F-45F8-B57C-02A7A45290CB}" destId="{B0CF8BCD-EF2A-4477-A9F7-0EBF28BF7E13}" srcOrd="6" destOrd="0" presId="urn:microsoft.com/office/officeart/2008/layout/VerticalAccentList"/>
    <dgm:cxn modelId="{8A496F3F-6950-4471-8B4E-62B5F98F9A1E}" type="presParOf" srcId="{D4E0B037-A54F-45F8-B57C-02A7A45290CB}" destId="{380284D0-3032-45E2-8C97-48FA9F5081D6}" srcOrd="7" destOrd="0" presId="urn:microsoft.com/office/officeart/2008/layout/VerticalAccentList"/>
    <dgm:cxn modelId="{BDCB56D7-FA64-4AFE-AF79-C0D78E8F2E3D}" type="presParOf" srcId="{FAF97B1E-9C51-4F4B-A8EA-4F905D7F8633}" destId="{943D6EB1-1EC6-4E45-BCDC-0BE6904A9DA9}" srcOrd="2" destOrd="0" presId="urn:microsoft.com/office/officeart/2008/layout/VerticalAccentList"/>
    <dgm:cxn modelId="{A9241CEE-B4E8-4FB1-82C0-CE0890A86372}" type="presParOf" srcId="{FAF97B1E-9C51-4F4B-A8EA-4F905D7F8633}" destId="{7812FE63-A25E-48FF-BF59-38DF7523C478}" srcOrd="3" destOrd="0" presId="urn:microsoft.com/office/officeart/2008/layout/VerticalAccentList"/>
    <dgm:cxn modelId="{6D43BB38-C8F5-423B-B002-9B33C1AF1D4C}" type="presParOf" srcId="{7812FE63-A25E-48FF-BF59-38DF7523C478}" destId="{767980AA-A006-4114-B512-0226CEB8FB2A}" srcOrd="0" destOrd="0" presId="urn:microsoft.com/office/officeart/2008/layout/VerticalAccentList"/>
    <dgm:cxn modelId="{A1485E53-0ADB-4672-9694-A5CF966149FD}" type="presParOf" srcId="{FAF97B1E-9C51-4F4B-A8EA-4F905D7F8633}" destId="{69E1C4E1-1082-49C0-A56F-B62F97CF4E8D}" srcOrd="4" destOrd="0" presId="urn:microsoft.com/office/officeart/2008/layout/VerticalAccentList"/>
    <dgm:cxn modelId="{CF7A3FC8-AFF3-4A3F-9ED4-84175955159C}" type="presParOf" srcId="{69E1C4E1-1082-49C0-A56F-B62F97CF4E8D}" destId="{A0A03775-A6B1-4452-A34C-DC250B179BF4}" srcOrd="0" destOrd="0" presId="urn:microsoft.com/office/officeart/2008/layout/VerticalAccentList"/>
    <dgm:cxn modelId="{C6D19707-927B-4084-B080-CD7BAD235A46}" type="presParOf" srcId="{69E1C4E1-1082-49C0-A56F-B62F97CF4E8D}" destId="{AE2704BA-99A7-4B38-BB6A-01801DB41325}" srcOrd="1" destOrd="0" presId="urn:microsoft.com/office/officeart/2008/layout/VerticalAccentList"/>
    <dgm:cxn modelId="{D3EB7801-28B8-4F5B-9157-CE8C2D661C67}" type="presParOf" srcId="{69E1C4E1-1082-49C0-A56F-B62F97CF4E8D}" destId="{45AFEE4F-928C-4AEF-9BAA-67B4FA3E0901}" srcOrd="2" destOrd="0" presId="urn:microsoft.com/office/officeart/2008/layout/VerticalAccentList"/>
    <dgm:cxn modelId="{9D821B12-1E5C-44A3-A1E0-59240699E101}" type="presParOf" srcId="{69E1C4E1-1082-49C0-A56F-B62F97CF4E8D}" destId="{A13A12F5-CE38-4DB3-94CF-EABC1C019955}" srcOrd="3" destOrd="0" presId="urn:microsoft.com/office/officeart/2008/layout/VerticalAccentList"/>
    <dgm:cxn modelId="{642F9784-F073-49E2-88AA-AB0CC86EDC8C}" type="presParOf" srcId="{69E1C4E1-1082-49C0-A56F-B62F97CF4E8D}" destId="{09BC55FB-E9AD-4766-B5C3-F6F8BCE09B84}" srcOrd="4" destOrd="0" presId="urn:microsoft.com/office/officeart/2008/layout/VerticalAccentList"/>
    <dgm:cxn modelId="{16878414-65D7-4EDF-886E-0405906A6EE3}" type="presParOf" srcId="{69E1C4E1-1082-49C0-A56F-B62F97CF4E8D}" destId="{D743E570-0019-4025-84FA-72714BDF8D2F}" srcOrd="5" destOrd="0" presId="urn:microsoft.com/office/officeart/2008/layout/VerticalAccentList"/>
    <dgm:cxn modelId="{17C70727-1E3F-4B7C-B5E3-A5C5C34D7EF1}" type="presParOf" srcId="{69E1C4E1-1082-49C0-A56F-B62F97CF4E8D}" destId="{098C4D15-EA84-4AF0-879B-AC2CFA7F2B5B}" srcOrd="6" destOrd="0" presId="urn:microsoft.com/office/officeart/2008/layout/VerticalAccentList"/>
    <dgm:cxn modelId="{972E5757-489C-42B4-910E-8FB26DFE3632}" type="presParOf" srcId="{69E1C4E1-1082-49C0-A56F-B62F97CF4E8D}" destId="{5F36EEA9-32CD-4A88-8532-1190FCB3234C}" srcOrd="7" destOrd="0" presId="urn:microsoft.com/office/officeart/2008/layout/VerticalAccentList"/>
    <dgm:cxn modelId="{3C00842B-5244-4EAD-9971-545A598929E1}" type="presParOf" srcId="{FAF97B1E-9C51-4F4B-A8EA-4F905D7F8633}" destId="{209DA0F7-C27B-4327-81F8-60F0A4038C73}" srcOrd="5" destOrd="0" presId="urn:microsoft.com/office/officeart/2008/layout/VerticalAccentList"/>
    <dgm:cxn modelId="{D5652BC8-8B94-4D83-A58E-3F323F3E9536}" type="presParOf" srcId="{FAF97B1E-9C51-4F4B-A8EA-4F905D7F8633}" destId="{CB645552-48D8-49BA-96A2-B8C08C47B8D1}" srcOrd="6" destOrd="0" presId="urn:microsoft.com/office/officeart/2008/layout/VerticalAccentList"/>
    <dgm:cxn modelId="{CABDCC40-DB1C-437E-B4AA-D97CF0E5F2A1}" type="presParOf" srcId="{CB645552-48D8-49BA-96A2-B8C08C47B8D1}" destId="{F9C66A17-AA51-4B45-BBDF-91580224CC83}" srcOrd="0" destOrd="0" presId="urn:microsoft.com/office/officeart/2008/layout/VerticalAccentList"/>
    <dgm:cxn modelId="{215D0018-84E5-4F0A-A10E-583D74AE151F}" type="presParOf" srcId="{FAF97B1E-9C51-4F4B-A8EA-4F905D7F8633}" destId="{5DC98CD2-60F7-4F20-A592-4E852949EF15}" srcOrd="7" destOrd="0" presId="urn:microsoft.com/office/officeart/2008/layout/VerticalAccentList"/>
    <dgm:cxn modelId="{5918DD6F-9607-4C1C-BAA1-7F15B8B70BDD}" type="presParOf" srcId="{5DC98CD2-60F7-4F20-A592-4E852949EF15}" destId="{00080200-B675-4B1B-B1A6-AAEA4D021DA1}" srcOrd="0" destOrd="0" presId="urn:microsoft.com/office/officeart/2008/layout/VerticalAccentList"/>
    <dgm:cxn modelId="{0BEDA86D-F425-4AB2-9EB0-8D86CE13831C}" type="presParOf" srcId="{5DC98CD2-60F7-4F20-A592-4E852949EF15}" destId="{C7015198-4BB5-44E7-A6CD-D0F2BB2534B3}" srcOrd="1" destOrd="0" presId="urn:microsoft.com/office/officeart/2008/layout/VerticalAccentList"/>
    <dgm:cxn modelId="{B88E1A66-38DC-43BA-BAE4-B70B9358A9FE}" type="presParOf" srcId="{5DC98CD2-60F7-4F20-A592-4E852949EF15}" destId="{27F3BEAF-9B7D-4223-9382-D3664D3447C3}" srcOrd="2" destOrd="0" presId="urn:microsoft.com/office/officeart/2008/layout/VerticalAccentList"/>
    <dgm:cxn modelId="{011C56C6-D108-4D56-8896-B2478BA6152E}" type="presParOf" srcId="{5DC98CD2-60F7-4F20-A592-4E852949EF15}" destId="{7A6B3953-B292-48A3-9ECE-308E2E233876}" srcOrd="3" destOrd="0" presId="urn:microsoft.com/office/officeart/2008/layout/VerticalAccentList"/>
    <dgm:cxn modelId="{2253FD77-A61B-4066-83CA-A4B72330D4FF}" type="presParOf" srcId="{5DC98CD2-60F7-4F20-A592-4E852949EF15}" destId="{8FD6EFEF-8B71-486F-BAA1-A27A0D2EB41B}" srcOrd="4" destOrd="0" presId="urn:microsoft.com/office/officeart/2008/layout/VerticalAccentList"/>
    <dgm:cxn modelId="{68F0F313-777C-426F-ACB9-EB8BB5CC3E58}" type="presParOf" srcId="{5DC98CD2-60F7-4F20-A592-4E852949EF15}" destId="{3C666BF9-AA3C-4D22-B679-F0B840E2D0DC}" srcOrd="5" destOrd="0" presId="urn:microsoft.com/office/officeart/2008/layout/VerticalAccentList"/>
    <dgm:cxn modelId="{5DD6843F-D78A-4A49-B9F6-636C0E2DD659}" type="presParOf" srcId="{5DC98CD2-60F7-4F20-A592-4E852949EF15}" destId="{C25A7E1B-5326-485C-B785-2C37AB7144C6}" srcOrd="6" destOrd="0" presId="urn:microsoft.com/office/officeart/2008/layout/VerticalAccentList"/>
    <dgm:cxn modelId="{3BA6C3B8-E9EB-4E15-95E5-2CEC0C655473}" type="presParOf" srcId="{5DC98CD2-60F7-4F20-A592-4E852949EF15}" destId="{3E464769-1C6F-49AB-8E43-F64E82660184}" srcOrd="7" destOrd="0" presId="urn:microsoft.com/office/officeart/2008/layout/Vertical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34FC03-2D86-45E1-83A6-30FAB096C323}"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pPr rtl="1"/>
          <a:endParaRPr lang="ar-IQ"/>
        </a:p>
      </dgm:t>
    </dgm:pt>
    <dgm:pt modelId="{EFFE22A2-FA0F-4227-A8D6-260E5B6BD2A2}">
      <dgm:prSet phldrT="[نص]" custT="1"/>
      <dgm:spPr>
        <a:solidFill>
          <a:schemeClr val="accent1"/>
        </a:solidFill>
      </dgm:spPr>
      <dgm:t>
        <a:bodyPr/>
        <a:lstStyle/>
        <a:p>
          <a:pPr algn="just" rtl="1"/>
          <a:r>
            <a:rPr lang="ar-IQ" sz="2400" b="1" dirty="0" smtClean="0">
              <a:solidFill>
                <a:srgbClr val="FFFF00"/>
              </a:solidFill>
            </a:rPr>
            <a:t>المادة  (29)</a:t>
          </a:r>
        </a:p>
        <a:p>
          <a:pPr algn="just" rtl="1"/>
          <a:r>
            <a:rPr lang="ar-IQ" sz="2400" b="1" dirty="0" smtClean="0"/>
            <a:t>لا تزيد نسبة </a:t>
          </a:r>
          <a:r>
            <a:rPr lang="ar-IQ" sz="2400" b="1" dirty="0" err="1" smtClean="0">
              <a:solidFill>
                <a:srgbClr val="FF0000"/>
              </a:solidFill>
            </a:rPr>
            <a:t>الإستلال</a:t>
          </a:r>
          <a:r>
            <a:rPr lang="ar-IQ" sz="2400" b="1" dirty="0" smtClean="0">
              <a:solidFill>
                <a:srgbClr val="FF0000"/>
              </a:solidFill>
            </a:rPr>
            <a:t> النصي  </a:t>
          </a:r>
          <a:r>
            <a:rPr lang="ar-IQ" sz="2400" b="1" dirty="0" smtClean="0"/>
            <a:t>في البحث المنشور أو المقبول للنشر عن 20%. </a:t>
          </a:r>
        </a:p>
        <a:p>
          <a:pPr algn="just" rtl="1"/>
          <a:r>
            <a:rPr lang="ar-IQ" sz="2400" b="1" dirty="0" smtClean="0"/>
            <a:t> </a:t>
          </a:r>
        </a:p>
        <a:p>
          <a:pPr algn="just" rtl="1"/>
          <a:r>
            <a:rPr lang="ar-IQ" sz="2400" b="1" dirty="0" smtClean="0">
              <a:solidFill>
                <a:srgbClr val="FFFF00"/>
              </a:solidFill>
            </a:rPr>
            <a:t>وكتاب </a:t>
          </a:r>
          <a:r>
            <a:rPr lang="ar-SA" sz="2400" b="1" dirty="0" smtClean="0">
              <a:solidFill>
                <a:srgbClr val="FFFF00"/>
              </a:solidFill>
            </a:rPr>
            <a:t>وزارة</a:t>
          </a:r>
          <a:r>
            <a:rPr lang="ar-IQ" sz="2400" b="1" dirty="0" smtClean="0">
              <a:solidFill>
                <a:srgbClr val="FFFF00"/>
              </a:solidFill>
            </a:rPr>
            <a:t> التعليم العالي والبحث العلمي المرقم</a:t>
          </a:r>
          <a:r>
            <a:rPr lang="ar-SA" sz="2400" b="1" dirty="0" smtClean="0">
              <a:solidFill>
                <a:srgbClr val="FFFF00"/>
              </a:solidFill>
            </a:rPr>
            <a:t> ب ت 5/ 5868 في</a:t>
          </a:r>
          <a:r>
            <a:rPr lang="ar-IQ" sz="2400" b="1" dirty="0" smtClean="0">
              <a:solidFill>
                <a:srgbClr val="FFFF00"/>
              </a:solidFill>
            </a:rPr>
            <a:t> 7/27/ 2015</a:t>
          </a:r>
          <a:r>
            <a:rPr lang="ar-SA" sz="2400" b="1" dirty="0" smtClean="0">
              <a:solidFill>
                <a:srgbClr val="FFFF00"/>
              </a:solidFill>
            </a:rPr>
            <a:t>.</a:t>
          </a:r>
          <a:endParaRPr lang="ar-IQ" sz="2400" b="1" dirty="0" smtClean="0">
            <a:solidFill>
              <a:srgbClr val="FFFF00"/>
            </a:solidFill>
          </a:endParaRPr>
        </a:p>
        <a:p>
          <a:pPr algn="just" rtl="1"/>
          <a:r>
            <a:rPr lang="ar-IQ" sz="2400" b="1" dirty="0" smtClean="0"/>
            <a:t>يطبق برنامج فحص الاستلال الالكتروني على بحوث الترقية العلمية التي ستنشر أو ستقبل للنشر بعد 2016/1/2 على أن لا تحوي هذه البحوث على سرقة علمية وذلك لغرض فسح المجال للتثقيف وتنفيذ ورش العمل الخاصة بثقافة المفاهيم الثلاث في الجامعات ( </a:t>
          </a:r>
          <a:r>
            <a:rPr lang="ar-IQ" sz="2400" b="1" dirty="0" err="1" smtClean="0"/>
            <a:t>الإستلال</a:t>
          </a:r>
          <a:r>
            <a:rPr lang="ar-IQ" sz="2400" b="1" dirty="0" smtClean="0"/>
            <a:t>، الإقتباس، </a:t>
          </a:r>
          <a:r>
            <a:rPr lang="ar-IQ" sz="2400" b="1" dirty="0" err="1" smtClean="0"/>
            <a:t>الإنتحال</a:t>
          </a:r>
          <a:r>
            <a:rPr lang="ar-IQ" sz="2400" b="1" dirty="0" smtClean="0"/>
            <a:t>).</a:t>
          </a:r>
        </a:p>
        <a:p>
          <a:pPr algn="just" rtl="1"/>
          <a:r>
            <a:rPr lang="ar-IQ" sz="3200" b="1" dirty="0" smtClean="0">
              <a:solidFill>
                <a:srgbClr val="FFFF00"/>
              </a:solidFill>
            </a:rPr>
            <a:t>مع الاخذ بالاعتبار ان نسبة </a:t>
          </a:r>
          <a:r>
            <a:rPr lang="ar-IQ" sz="3200" b="1" dirty="0" smtClean="0">
              <a:solidFill>
                <a:srgbClr val="FF0000"/>
              </a:solidFill>
            </a:rPr>
            <a:t>الاستلال الفكري </a:t>
          </a:r>
          <a:r>
            <a:rPr lang="ar-IQ" sz="3200" b="1" dirty="0" smtClean="0">
              <a:solidFill>
                <a:srgbClr val="FFFF00"/>
              </a:solidFill>
            </a:rPr>
            <a:t>من رسالة او اطروحة طالب الترقية هي صفر%.</a:t>
          </a:r>
        </a:p>
      </dgm:t>
    </dgm:pt>
    <dgm:pt modelId="{F3CE765D-7455-4CAA-BDA4-BA33CC6ED57A}" type="parTrans" cxnId="{2EFC12B4-4CA8-44EE-9B0F-4F22AE2FAF08}">
      <dgm:prSet/>
      <dgm:spPr/>
      <dgm:t>
        <a:bodyPr/>
        <a:lstStyle/>
        <a:p>
          <a:pPr rtl="1"/>
          <a:endParaRPr lang="ar-IQ"/>
        </a:p>
      </dgm:t>
    </dgm:pt>
    <dgm:pt modelId="{C99C9645-51CE-48E1-9DBB-89AC1F518F0F}" type="sibTrans" cxnId="{2EFC12B4-4CA8-44EE-9B0F-4F22AE2FAF08}">
      <dgm:prSet/>
      <dgm:spPr/>
      <dgm:t>
        <a:bodyPr/>
        <a:lstStyle/>
        <a:p>
          <a:pPr rtl="1"/>
          <a:endParaRPr lang="ar-IQ"/>
        </a:p>
      </dgm:t>
    </dgm:pt>
    <dgm:pt modelId="{9A7B014D-A0BA-45AD-A2A5-E71BAFD35702}" type="pres">
      <dgm:prSet presAssocID="{5634FC03-2D86-45E1-83A6-30FAB096C323}" presName="Name0" presStyleCnt="0">
        <dgm:presLayoutVars>
          <dgm:chMax val="2"/>
          <dgm:chPref val="2"/>
          <dgm:animLvl val="lvl"/>
        </dgm:presLayoutVars>
      </dgm:prSet>
      <dgm:spPr/>
      <dgm:t>
        <a:bodyPr/>
        <a:lstStyle/>
        <a:p>
          <a:pPr rtl="1"/>
          <a:endParaRPr lang="ar-IQ"/>
        </a:p>
      </dgm:t>
    </dgm:pt>
    <dgm:pt modelId="{91C0376D-9254-4C74-B9FB-370D37BDE9CC}" type="pres">
      <dgm:prSet presAssocID="{5634FC03-2D86-45E1-83A6-30FAB096C323}" presName="LeftText" presStyleLbl="revTx" presStyleIdx="0" presStyleCnt="0">
        <dgm:presLayoutVars>
          <dgm:bulletEnabled val="1"/>
        </dgm:presLayoutVars>
      </dgm:prSet>
      <dgm:spPr/>
      <dgm:t>
        <a:bodyPr/>
        <a:lstStyle/>
        <a:p>
          <a:pPr rtl="1"/>
          <a:endParaRPr lang="ar-IQ"/>
        </a:p>
      </dgm:t>
    </dgm:pt>
    <dgm:pt modelId="{1B7320CA-6D82-4F88-845B-E289601EB4C6}" type="pres">
      <dgm:prSet presAssocID="{5634FC03-2D86-45E1-83A6-30FAB096C323}" presName="LeftNode" presStyleLbl="bgImgPlace1" presStyleIdx="0" presStyleCnt="1" custScaleX="355805" custScaleY="100000" custLinFactNeighborX="-347">
        <dgm:presLayoutVars>
          <dgm:chMax val="2"/>
          <dgm:chPref val="2"/>
        </dgm:presLayoutVars>
      </dgm:prSet>
      <dgm:spPr/>
      <dgm:t>
        <a:bodyPr/>
        <a:lstStyle/>
        <a:p>
          <a:pPr rtl="1"/>
          <a:endParaRPr lang="ar-IQ"/>
        </a:p>
      </dgm:t>
    </dgm:pt>
  </dgm:ptLst>
  <dgm:cxnLst>
    <dgm:cxn modelId="{6D9D0E4A-5FFB-4C97-97C5-1538D7F47C96}" type="presOf" srcId="{5634FC03-2D86-45E1-83A6-30FAB096C323}" destId="{9A7B014D-A0BA-45AD-A2A5-E71BAFD35702}" srcOrd="0" destOrd="0" presId="urn:microsoft.com/office/officeart/2009/layout/ReverseList"/>
    <dgm:cxn modelId="{EB724F7F-7B45-408C-9C7D-4BE53A9CF1B3}" type="presOf" srcId="{EFFE22A2-FA0F-4227-A8D6-260E5B6BD2A2}" destId="{1B7320CA-6D82-4F88-845B-E289601EB4C6}" srcOrd="1" destOrd="0" presId="urn:microsoft.com/office/officeart/2009/layout/ReverseList"/>
    <dgm:cxn modelId="{2EFC12B4-4CA8-44EE-9B0F-4F22AE2FAF08}" srcId="{5634FC03-2D86-45E1-83A6-30FAB096C323}" destId="{EFFE22A2-FA0F-4227-A8D6-260E5B6BD2A2}" srcOrd="0" destOrd="0" parTransId="{F3CE765D-7455-4CAA-BDA4-BA33CC6ED57A}" sibTransId="{C99C9645-51CE-48E1-9DBB-89AC1F518F0F}"/>
    <dgm:cxn modelId="{4CD3A485-42D7-4873-883C-43FDD09A9E9B}" type="presOf" srcId="{EFFE22A2-FA0F-4227-A8D6-260E5B6BD2A2}" destId="{91C0376D-9254-4C74-B9FB-370D37BDE9CC}" srcOrd="0" destOrd="0" presId="urn:microsoft.com/office/officeart/2009/layout/ReverseList"/>
    <dgm:cxn modelId="{FA30FAFA-89D9-4ED2-BFD7-1311BA32D63F}" type="presParOf" srcId="{9A7B014D-A0BA-45AD-A2A5-E71BAFD35702}" destId="{91C0376D-9254-4C74-B9FB-370D37BDE9CC}" srcOrd="0" destOrd="0" presId="urn:microsoft.com/office/officeart/2009/layout/ReverseList"/>
    <dgm:cxn modelId="{345FDD2E-D694-4A19-BF36-57183598005E}" type="presParOf" srcId="{9A7B014D-A0BA-45AD-A2A5-E71BAFD35702}" destId="{1B7320CA-6D82-4F88-845B-E289601EB4C6}" srcOrd="1"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84BD18-D5F0-4EE0-AA7F-1C517211BBE3}"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pPr rtl="1"/>
          <a:endParaRPr lang="ar-IQ"/>
        </a:p>
      </dgm:t>
    </dgm:pt>
    <dgm:pt modelId="{5A5F5C6A-A88D-4E19-9C74-14C332342E3C}">
      <dgm:prSet phldrT="[نص]"/>
      <dgm:spPr/>
      <dgm:t>
        <a:bodyPr/>
        <a:lstStyle/>
        <a:p>
          <a:pPr rtl="1"/>
          <a:endParaRPr lang="ar-IQ" dirty="0"/>
        </a:p>
      </dgm:t>
    </dgm:pt>
    <dgm:pt modelId="{DB358056-50D3-4DBE-A0A6-05952F5BEC12}" type="sibTrans" cxnId="{799428A1-E27C-4E34-84B4-6EFCCBB9BD19}">
      <dgm:prSet/>
      <dgm:spPr/>
      <dgm:t>
        <a:bodyPr/>
        <a:lstStyle/>
        <a:p>
          <a:pPr rtl="1"/>
          <a:endParaRPr lang="ar-IQ"/>
        </a:p>
      </dgm:t>
    </dgm:pt>
    <dgm:pt modelId="{E4AC61AE-7CE9-4FE8-8756-C30C57B329F6}" type="parTrans" cxnId="{799428A1-E27C-4E34-84B4-6EFCCBB9BD19}">
      <dgm:prSet/>
      <dgm:spPr/>
      <dgm:t>
        <a:bodyPr/>
        <a:lstStyle/>
        <a:p>
          <a:pPr rtl="1"/>
          <a:endParaRPr lang="ar-IQ"/>
        </a:p>
      </dgm:t>
    </dgm:pt>
    <dgm:pt modelId="{407B4316-EC0E-4CCC-BB46-FC20D07CED1E}" type="pres">
      <dgm:prSet presAssocID="{8884BD18-D5F0-4EE0-AA7F-1C517211BBE3}" presName="Name0" presStyleCnt="0">
        <dgm:presLayoutVars>
          <dgm:chMax val="7"/>
          <dgm:chPref val="5"/>
        </dgm:presLayoutVars>
      </dgm:prSet>
      <dgm:spPr/>
      <dgm:t>
        <a:bodyPr/>
        <a:lstStyle/>
        <a:p>
          <a:pPr rtl="1"/>
          <a:endParaRPr lang="ar-IQ"/>
        </a:p>
      </dgm:t>
    </dgm:pt>
    <dgm:pt modelId="{D324F828-913F-40B1-83B1-89FF467B9E14}" type="pres">
      <dgm:prSet presAssocID="{8884BD18-D5F0-4EE0-AA7F-1C517211BBE3}" presName="arrowNode" presStyleLbl="node1" presStyleIdx="0" presStyleCnt="1" custScaleX="88851" custLinFactNeighborX="73236" custLinFactNeighborY="-19102"/>
      <dgm:spPr/>
      <dgm:t>
        <a:bodyPr/>
        <a:lstStyle/>
        <a:p>
          <a:pPr rtl="1"/>
          <a:endParaRPr lang="ar-IQ"/>
        </a:p>
      </dgm:t>
    </dgm:pt>
    <dgm:pt modelId="{E0559D2E-0F48-441D-B0E3-1405D9AEADC1}" type="pres">
      <dgm:prSet presAssocID="{5A5F5C6A-A88D-4E19-9C74-14C332342E3C}" presName="txNode1" presStyleLbl="revTx" presStyleIdx="0" presStyleCnt="1" custScaleX="130780" custScaleY="454846">
        <dgm:presLayoutVars>
          <dgm:bulletEnabled val="1"/>
        </dgm:presLayoutVars>
      </dgm:prSet>
      <dgm:spPr/>
      <dgm:t>
        <a:bodyPr/>
        <a:lstStyle/>
        <a:p>
          <a:pPr rtl="1"/>
          <a:endParaRPr lang="ar-IQ"/>
        </a:p>
      </dgm:t>
    </dgm:pt>
  </dgm:ptLst>
  <dgm:cxnLst>
    <dgm:cxn modelId="{4FF987AD-CD42-4D0E-AB7D-8008452CAB5B}" type="presOf" srcId="{5A5F5C6A-A88D-4E19-9C74-14C332342E3C}" destId="{E0559D2E-0F48-441D-B0E3-1405D9AEADC1}" srcOrd="0" destOrd="0" presId="urn:microsoft.com/office/officeart/2009/3/layout/DescendingProcess"/>
    <dgm:cxn modelId="{799428A1-E27C-4E34-84B4-6EFCCBB9BD19}" srcId="{8884BD18-D5F0-4EE0-AA7F-1C517211BBE3}" destId="{5A5F5C6A-A88D-4E19-9C74-14C332342E3C}" srcOrd="0" destOrd="0" parTransId="{E4AC61AE-7CE9-4FE8-8756-C30C57B329F6}" sibTransId="{DB358056-50D3-4DBE-A0A6-05952F5BEC12}"/>
    <dgm:cxn modelId="{E9B6B6B3-D851-4B3B-AAFE-EDE95F805FB0}" type="presOf" srcId="{8884BD18-D5F0-4EE0-AA7F-1C517211BBE3}" destId="{407B4316-EC0E-4CCC-BB46-FC20D07CED1E}" srcOrd="0" destOrd="0" presId="urn:microsoft.com/office/officeart/2009/3/layout/DescendingProcess"/>
    <dgm:cxn modelId="{C391455C-AA9E-41F4-9A57-984E0A08127A}" type="presParOf" srcId="{407B4316-EC0E-4CCC-BB46-FC20D07CED1E}" destId="{D324F828-913F-40B1-83B1-89FF467B9E14}" srcOrd="0" destOrd="0" presId="urn:microsoft.com/office/officeart/2009/3/layout/DescendingProcess"/>
    <dgm:cxn modelId="{FA382F2C-4BDA-4337-A669-156DC559FC6C}" type="presParOf" srcId="{407B4316-EC0E-4CCC-BB46-FC20D07CED1E}" destId="{E0559D2E-0F48-441D-B0E3-1405D9AEADC1}" srcOrd="1" destOrd="0" presId="urn:microsoft.com/office/officeart/2009/3/layout/Descending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6D30BD-D8A5-4B45-B789-0A72B3796118}">
      <dsp:nvSpPr>
        <dsp:cNvPr id="0" name=""/>
        <dsp:cNvSpPr/>
      </dsp:nvSpPr>
      <dsp:spPr>
        <a:xfrm>
          <a:off x="0" y="0"/>
          <a:ext cx="8229600" cy="2763610"/>
        </a:xfrm>
        <a:prstGeom prst="roundRect">
          <a:avLst>
            <a:gd name="adj" fmla="val 10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IQ" sz="2000" b="1" kern="1200" dirty="0" smtClean="0">
              <a:solidFill>
                <a:schemeClr val="tx2"/>
              </a:solidFill>
            </a:rPr>
            <a:t>      * مسجلة في القسم العلمي ومثبتة في محضر جلسة مجلس الكلية التي    </a:t>
          </a:r>
        </a:p>
        <a:p>
          <a:pPr lvl="0" algn="r" defTabSz="889000" rtl="1">
            <a:lnSpc>
              <a:spcPct val="90000"/>
            </a:lnSpc>
            <a:spcBef>
              <a:spcPct val="0"/>
            </a:spcBef>
            <a:spcAft>
              <a:spcPct val="35000"/>
            </a:spcAft>
          </a:pPr>
          <a:r>
            <a:rPr lang="ar-IQ" sz="2000" b="1" kern="1200" dirty="0" smtClean="0">
              <a:solidFill>
                <a:schemeClr val="tx2"/>
              </a:solidFill>
            </a:rPr>
            <a:t>      صادق عليها رئيس الجامعة.</a:t>
          </a:r>
        </a:p>
        <a:p>
          <a:pPr lvl="0" algn="r" defTabSz="889000" rtl="1">
            <a:lnSpc>
              <a:spcPct val="90000"/>
            </a:lnSpc>
            <a:spcBef>
              <a:spcPct val="0"/>
            </a:spcBef>
            <a:spcAft>
              <a:spcPct val="35000"/>
            </a:spcAft>
          </a:pPr>
          <a:r>
            <a:rPr lang="ar-IQ" sz="2000" b="1" kern="1200" dirty="0" smtClean="0">
              <a:solidFill>
                <a:schemeClr val="tx2"/>
              </a:solidFill>
            </a:rPr>
            <a:t>     ** غير مستلة من رسائل الدبلوم أو الماجستير أو أطروحة الدكتوراه    </a:t>
          </a:r>
        </a:p>
        <a:p>
          <a:pPr lvl="0" algn="r" defTabSz="889000" rtl="1">
            <a:lnSpc>
              <a:spcPct val="90000"/>
            </a:lnSpc>
            <a:spcBef>
              <a:spcPct val="0"/>
            </a:spcBef>
            <a:spcAft>
              <a:spcPct val="35000"/>
            </a:spcAft>
          </a:pPr>
          <a:r>
            <a:rPr lang="ar-IQ" sz="2000" b="1" kern="1200" dirty="0" smtClean="0">
              <a:solidFill>
                <a:schemeClr val="tx2"/>
              </a:solidFill>
            </a:rPr>
            <a:t>         لطالب الترقية أو المشاركين له.</a:t>
          </a:r>
        </a:p>
        <a:p>
          <a:pPr lvl="0" algn="r" defTabSz="889000" rtl="1">
            <a:lnSpc>
              <a:spcPct val="90000"/>
            </a:lnSpc>
            <a:spcBef>
              <a:spcPct val="0"/>
            </a:spcBef>
            <a:spcAft>
              <a:spcPct val="35000"/>
            </a:spcAft>
          </a:pPr>
          <a:r>
            <a:rPr lang="ar-IQ" sz="2000" b="1" kern="1200" dirty="0" smtClean="0">
              <a:solidFill>
                <a:schemeClr val="tx2"/>
              </a:solidFill>
            </a:rPr>
            <a:t>        ويجوز إعتمادها اذا أنجزت بإشراف طالب الترقية العلمية اذا كانت  </a:t>
          </a:r>
        </a:p>
        <a:p>
          <a:pPr lvl="0" algn="r" defTabSz="889000" rtl="1">
            <a:lnSpc>
              <a:spcPct val="90000"/>
            </a:lnSpc>
            <a:spcBef>
              <a:spcPct val="0"/>
            </a:spcBef>
            <a:spcAft>
              <a:spcPct val="35000"/>
            </a:spcAft>
          </a:pPr>
          <a:r>
            <a:rPr lang="ar-IQ" sz="2000" b="1" kern="1200" dirty="0" smtClean="0">
              <a:solidFill>
                <a:schemeClr val="tx2"/>
              </a:solidFill>
            </a:rPr>
            <a:t>        منشورة أو مقبولة للنشر بأسم طالب الدراسات العليا وطالب الترقية </a:t>
          </a:r>
        </a:p>
        <a:p>
          <a:pPr lvl="0" algn="r" defTabSz="889000" rtl="1">
            <a:lnSpc>
              <a:spcPct val="90000"/>
            </a:lnSpc>
            <a:spcBef>
              <a:spcPct val="0"/>
            </a:spcBef>
            <a:spcAft>
              <a:spcPct val="35000"/>
            </a:spcAft>
          </a:pPr>
          <a:r>
            <a:rPr lang="ar-IQ" sz="2000" b="1" kern="1200" dirty="0" smtClean="0">
              <a:solidFill>
                <a:schemeClr val="tx2"/>
              </a:solidFill>
            </a:rPr>
            <a:t>      العلمية، ويستفاد من بحث واحد فقط.</a:t>
          </a:r>
          <a:endParaRPr lang="ar-IQ" sz="2000" b="1" kern="1200" dirty="0">
            <a:solidFill>
              <a:schemeClr val="tx2"/>
            </a:solidFill>
          </a:endParaRPr>
        </a:p>
      </dsp:txBody>
      <dsp:txXfrm>
        <a:off x="1703736" y="0"/>
        <a:ext cx="6525863" cy="2763610"/>
      </dsp:txXfrm>
    </dsp:sp>
    <dsp:sp modelId="{F0839E3E-436D-44FE-8E29-0FF4B820B2F4}">
      <dsp:nvSpPr>
        <dsp:cNvPr id="0" name=""/>
        <dsp:cNvSpPr/>
      </dsp:nvSpPr>
      <dsp:spPr>
        <a:xfrm>
          <a:off x="0" y="444928"/>
          <a:ext cx="1187053" cy="184475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F390D0-239C-44D1-BCA6-02E3CC8CE328}">
      <dsp:nvSpPr>
        <dsp:cNvPr id="0" name=""/>
        <dsp:cNvSpPr/>
      </dsp:nvSpPr>
      <dsp:spPr>
        <a:xfrm>
          <a:off x="0" y="2762991"/>
          <a:ext cx="8229600" cy="1357392"/>
        </a:xfrm>
        <a:prstGeom prst="roundRect">
          <a:avLst>
            <a:gd name="adj" fmla="val 10000"/>
          </a:avLst>
        </a:prstGeom>
        <a:blipFill rotWithShape="0">
          <a:blip xmlns:r="http://schemas.openxmlformats.org/officeDocument/2006/relationships" r:embed="rId2"/>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r" defTabSz="844550" rtl="1">
            <a:lnSpc>
              <a:spcPct val="90000"/>
            </a:lnSpc>
            <a:spcBef>
              <a:spcPct val="0"/>
            </a:spcBef>
            <a:spcAft>
              <a:spcPct val="35000"/>
            </a:spcAft>
          </a:pPr>
          <a:r>
            <a:rPr lang="ar-IQ" sz="1900" b="1" kern="1200" dirty="0" smtClean="0">
              <a:solidFill>
                <a:srgbClr val="0070C0"/>
              </a:solidFill>
            </a:rPr>
            <a:t>* منشورة في مجال اختصاص المجلة العلمية نفسها.</a:t>
          </a:r>
        </a:p>
        <a:p>
          <a:pPr lvl="0" algn="r" defTabSz="844550" rtl="1">
            <a:lnSpc>
              <a:spcPct val="90000"/>
            </a:lnSpc>
            <a:spcBef>
              <a:spcPct val="0"/>
            </a:spcBef>
            <a:spcAft>
              <a:spcPct val="35000"/>
            </a:spcAft>
          </a:pPr>
          <a:r>
            <a:rPr lang="ar-IQ" sz="1900" b="1" kern="1200" dirty="0" smtClean="0">
              <a:solidFill>
                <a:srgbClr val="0070C0"/>
              </a:solidFill>
            </a:rPr>
            <a:t>** منشورة في مجلات علمية مختلفة، ولا يجوز أن يقدم بحثين منشورين في عدد واحد،  ولا ينطبق ذلك على البحوث المنشورة في مجلات </a:t>
          </a:r>
          <a:r>
            <a:rPr lang="en-US" sz="1900" b="1" kern="1200" dirty="0" smtClean="0">
              <a:solidFill>
                <a:srgbClr val="0070C0"/>
              </a:solidFill>
            </a:rPr>
            <a:t>IF</a:t>
          </a:r>
          <a:r>
            <a:rPr lang="ar-IQ" sz="1900" b="1" kern="1200" dirty="0" smtClean="0">
              <a:solidFill>
                <a:srgbClr val="0070C0"/>
              </a:solidFill>
            </a:rPr>
            <a:t>.</a:t>
          </a:r>
          <a:endParaRPr lang="ar-IQ" sz="1900" b="1" kern="1200" dirty="0">
            <a:solidFill>
              <a:srgbClr val="0070C0"/>
            </a:solidFill>
          </a:endParaRPr>
        </a:p>
      </dsp:txBody>
      <dsp:txXfrm>
        <a:off x="1703736" y="2762991"/>
        <a:ext cx="6525863" cy="1357392"/>
      </dsp:txXfrm>
    </dsp:sp>
    <dsp:sp modelId="{0152D5F6-E78D-4B68-8E15-730102929101}">
      <dsp:nvSpPr>
        <dsp:cNvPr id="0" name=""/>
        <dsp:cNvSpPr/>
      </dsp:nvSpPr>
      <dsp:spPr>
        <a:xfrm>
          <a:off x="0" y="3110902"/>
          <a:ext cx="1300375" cy="69109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095AA8-F21A-4003-A84D-D68BEC031388}">
      <dsp:nvSpPr>
        <dsp:cNvPr id="0" name=""/>
        <dsp:cNvSpPr/>
      </dsp:nvSpPr>
      <dsp:spPr>
        <a:xfrm>
          <a:off x="0" y="4029375"/>
          <a:ext cx="8229600" cy="1161874"/>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ar-IQ" sz="1800" b="1" kern="1200" dirty="0" smtClean="0">
              <a:solidFill>
                <a:srgbClr val="0070C0"/>
              </a:solidFill>
            </a:rPr>
            <a:t>        غير مقدمة في ترقية علمية سابقة، ومنجزة خلال المدة الزمنية للمرتبة  </a:t>
          </a:r>
        </a:p>
        <a:p>
          <a:pPr lvl="0" algn="r" defTabSz="800100" rtl="1">
            <a:lnSpc>
              <a:spcPct val="90000"/>
            </a:lnSpc>
            <a:spcBef>
              <a:spcPct val="0"/>
            </a:spcBef>
            <a:spcAft>
              <a:spcPct val="35000"/>
            </a:spcAft>
          </a:pPr>
          <a:r>
            <a:rPr lang="ar-IQ" sz="1800" b="1" kern="1200" dirty="0" smtClean="0">
              <a:solidFill>
                <a:srgbClr val="0070C0"/>
              </a:solidFill>
            </a:rPr>
            <a:t>       العلمية الحالية لطالب الترقية</a:t>
          </a:r>
          <a:r>
            <a:rPr lang="ar-SA" sz="1800" b="1" kern="1200" dirty="0" smtClean="0">
              <a:solidFill>
                <a:srgbClr val="0070C0"/>
              </a:solidFill>
            </a:rPr>
            <a:t>.</a:t>
          </a:r>
          <a:endParaRPr lang="ar-IQ" sz="1800" b="1" kern="1200" dirty="0">
            <a:solidFill>
              <a:srgbClr val="0070C0"/>
            </a:solidFill>
          </a:endParaRPr>
        </a:p>
      </dsp:txBody>
      <dsp:txXfrm>
        <a:off x="1703736" y="4029375"/>
        <a:ext cx="6525863" cy="1161874"/>
      </dsp:txXfrm>
    </dsp:sp>
    <dsp:sp modelId="{5E0D3DA1-166C-4E60-B1D7-92477EFD94F0}">
      <dsp:nvSpPr>
        <dsp:cNvPr id="0" name=""/>
        <dsp:cNvSpPr/>
      </dsp:nvSpPr>
      <dsp:spPr>
        <a:xfrm>
          <a:off x="0" y="4168474"/>
          <a:ext cx="1739572" cy="813750"/>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35000" b="-3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C98B5-AD06-45FE-B862-BA82536ADBCE}">
      <dsp:nvSpPr>
        <dsp:cNvPr id="0" name=""/>
        <dsp:cNvSpPr/>
      </dsp:nvSpPr>
      <dsp:spPr>
        <a:xfrm>
          <a:off x="0" y="0"/>
          <a:ext cx="4525963" cy="452596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F6143E-66B0-41D5-82BC-4529076AF132}">
      <dsp:nvSpPr>
        <dsp:cNvPr id="0" name=""/>
        <dsp:cNvSpPr/>
      </dsp:nvSpPr>
      <dsp:spPr>
        <a:xfrm>
          <a:off x="2262981" y="0"/>
          <a:ext cx="5966618" cy="4525963"/>
        </a:xfrm>
        <a:prstGeom prst="hexagon">
          <a:avLst/>
        </a:prstGeom>
        <a:blipFill rotWithShape="0">
          <a:blip xmlns:r="http://schemas.openxmlformats.org/officeDocument/2006/relationships" r:embed="rId1"/>
          <a:tile tx="0" ty="0" sx="100000" sy="100000" flip="none" algn="tl"/>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rtl="1">
            <a:lnSpc>
              <a:spcPct val="90000"/>
            </a:lnSpc>
            <a:spcBef>
              <a:spcPct val="0"/>
            </a:spcBef>
            <a:spcAft>
              <a:spcPct val="35000"/>
            </a:spcAft>
          </a:pPr>
          <a:r>
            <a:rPr lang="ar-IQ" sz="2000" b="1" kern="1200" dirty="0" smtClean="0">
              <a:solidFill>
                <a:srgbClr val="FF0000"/>
              </a:solidFill>
            </a:rPr>
            <a:t>       </a:t>
          </a:r>
          <a:r>
            <a:rPr lang="ar-SA" sz="2000" b="1" kern="1200" dirty="0" smtClean="0">
              <a:solidFill>
                <a:srgbClr val="FF0000"/>
              </a:solidFill>
            </a:rPr>
            <a:t>براءة الاختراع </a:t>
          </a:r>
          <a:r>
            <a:rPr lang="ar-SA" sz="2000" kern="1200" dirty="0" smtClean="0"/>
            <a:t>: </a:t>
          </a:r>
          <a:r>
            <a:rPr lang="ar-SA" sz="2400" b="1" kern="1200" dirty="0" smtClean="0"/>
            <a:t>تعامل معاملة البحث</a:t>
          </a:r>
          <a:endParaRPr lang="ar-IQ" sz="2400" b="1" kern="1200" dirty="0" smtClean="0"/>
        </a:p>
        <a:p>
          <a:pPr lvl="0" algn="just" defTabSz="889000" rtl="1">
            <a:lnSpc>
              <a:spcPct val="90000"/>
            </a:lnSpc>
            <a:spcBef>
              <a:spcPct val="0"/>
            </a:spcBef>
            <a:spcAft>
              <a:spcPct val="35000"/>
            </a:spcAft>
          </a:pPr>
          <a:r>
            <a:rPr lang="ar-IQ" sz="2400" b="1" kern="1200" dirty="0" smtClean="0"/>
            <a:t>      </a:t>
          </a:r>
          <a:r>
            <a:rPr lang="ar-SA" sz="2400" b="1" kern="1200" dirty="0" smtClean="0"/>
            <a:t> وتقد</a:t>
          </a:r>
          <a:r>
            <a:rPr lang="ar-IQ" sz="2400" b="1" kern="1200" dirty="0" smtClean="0"/>
            <a:t>م </a:t>
          </a:r>
          <a:r>
            <a:rPr lang="ar-SA" sz="2400" b="1" kern="1200" dirty="0" smtClean="0"/>
            <a:t>لمرة</a:t>
          </a:r>
          <a:r>
            <a:rPr lang="ar-IQ" sz="2400" b="1" kern="1200" dirty="0" smtClean="0"/>
            <a:t> </a:t>
          </a:r>
          <a:r>
            <a:rPr lang="ar-SA" sz="2400" b="1" kern="1200" dirty="0" smtClean="0"/>
            <a:t>واحدة في كل ترقية.</a:t>
          </a:r>
          <a:endParaRPr lang="ar-IQ" sz="2400" b="1" kern="1200" dirty="0"/>
        </a:p>
      </dsp:txBody>
      <dsp:txXfrm>
        <a:off x="2840346" y="93066"/>
        <a:ext cx="4811888" cy="775635"/>
      </dsp:txXfrm>
    </dsp:sp>
    <dsp:sp modelId="{540C7F97-4796-4B02-A7FB-F485C643251B}">
      <dsp:nvSpPr>
        <dsp:cNvPr id="0" name=""/>
        <dsp:cNvSpPr/>
      </dsp:nvSpPr>
      <dsp:spPr>
        <a:xfrm>
          <a:off x="594032" y="961767"/>
          <a:ext cx="3337897" cy="333789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78C096-EC45-49B9-BC05-AC9D317D1716}">
      <dsp:nvSpPr>
        <dsp:cNvPr id="0" name=""/>
        <dsp:cNvSpPr/>
      </dsp:nvSpPr>
      <dsp:spPr>
        <a:xfrm>
          <a:off x="2262981" y="961767"/>
          <a:ext cx="5966618" cy="3337897"/>
        </a:xfrm>
        <a:prstGeom prst="rect">
          <a:avLst/>
        </a:prstGeom>
        <a:blipFill rotWithShape="0">
          <a:blip xmlns:r="http://schemas.openxmlformats.org/officeDocument/2006/relationships" r:embed="rId2"/>
          <a:tile tx="0" ty="0" sx="100000" sy="100000" flip="none" algn="tl"/>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A" sz="2000" b="1" kern="1200" dirty="0" smtClean="0">
              <a:solidFill>
                <a:srgbClr val="FF0000"/>
              </a:solidFill>
            </a:rPr>
            <a:t>اطروحة الدكتوراه: </a:t>
          </a:r>
          <a:r>
            <a:rPr lang="ar-SA" sz="2400" b="1" kern="1200" dirty="0" smtClean="0"/>
            <a:t>تعتبر بحث مشترك أصيل</a:t>
          </a:r>
          <a:r>
            <a:rPr lang="en-US" sz="2400" b="1" kern="1200" dirty="0" smtClean="0"/>
            <a:t> </a:t>
          </a:r>
          <a:r>
            <a:rPr lang="ar-IQ" sz="2400" b="1" kern="1200" dirty="0" smtClean="0"/>
            <a:t>لطالب الترقية، و</a:t>
          </a:r>
          <a:r>
            <a:rPr lang="ar-SA" sz="2400" b="1" kern="1200" dirty="0" smtClean="0"/>
            <a:t>لا يخضع للتحكيم.</a:t>
          </a:r>
          <a:endParaRPr lang="ar-IQ" sz="2400" b="1" kern="1200" dirty="0"/>
        </a:p>
      </dsp:txBody>
      <dsp:txXfrm>
        <a:off x="2262981" y="961767"/>
        <a:ext cx="5966618" cy="961767"/>
      </dsp:txXfrm>
    </dsp:sp>
    <dsp:sp modelId="{709ADFFF-76B8-4CA5-BFD8-865217251555}">
      <dsp:nvSpPr>
        <dsp:cNvPr id="0" name=""/>
        <dsp:cNvSpPr/>
      </dsp:nvSpPr>
      <dsp:spPr>
        <a:xfrm>
          <a:off x="1188065" y="1923534"/>
          <a:ext cx="2149832" cy="214983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70D1BA-543F-4C31-8D81-0DF0DD4438DB}">
      <dsp:nvSpPr>
        <dsp:cNvPr id="0" name=""/>
        <dsp:cNvSpPr/>
      </dsp:nvSpPr>
      <dsp:spPr>
        <a:xfrm>
          <a:off x="2262981" y="1856706"/>
          <a:ext cx="5966618" cy="2147360"/>
        </a:xfrm>
        <a:prstGeom prst="rect">
          <a:avLst/>
        </a:prstGeom>
        <a:solidFill>
          <a:schemeClr val="bg2">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endParaRPr lang="ar-IQ" sz="2000" kern="1200" dirty="0" smtClean="0"/>
        </a:p>
        <a:p>
          <a:pPr lvl="0" algn="just" defTabSz="889000" rtl="1">
            <a:lnSpc>
              <a:spcPct val="90000"/>
            </a:lnSpc>
            <a:spcBef>
              <a:spcPct val="0"/>
            </a:spcBef>
            <a:spcAft>
              <a:spcPct val="35000"/>
            </a:spcAft>
          </a:pPr>
          <a:r>
            <a:rPr lang="ar-SA" sz="2000" b="1" kern="1200" dirty="0" smtClean="0">
              <a:solidFill>
                <a:srgbClr val="FF0000"/>
              </a:solidFill>
            </a:rPr>
            <a:t>بحوث المؤتمرات</a:t>
          </a:r>
          <a:r>
            <a:rPr lang="ar-SA" sz="2000" kern="1200" dirty="0" smtClean="0"/>
            <a:t>: </a:t>
          </a:r>
          <a:r>
            <a:rPr lang="ar-SA" sz="2000" b="1" kern="1200" dirty="0" smtClean="0"/>
            <a:t>قبول بحث واحد ملقى في مؤتمر علمي دوري، منشور </a:t>
          </a:r>
          <a:r>
            <a:rPr lang="ar-SA" sz="2000" b="1" kern="1200" dirty="0" smtClean="0">
              <a:solidFill>
                <a:srgbClr val="FFFF00"/>
              </a:solidFill>
            </a:rPr>
            <a:t>بأكمله</a:t>
          </a:r>
          <a:r>
            <a:rPr lang="ar-SA" sz="2000" b="1" kern="1200" dirty="0" smtClean="0"/>
            <a:t> ضمن وقائع مؤتمر أو في المجلات العلمية المحكمة والرصينة والمعتمدة لأغراض الترقية العلمية من قبل </a:t>
          </a:r>
          <a:r>
            <a:rPr lang="ar-IQ" sz="2000" b="1" kern="1200" dirty="0" smtClean="0"/>
            <a:t>ا</a:t>
          </a:r>
          <a:r>
            <a:rPr lang="ar-SA" sz="2000" b="1" kern="1200" dirty="0" smtClean="0"/>
            <a:t>لوزارة أو مجلس الجامعة. ولا تقبل نشر خلاصة البحث لأغراض الترقية.</a:t>
          </a:r>
          <a:endParaRPr lang="ar-IQ" sz="2000" b="1" kern="1200" dirty="0"/>
        </a:p>
      </dsp:txBody>
      <dsp:txXfrm>
        <a:off x="2262981" y="1856706"/>
        <a:ext cx="5966618" cy="960661"/>
      </dsp:txXfrm>
    </dsp:sp>
    <dsp:sp modelId="{ADB04BD0-4C31-452A-9AB2-FE4867525410}">
      <dsp:nvSpPr>
        <dsp:cNvPr id="0" name=""/>
        <dsp:cNvSpPr/>
      </dsp:nvSpPr>
      <dsp:spPr>
        <a:xfrm>
          <a:off x="1782097" y="2885301"/>
          <a:ext cx="961767" cy="96176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9A2494-CB26-4B5C-977F-8237F3434F6D}">
      <dsp:nvSpPr>
        <dsp:cNvPr id="0" name=""/>
        <dsp:cNvSpPr/>
      </dsp:nvSpPr>
      <dsp:spPr>
        <a:xfrm>
          <a:off x="2242575" y="3256875"/>
          <a:ext cx="5966618" cy="679113"/>
        </a:xfrm>
        <a:prstGeom prst="rect">
          <a:avLst/>
        </a:prstGeom>
        <a:solidFill>
          <a:schemeClr val="accent4">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ar-SA" sz="1900" b="1" kern="1200" dirty="0" smtClean="0">
              <a:solidFill>
                <a:srgbClr val="FF0000"/>
              </a:solidFill>
            </a:rPr>
            <a:t>الكتاب المؤلف</a:t>
          </a:r>
          <a:r>
            <a:rPr lang="ar-IQ" sz="1900" b="1" kern="1200" dirty="0" smtClean="0">
              <a:solidFill>
                <a:srgbClr val="FF0000"/>
              </a:solidFill>
            </a:rPr>
            <a:t> أو المترجم</a:t>
          </a:r>
          <a:r>
            <a:rPr lang="ar-SA" sz="1900" kern="1200" dirty="0" smtClean="0"/>
            <a:t>: </a:t>
          </a:r>
          <a:r>
            <a:rPr lang="ar-SA" sz="2000" b="1" kern="1200" dirty="0" smtClean="0"/>
            <a:t>يعامل معاملة البحث ولمرة واحدة في كل ترقية</a:t>
          </a:r>
          <a:r>
            <a:rPr lang="ar-IQ" sz="2000" b="1" kern="1200" dirty="0" smtClean="0"/>
            <a:t>، وعلى أن يكون حاصلاً على الرقم الدولي المعياري للكتب </a:t>
          </a:r>
          <a:r>
            <a:rPr lang="en-US" sz="2000" b="1" kern="1200" dirty="0" smtClean="0"/>
            <a:t>ISBN</a:t>
          </a:r>
          <a:r>
            <a:rPr lang="ar-IQ" sz="2000" b="1" kern="1200" dirty="0" smtClean="0"/>
            <a:t>.</a:t>
          </a:r>
          <a:endParaRPr lang="ar-IQ" sz="2000" b="1" kern="1200" dirty="0"/>
        </a:p>
      </dsp:txBody>
      <dsp:txXfrm>
        <a:off x="2242575" y="3256875"/>
        <a:ext cx="5966618" cy="6791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5.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085FB05-1ECB-482F-A948-D89FC329077B}" type="datetimeFigureOut">
              <a:rPr lang="ar-IQ" smtClean="0"/>
              <a:t>14/04/1440</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0A45BC7-4189-4A95-B3C2-3073E0802879}" type="slidenum">
              <a:rPr lang="ar-IQ" smtClean="0"/>
              <a:t>‹#›</a:t>
            </a:fld>
            <a:endParaRPr lang="ar-IQ"/>
          </a:p>
        </p:txBody>
      </p:sp>
    </p:spTree>
    <p:extLst>
      <p:ext uri="{BB962C8B-B14F-4D97-AF65-F5344CB8AC3E}">
        <p14:creationId xmlns:p14="http://schemas.microsoft.com/office/powerpoint/2010/main" val="19794494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B0A45BC7-4189-4A95-B3C2-3073E0802879}" type="slidenum">
              <a:rPr lang="ar-IQ" smtClean="0"/>
              <a:t>1</a:t>
            </a:fld>
            <a:endParaRPr lang="ar-IQ"/>
          </a:p>
        </p:txBody>
      </p:sp>
    </p:spTree>
    <p:extLst>
      <p:ext uri="{BB962C8B-B14F-4D97-AF65-F5344CB8AC3E}">
        <p14:creationId xmlns:p14="http://schemas.microsoft.com/office/powerpoint/2010/main" val="2335737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B0A45BC7-4189-4A95-B3C2-3073E0802879}" type="slidenum">
              <a:rPr lang="ar-IQ" smtClean="0"/>
              <a:t>28</a:t>
            </a:fld>
            <a:endParaRPr lang="ar-IQ"/>
          </a:p>
        </p:txBody>
      </p:sp>
    </p:spTree>
    <p:extLst>
      <p:ext uri="{BB962C8B-B14F-4D97-AF65-F5344CB8AC3E}">
        <p14:creationId xmlns:p14="http://schemas.microsoft.com/office/powerpoint/2010/main" val="3855116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B0A45BC7-4189-4A95-B3C2-3073E0802879}" type="slidenum">
              <a:rPr lang="ar-IQ" smtClean="0"/>
              <a:t>31</a:t>
            </a:fld>
            <a:endParaRPr lang="ar-IQ"/>
          </a:p>
        </p:txBody>
      </p:sp>
    </p:spTree>
    <p:extLst>
      <p:ext uri="{BB962C8B-B14F-4D97-AF65-F5344CB8AC3E}">
        <p14:creationId xmlns:p14="http://schemas.microsoft.com/office/powerpoint/2010/main" val="1806114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14/04/1440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14/04/1440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14/04/1440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14/04/1440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69320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14/04/1440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82317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14/04/1440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45167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14/04/1440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4738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14/04/1440</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74603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14/04/1440</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251300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14/04/1440</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55465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14/04/1440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44429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14/04/1440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14/04/1440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05600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14/04/1440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94420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14/04/1440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82100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14/04/1440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844756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14/04/1440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911519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14/04/1440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610118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14/04/1440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735548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14/04/1440</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366738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14/04/1440</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600538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14/04/1440</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319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14/04/1440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14/04/1440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3843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14/04/1440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29949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14/04/1440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631636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14/04/1440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964664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14/04/1440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565654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14/04/1440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09135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14/04/1440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077653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14/04/1440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904716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14/04/1440</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775306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14/04/1440</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3733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14/04/1440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14/04/1440</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421072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14/04/1440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484625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14/04/1440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852894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14/04/1440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625853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14/04/1440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8300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t>14/04/1440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B8ABB09-4A1D-463E-8065-109CC2B7EFAA}" type="datetimeFigureOut">
              <a:rPr lang="ar-SA" smtClean="0"/>
              <a:t>14/04/1440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14/04/1440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14/04/1440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14/04/1440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14/04/1440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14/04/1440</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454917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14/04/1440</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798403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14/04/1440</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0506819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emf"/><Relationship Id="rId4" Type="http://schemas.openxmlformats.org/officeDocument/2006/relationships/image" Target="../media/image13.emf"/></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4.png"/></Relationships>
</file>

<file path=ppt/slides/_rels/slide2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7.jpe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8.png"/></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40.gif"/></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334204" y="3327802"/>
            <a:ext cx="6696744" cy="400110"/>
          </a:xfrm>
          <a:prstGeom prst="rect">
            <a:avLst/>
          </a:prstGeom>
        </p:spPr>
        <p:txBody>
          <a:bodyPr wrap="square">
            <a:spAutoFit/>
          </a:bodyPr>
          <a:lstStyle/>
          <a:p>
            <a:pPr algn="ctr"/>
            <a:endParaRPr lang="en-US" sz="1000" b="1" dirty="0">
              <a:ln w="1905"/>
              <a:effectLst>
                <a:innerShdw blurRad="69850" dist="43180" dir="5400000">
                  <a:srgbClr val="000000">
                    <a:alpha val="65000"/>
                  </a:srgbClr>
                </a:innerShdw>
              </a:effectLst>
            </a:endParaRPr>
          </a:p>
          <a:p>
            <a:pPr algn="ctr" rtl="0"/>
            <a:endParaRPr lang="ar-IQ" sz="1000" b="1" dirty="0">
              <a:ln w="1905"/>
              <a:effectLst>
                <a:innerShdw blurRad="69850" dist="43180" dir="5400000">
                  <a:srgbClr val="000000">
                    <a:alpha val="65000"/>
                  </a:srgbClr>
                </a:innerShdw>
              </a:effectLst>
            </a:endParaRPr>
          </a:p>
        </p:txBody>
      </p:sp>
      <p:sp>
        <p:nvSpPr>
          <p:cNvPr id="5" name="مستطيل 3"/>
          <p:cNvSpPr/>
          <p:nvPr/>
        </p:nvSpPr>
        <p:spPr>
          <a:xfrm>
            <a:off x="683568" y="984853"/>
            <a:ext cx="7920880" cy="1915909"/>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endParaRPr lang="ar-IQ" sz="3600" b="1" dirty="0" smtClean="0">
              <a:ln w="1905"/>
              <a:effectLst>
                <a:innerShdw blurRad="69850" dist="43180" dir="5400000">
                  <a:srgbClr val="000000">
                    <a:alpha val="65000"/>
                  </a:srgbClr>
                </a:innerShdw>
              </a:effectLst>
              <a:cs typeface="Arabic Transparent" panose="02010000000000000000" pitchFamily="2" charset="-78"/>
            </a:endParaRPr>
          </a:p>
          <a:p>
            <a:pPr algn="ctr"/>
            <a:endParaRPr lang="ar-IQ" sz="3600" b="1" dirty="0">
              <a:ln w="1905"/>
              <a:effectLst>
                <a:innerShdw blurRad="69850" dist="43180" dir="5400000">
                  <a:srgbClr val="000000">
                    <a:alpha val="65000"/>
                  </a:srgbClr>
                </a:innerShdw>
              </a:effectLst>
              <a:cs typeface="Arabic Transparent" panose="02010000000000000000" pitchFamily="2" charset="-78"/>
            </a:endParaRPr>
          </a:p>
          <a:p>
            <a:pPr algn="ctr"/>
            <a:endParaRPr lang="en-US" sz="3600" b="1" dirty="0">
              <a:ln w="1905"/>
              <a:effectLst>
                <a:innerShdw blurRad="69850" dist="43180" dir="5400000">
                  <a:srgbClr val="000000">
                    <a:alpha val="65000"/>
                  </a:srgbClr>
                </a:innerShdw>
              </a:effectLst>
              <a:cs typeface="Arabic Transparent" panose="02010000000000000000" pitchFamily="2" charset="-78"/>
            </a:endParaRPr>
          </a:p>
          <a:p>
            <a:pPr algn="ctr"/>
            <a:endParaRPr lang="ar-IQ" sz="1050" b="1" dirty="0">
              <a:ln w="1905"/>
              <a:effectLst>
                <a:innerShdw blurRad="69850" dist="43180" dir="5400000">
                  <a:srgbClr val="000000">
                    <a:alpha val="65000"/>
                  </a:srgbClr>
                </a:innerShdw>
              </a:effectLst>
            </a:endParaRPr>
          </a:p>
        </p:txBody>
      </p:sp>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مستطيل 2"/>
          <p:cNvSpPr/>
          <p:nvPr/>
        </p:nvSpPr>
        <p:spPr>
          <a:xfrm>
            <a:off x="467183" y="1430203"/>
            <a:ext cx="4572000" cy="2677656"/>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ar-IQ" sz="2800" b="1" kern="0" dirty="0">
                <a:solidFill>
                  <a:srgbClr val="FF0000"/>
                </a:solidFill>
                <a:effectLst>
                  <a:outerShdw blurRad="38100" dist="38100" dir="2700000" algn="tl">
                    <a:srgbClr val="000000">
                      <a:alpha val="43137"/>
                    </a:srgbClr>
                  </a:outerShdw>
                </a:effectLst>
                <a:latin typeface="Sakkal Majalla" pitchFamily="2" charset="-78"/>
                <a:ea typeface="+mj-ea"/>
                <a:cs typeface="Sakkal Majalla" pitchFamily="2" charset="-78"/>
              </a:rPr>
              <a:t> </a:t>
            </a:r>
            <a:r>
              <a:rPr lang="ar-IQ" sz="2800" b="1" kern="0" dirty="0" smtClean="0">
                <a:solidFill>
                  <a:srgbClr val="FF0000"/>
                </a:solidFill>
                <a:effectLst>
                  <a:outerShdw blurRad="38100" dist="38100" dir="2700000" algn="tl">
                    <a:srgbClr val="000000">
                      <a:alpha val="43137"/>
                    </a:srgbClr>
                  </a:outerShdw>
                </a:effectLst>
                <a:latin typeface="Sakkal Majalla" pitchFamily="2" charset="-78"/>
                <a:ea typeface="+mj-ea"/>
                <a:cs typeface="Sakkal Majalla" pitchFamily="2" charset="-78"/>
              </a:rPr>
              <a:t>      </a:t>
            </a:r>
            <a:r>
              <a:rPr kumimoji="0" lang="ar-IQ" sz="28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Sakkal Majalla" pitchFamily="2" charset="-78"/>
                <a:ea typeface="+mj-ea"/>
                <a:cs typeface="Sakkal Majalla" pitchFamily="2" charset="-78"/>
              </a:rPr>
              <a:t>شرح </a:t>
            </a:r>
          </a:p>
          <a:p>
            <a:pPr lvl="0" algn="ctr">
              <a:defRPr/>
            </a:pPr>
            <a:r>
              <a:rPr kumimoji="0" lang="ar-SA" sz="28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Sakkal Majalla" pitchFamily="2" charset="-78"/>
                <a:ea typeface="+mj-ea"/>
                <a:cs typeface="Sakkal Majalla" pitchFamily="2" charset="-78"/>
              </a:rPr>
              <a:t>تعليمات الترقيات العلمية</a:t>
            </a:r>
            <a:endParaRPr kumimoji="0" lang="en-US" sz="28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Sakkal Majalla" pitchFamily="2" charset="-78"/>
              <a:ea typeface="+mj-ea"/>
              <a:cs typeface="Sakkal Majalla" pitchFamily="2" charset="-78"/>
            </a:endParaRPr>
          </a:p>
          <a:p>
            <a:pPr lvl="0" algn="ctr">
              <a:defRPr/>
            </a:pPr>
            <a:r>
              <a:rPr lang="ar-IQ" sz="2800" b="1" kern="0" dirty="0" smtClean="0">
                <a:solidFill>
                  <a:srgbClr val="FF0000"/>
                </a:solidFill>
                <a:effectLst>
                  <a:outerShdw blurRad="38100" dist="38100" dir="2700000" algn="tl">
                    <a:srgbClr val="000000">
                      <a:alpha val="43137"/>
                    </a:srgbClr>
                  </a:outerShdw>
                </a:effectLst>
                <a:latin typeface="Sakkal Majalla" pitchFamily="2" charset="-78"/>
                <a:ea typeface="+mj-ea"/>
                <a:cs typeface="Sakkal Majalla" pitchFamily="2" charset="-78"/>
              </a:rPr>
              <a:t>في وزارة التعليم العالي والبحث العلمي</a:t>
            </a:r>
            <a:r>
              <a:rPr kumimoji="0" lang="ar-SA" sz="28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Sakkal Majalla" pitchFamily="2" charset="-78"/>
                <a:ea typeface="+mj-ea"/>
                <a:cs typeface="Sakkal Majalla" pitchFamily="2" charset="-78"/>
              </a:rPr>
              <a:t/>
            </a:r>
            <a:br>
              <a:rPr kumimoji="0" lang="ar-SA" sz="28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Sakkal Majalla" pitchFamily="2" charset="-78"/>
                <a:ea typeface="+mj-ea"/>
                <a:cs typeface="Sakkal Majalla" pitchFamily="2" charset="-78"/>
              </a:rPr>
            </a:br>
            <a:r>
              <a:rPr kumimoji="0" lang="ar-SA" sz="28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Sakkal Majalla" pitchFamily="2" charset="-78"/>
                <a:ea typeface="+mj-ea"/>
                <a:cs typeface="Sakkal Majalla" pitchFamily="2" charset="-78"/>
              </a:rPr>
              <a:t>رقم 167 لعام 2017</a:t>
            </a:r>
            <a:br>
              <a:rPr kumimoji="0" lang="ar-SA" sz="28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Sakkal Majalla" pitchFamily="2" charset="-78"/>
                <a:ea typeface="+mj-ea"/>
                <a:cs typeface="Sakkal Majalla" pitchFamily="2" charset="-78"/>
              </a:rPr>
            </a:br>
            <a:r>
              <a:rPr kumimoji="0" lang="ar-SA" sz="28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Sakkal Majalla" pitchFamily="2" charset="-78"/>
                <a:ea typeface="+mj-ea"/>
                <a:cs typeface="Sakkal Majalla" pitchFamily="2" charset="-78"/>
              </a:rPr>
              <a:t>المنشورة في جريدة الوقائع العراقية</a:t>
            </a:r>
            <a:br>
              <a:rPr kumimoji="0" lang="ar-SA" sz="28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Sakkal Majalla" pitchFamily="2" charset="-78"/>
                <a:ea typeface="+mj-ea"/>
                <a:cs typeface="Sakkal Majalla" pitchFamily="2" charset="-78"/>
              </a:rPr>
            </a:br>
            <a:r>
              <a:rPr kumimoji="0" lang="ar-SA" sz="28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Sakkal Majalla" pitchFamily="2" charset="-78"/>
                <a:ea typeface="+mj-ea"/>
                <a:cs typeface="Sakkal Majalla" pitchFamily="2" charset="-78"/>
              </a:rPr>
              <a:t>العدد 4471 في</a:t>
            </a:r>
            <a:r>
              <a:rPr kumimoji="0" lang="ar-IQ" sz="28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Sakkal Majalla" pitchFamily="2" charset="-78"/>
                <a:ea typeface="+mj-ea"/>
                <a:cs typeface="Sakkal Majalla" pitchFamily="2" charset="-78"/>
              </a:rPr>
              <a:t> </a:t>
            </a:r>
            <a:r>
              <a:rPr lang="ar-IQ" sz="2400" b="1" dirty="0">
                <a:ln w="1905"/>
                <a:solidFill>
                  <a:srgbClr val="FF0000"/>
                </a:solidFill>
                <a:effectLst>
                  <a:innerShdw blurRad="69850" dist="43180" dir="5400000">
                    <a:srgbClr val="000000">
                      <a:alpha val="65000"/>
                    </a:srgbClr>
                  </a:innerShdw>
                </a:effectLst>
                <a:cs typeface="Arabic Transparent" panose="02010000000000000000" pitchFamily="2" charset="-78"/>
              </a:rPr>
              <a:t>2017/11/27</a:t>
            </a:r>
            <a:endParaRPr kumimoji="0" lang="ar-IQ" sz="2400" b="1" i="0" u="none" strike="noStrike" kern="0" cap="none" spc="0" normalizeH="0" baseline="0" noProof="0" dirty="0" smtClean="0">
              <a:ln>
                <a:noFill/>
              </a:ln>
              <a:solidFill>
                <a:srgbClr val="FF0000"/>
              </a:solidFill>
              <a:effectLst/>
              <a:uLnTx/>
              <a:uFillTx/>
            </a:endParaRPr>
          </a:p>
        </p:txBody>
      </p:sp>
      <p:sp>
        <p:nvSpPr>
          <p:cNvPr id="7" name="مستطيل 6"/>
          <p:cNvSpPr/>
          <p:nvPr/>
        </p:nvSpPr>
        <p:spPr>
          <a:xfrm>
            <a:off x="431800" y="4509120"/>
            <a:ext cx="4356100" cy="1569660"/>
          </a:xfrm>
          <a:prstGeom prst="rect">
            <a:avLst/>
          </a:prstGeom>
        </p:spPr>
        <p:txBody>
          <a:bodyPr>
            <a:spAutoFit/>
          </a:bodyPr>
          <a:lstStyle/>
          <a:p>
            <a:pPr algn="ctr" fontAlgn="base">
              <a:spcBef>
                <a:spcPct val="0"/>
              </a:spcBef>
              <a:spcAft>
                <a:spcPct val="0"/>
              </a:spcAft>
              <a:defRPr/>
            </a:pPr>
            <a:r>
              <a:rPr lang="ar-SA" sz="3200" b="1" kern="0" dirty="0" err="1">
                <a:solidFill>
                  <a:srgbClr val="FFFF00"/>
                </a:solidFill>
                <a:latin typeface="Arial"/>
              </a:rPr>
              <a:t>أ.د</a:t>
            </a:r>
            <a:r>
              <a:rPr lang="ar-SA" sz="3200" b="1" kern="0" dirty="0">
                <a:solidFill>
                  <a:srgbClr val="FFFF00"/>
                </a:solidFill>
                <a:latin typeface="Arial"/>
              </a:rPr>
              <a:t> / </a:t>
            </a:r>
            <a:r>
              <a:rPr lang="ar-IQ" sz="3200" b="1" kern="0" dirty="0">
                <a:solidFill>
                  <a:srgbClr val="FFFF00"/>
                </a:solidFill>
                <a:latin typeface="Arial"/>
              </a:rPr>
              <a:t>زياد هاشم </a:t>
            </a:r>
            <a:r>
              <a:rPr lang="ar-IQ" sz="3200" b="1" kern="0" dirty="0" smtClean="0">
                <a:solidFill>
                  <a:srgbClr val="FFFF00"/>
                </a:solidFill>
                <a:latin typeface="Arial"/>
              </a:rPr>
              <a:t>السقا</a:t>
            </a:r>
          </a:p>
          <a:p>
            <a:pPr algn="ctr" fontAlgn="base">
              <a:spcBef>
                <a:spcPct val="0"/>
              </a:spcBef>
              <a:spcAft>
                <a:spcPct val="0"/>
              </a:spcAft>
              <a:defRPr/>
            </a:pPr>
            <a:r>
              <a:rPr lang="ar-IQ" sz="3200" b="1" kern="0" dirty="0" smtClean="0">
                <a:solidFill>
                  <a:srgbClr val="FFFF00"/>
                </a:solidFill>
                <a:effectLst>
                  <a:outerShdw blurRad="38100" dist="38100" dir="2700000" algn="tl">
                    <a:srgbClr val="000000">
                      <a:alpha val="43137"/>
                    </a:srgbClr>
                  </a:outerShdw>
                </a:effectLst>
                <a:latin typeface="Arial"/>
                <a:cs typeface="Sakkal Majalla" pitchFamily="2" charset="-78"/>
              </a:rPr>
              <a:t>اللجنة المركزية للترقيات العلمية</a:t>
            </a:r>
          </a:p>
          <a:p>
            <a:pPr algn="ctr" fontAlgn="base">
              <a:spcBef>
                <a:spcPct val="0"/>
              </a:spcBef>
              <a:spcAft>
                <a:spcPct val="0"/>
              </a:spcAft>
              <a:defRPr/>
            </a:pPr>
            <a:r>
              <a:rPr lang="ar-IQ" sz="3200" b="1" kern="0" dirty="0" smtClean="0">
                <a:solidFill>
                  <a:srgbClr val="FFFF00"/>
                </a:solidFill>
                <a:effectLst>
                  <a:outerShdw blurRad="38100" dist="38100" dir="2700000" algn="tl">
                    <a:srgbClr val="000000">
                      <a:alpha val="43137"/>
                    </a:srgbClr>
                  </a:outerShdw>
                </a:effectLst>
                <a:latin typeface="Arial"/>
                <a:cs typeface="Sakkal Majalla" pitchFamily="2" charset="-78"/>
              </a:rPr>
              <a:t>جامعة الموصل</a:t>
            </a:r>
            <a:endParaRPr lang="ar-SA" sz="3200" b="1" kern="0" dirty="0">
              <a:solidFill>
                <a:srgbClr val="FFFF00"/>
              </a:solidFill>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9" name="صورة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9183" y="-99392"/>
            <a:ext cx="1802359" cy="1942638"/>
          </a:xfrm>
          <a:prstGeom prst="rect">
            <a:avLst/>
          </a:prstGeom>
        </p:spPr>
      </p:pic>
      <p:sp>
        <p:nvSpPr>
          <p:cNvPr id="6" name="سهم إلى اليسار 5"/>
          <p:cNvSpPr/>
          <p:nvPr/>
        </p:nvSpPr>
        <p:spPr>
          <a:xfrm rot="2094135">
            <a:off x="5134009" y="3442013"/>
            <a:ext cx="2977249" cy="21457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dirty="0" smtClean="0"/>
              <a:t>ورشة عمل</a:t>
            </a:r>
            <a:endParaRPr lang="ar-IQ" sz="4000" dirty="0"/>
          </a:p>
        </p:txBody>
      </p:sp>
      <p:sp>
        <p:nvSpPr>
          <p:cNvPr id="11" name="شبه منحرف 10"/>
          <p:cNvSpPr/>
          <p:nvPr/>
        </p:nvSpPr>
        <p:spPr>
          <a:xfrm>
            <a:off x="341598" y="13534"/>
            <a:ext cx="4536504" cy="1416669"/>
          </a:xfrm>
          <a:prstGeom prst="trapezoid">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400" b="1" dirty="0" smtClean="0">
                <a:solidFill>
                  <a:schemeClr val="tx1"/>
                </a:solidFill>
              </a:rPr>
              <a:t>وزارة التعليم العالي والبحث العلمي</a:t>
            </a:r>
          </a:p>
          <a:p>
            <a:pPr algn="ctr"/>
            <a:r>
              <a:rPr lang="ar-IQ" sz="2400" b="1" dirty="0" smtClean="0">
                <a:solidFill>
                  <a:schemeClr val="tx1"/>
                </a:solidFill>
              </a:rPr>
              <a:t>جامعة الموصل</a:t>
            </a:r>
          </a:p>
          <a:p>
            <a:pPr algn="ctr" fontAlgn="base">
              <a:spcBef>
                <a:spcPct val="0"/>
              </a:spcBef>
              <a:spcAft>
                <a:spcPct val="0"/>
              </a:spcAft>
              <a:defRPr/>
            </a:pPr>
            <a:r>
              <a:rPr lang="ar-IQ" sz="2400" b="1" kern="0" dirty="0">
                <a:solidFill>
                  <a:schemeClr val="tx1"/>
                </a:solidFill>
                <a:effectLst>
                  <a:outerShdw blurRad="38100" dist="38100" dir="2700000" algn="tl">
                    <a:srgbClr val="000000">
                      <a:alpha val="43137"/>
                    </a:srgbClr>
                  </a:outerShdw>
                </a:effectLst>
                <a:latin typeface="Arial"/>
                <a:cs typeface="Sakkal Majalla" pitchFamily="2" charset="-78"/>
              </a:rPr>
              <a:t>اللجنة </a:t>
            </a:r>
            <a:r>
              <a:rPr lang="ar-IQ" sz="2400" b="1" kern="0" dirty="0" smtClean="0">
                <a:solidFill>
                  <a:schemeClr val="tx1"/>
                </a:solidFill>
                <a:effectLst>
                  <a:outerShdw blurRad="38100" dist="38100" dir="2700000" algn="tl">
                    <a:srgbClr val="000000">
                      <a:alpha val="43137"/>
                    </a:srgbClr>
                  </a:outerShdw>
                </a:effectLst>
                <a:latin typeface="Arial"/>
                <a:cs typeface="Sakkal Majalla" pitchFamily="2" charset="-78"/>
              </a:rPr>
              <a:t>المركزية </a:t>
            </a:r>
            <a:r>
              <a:rPr lang="ar-IQ" sz="2400" b="1" kern="0" dirty="0">
                <a:solidFill>
                  <a:schemeClr val="tx1"/>
                </a:solidFill>
                <a:effectLst>
                  <a:outerShdw blurRad="38100" dist="38100" dir="2700000" algn="tl">
                    <a:srgbClr val="000000">
                      <a:alpha val="43137"/>
                    </a:srgbClr>
                  </a:outerShdw>
                </a:effectLst>
                <a:latin typeface="Arial"/>
                <a:cs typeface="Sakkal Majalla" pitchFamily="2" charset="-78"/>
              </a:rPr>
              <a:t>للترقيات العلمية</a:t>
            </a:r>
          </a:p>
        </p:txBody>
      </p:sp>
      <p:pic>
        <p:nvPicPr>
          <p:cNvPr id="8" name="صورة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9925" y="25185"/>
            <a:ext cx="2109426" cy="1917622"/>
          </a:xfrm>
          <a:prstGeom prst="rect">
            <a:avLst/>
          </a:prstGeom>
        </p:spPr>
      </p:pic>
      <p:pic>
        <p:nvPicPr>
          <p:cNvPr id="10" name="صورة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9925" y="1956172"/>
            <a:ext cx="2124075" cy="2152650"/>
          </a:xfrm>
          <a:prstGeom prst="rect">
            <a:avLst/>
          </a:prstGeom>
        </p:spPr>
      </p:pic>
    </p:spTree>
    <p:extLst>
      <p:ext uri="{BB962C8B-B14F-4D97-AF65-F5344CB8AC3E}">
        <p14:creationId xmlns:p14="http://schemas.microsoft.com/office/powerpoint/2010/main" val="3383397332"/>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404664"/>
            <a:ext cx="8229600" cy="6048672"/>
          </a:xfrm>
          <a:solidFill>
            <a:schemeClr val="accent2">
              <a:lumMod val="60000"/>
              <a:lumOff val="40000"/>
            </a:schemeClr>
          </a:solidFill>
        </p:spPr>
        <p:txBody>
          <a:bodyPr>
            <a:noAutofit/>
          </a:bodyPr>
          <a:lstStyle/>
          <a:p>
            <a:pPr marL="0" lvl="0" indent="0" algn="just">
              <a:lnSpc>
                <a:spcPct val="115000"/>
              </a:lnSpc>
              <a:buNone/>
            </a:pPr>
            <a:r>
              <a:rPr lang="ar-IQ" sz="2800" dirty="0" smtClean="0">
                <a:ea typeface="Calibri"/>
              </a:rPr>
              <a:t>5</a:t>
            </a:r>
            <a:r>
              <a:rPr lang="ar-IQ" sz="3600" dirty="0" smtClean="0">
                <a:ea typeface="Calibri"/>
              </a:rPr>
              <a:t>. يقوم رئيس الجامعة بتحويل اوليات المعاملات الموصى بها من قبل مجالس الكليات الى اللجنة المركزية </a:t>
            </a:r>
            <a:r>
              <a:rPr lang="ar-IQ" sz="3600" dirty="0">
                <a:ea typeface="Calibri"/>
              </a:rPr>
              <a:t>ل</a:t>
            </a:r>
            <a:r>
              <a:rPr lang="ar-IQ" sz="3600" dirty="0" smtClean="0">
                <a:ea typeface="Calibri"/>
              </a:rPr>
              <a:t>لترقيات العلمية.</a:t>
            </a:r>
          </a:p>
          <a:p>
            <a:pPr marL="0" lvl="0" indent="0" algn="just">
              <a:lnSpc>
                <a:spcPct val="115000"/>
              </a:lnSpc>
              <a:buNone/>
            </a:pPr>
            <a:endParaRPr lang="en-US" sz="3600" dirty="0">
              <a:ea typeface="Calibri"/>
              <a:cs typeface="Arial"/>
            </a:endParaRPr>
          </a:p>
          <a:p>
            <a:pPr marL="0" lvl="0" indent="0" algn="just">
              <a:lnSpc>
                <a:spcPct val="115000"/>
              </a:lnSpc>
              <a:spcAft>
                <a:spcPts val="1000"/>
              </a:spcAft>
              <a:buNone/>
            </a:pPr>
            <a:r>
              <a:rPr lang="ar-IQ" sz="3600" dirty="0" smtClean="0">
                <a:ea typeface="Calibri"/>
              </a:rPr>
              <a:t>6. </a:t>
            </a:r>
            <a:r>
              <a:rPr lang="ar-IQ" sz="3600" dirty="0">
                <a:ea typeface="Calibri"/>
              </a:rPr>
              <a:t>تقوم اللجنة المركزية للترقيات العلمية بتدقيق كل معاملة ومن ثم ادخالها في محضر يقدم الى رئيس الجامعة للمصادقة عليه ومن ثم إصدار الامر الجامعي بالترقية.</a:t>
            </a:r>
            <a:endParaRPr lang="en-US" sz="3600" dirty="0">
              <a:ea typeface="Calibri"/>
              <a:cs typeface="Arial"/>
            </a:endParaRPr>
          </a:p>
          <a:p>
            <a:pPr marL="0" lvl="0" indent="0" algn="just">
              <a:lnSpc>
                <a:spcPct val="115000"/>
              </a:lnSpc>
              <a:buNone/>
            </a:pPr>
            <a:endParaRPr lang="en-US" sz="2800" dirty="0">
              <a:ea typeface="Calibri"/>
              <a:cs typeface="Arial"/>
            </a:endParaRPr>
          </a:p>
          <a:p>
            <a:pPr marL="0" lvl="0" indent="0" algn="just">
              <a:lnSpc>
                <a:spcPct val="115000"/>
              </a:lnSpc>
              <a:buNone/>
            </a:pPr>
            <a:endParaRPr lang="en-US" sz="2800" dirty="0">
              <a:ea typeface="Calibri"/>
              <a:cs typeface="Arial"/>
            </a:endParaRPr>
          </a:p>
        </p:txBody>
      </p:sp>
    </p:spTree>
    <p:extLst>
      <p:ext uri="{BB962C8B-B14F-4D97-AF65-F5344CB8AC3E}">
        <p14:creationId xmlns:p14="http://schemas.microsoft.com/office/powerpoint/2010/main" val="6711274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graphicFrame>
        <p:nvGraphicFramePr>
          <p:cNvPr id="5" name="عنصر نائب للمحتوى 4"/>
          <p:cNvGraphicFramePr>
            <a:graphicFrameLocks noGrp="1"/>
          </p:cNvGraphicFramePr>
          <p:nvPr>
            <p:ph idx="1"/>
            <p:extLst>
              <p:ext uri="{D42A27DB-BD31-4B8C-83A1-F6EECF244321}">
                <p14:modId xmlns:p14="http://schemas.microsoft.com/office/powerpoint/2010/main" val="4251946918"/>
              </p:ext>
            </p:extLst>
          </p:nvPr>
        </p:nvGraphicFramePr>
        <p:xfrm>
          <a:off x="467544" y="404664"/>
          <a:ext cx="8208912" cy="981456"/>
        </p:xfrm>
        <a:graphic>
          <a:graphicData uri="http://schemas.openxmlformats.org/drawingml/2006/table">
            <a:tbl>
              <a:tblPr rtl="1" firstRow="1" firstCol="1" bandRow="1"/>
              <a:tblGrid>
                <a:gridCol w="8208912"/>
              </a:tblGrid>
              <a:tr h="0">
                <a:tc>
                  <a:txBody>
                    <a:bodyPr/>
                    <a:lstStyle/>
                    <a:p>
                      <a:pPr algn="ctr" rtl="1">
                        <a:lnSpc>
                          <a:spcPct val="115000"/>
                        </a:lnSpc>
                        <a:spcAft>
                          <a:spcPts val="0"/>
                        </a:spcAft>
                      </a:pPr>
                      <a:r>
                        <a:rPr lang="ar-IQ" sz="4000" b="1" dirty="0" smtClean="0">
                          <a:effectLst/>
                          <a:latin typeface="Calibri"/>
                          <a:ea typeface="Calibri"/>
                          <a:cs typeface="Arial"/>
                        </a:rPr>
                        <a:t>آلية </a:t>
                      </a:r>
                      <a:r>
                        <a:rPr lang="ar-IQ" sz="4000" b="1" dirty="0">
                          <a:effectLst/>
                          <a:latin typeface="Calibri"/>
                          <a:ea typeface="Calibri"/>
                          <a:cs typeface="Arial"/>
                        </a:rPr>
                        <a:t>التسلسل الاداري </a:t>
                      </a:r>
                      <a:r>
                        <a:rPr lang="ar-IQ" sz="4000" b="1" dirty="0" smtClean="0">
                          <a:effectLst/>
                          <a:latin typeface="Calibri"/>
                          <a:ea typeface="Calibri"/>
                          <a:cs typeface="Arial"/>
                        </a:rPr>
                        <a:t>لمعاملات الترقيات </a:t>
                      </a:r>
                      <a:r>
                        <a:rPr lang="ar-IQ" sz="4000" b="1" dirty="0">
                          <a:effectLst/>
                          <a:latin typeface="Calibri"/>
                          <a:ea typeface="Calibri"/>
                          <a:cs typeface="Arial"/>
                        </a:rPr>
                        <a:t>العلمية </a:t>
                      </a:r>
                      <a:endParaRPr lang="en-US" sz="4000" dirty="0">
                        <a:effectLst/>
                        <a:latin typeface="Calibri"/>
                        <a:ea typeface="Calibri"/>
                        <a:cs typeface="Arial"/>
                      </a:endParaRPr>
                    </a:p>
                    <a:p>
                      <a:pPr algn="ctr" rtl="1">
                        <a:lnSpc>
                          <a:spcPct val="115000"/>
                        </a:lnSpc>
                        <a:spcAft>
                          <a:spcPts val="0"/>
                        </a:spcAft>
                      </a:pPr>
                      <a:r>
                        <a:rPr lang="ar-IQ" sz="1600" dirty="0">
                          <a:effectLst/>
                          <a:latin typeface="Calibri"/>
                          <a:ea typeface="Calibri"/>
                          <a:cs typeface="Arial"/>
                        </a:rPr>
                        <a:t> </a:t>
                      </a:r>
                      <a:endParaRPr lang="en-US" sz="11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r>
            </a:tbl>
          </a:graphicData>
        </a:graphic>
      </p:graphicFrame>
      <p:graphicFrame>
        <p:nvGraphicFramePr>
          <p:cNvPr id="6" name="جدول 5"/>
          <p:cNvGraphicFramePr>
            <a:graphicFrameLocks noGrp="1"/>
          </p:cNvGraphicFramePr>
          <p:nvPr>
            <p:extLst>
              <p:ext uri="{D42A27DB-BD31-4B8C-83A1-F6EECF244321}">
                <p14:modId xmlns:p14="http://schemas.microsoft.com/office/powerpoint/2010/main" val="2657933435"/>
              </p:ext>
            </p:extLst>
          </p:nvPr>
        </p:nvGraphicFramePr>
        <p:xfrm>
          <a:off x="1547664" y="1700808"/>
          <a:ext cx="5702935" cy="1402080"/>
        </p:xfrm>
        <a:graphic>
          <a:graphicData uri="http://schemas.openxmlformats.org/drawingml/2006/table">
            <a:tbl>
              <a:tblPr rtl="1" firstRow="1" firstCol="1" bandRow="1"/>
              <a:tblGrid>
                <a:gridCol w="5702935"/>
              </a:tblGrid>
              <a:tr h="0">
                <a:tc>
                  <a:txBody>
                    <a:bodyPr/>
                    <a:lstStyle/>
                    <a:p>
                      <a:pPr algn="ctr" rtl="1">
                        <a:lnSpc>
                          <a:spcPct val="115000"/>
                        </a:lnSpc>
                        <a:spcAft>
                          <a:spcPts val="0"/>
                        </a:spcAft>
                      </a:pPr>
                      <a:r>
                        <a:rPr lang="ar-IQ" sz="3200" b="1" dirty="0" smtClean="0">
                          <a:effectLst/>
                          <a:latin typeface="Calibri"/>
                          <a:ea typeface="Calibri"/>
                          <a:cs typeface="Arial"/>
                        </a:rPr>
                        <a:t>ثانياً: تعتمد </a:t>
                      </a:r>
                      <a:r>
                        <a:rPr lang="ar-IQ" sz="3200" b="1" dirty="0">
                          <a:effectLst/>
                          <a:latin typeface="Calibri"/>
                          <a:ea typeface="Calibri"/>
                          <a:cs typeface="Arial"/>
                        </a:rPr>
                        <a:t>آلية التسلسل الاداري الآتية لمعاملات الترقية العلمية الى مرتبة </a:t>
                      </a:r>
                      <a:r>
                        <a:rPr lang="ar-IQ" sz="3200" b="1" dirty="0" smtClean="0">
                          <a:solidFill>
                            <a:srgbClr val="FF0000"/>
                          </a:solidFill>
                          <a:effectLst/>
                          <a:latin typeface="Calibri"/>
                          <a:ea typeface="Calibri"/>
                          <a:cs typeface="Arial"/>
                        </a:rPr>
                        <a:t>أستاذ</a:t>
                      </a:r>
                      <a:endParaRPr lang="en-US" sz="3200" b="1" dirty="0">
                        <a:solidFill>
                          <a:srgbClr val="FF0000"/>
                        </a:solidFill>
                        <a:effectLst/>
                        <a:latin typeface="Calibri"/>
                        <a:ea typeface="Calibri"/>
                        <a:cs typeface="Arial"/>
                      </a:endParaRPr>
                    </a:p>
                    <a:p>
                      <a:pPr algn="ctr" rtl="1">
                        <a:lnSpc>
                          <a:spcPct val="115000"/>
                        </a:lnSpc>
                        <a:spcAft>
                          <a:spcPts val="0"/>
                        </a:spcAft>
                      </a:pPr>
                      <a:r>
                        <a:rPr lang="ar-IQ" sz="1600" dirty="0">
                          <a:effectLst/>
                          <a:latin typeface="Calibri"/>
                          <a:ea typeface="Calibri"/>
                          <a:cs typeface="Arial"/>
                        </a:rPr>
                        <a:t> </a:t>
                      </a:r>
                      <a:endParaRPr lang="en-US" sz="11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3068960"/>
            <a:ext cx="8424863" cy="362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8968258"/>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404664"/>
            <a:ext cx="8229600" cy="6048672"/>
          </a:xfrm>
          <a:solidFill>
            <a:schemeClr val="accent2">
              <a:lumMod val="60000"/>
              <a:lumOff val="40000"/>
            </a:schemeClr>
          </a:solidFill>
        </p:spPr>
        <p:txBody>
          <a:bodyPr>
            <a:noAutofit/>
          </a:bodyPr>
          <a:lstStyle/>
          <a:p>
            <a:pPr marL="0" lvl="0" indent="0" algn="just">
              <a:buNone/>
            </a:pPr>
            <a:r>
              <a:rPr lang="ar-IQ" sz="2800" dirty="0" smtClean="0"/>
              <a:t>3. </a:t>
            </a:r>
            <a:r>
              <a:rPr lang="ar-IQ" sz="3600" dirty="0" smtClean="0"/>
              <a:t>تقوم </a:t>
            </a:r>
            <a:r>
              <a:rPr lang="ar-IQ" sz="3600" dirty="0"/>
              <a:t>لجنة الترقيات العلمية في الكلية بتدقيق المعاملة ومن ثم إدخالها ضمن محضر لجنة الترقيات العلمية (في حالة عدم وجود نواقص، أو اعادتها الى القسم المعني في حالة وجود نواقص لغرض استكمالها)، ومن ثم يقوم عميد الكلية بتأشير إدخالها في محضر مجلس الكلية للتوصية بترويج معاملة الترقية الى لجنة الترقيات العلمية المركزية في رئاسة الجامعة.</a:t>
            </a:r>
            <a:endParaRPr lang="en-US" sz="3600" dirty="0"/>
          </a:p>
          <a:p>
            <a:pPr marL="0" lvl="0" indent="0" algn="just">
              <a:buNone/>
            </a:pPr>
            <a:r>
              <a:rPr lang="ar-IQ" sz="3600" dirty="0" smtClean="0"/>
              <a:t>4. يقوم </a:t>
            </a:r>
            <a:r>
              <a:rPr lang="ar-IQ" sz="3600" dirty="0"/>
              <a:t>رئيس الجامعة بتحويل المعاملة الى </a:t>
            </a:r>
            <a:r>
              <a:rPr lang="ar-IQ" sz="3600" dirty="0">
                <a:ea typeface="Calibri"/>
              </a:rPr>
              <a:t>اللجنة المركزية للترقيات العلمية</a:t>
            </a:r>
            <a:r>
              <a:rPr lang="ar-IQ" sz="3600" dirty="0" smtClean="0"/>
              <a:t> </a:t>
            </a:r>
            <a:r>
              <a:rPr lang="ar-IQ" sz="3600" dirty="0"/>
              <a:t>في رئاسة الجامعة. </a:t>
            </a:r>
            <a:endParaRPr lang="en-US" sz="3600" dirty="0"/>
          </a:p>
          <a:p>
            <a:pPr marL="0" lvl="0" indent="0" algn="just">
              <a:lnSpc>
                <a:spcPct val="115000"/>
              </a:lnSpc>
              <a:buNone/>
            </a:pPr>
            <a:endParaRPr lang="en-US" sz="2800" dirty="0">
              <a:ea typeface="Calibri"/>
              <a:cs typeface="Arial"/>
            </a:endParaRPr>
          </a:p>
          <a:p>
            <a:pPr marL="0" lvl="0" indent="0" algn="just">
              <a:lnSpc>
                <a:spcPct val="115000"/>
              </a:lnSpc>
              <a:buNone/>
            </a:pPr>
            <a:endParaRPr lang="en-US" sz="2800" dirty="0">
              <a:ea typeface="Calibri"/>
              <a:cs typeface="Arial"/>
            </a:endParaRPr>
          </a:p>
        </p:txBody>
      </p:sp>
    </p:spTree>
    <p:extLst>
      <p:ext uri="{BB962C8B-B14F-4D97-AF65-F5344CB8AC3E}">
        <p14:creationId xmlns:p14="http://schemas.microsoft.com/office/powerpoint/2010/main" val="3370335422"/>
      </p:ext>
    </p:extLst>
  </p:cSld>
  <p:clrMapOvr>
    <a:masterClrMapping/>
  </p:clrMapOvr>
  <p:transition spd="slow">
    <p:cover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404664"/>
            <a:ext cx="8229600" cy="6048672"/>
          </a:xfrm>
          <a:solidFill>
            <a:schemeClr val="accent2">
              <a:lumMod val="60000"/>
              <a:lumOff val="40000"/>
            </a:schemeClr>
          </a:solidFill>
        </p:spPr>
        <p:txBody>
          <a:bodyPr>
            <a:noAutofit/>
          </a:bodyPr>
          <a:lstStyle/>
          <a:p>
            <a:pPr marL="0" lvl="0" indent="0" algn="just">
              <a:buNone/>
            </a:pPr>
            <a:r>
              <a:rPr lang="ar-IQ" sz="2800" dirty="0" smtClean="0"/>
              <a:t>5</a:t>
            </a:r>
            <a:r>
              <a:rPr lang="ar-IQ" sz="4000" dirty="0" smtClean="0"/>
              <a:t>. تقوم </a:t>
            </a:r>
            <a:r>
              <a:rPr lang="ar-IQ" sz="4000" dirty="0">
                <a:ea typeface="Calibri"/>
              </a:rPr>
              <a:t>اللجنة المركزية للترقيات العلمية </a:t>
            </a:r>
            <a:r>
              <a:rPr lang="ar-IQ" sz="4000" dirty="0" smtClean="0"/>
              <a:t>بتدقيق </a:t>
            </a:r>
            <a:r>
              <a:rPr lang="ar-IQ" sz="4000" dirty="0"/>
              <a:t>المعاملة ومن ثم إدخالها ضمن محضر </a:t>
            </a:r>
            <a:r>
              <a:rPr lang="ar-IQ" sz="4000" dirty="0">
                <a:ea typeface="Calibri"/>
              </a:rPr>
              <a:t>اللجنة المركزية للترقيات العلمية</a:t>
            </a:r>
            <a:r>
              <a:rPr lang="ar-IQ" sz="4000" dirty="0" smtClean="0"/>
              <a:t> </a:t>
            </a:r>
            <a:r>
              <a:rPr lang="ar-IQ" sz="4000" dirty="0"/>
              <a:t>متضمنة مقترحات للمقيمين من قبل أعضاء اللجنة حسب اختصاصاتهم العلمية (في حالة عدم وجود نواقص، أو اعادتها الى الكلية المعنية في حالة وجود نواقص لغرض استكمالها)، ومن ثم يقوم رئيس </a:t>
            </a:r>
            <a:r>
              <a:rPr lang="ar-IQ" sz="4000" dirty="0">
                <a:ea typeface="Calibri"/>
              </a:rPr>
              <a:t>اللجنة المركزية للترقيات العلمية </a:t>
            </a:r>
            <a:r>
              <a:rPr lang="ar-IQ" sz="4000" dirty="0" smtClean="0"/>
              <a:t>(</a:t>
            </a:r>
            <a:r>
              <a:rPr lang="ar-IQ" sz="4000" dirty="0"/>
              <a:t>حصراً) باختيار المقيمين وارسال البحوث اليهم ومتابعة ردودهم.</a:t>
            </a:r>
            <a:endParaRPr lang="en-US" sz="4000" dirty="0"/>
          </a:p>
          <a:p>
            <a:pPr marL="0" lvl="0" indent="0" algn="just">
              <a:buNone/>
            </a:pPr>
            <a:endParaRPr lang="en-US" sz="4000" dirty="0">
              <a:ea typeface="Calibri"/>
              <a:cs typeface="Arial"/>
            </a:endParaRPr>
          </a:p>
          <a:p>
            <a:pPr marL="0" lvl="0" indent="0" algn="just">
              <a:lnSpc>
                <a:spcPct val="115000"/>
              </a:lnSpc>
              <a:buNone/>
            </a:pPr>
            <a:endParaRPr lang="en-US" sz="2800" dirty="0">
              <a:ea typeface="Calibri"/>
              <a:cs typeface="Arial"/>
            </a:endParaRPr>
          </a:p>
        </p:txBody>
      </p:sp>
    </p:spTree>
    <p:extLst>
      <p:ext uri="{BB962C8B-B14F-4D97-AF65-F5344CB8AC3E}">
        <p14:creationId xmlns:p14="http://schemas.microsoft.com/office/powerpoint/2010/main" val="3066724826"/>
      </p:ext>
    </p:extLst>
  </p:cSld>
  <p:clrMapOvr>
    <a:masterClrMapping/>
  </p:clrMapOvr>
  <p:transition spd="slow">
    <p:pull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404664"/>
            <a:ext cx="8229600" cy="6048672"/>
          </a:xfrm>
          <a:solidFill>
            <a:schemeClr val="accent2">
              <a:lumMod val="60000"/>
              <a:lumOff val="40000"/>
            </a:schemeClr>
          </a:solidFill>
        </p:spPr>
        <p:txBody>
          <a:bodyPr>
            <a:noAutofit/>
          </a:bodyPr>
          <a:lstStyle/>
          <a:p>
            <a:pPr marL="0" lvl="0" indent="0" algn="just">
              <a:buNone/>
            </a:pPr>
            <a:r>
              <a:rPr lang="ar-IQ" sz="4000" dirty="0" smtClean="0"/>
              <a:t>6.عند </a:t>
            </a:r>
            <a:r>
              <a:rPr lang="ar-IQ" sz="4000" dirty="0"/>
              <a:t>إستلام ردود جميع المقيمين بصورة كاملة، تدخل المعاملة ضمن محضر </a:t>
            </a:r>
            <a:r>
              <a:rPr lang="ar-IQ" sz="3600" dirty="0">
                <a:solidFill>
                  <a:prstClr val="black"/>
                </a:solidFill>
                <a:ea typeface="Calibri"/>
              </a:rPr>
              <a:t>اللجنة المركزية للترقيات </a:t>
            </a:r>
            <a:r>
              <a:rPr lang="ar-IQ" sz="3600" dirty="0" smtClean="0">
                <a:solidFill>
                  <a:prstClr val="black"/>
                </a:solidFill>
                <a:ea typeface="Calibri"/>
              </a:rPr>
              <a:t>العلمية </a:t>
            </a:r>
            <a:r>
              <a:rPr lang="ar-IQ" sz="4000" dirty="0" smtClean="0"/>
              <a:t>(في </a:t>
            </a:r>
            <a:r>
              <a:rPr lang="ar-IQ" sz="4000" dirty="0"/>
              <a:t>حالة عدم وجود نواقص، أو اعادتها الى الكلية المعنية في حالة وجود نواقص لغرض استكمالها)، ومن ثم يقوم رئيس الجامعة بتأشير إدخالها في محضر مجلس الجامعة للمصادقة على منح المرتبة العلمية، ومن ثم إصدار الأمر الجامعي بالترقية. </a:t>
            </a:r>
            <a:endParaRPr lang="en-US" sz="4000" dirty="0"/>
          </a:p>
          <a:p>
            <a:pPr marL="0" lvl="0" indent="0" algn="just">
              <a:lnSpc>
                <a:spcPct val="115000"/>
              </a:lnSpc>
              <a:buNone/>
            </a:pPr>
            <a:endParaRPr lang="en-US" sz="2800" dirty="0">
              <a:ea typeface="Calibri"/>
              <a:cs typeface="Arial"/>
            </a:endParaRPr>
          </a:p>
          <a:p>
            <a:pPr marL="0" lvl="0" indent="0" algn="just">
              <a:lnSpc>
                <a:spcPct val="115000"/>
              </a:lnSpc>
              <a:buNone/>
            </a:pPr>
            <a:endParaRPr lang="en-US" sz="2800" dirty="0">
              <a:ea typeface="Calibri"/>
              <a:cs typeface="Arial"/>
            </a:endParaRPr>
          </a:p>
        </p:txBody>
      </p:sp>
    </p:spTree>
    <p:extLst>
      <p:ext uri="{BB962C8B-B14F-4D97-AF65-F5344CB8AC3E}">
        <p14:creationId xmlns:p14="http://schemas.microsoft.com/office/powerpoint/2010/main" val="555890432"/>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1"/>
          </a:solidFill>
        </p:spPr>
        <p:txBody>
          <a:bodyPr>
            <a:noAutofit/>
          </a:bodyPr>
          <a:lstStyle/>
          <a:p>
            <a:pPr>
              <a:lnSpc>
                <a:spcPct val="115000"/>
              </a:lnSpc>
              <a:spcAft>
                <a:spcPts val="1000"/>
              </a:spcAft>
            </a:pPr>
            <a:r>
              <a:rPr lang="ar-IQ" sz="3200" b="1" dirty="0" smtClean="0">
                <a:solidFill>
                  <a:srgbClr val="FF0000"/>
                </a:solidFill>
                <a:ea typeface="Calibri"/>
                <a:cs typeface="Arial"/>
              </a:rPr>
              <a:t/>
            </a:r>
            <a:br>
              <a:rPr lang="ar-IQ" sz="3200" b="1" dirty="0" smtClean="0">
                <a:solidFill>
                  <a:srgbClr val="FF0000"/>
                </a:solidFill>
                <a:ea typeface="Calibri"/>
                <a:cs typeface="Arial"/>
              </a:rPr>
            </a:br>
            <a:r>
              <a:rPr lang="ar-IQ" sz="3200" b="1" dirty="0" smtClean="0">
                <a:solidFill>
                  <a:srgbClr val="FFFF00"/>
                </a:solidFill>
                <a:ea typeface="Calibri"/>
                <a:cs typeface="Arial"/>
              </a:rPr>
              <a:t>مصطلحات </a:t>
            </a:r>
            <a:r>
              <a:rPr lang="ar-IQ" sz="3200" b="1" dirty="0">
                <a:solidFill>
                  <a:srgbClr val="FFFF00"/>
                </a:solidFill>
                <a:ea typeface="Calibri"/>
                <a:cs typeface="Arial"/>
              </a:rPr>
              <a:t>مهمة وردت </a:t>
            </a:r>
            <a:r>
              <a:rPr lang="ar-IQ" sz="3200" b="1">
                <a:solidFill>
                  <a:srgbClr val="FFFF00"/>
                </a:solidFill>
                <a:ea typeface="Calibri"/>
                <a:cs typeface="Arial"/>
              </a:rPr>
              <a:t>في </a:t>
            </a:r>
            <a:r>
              <a:rPr lang="ar-IQ" sz="3200" b="1" smtClean="0">
                <a:solidFill>
                  <a:srgbClr val="FFFF00"/>
                </a:solidFill>
                <a:ea typeface="Calibri"/>
                <a:cs typeface="Arial"/>
              </a:rPr>
              <a:t>تعليمات </a:t>
            </a:r>
            <a:r>
              <a:rPr lang="ar-IQ" sz="3200" b="1">
                <a:solidFill>
                  <a:srgbClr val="FFFF00"/>
                </a:solidFill>
                <a:ea typeface="Calibri"/>
                <a:cs typeface="Arial"/>
              </a:rPr>
              <a:t>الترقيات </a:t>
            </a:r>
            <a:r>
              <a:rPr lang="ar-IQ" sz="3200" b="1" smtClean="0">
                <a:solidFill>
                  <a:srgbClr val="FFFF00"/>
                </a:solidFill>
                <a:ea typeface="Calibri"/>
                <a:cs typeface="Arial"/>
              </a:rPr>
              <a:t>العلمية</a:t>
            </a:r>
            <a:br>
              <a:rPr lang="ar-IQ" sz="3200" b="1" smtClean="0">
                <a:solidFill>
                  <a:srgbClr val="FFFF00"/>
                </a:solidFill>
                <a:ea typeface="Calibri"/>
                <a:cs typeface="Arial"/>
              </a:rPr>
            </a:br>
            <a:r>
              <a:rPr lang="ar-IQ" sz="3200" b="1" smtClean="0">
                <a:solidFill>
                  <a:srgbClr val="FFFF00"/>
                </a:solidFill>
                <a:ea typeface="Calibri"/>
                <a:cs typeface="Arial"/>
              </a:rPr>
              <a:t> </a:t>
            </a:r>
            <a:r>
              <a:rPr lang="ar-IQ" sz="3200" b="1" dirty="0">
                <a:solidFill>
                  <a:srgbClr val="FFFF00"/>
                </a:solidFill>
                <a:ea typeface="Calibri"/>
                <a:cs typeface="Arial"/>
              </a:rPr>
              <a:t>167 لسنة 2017</a:t>
            </a:r>
            <a:r>
              <a:rPr lang="en-US" sz="3200" dirty="0">
                <a:ea typeface="Calibri"/>
                <a:cs typeface="Arial"/>
              </a:rPr>
              <a:t/>
            </a:r>
            <a:br>
              <a:rPr lang="en-US" sz="3200" dirty="0">
                <a:ea typeface="Calibri"/>
                <a:cs typeface="Arial"/>
              </a:rPr>
            </a:br>
            <a:endParaRPr lang="ar-IQ" sz="3200" dirty="0"/>
          </a:p>
        </p:txBody>
      </p:sp>
      <p:sp>
        <p:nvSpPr>
          <p:cNvPr id="3" name="عنصر نائب للمحتوى 2"/>
          <p:cNvSpPr>
            <a:spLocks noGrp="1"/>
          </p:cNvSpPr>
          <p:nvPr>
            <p:ph idx="1"/>
          </p:nvPr>
        </p:nvSpPr>
        <p:spPr>
          <a:xfrm>
            <a:off x="467544" y="1340768"/>
            <a:ext cx="8229600" cy="5184576"/>
          </a:xfrm>
          <a:solidFill>
            <a:schemeClr val="accent2">
              <a:lumMod val="40000"/>
              <a:lumOff val="60000"/>
            </a:schemeClr>
          </a:solidFill>
        </p:spPr>
        <p:txBody>
          <a:bodyPr/>
          <a:lstStyle/>
          <a:p>
            <a:pPr algn="just">
              <a:lnSpc>
                <a:spcPct val="115000"/>
              </a:lnSpc>
              <a:spcAft>
                <a:spcPts val="1000"/>
              </a:spcAft>
            </a:pPr>
            <a:r>
              <a:rPr lang="ar-IQ" b="1" dirty="0">
                <a:solidFill>
                  <a:srgbClr val="00B050"/>
                </a:solidFill>
                <a:ea typeface="Calibri"/>
              </a:rPr>
              <a:t>معامل التأثير </a:t>
            </a:r>
            <a:r>
              <a:rPr lang="en-US" b="1" dirty="0">
                <a:solidFill>
                  <a:srgbClr val="00B050"/>
                </a:solidFill>
                <a:ea typeface="Calibri"/>
                <a:cs typeface="Arial"/>
              </a:rPr>
              <a:t>IF</a:t>
            </a:r>
            <a:r>
              <a:rPr lang="en-US" b="1" dirty="0">
                <a:solidFill>
                  <a:srgbClr val="00B050"/>
                </a:solidFill>
                <a:latin typeface="Arial"/>
                <a:ea typeface="Calibri"/>
                <a:cs typeface="Arial"/>
              </a:rPr>
              <a:t> </a:t>
            </a:r>
            <a:r>
              <a:rPr lang="ar-IQ" b="1" dirty="0">
                <a:solidFill>
                  <a:srgbClr val="00B050"/>
                </a:solidFill>
                <a:latin typeface="Arial"/>
                <a:ea typeface="Calibri"/>
              </a:rPr>
              <a:t>(</a:t>
            </a:r>
            <a:r>
              <a:rPr lang="en-US" b="1" dirty="0">
                <a:solidFill>
                  <a:srgbClr val="00B050"/>
                </a:solidFill>
                <a:ea typeface="Calibri"/>
                <a:cs typeface="Arial"/>
              </a:rPr>
              <a:t>Impact factor</a:t>
            </a:r>
            <a:r>
              <a:rPr lang="ar-IQ" b="1" dirty="0">
                <a:solidFill>
                  <a:srgbClr val="00B050"/>
                </a:solidFill>
                <a:ea typeface="Calibri"/>
              </a:rPr>
              <a:t>)</a:t>
            </a:r>
            <a:endParaRPr lang="en-US" sz="1800" dirty="0">
              <a:ea typeface="Calibri"/>
              <a:cs typeface="Arial"/>
            </a:endParaRPr>
          </a:p>
          <a:p>
            <a:pPr algn="just">
              <a:lnSpc>
                <a:spcPct val="115000"/>
              </a:lnSpc>
              <a:spcAft>
                <a:spcPts val="1000"/>
              </a:spcAft>
            </a:pPr>
            <a:r>
              <a:rPr lang="ar-IQ" dirty="0">
                <a:ea typeface="Calibri"/>
              </a:rPr>
              <a:t>هو مقياس لأهمية المجلات العلمية المحكمة ضمن مجال تخصصها البحثي، ويعكس معامل التأثير مدى إشارة الأبحاث الجديدة للأبحاث التي نشرت سابقاً في تلك المجلة والاستشهاد بها، وبذلك تكون المجلة التي تملك معامل تأثير مرتفع مجلة مهمة تتم الإشارة إلى أبحاثها والاستشهاد بها بشكل أكبر من تلك.</a:t>
            </a:r>
            <a:endParaRPr lang="en-US" sz="1800" dirty="0">
              <a:ea typeface="Calibri"/>
              <a:cs typeface="Arial"/>
            </a:endParaRPr>
          </a:p>
          <a:p>
            <a:endParaRPr lang="ar-IQ" dirty="0"/>
          </a:p>
        </p:txBody>
      </p:sp>
    </p:spTree>
    <p:extLst>
      <p:ext uri="{BB962C8B-B14F-4D97-AF65-F5344CB8AC3E}">
        <p14:creationId xmlns:p14="http://schemas.microsoft.com/office/powerpoint/2010/main" val="336206823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476672"/>
            <a:ext cx="8568952" cy="5976664"/>
          </a:xfrm>
          <a:solidFill>
            <a:schemeClr val="tx2">
              <a:lumMod val="40000"/>
              <a:lumOff val="60000"/>
            </a:schemeClr>
          </a:solidFill>
        </p:spPr>
        <p:txBody>
          <a:bodyPr>
            <a:normAutofit fontScale="85000" lnSpcReduction="20000"/>
          </a:bodyPr>
          <a:lstStyle/>
          <a:p>
            <a:pPr algn="just">
              <a:lnSpc>
                <a:spcPct val="115000"/>
              </a:lnSpc>
              <a:spcAft>
                <a:spcPts val="1000"/>
              </a:spcAft>
            </a:pPr>
            <a:r>
              <a:rPr lang="ar-IQ" b="1" dirty="0">
                <a:solidFill>
                  <a:srgbClr val="FF0000"/>
                </a:solidFill>
                <a:ea typeface="Calibri"/>
              </a:rPr>
              <a:t>مؤشر </a:t>
            </a:r>
            <a:r>
              <a:rPr lang="ar-IQ" b="1" dirty="0" err="1">
                <a:solidFill>
                  <a:srgbClr val="FF0000"/>
                </a:solidFill>
                <a:ea typeface="Calibri"/>
              </a:rPr>
              <a:t>هيرش</a:t>
            </a:r>
            <a:r>
              <a:rPr lang="ar-IQ" b="1" dirty="0">
                <a:solidFill>
                  <a:srgbClr val="FF0000"/>
                </a:solidFill>
                <a:ea typeface="Calibri"/>
              </a:rPr>
              <a:t>  </a:t>
            </a:r>
            <a:r>
              <a:rPr lang="en-US" b="1" dirty="0">
                <a:solidFill>
                  <a:srgbClr val="FF0000"/>
                </a:solidFill>
                <a:ea typeface="Calibri"/>
                <a:cs typeface="Arial"/>
              </a:rPr>
              <a:t>HI</a:t>
            </a:r>
            <a:r>
              <a:rPr lang="en-US" b="1" dirty="0">
                <a:solidFill>
                  <a:srgbClr val="FF0000"/>
                </a:solidFill>
                <a:latin typeface="Arial"/>
                <a:ea typeface="Calibri"/>
                <a:cs typeface="Arial"/>
              </a:rPr>
              <a:t> </a:t>
            </a:r>
            <a:r>
              <a:rPr lang="ar-IQ" b="1" dirty="0">
                <a:solidFill>
                  <a:srgbClr val="FF0000"/>
                </a:solidFill>
                <a:ea typeface="Calibri"/>
              </a:rPr>
              <a:t>(</a:t>
            </a:r>
            <a:r>
              <a:rPr lang="en-US" b="1" dirty="0">
                <a:solidFill>
                  <a:srgbClr val="FF0000"/>
                </a:solidFill>
                <a:ea typeface="Calibri"/>
                <a:cs typeface="Arial"/>
              </a:rPr>
              <a:t>h-index</a:t>
            </a:r>
            <a:r>
              <a:rPr lang="ar-IQ" b="1" dirty="0">
                <a:solidFill>
                  <a:srgbClr val="FF0000"/>
                </a:solidFill>
                <a:ea typeface="Calibri"/>
              </a:rPr>
              <a:t>)</a:t>
            </a:r>
            <a:endParaRPr lang="en-US" sz="1800" dirty="0">
              <a:solidFill>
                <a:srgbClr val="FF0000"/>
              </a:solidFill>
              <a:ea typeface="Calibri"/>
              <a:cs typeface="Arial"/>
            </a:endParaRPr>
          </a:p>
          <a:p>
            <a:pPr algn="just">
              <a:lnSpc>
                <a:spcPct val="115000"/>
              </a:lnSpc>
              <a:spcAft>
                <a:spcPts val="1000"/>
              </a:spcAft>
            </a:pPr>
            <a:r>
              <a:rPr lang="ar-IQ" dirty="0">
                <a:ea typeface="Calibri"/>
              </a:rPr>
              <a:t>هو مؤشر مقاييس مستوى الباحث (المؤلف)، وتكمن فائدته في قياس كل من الإنتاجية والتأثير </a:t>
            </a:r>
            <a:r>
              <a:rPr lang="ar-IQ" dirty="0" err="1">
                <a:ea typeface="Calibri"/>
              </a:rPr>
              <a:t>الإنتشاري</a:t>
            </a:r>
            <a:r>
              <a:rPr lang="ar-IQ" dirty="0">
                <a:ea typeface="Calibri"/>
              </a:rPr>
              <a:t> بناء على المنشورات لعالم أو باحث أو مؤلف، وسمي بذلك نسبة الى مقترحه جورج إدوارد </a:t>
            </a:r>
            <a:r>
              <a:rPr lang="ar-IQ" dirty="0" err="1">
                <a:ea typeface="Calibri"/>
              </a:rPr>
              <a:t>هيرش</a:t>
            </a:r>
            <a:r>
              <a:rPr lang="ar-IQ" dirty="0">
                <a:ea typeface="Calibri"/>
              </a:rPr>
              <a:t> </a:t>
            </a:r>
            <a:r>
              <a:rPr lang="en-US" dirty="0">
                <a:ea typeface="Calibri"/>
                <a:cs typeface="Arial"/>
              </a:rPr>
              <a:t>Hirsch</a:t>
            </a:r>
            <a:r>
              <a:rPr lang="ar-IQ" dirty="0">
                <a:ea typeface="Calibri"/>
              </a:rPr>
              <a:t>، </a:t>
            </a:r>
            <a:r>
              <a:rPr lang="en-US" dirty="0">
                <a:ea typeface="Calibri"/>
                <a:cs typeface="Arial"/>
              </a:rPr>
              <a:t>J. E</a:t>
            </a:r>
            <a:r>
              <a:rPr lang="ar-IQ" dirty="0">
                <a:ea typeface="Calibri"/>
              </a:rPr>
              <a:t>.</a:t>
            </a:r>
            <a:endParaRPr lang="en-US" sz="1800" dirty="0">
              <a:ea typeface="Calibri"/>
              <a:cs typeface="Arial"/>
            </a:endParaRPr>
          </a:p>
          <a:p>
            <a:pPr algn="just">
              <a:lnSpc>
                <a:spcPct val="115000"/>
              </a:lnSpc>
              <a:spcAft>
                <a:spcPts val="1000"/>
              </a:spcAft>
            </a:pPr>
            <a:r>
              <a:rPr lang="ar-IQ" dirty="0">
                <a:ea typeface="Calibri"/>
              </a:rPr>
              <a:t>فهو يبنى على اساس توزيع الاقتباسات الحاصل عليه الباحث على بحوثه المنشورة، وقد وضع </a:t>
            </a:r>
            <a:r>
              <a:rPr lang="ar-IQ" dirty="0" err="1">
                <a:ea typeface="Calibri"/>
              </a:rPr>
              <a:t>هيرش</a:t>
            </a:r>
            <a:r>
              <a:rPr lang="ar-IQ" dirty="0">
                <a:ea typeface="Calibri"/>
              </a:rPr>
              <a:t> الاسس وفقاً لقاعدة: ان قيمة ال </a:t>
            </a:r>
            <a:r>
              <a:rPr lang="en-US" dirty="0">
                <a:ea typeface="Calibri"/>
                <a:cs typeface="Arial"/>
              </a:rPr>
              <a:t>h-index</a:t>
            </a:r>
            <a:r>
              <a:rPr lang="en-US" dirty="0">
                <a:latin typeface="Arial"/>
                <a:ea typeface="Calibri"/>
                <a:cs typeface="Arial"/>
              </a:rPr>
              <a:t> </a:t>
            </a:r>
            <a:r>
              <a:rPr lang="ar-IQ" dirty="0">
                <a:latin typeface="Arial"/>
                <a:ea typeface="Calibri"/>
              </a:rPr>
              <a:t>للباحث هي وجود على الاقل اقتباس واحد لكل ورقة بحثية منشورة، وحسب قاعدة البيانات المنشورة فيها البحوث والتي تشمل:</a:t>
            </a:r>
            <a:endParaRPr lang="en-US" sz="1800" dirty="0">
              <a:ea typeface="Calibri"/>
              <a:cs typeface="Arial"/>
            </a:endParaRPr>
          </a:p>
          <a:p>
            <a:pPr lvl="0" algn="just" rtl="0">
              <a:lnSpc>
                <a:spcPct val="115000"/>
              </a:lnSpc>
              <a:spcAft>
                <a:spcPts val="1000"/>
              </a:spcAft>
              <a:buFont typeface="+mj-lt"/>
              <a:buAutoNum type="arabicPeriod"/>
            </a:pPr>
            <a:r>
              <a:rPr lang="en-US" dirty="0">
                <a:ea typeface="Calibri"/>
                <a:cs typeface="Arial"/>
              </a:rPr>
              <a:t>Thomson Reuters (ISI) h-index</a:t>
            </a:r>
            <a:endParaRPr lang="en-US" sz="1800" dirty="0">
              <a:ea typeface="Calibri"/>
              <a:cs typeface="Arial"/>
            </a:endParaRPr>
          </a:p>
          <a:p>
            <a:pPr lvl="0" algn="just" rtl="0">
              <a:lnSpc>
                <a:spcPct val="115000"/>
              </a:lnSpc>
              <a:spcAft>
                <a:spcPts val="1000"/>
              </a:spcAft>
              <a:buFont typeface="+mj-lt"/>
              <a:buAutoNum type="arabicPeriod"/>
            </a:pPr>
            <a:r>
              <a:rPr lang="en-US" dirty="0">
                <a:ea typeface="Calibri"/>
                <a:cs typeface="Arial"/>
              </a:rPr>
              <a:t>Scopus h-index</a:t>
            </a:r>
            <a:endParaRPr lang="en-US" sz="1800" dirty="0">
              <a:ea typeface="Calibri"/>
              <a:cs typeface="Arial"/>
            </a:endParaRPr>
          </a:p>
          <a:p>
            <a:pPr lvl="0" algn="just" rtl="0">
              <a:lnSpc>
                <a:spcPct val="115000"/>
              </a:lnSpc>
              <a:spcAft>
                <a:spcPts val="1000"/>
              </a:spcAft>
              <a:buFont typeface="+mj-lt"/>
              <a:buAutoNum type="arabicPeriod"/>
            </a:pPr>
            <a:r>
              <a:rPr lang="en-US" dirty="0">
                <a:ea typeface="Calibri"/>
                <a:cs typeface="Arial"/>
              </a:rPr>
              <a:t>Google Scholar</a:t>
            </a:r>
            <a:endParaRPr lang="en-US" sz="1800" dirty="0">
              <a:ea typeface="Calibri"/>
              <a:cs typeface="Arial"/>
            </a:endParaRPr>
          </a:p>
          <a:p>
            <a:endParaRPr lang="ar-IQ" dirty="0"/>
          </a:p>
        </p:txBody>
      </p:sp>
    </p:spTree>
    <p:extLst>
      <p:ext uri="{BB962C8B-B14F-4D97-AF65-F5344CB8AC3E}">
        <p14:creationId xmlns:p14="http://schemas.microsoft.com/office/powerpoint/2010/main" val="1777825479"/>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76672"/>
            <a:ext cx="8229600" cy="5904656"/>
          </a:xfrm>
          <a:solidFill>
            <a:schemeClr val="accent2">
              <a:lumMod val="40000"/>
              <a:lumOff val="60000"/>
            </a:schemeClr>
          </a:solidFill>
        </p:spPr>
        <p:txBody>
          <a:bodyPr>
            <a:normAutofit fontScale="85000" lnSpcReduction="10000"/>
          </a:bodyPr>
          <a:lstStyle/>
          <a:p>
            <a:pPr algn="just">
              <a:lnSpc>
                <a:spcPct val="115000"/>
              </a:lnSpc>
              <a:spcAft>
                <a:spcPts val="1000"/>
              </a:spcAft>
            </a:pPr>
            <a:r>
              <a:rPr lang="ar-IQ" b="1" dirty="0">
                <a:solidFill>
                  <a:srgbClr val="00B050"/>
                </a:solidFill>
                <a:ea typeface="Calibri"/>
              </a:rPr>
              <a:t>الرقم الدولي المعياري للكتاب </a:t>
            </a:r>
            <a:r>
              <a:rPr lang="en-US" b="1" dirty="0">
                <a:solidFill>
                  <a:srgbClr val="00B050"/>
                </a:solidFill>
                <a:ea typeface="Calibri"/>
                <a:cs typeface="Arial"/>
              </a:rPr>
              <a:t>ISBN</a:t>
            </a:r>
            <a:endParaRPr lang="en-US" sz="1800" dirty="0">
              <a:ea typeface="Calibri"/>
              <a:cs typeface="Arial"/>
            </a:endParaRPr>
          </a:p>
          <a:p>
            <a:pPr algn="just">
              <a:lnSpc>
                <a:spcPct val="115000"/>
              </a:lnSpc>
              <a:spcAft>
                <a:spcPts val="1000"/>
              </a:spcAft>
            </a:pPr>
            <a:r>
              <a:rPr lang="ar-IQ" dirty="0">
                <a:ea typeface="Calibri"/>
              </a:rPr>
              <a:t>يعد الرقم الدولي المعياري </a:t>
            </a:r>
            <a:r>
              <a:rPr lang="ar-IQ" dirty="0" smtClean="0">
                <a:solidFill>
                  <a:srgbClr val="FF0000"/>
                </a:solidFill>
                <a:ea typeface="Calibri"/>
              </a:rPr>
              <a:t>للكتاب</a:t>
            </a:r>
            <a:r>
              <a:rPr lang="ar-IQ" dirty="0" smtClean="0">
                <a:ea typeface="Calibri"/>
              </a:rPr>
              <a:t> (</a:t>
            </a:r>
            <a:r>
              <a:rPr lang="en-US" dirty="0"/>
              <a:t>International Standard </a:t>
            </a:r>
            <a:r>
              <a:rPr lang="en-US" dirty="0" smtClean="0"/>
              <a:t>Book </a:t>
            </a:r>
            <a:r>
              <a:rPr lang="en-US" dirty="0"/>
              <a:t>Number</a:t>
            </a:r>
            <a:r>
              <a:rPr lang="ar-IQ" dirty="0"/>
              <a:t>)</a:t>
            </a:r>
            <a:r>
              <a:rPr lang="ar-IQ" dirty="0" smtClean="0">
                <a:ea typeface="Calibri"/>
              </a:rPr>
              <a:t> أحد </a:t>
            </a:r>
            <a:r>
              <a:rPr lang="ar-IQ" dirty="0">
                <a:ea typeface="Calibri"/>
              </a:rPr>
              <a:t>أنظمة التقييس الدولية، </a:t>
            </a:r>
            <a:r>
              <a:rPr lang="ar-IQ" dirty="0" smtClean="0">
                <a:ea typeface="Calibri"/>
              </a:rPr>
              <a:t>وهو أداة </a:t>
            </a:r>
            <a:r>
              <a:rPr lang="ar-IQ" dirty="0">
                <a:ea typeface="Calibri"/>
              </a:rPr>
              <a:t>عصرية </a:t>
            </a:r>
            <a:r>
              <a:rPr lang="ar-IQ" dirty="0" smtClean="0">
                <a:ea typeface="Calibri"/>
              </a:rPr>
              <a:t>سهلة </a:t>
            </a:r>
            <a:r>
              <a:rPr lang="ar-IQ" dirty="0">
                <a:ea typeface="Calibri"/>
              </a:rPr>
              <a:t>تمكّن الباحث أو القارئ من التعرف على أحد العناوين أو الطبعات الصادرة عن ناشر معين في بلد </a:t>
            </a:r>
            <a:r>
              <a:rPr lang="ar-IQ" dirty="0" smtClean="0">
                <a:ea typeface="Calibri"/>
              </a:rPr>
              <a:t>معين، </a:t>
            </a:r>
            <a:r>
              <a:rPr lang="ar-IQ" dirty="0">
                <a:ea typeface="Calibri"/>
              </a:rPr>
              <a:t>وهو رقم فريد للعنوان أو للطبعة </a:t>
            </a:r>
            <a:r>
              <a:rPr lang="ar-IQ" dirty="0" smtClean="0">
                <a:ea typeface="Calibri"/>
              </a:rPr>
              <a:t>الواحدة.</a:t>
            </a:r>
          </a:p>
          <a:p>
            <a:pPr marL="0" indent="0" algn="just">
              <a:lnSpc>
                <a:spcPct val="115000"/>
              </a:lnSpc>
              <a:spcAft>
                <a:spcPts val="1000"/>
              </a:spcAft>
              <a:buNone/>
            </a:pPr>
            <a:r>
              <a:rPr lang="ar-IQ" dirty="0">
                <a:ea typeface="Calibri"/>
              </a:rPr>
              <a:t> </a:t>
            </a:r>
            <a:r>
              <a:rPr lang="ar-IQ" dirty="0" smtClean="0">
                <a:ea typeface="Calibri"/>
              </a:rPr>
              <a:t>   إن </a:t>
            </a:r>
            <a:r>
              <a:rPr lang="ar-IQ" dirty="0">
                <a:ea typeface="Calibri"/>
              </a:rPr>
              <a:t>الرقم الدولي </a:t>
            </a:r>
            <a:r>
              <a:rPr lang="ar-IQ" dirty="0" smtClean="0">
                <a:ea typeface="Calibri"/>
              </a:rPr>
              <a:t>المعياري </a:t>
            </a:r>
            <a:r>
              <a:rPr lang="ar-IQ" dirty="0">
                <a:ea typeface="Calibri"/>
              </a:rPr>
              <a:t>للكتاب ((ردمك)) هو أقرب إلى رقم الهوية الذي يعطى للأفراد للتعريف بهم، ولكنه رقم عالمي يعمل به على مستوى العالم ،فيطبع على الكتاب مسبوق بالحروف ردمك ((للمطبوعات باللغة العربية)) و</a:t>
            </a:r>
            <a:r>
              <a:rPr lang="en-US" dirty="0">
                <a:ea typeface="Calibri"/>
                <a:cs typeface="Arial"/>
              </a:rPr>
              <a:t>ISBN</a:t>
            </a:r>
            <a:r>
              <a:rPr lang="ar-IQ" dirty="0">
                <a:ea typeface="Calibri"/>
              </a:rPr>
              <a:t> ((للمطبوعات بلغات أخرى</a:t>
            </a:r>
            <a:r>
              <a:rPr lang="ar-IQ" dirty="0" smtClean="0">
                <a:ea typeface="Calibri"/>
              </a:rPr>
              <a:t>)).</a:t>
            </a:r>
          </a:p>
          <a:p>
            <a:pPr algn="just">
              <a:lnSpc>
                <a:spcPct val="115000"/>
              </a:lnSpc>
              <a:spcAft>
                <a:spcPts val="1000"/>
              </a:spcAft>
            </a:pPr>
            <a:r>
              <a:rPr lang="ar-IQ" sz="2800" dirty="0" smtClean="0">
                <a:ea typeface="Calibri"/>
                <a:cs typeface="Arial"/>
              </a:rPr>
              <a:t>أما </a:t>
            </a:r>
            <a:r>
              <a:rPr lang="en-US" sz="2800" dirty="0" smtClean="0"/>
              <a:t>ISSN</a:t>
            </a:r>
            <a:r>
              <a:rPr lang="ar-IQ" sz="2800" dirty="0" smtClean="0"/>
              <a:t> فهو </a:t>
            </a:r>
            <a:r>
              <a:rPr lang="ar-IQ" sz="2800" dirty="0"/>
              <a:t>اختصار لعبارة (</a:t>
            </a:r>
            <a:r>
              <a:rPr lang="en-US" sz="2800" dirty="0"/>
              <a:t>International Standard Serial Number</a:t>
            </a:r>
            <a:r>
              <a:rPr lang="ar-IQ" sz="2800" dirty="0"/>
              <a:t>) </a:t>
            </a:r>
            <a:r>
              <a:rPr lang="ar-IQ" sz="2800" dirty="0" smtClean="0"/>
              <a:t>ويعني </a:t>
            </a:r>
            <a:r>
              <a:rPr lang="ar-IQ" sz="2800" dirty="0"/>
              <a:t>الرقم التسلسلي المعياري الدولي، وهو عدد فريد مكون من ثمانية أرقام يستخدم </a:t>
            </a:r>
            <a:r>
              <a:rPr lang="ar-IQ" sz="2800" dirty="0">
                <a:solidFill>
                  <a:srgbClr val="FF0000"/>
                </a:solidFill>
              </a:rPr>
              <a:t>لتعريف المطبوعات أو الدوريات الإلكترونية</a:t>
            </a:r>
            <a:r>
              <a:rPr lang="ar-IQ" sz="2800" dirty="0"/>
              <a:t>.</a:t>
            </a:r>
            <a:endParaRPr lang="en-US" sz="2800" dirty="0"/>
          </a:p>
          <a:p>
            <a:pPr algn="just">
              <a:lnSpc>
                <a:spcPct val="115000"/>
              </a:lnSpc>
              <a:spcAft>
                <a:spcPts val="1000"/>
              </a:spcAft>
            </a:pPr>
            <a:endParaRPr lang="en-US" sz="1800" dirty="0">
              <a:ea typeface="Calibri"/>
              <a:cs typeface="Arial"/>
            </a:endParaRPr>
          </a:p>
          <a:p>
            <a:endParaRPr lang="ar-IQ" dirty="0"/>
          </a:p>
        </p:txBody>
      </p:sp>
    </p:spTree>
    <p:extLst>
      <p:ext uri="{BB962C8B-B14F-4D97-AF65-F5344CB8AC3E}">
        <p14:creationId xmlns:p14="http://schemas.microsoft.com/office/powerpoint/2010/main" val="31081857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98" y="0"/>
            <a:ext cx="9139202" cy="6858000"/>
          </a:xfrm>
          <a:solidFill>
            <a:schemeClr val="accent4">
              <a:lumMod val="60000"/>
              <a:lumOff val="40000"/>
            </a:schemeClr>
          </a:solidFill>
        </p:spPr>
      </p:pic>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251679"/>
            <a:ext cx="8712968" cy="3257441"/>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980728"/>
            <a:ext cx="8712967"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576" y="2886074"/>
            <a:ext cx="7560839" cy="1623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صورة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520" y="4293096"/>
            <a:ext cx="8712967" cy="2376264"/>
          </a:xfrm>
          <a:prstGeom prst="rect">
            <a:avLst/>
          </a:prstGeom>
        </p:spPr>
      </p:pic>
    </p:spTree>
    <p:extLst>
      <p:ext uri="{BB962C8B-B14F-4D97-AF65-F5344CB8AC3E}">
        <p14:creationId xmlns:p14="http://schemas.microsoft.com/office/powerpoint/2010/main" val="1807358525"/>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4175" y="729432"/>
            <a:ext cx="5835650" cy="89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5" y="404664"/>
            <a:ext cx="8424937" cy="6048672"/>
          </a:xfrm>
          <a:prstGeom prst="rect">
            <a:avLst/>
          </a:prstGeom>
          <a:solidFill>
            <a:schemeClr val="accent6">
              <a:lumMod val="60000"/>
              <a:lumOff val="40000"/>
            </a:schemeClr>
          </a:solidFill>
        </p:spPr>
      </p:pic>
    </p:spTree>
    <p:extLst>
      <p:ext uri="{BB962C8B-B14F-4D97-AF65-F5344CB8AC3E}">
        <p14:creationId xmlns:p14="http://schemas.microsoft.com/office/powerpoint/2010/main" val="3671014939"/>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pic>
        <p:nvPicPr>
          <p:cNvPr id="7" name="Picture 2" descr="C:\Users\AL-Shamile\Desktop\6283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2277" y="1784755"/>
            <a:ext cx="8424936"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Users\AL-Shamile\Desktop\44349103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0163"/>
            <a:ext cx="756084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صورة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277" y="1773238"/>
            <a:ext cx="8686800" cy="5581650"/>
          </a:xfrm>
          <a:prstGeom prst="rect">
            <a:avLst/>
          </a:prstGeom>
        </p:spPr>
      </p:pic>
    </p:spTree>
    <p:extLst>
      <p:ext uri="{BB962C8B-B14F-4D97-AF65-F5344CB8AC3E}">
        <p14:creationId xmlns:p14="http://schemas.microsoft.com/office/powerpoint/2010/main" val="2988538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14739" cy="6827520"/>
          </a:xfr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0247" y="476672"/>
            <a:ext cx="4406900" cy="839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1680" y="211559"/>
            <a:ext cx="5616623" cy="1104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007679"/>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036050" cy="6858000"/>
          </a:xfrm>
        </p:spPr>
      </p:pic>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76780154"/>
      </p:ext>
    </p:extLst>
  </p:cSld>
  <p:clrMapOvr>
    <a:masterClrMapping/>
  </p:clrMapOvr>
  <p:transition spd="slow">
    <p:wheel spokes="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2">
              <a:lumMod val="40000"/>
              <a:lumOff val="60000"/>
            </a:schemeClr>
          </a:solidFill>
        </p:spPr>
        <p:txBody>
          <a:bodyPr/>
          <a:lstStyle/>
          <a:p>
            <a:pPr>
              <a:lnSpc>
                <a:spcPct val="115000"/>
              </a:lnSpc>
              <a:spcAft>
                <a:spcPts val="1000"/>
              </a:spcAft>
            </a:pPr>
            <a:r>
              <a:rPr lang="ar-IQ" b="1" dirty="0">
                <a:solidFill>
                  <a:srgbClr val="7030A0"/>
                </a:solidFill>
                <a:ea typeface="Calibri"/>
                <a:cs typeface="Arial"/>
              </a:rPr>
              <a:t>تفاصيل الجدول رقم (2)</a:t>
            </a:r>
            <a:endParaRPr lang="en-US" sz="1800" dirty="0">
              <a:ea typeface="Calibri"/>
              <a:cs typeface="Arial"/>
            </a:endParaRPr>
          </a:p>
        </p:txBody>
      </p:sp>
      <p:pic>
        <p:nvPicPr>
          <p:cNvPr id="2053"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31840" y="1700808"/>
            <a:ext cx="5591956"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جدول 7"/>
          <p:cNvGraphicFramePr>
            <a:graphicFrameLocks noGrp="1"/>
          </p:cNvGraphicFramePr>
          <p:nvPr>
            <p:extLst>
              <p:ext uri="{D42A27DB-BD31-4B8C-83A1-F6EECF244321}">
                <p14:modId xmlns:p14="http://schemas.microsoft.com/office/powerpoint/2010/main" val="1062915140"/>
              </p:ext>
            </p:extLst>
          </p:nvPr>
        </p:nvGraphicFramePr>
        <p:xfrm>
          <a:off x="1043608" y="3573016"/>
          <a:ext cx="6912768" cy="2448272"/>
        </p:xfrm>
        <a:graphic>
          <a:graphicData uri="http://schemas.openxmlformats.org/drawingml/2006/table">
            <a:tbl>
              <a:tblPr rtl="1" firstRow="1" firstCol="1" bandRow="1"/>
              <a:tblGrid>
                <a:gridCol w="6912768"/>
              </a:tblGrid>
              <a:tr h="2448272">
                <a:tc>
                  <a:txBody>
                    <a:bodyPr/>
                    <a:lstStyle/>
                    <a:p>
                      <a:pPr algn="just" rtl="1">
                        <a:lnSpc>
                          <a:spcPct val="115000"/>
                        </a:lnSpc>
                        <a:spcAft>
                          <a:spcPts val="0"/>
                        </a:spcAft>
                      </a:pPr>
                      <a:endParaRPr lang="en-US" sz="1100" dirty="0">
                        <a:effectLst/>
                        <a:latin typeface="Calibri"/>
                        <a:ea typeface="Calibri"/>
                        <a:cs typeface="Arial"/>
                      </a:endParaRPr>
                    </a:p>
                    <a:p>
                      <a:pPr algn="just" rtl="1">
                        <a:lnSpc>
                          <a:spcPct val="115000"/>
                        </a:lnSpc>
                        <a:spcAft>
                          <a:spcPts val="0"/>
                        </a:spcAft>
                      </a:pPr>
                      <a:r>
                        <a:rPr lang="ar-IQ" sz="1400" b="1" dirty="0">
                          <a:solidFill>
                            <a:srgbClr val="FF0000"/>
                          </a:solidFill>
                          <a:effectLst/>
                          <a:latin typeface="Calibri"/>
                          <a:ea typeface="Calibri"/>
                          <a:cs typeface="Arial"/>
                        </a:rPr>
                        <a:t> </a:t>
                      </a:r>
                      <a:endParaRPr lang="en-US" sz="1100" dirty="0">
                        <a:effectLst/>
                        <a:latin typeface="Calibri"/>
                        <a:ea typeface="Calibri"/>
                        <a:cs typeface="Arial"/>
                      </a:endParaRPr>
                    </a:p>
                    <a:p>
                      <a:pPr algn="just" rtl="1">
                        <a:lnSpc>
                          <a:spcPct val="115000"/>
                        </a:lnSpc>
                        <a:spcAft>
                          <a:spcPts val="0"/>
                        </a:spcAft>
                      </a:pPr>
                      <a:r>
                        <a:rPr lang="ar-IQ" sz="3200" b="1" dirty="0">
                          <a:solidFill>
                            <a:srgbClr val="FF0000"/>
                          </a:solidFill>
                          <a:effectLst/>
                          <a:latin typeface="Calibri"/>
                          <a:ea typeface="Calibri"/>
                          <a:cs typeface="Arial"/>
                        </a:rPr>
                        <a:t>لا يجوز لطالب الترقية الإستفادة من البحوث ذاتها المقدمة للترقية العلمية في </a:t>
                      </a:r>
                      <a:r>
                        <a:rPr lang="ar-IQ" sz="3200" b="1" dirty="0" err="1">
                          <a:solidFill>
                            <a:srgbClr val="FF0000"/>
                          </a:solidFill>
                          <a:effectLst/>
                          <a:latin typeface="Calibri"/>
                          <a:ea typeface="Calibri"/>
                          <a:cs typeface="Arial"/>
                        </a:rPr>
                        <a:t>إستحصال</a:t>
                      </a:r>
                      <a:r>
                        <a:rPr lang="ar-IQ" sz="3200" b="1" dirty="0">
                          <a:solidFill>
                            <a:srgbClr val="FF0000"/>
                          </a:solidFill>
                          <a:effectLst/>
                          <a:latin typeface="Calibri"/>
                          <a:ea typeface="Calibri"/>
                          <a:cs typeface="Arial"/>
                        </a:rPr>
                        <a:t> النقاط المنصوص عليها في الجدول رقم (2</a:t>
                      </a:r>
                      <a:r>
                        <a:rPr lang="ar-IQ" sz="3200" b="1" dirty="0" smtClean="0">
                          <a:solidFill>
                            <a:srgbClr val="FF0000"/>
                          </a:solidFill>
                          <a:effectLst/>
                          <a:latin typeface="Calibri"/>
                          <a:ea typeface="Calibri"/>
                          <a:cs typeface="Arial"/>
                        </a:rPr>
                        <a:t>).</a:t>
                      </a:r>
                      <a:endParaRPr lang="en-US" sz="32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spTree>
    <p:extLst>
      <p:ext uri="{BB962C8B-B14F-4D97-AF65-F5344CB8AC3E}">
        <p14:creationId xmlns:p14="http://schemas.microsoft.com/office/powerpoint/2010/main" val="90679858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706215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825572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117837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عنوان 1"/>
          <p:cNvSpPr>
            <a:spLocks noGrp="1"/>
          </p:cNvSpPr>
          <p:nvPr>
            <p:ph type="title"/>
          </p:nvPr>
        </p:nvSpPr>
        <p:spPr>
          <a:xfrm>
            <a:off x="1691680" y="566177"/>
            <a:ext cx="5040560" cy="827855"/>
          </a:xfrm>
          <a:solidFill>
            <a:schemeClr val="accent1">
              <a:lumMod val="20000"/>
              <a:lumOff val="80000"/>
            </a:schemeClr>
          </a:solidFill>
        </p:spPr>
        <p:txBody>
          <a:bodyPr>
            <a:noAutofit/>
          </a:bodyPr>
          <a:lstStyle/>
          <a:p>
            <a:r>
              <a:rPr lang="ar-IQ" sz="4000" b="1" dirty="0" smtClean="0">
                <a:effectLst>
                  <a:outerShdw blurRad="38100" dist="38100" dir="2700000" algn="tl">
                    <a:srgbClr val="000000">
                      <a:alpha val="43137"/>
                    </a:srgbClr>
                  </a:outerShdw>
                </a:effectLst>
              </a:rPr>
              <a:t>نقاط إضافية</a:t>
            </a:r>
            <a:endParaRPr lang="ar-IQ" sz="4000" b="1" dirty="0">
              <a:effectLst>
                <a:outerShdw blurRad="38100" dist="38100" dir="2700000" algn="tl">
                  <a:srgbClr val="000000">
                    <a:alpha val="43137"/>
                  </a:srgbClr>
                </a:outerShdw>
              </a:effectLst>
            </a:endParaRPr>
          </a:p>
        </p:txBody>
      </p:sp>
      <p:sp>
        <p:nvSpPr>
          <p:cNvPr id="2" name="Content Placeholder 1"/>
          <p:cNvSpPr>
            <a:spLocks noGrp="1"/>
          </p:cNvSpPr>
          <p:nvPr>
            <p:ph idx="1"/>
          </p:nvPr>
        </p:nvSpPr>
        <p:spPr/>
        <p:txBody>
          <a:bodyPr>
            <a:normAutofit/>
          </a:bodyPr>
          <a:lstStyle/>
          <a:p>
            <a:pPr marL="0" indent="0" algn="just">
              <a:lnSpc>
                <a:spcPct val="150000"/>
              </a:lnSpc>
              <a:buNone/>
            </a:pPr>
            <a:r>
              <a:rPr lang="ar-IQ" b="1" dirty="0" smtClean="0">
                <a:solidFill>
                  <a:srgbClr val="FF0000"/>
                </a:solidFill>
              </a:rPr>
              <a:t>بموجب</a:t>
            </a:r>
            <a:r>
              <a:rPr lang="ar-SA" b="1" dirty="0" smtClean="0">
                <a:solidFill>
                  <a:srgbClr val="FF0000"/>
                </a:solidFill>
              </a:rPr>
              <a:t> </a:t>
            </a:r>
            <a:r>
              <a:rPr lang="ar-SA" b="1" dirty="0">
                <a:solidFill>
                  <a:srgbClr val="FF0000"/>
                </a:solidFill>
              </a:rPr>
              <a:t>المادة (10) بفقراتها </a:t>
            </a:r>
            <a:r>
              <a:rPr lang="ar-SA" b="1" dirty="0" smtClean="0">
                <a:solidFill>
                  <a:srgbClr val="FF0000"/>
                </a:solidFill>
              </a:rPr>
              <a:t>الثلاث</a:t>
            </a:r>
            <a:r>
              <a:rPr lang="ar-IQ" b="1" dirty="0" smtClean="0">
                <a:solidFill>
                  <a:srgbClr val="FF0000"/>
                </a:solidFill>
              </a:rPr>
              <a:t>:</a:t>
            </a:r>
          </a:p>
          <a:p>
            <a:pPr marL="0" indent="0" algn="just">
              <a:lnSpc>
                <a:spcPct val="150000"/>
              </a:lnSpc>
              <a:buNone/>
            </a:pPr>
            <a:r>
              <a:rPr lang="ar-SA" b="1" dirty="0" smtClean="0">
                <a:solidFill>
                  <a:srgbClr val="FF0000"/>
                </a:solidFill>
              </a:rPr>
              <a:t>تضاف </a:t>
            </a:r>
            <a:r>
              <a:rPr lang="ar-IQ" b="1" dirty="0" smtClean="0">
                <a:solidFill>
                  <a:srgbClr val="FF0000"/>
                </a:solidFill>
              </a:rPr>
              <a:t>النسب التالية من </a:t>
            </a:r>
            <a:r>
              <a:rPr lang="ar-IQ" b="1" dirty="0" smtClean="0">
                <a:solidFill>
                  <a:schemeClr val="tx2"/>
                </a:solidFill>
              </a:rPr>
              <a:t>مجموع النقاط </a:t>
            </a:r>
            <a:r>
              <a:rPr lang="ar-IQ" b="1" dirty="0" smtClean="0">
                <a:solidFill>
                  <a:srgbClr val="FF0000"/>
                </a:solidFill>
              </a:rPr>
              <a:t>الحاصل عليها طالب الترقية، وممن لديهم خدمة مجتمع ومن منصب واحد فقط، لمن أمضى </a:t>
            </a:r>
            <a:r>
              <a:rPr lang="ar-IQ" b="1" dirty="0" smtClean="0">
                <a:solidFill>
                  <a:schemeClr val="tx2"/>
                </a:solidFill>
              </a:rPr>
              <a:t>نصف</a:t>
            </a:r>
            <a:r>
              <a:rPr lang="ar-IQ" b="1" dirty="0" smtClean="0">
                <a:solidFill>
                  <a:srgbClr val="FF0000"/>
                </a:solidFill>
              </a:rPr>
              <a:t> </a:t>
            </a:r>
            <a:r>
              <a:rPr lang="ar-SA" b="1" dirty="0" smtClean="0">
                <a:solidFill>
                  <a:schemeClr val="tx2"/>
                </a:solidFill>
              </a:rPr>
              <a:t>المدة </a:t>
            </a:r>
            <a:r>
              <a:rPr lang="ar-SA" b="1" dirty="0" err="1">
                <a:solidFill>
                  <a:schemeClr val="tx2"/>
                </a:solidFill>
              </a:rPr>
              <a:t>الأصغرية</a:t>
            </a:r>
            <a:r>
              <a:rPr lang="ar-SA" b="1" dirty="0">
                <a:solidFill>
                  <a:schemeClr val="tx2"/>
                </a:solidFill>
              </a:rPr>
              <a:t> </a:t>
            </a:r>
            <a:r>
              <a:rPr lang="ar-SA" b="1" dirty="0">
                <a:solidFill>
                  <a:srgbClr val="FF0000"/>
                </a:solidFill>
              </a:rPr>
              <a:t>للترقية المراد الحصول </a:t>
            </a:r>
            <a:r>
              <a:rPr lang="ar-SA" b="1" dirty="0" smtClean="0">
                <a:solidFill>
                  <a:srgbClr val="FF0000"/>
                </a:solidFill>
              </a:rPr>
              <a:t>عليها، و</a:t>
            </a:r>
            <a:r>
              <a:rPr lang="ar-IQ" b="1" dirty="0" smtClean="0">
                <a:solidFill>
                  <a:srgbClr val="FF0000"/>
                </a:solidFill>
              </a:rPr>
              <a:t>كما موضح في</a:t>
            </a:r>
            <a:r>
              <a:rPr lang="ar-SA" b="1" dirty="0" smtClean="0">
                <a:solidFill>
                  <a:srgbClr val="FF0000"/>
                </a:solidFill>
              </a:rPr>
              <a:t> الجدول الآتي:</a:t>
            </a:r>
            <a:endParaRPr lang="ar-IQ" b="1" dirty="0">
              <a:solidFill>
                <a:srgbClr val="FF0000"/>
              </a:solidFill>
            </a:endParaRPr>
          </a:p>
        </p:txBody>
      </p:sp>
    </p:spTree>
    <p:extLst>
      <p:ext uri="{BB962C8B-B14F-4D97-AF65-F5344CB8AC3E}">
        <p14:creationId xmlns:p14="http://schemas.microsoft.com/office/powerpoint/2010/main" val="4130959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عنوان 1"/>
          <p:cNvSpPr>
            <a:spLocks noGrp="1"/>
          </p:cNvSpPr>
          <p:nvPr>
            <p:ph type="title"/>
          </p:nvPr>
        </p:nvSpPr>
        <p:spPr>
          <a:xfrm>
            <a:off x="1691680" y="566177"/>
            <a:ext cx="5040560" cy="827855"/>
          </a:xfrm>
          <a:solidFill>
            <a:schemeClr val="accent1">
              <a:lumMod val="20000"/>
              <a:lumOff val="80000"/>
            </a:schemeClr>
          </a:solidFill>
        </p:spPr>
        <p:txBody>
          <a:bodyPr>
            <a:noAutofit/>
          </a:bodyPr>
          <a:lstStyle/>
          <a:p>
            <a:r>
              <a:rPr lang="ar-IQ" sz="4000" b="1" dirty="0" smtClean="0">
                <a:effectLst>
                  <a:outerShdw blurRad="38100" dist="38100" dir="2700000" algn="tl">
                    <a:srgbClr val="000000">
                      <a:alpha val="43137"/>
                    </a:srgbClr>
                  </a:outerShdw>
                </a:effectLst>
              </a:rPr>
              <a:t>نقاط إضافية</a:t>
            </a:r>
            <a:endParaRPr lang="ar-IQ" sz="4000" b="1"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88012618"/>
              </p:ext>
            </p:extLst>
          </p:nvPr>
        </p:nvGraphicFramePr>
        <p:xfrm>
          <a:off x="457200" y="1600200"/>
          <a:ext cx="8229600" cy="4145280"/>
        </p:xfrm>
        <a:graphic>
          <a:graphicData uri="http://schemas.openxmlformats.org/drawingml/2006/table">
            <a:tbl>
              <a:tblPr rtl="1" firstRow="1" bandRow="1">
                <a:tableStyleId>{5C22544A-7EE6-4342-B048-85BDC9FD1C3A}</a:tableStyleId>
              </a:tblPr>
              <a:tblGrid>
                <a:gridCol w="671656"/>
                <a:gridCol w="5461892"/>
                <a:gridCol w="2096052"/>
              </a:tblGrid>
              <a:tr h="748680">
                <a:tc>
                  <a:txBody>
                    <a:bodyPr/>
                    <a:lstStyle/>
                    <a:p>
                      <a:pPr algn="ctr" rtl="1"/>
                      <a:r>
                        <a:rPr lang="ar-SA" sz="2400" dirty="0" smtClean="0"/>
                        <a:t>ت</a:t>
                      </a:r>
                      <a:endParaRPr lang="ar-IQ" sz="2400" dirty="0"/>
                    </a:p>
                  </a:txBody>
                  <a:tcPr anchor="ctr">
                    <a:solidFill>
                      <a:schemeClr val="accent2">
                        <a:lumMod val="75000"/>
                      </a:schemeClr>
                    </a:solidFill>
                  </a:tcPr>
                </a:tc>
                <a:tc>
                  <a:txBody>
                    <a:bodyPr/>
                    <a:lstStyle/>
                    <a:p>
                      <a:pPr algn="ctr" rtl="1"/>
                      <a:r>
                        <a:rPr lang="ar-SA" sz="2400" dirty="0" smtClean="0"/>
                        <a:t>وصف لخدمة </a:t>
                      </a:r>
                      <a:r>
                        <a:rPr lang="ar-SA" sz="2400" baseline="0" dirty="0" smtClean="0"/>
                        <a:t>المجتمع </a:t>
                      </a:r>
                      <a:endParaRPr lang="ar-IQ" sz="2400" dirty="0"/>
                    </a:p>
                  </a:txBody>
                  <a:tcPr anchor="ctr">
                    <a:solidFill>
                      <a:schemeClr val="accent2">
                        <a:lumMod val="75000"/>
                      </a:schemeClr>
                    </a:solidFill>
                  </a:tcPr>
                </a:tc>
                <a:tc>
                  <a:txBody>
                    <a:bodyPr/>
                    <a:lstStyle/>
                    <a:p>
                      <a:pPr algn="ctr" rtl="1"/>
                      <a:r>
                        <a:rPr lang="ar-SA" sz="2400" dirty="0" smtClean="0"/>
                        <a:t>النسبة </a:t>
                      </a:r>
                      <a:r>
                        <a:rPr lang="ar-SA" sz="2400" dirty="0" smtClean="0"/>
                        <a:t>الم</a:t>
                      </a:r>
                      <a:r>
                        <a:rPr lang="ar-IQ" sz="2400" smtClean="0"/>
                        <a:t>ئ</a:t>
                      </a:r>
                      <a:r>
                        <a:rPr lang="ar-SA" sz="2400" smtClean="0"/>
                        <a:t>وية</a:t>
                      </a:r>
                      <a:r>
                        <a:rPr lang="ar-SA" sz="2400" dirty="0" smtClean="0"/>
                        <a:t> </a:t>
                      </a:r>
                      <a:r>
                        <a:rPr lang="ar-SA" sz="2400" dirty="0" smtClean="0"/>
                        <a:t>المضافة</a:t>
                      </a:r>
                    </a:p>
                  </a:txBody>
                  <a:tcPr anchor="ctr">
                    <a:solidFill>
                      <a:schemeClr val="accent2">
                        <a:lumMod val="75000"/>
                      </a:schemeClr>
                    </a:solidFill>
                  </a:tcPr>
                </a:tc>
              </a:tr>
              <a:tr h="370840">
                <a:tc>
                  <a:txBody>
                    <a:bodyPr/>
                    <a:lstStyle/>
                    <a:p>
                      <a:pPr algn="ctr" rtl="1"/>
                      <a:r>
                        <a:rPr lang="en-US" sz="2000" b="1" dirty="0" smtClean="0"/>
                        <a:t>1</a:t>
                      </a:r>
                      <a:endParaRPr lang="ar-IQ" b="1" dirty="0"/>
                    </a:p>
                  </a:txBody>
                  <a:tcPr/>
                </a:tc>
                <a:tc>
                  <a:txBody>
                    <a:bodyPr/>
                    <a:lstStyle/>
                    <a:p>
                      <a:pPr marL="342900" lvl="0" indent="-342900" rtl="1">
                        <a:buFont typeface="Wingdings" panose="05000000000000000000" pitchFamily="2" charset="2"/>
                        <a:buChar char="v"/>
                      </a:pPr>
                      <a:r>
                        <a:rPr lang="ar-SA" sz="2000" b="1" kern="1200" dirty="0" smtClean="0">
                          <a:solidFill>
                            <a:schemeClr val="dk1"/>
                          </a:solidFill>
                          <a:effectLst/>
                          <a:latin typeface="+mn-lt"/>
                          <a:ea typeface="+mn-ea"/>
                          <a:cs typeface="+mn-cs"/>
                        </a:rPr>
                        <a:t>مساعدي رؤساء الجامعات </a:t>
                      </a:r>
                      <a:endParaRPr lang="en-US" sz="2000" b="1" kern="1200" dirty="0" smtClean="0">
                        <a:solidFill>
                          <a:schemeClr val="dk1"/>
                        </a:solidFill>
                        <a:effectLst/>
                        <a:latin typeface="+mn-lt"/>
                        <a:ea typeface="+mn-ea"/>
                        <a:cs typeface="+mn-cs"/>
                      </a:endParaRPr>
                    </a:p>
                    <a:p>
                      <a:pPr marL="342900" indent="-342900">
                        <a:buFont typeface="Wingdings" panose="05000000000000000000" pitchFamily="2" charset="2"/>
                        <a:buChar char="v"/>
                      </a:pPr>
                      <a:r>
                        <a:rPr lang="ar-SA" sz="2000" b="1" kern="1200" dirty="0" smtClean="0">
                          <a:solidFill>
                            <a:schemeClr val="dk1"/>
                          </a:solidFill>
                          <a:effectLst/>
                          <a:latin typeface="+mn-lt"/>
                          <a:ea typeface="+mn-ea"/>
                          <a:cs typeface="+mn-cs"/>
                        </a:rPr>
                        <a:t>مساعدي رئيس </a:t>
                      </a:r>
                      <a:r>
                        <a:rPr lang="ar-SA" sz="2000" b="1" kern="1200" dirty="0" smtClean="0">
                          <a:solidFill>
                            <a:schemeClr val="dk1"/>
                          </a:solidFill>
                          <a:effectLst/>
                          <a:latin typeface="+mn-lt"/>
                          <a:ea typeface="+mn-ea"/>
                          <a:cs typeface="+mn-cs"/>
                        </a:rPr>
                        <a:t>المجل</a:t>
                      </a:r>
                      <a:r>
                        <a:rPr lang="ar-IQ" sz="2000" b="1" kern="1200" dirty="0" smtClean="0">
                          <a:solidFill>
                            <a:schemeClr val="dk1"/>
                          </a:solidFill>
                          <a:effectLst/>
                          <a:latin typeface="+mn-lt"/>
                          <a:ea typeface="+mn-ea"/>
                          <a:cs typeface="+mn-cs"/>
                        </a:rPr>
                        <a:t>س</a:t>
                      </a:r>
                      <a:r>
                        <a:rPr lang="ar-SA" sz="2000" b="1" kern="1200" dirty="0" smtClean="0">
                          <a:solidFill>
                            <a:schemeClr val="dk1"/>
                          </a:solidFill>
                          <a:effectLst/>
                          <a:latin typeface="+mn-lt"/>
                          <a:ea typeface="+mn-ea"/>
                          <a:cs typeface="+mn-cs"/>
                        </a:rPr>
                        <a:t> </a:t>
                      </a:r>
                      <a:r>
                        <a:rPr lang="ar-SA" sz="2000" b="1" kern="1200" dirty="0" smtClean="0">
                          <a:solidFill>
                            <a:schemeClr val="dk1"/>
                          </a:solidFill>
                          <a:effectLst/>
                          <a:latin typeface="+mn-lt"/>
                          <a:ea typeface="+mn-ea"/>
                          <a:cs typeface="+mn-cs"/>
                        </a:rPr>
                        <a:t>العراقي للتخصصات الطبية</a:t>
                      </a:r>
                      <a:endParaRPr lang="ar-IQ" sz="2000" b="1" dirty="0"/>
                    </a:p>
                  </a:txBody>
                  <a:tcPr/>
                </a:tc>
                <a:tc>
                  <a:txBody>
                    <a:bodyPr/>
                    <a:lstStyle/>
                    <a:p>
                      <a:pPr algn="ctr" rtl="1"/>
                      <a:r>
                        <a:rPr lang="en-US" sz="2400" b="1" dirty="0" smtClean="0"/>
                        <a:t>3</a:t>
                      </a:r>
                      <a:endParaRPr lang="ar-IQ" sz="2400" b="1" dirty="0"/>
                    </a:p>
                  </a:txBody>
                  <a:tcPr anchor="ctr"/>
                </a:tc>
              </a:tr>
              <a:tr h="370840">
                <a:tc>
                  <a:txBody>
                    <a:bodyPr/>
                    <a:lstStyle/>
                    <a:p>
                      <a:pPr algn="ctr" rtl="1"/>
                      <a:r>
                        <a:rPr lang="en-US" sz="2000" b="1" dirty="0" smtClean="0"/>
                        <a:t>2</a:t>
                      </a:r>
                      <a:endParaRPr lang="ar-IQ" sz="2000" b="1" dirty="0"/>
                    </a:p>
                  </a:txBody>
                  <a:tcPr/>
                </a:tc>
                <a:tc>
                  <a:txBody>
                    <a:bodyPr/>
                    <a:lstStyle/>
                    <a:p>
                      <a:pPr marL="342900" lvl="0" indent="-342900" rtl="1">
                        <a:buFont typeface="Wingdings" panose="05000000000000000000" pitchFamily="2" charset="2"/>
                        <a:buChar char="v"/>
                      </a:pPr>
                      <a:r>
                        <a:rPr lang="ar-SA" sz="2000" b="1" kern="1200" dirty="0" smtClean="0">
                          <a:solidFill>
                            <a:schemeClr val="dk1"/>
                          </a:solidFill>
                          <a:effectLst/>
                          <a:latin typeface="+mn-lt"/>
                          <a:ea typeface="+mn-ea"/>
                          <a:cs typeface="+mn-cs"/>
                        </a:rPr>
                        <a:t>العمداء ومعاونيهم</a:t>
                      </a:r>
                      <a:endParaRPr lang="en-US" sz="2000" b="1" kern="1200" dirty="0" smtClean="0">
                        <a:solidFill>
                          <a:schemeClr val="dk1"/>
                        </a:solidFill>
                        <a:effectLst/>
                        <a:latin typeface="+mn-lt"/>
                        <a:ea typeface="+mn-ea"/>
                        <a:cs typeface="+mn-cs"/>
                      </a:endParaRPr>
                    </a:p>
                    <a:p>
                      <a:pPr marL="342900" lvl="0" indent="-342900" rtl="1">
                        <a:buFont typeface="Wingdings" panose="05000000000000000000" pitchFamily="2" charset="2"/>
                        <a:buChar char="v"/>
                      </a:pPr>
                      <a:r>
                        <a:rPr lang="ar-SA" sz="2000" b="1" kern="1200" dirty="0" smtClean="0">
                          <a:solidFill>
                            <a:schemeClr val="dk1"/>
                          </a:solidFill>
                          <a:effectLst/>
                          <a:latin typeface="+mn-lt"/>
                          <a:ea typeface="+mn-ea"/>
                          <a:cs typeface="+mn-cs"/>
                        </a:rPr>
                        <a:t>رؤساء المجالس العلمية في المجلس العراقي للتخصصات الطبية.</a:t>
                      </a:r>
                      <a:endParaRPr lang="en-US" sz="2000" b="1" kern="1200" dirty="0" smtClean="0">
                        <a:solidFill>
                          <a:schemeClr val="dk1"/>
                        </a:solidFill>
                        <a:effectLst/>
                        <a:latin typeface="+mn-lt"/>
                        <a:ea typeface="+mn-ea"/>
                        <a:cs typeface="+mn-cs"/>
                      </a:endParaRPr>
                    </a:p>
                    <a:p>
                      <a:pPr marL="342900" lvl="0" indent="-342900" rtl="1">
                        <a:buFont typeface="Wingdings" panose="05000000000000000000" pitchFamily="2" charset="2"/>
                        <a:buChar char="v"/>
                      </a:pPr>
                      <a:r>
                        <a:rPr lang="ar-SA" sz="2000" b="1" kern="1200" dirty="0" smtClean="0">
                          <a:solidFill>
                            <a:schemeClr val="dk1"/>
                          </a:solidFill>
                          <a:effectLst/>
                          <a:latin typeface="+mn-lt"/>
                          <a:ea typeface="+mn-ea"/>
                          <a:cs typeface="+mn-cs"/>
                        </a:rPr>
                        <a:t>مدراء الأقسام برئاسة الجامعة</a:t>
                      </a:r>
                      <a:endParaRPr lang="en-US" sz="2000" b="1" kern="1200" dirty="0" smtClean="0">
                        <a:solidFill>
                          <a:schemeClr val="dk1"/>
                        </a:solidFill>
                        <a:effectLst/>
                        <a:latin typeface="+mn-lt"/>
                        <a:ea typeface="+mn-ea"/>
                        <a:cs typeface="+mn-cs"/>
                      </a:endParaRPr>
                    </a:p>
                    <a:p>
                      <a:pPr marL="342900" indent="-342900">
                        <a:buFont typeface="Wingdings" panose="05000000000000000000" pitchFamily="2" charset="2"/>
                        <a:buChar char="v"/>
                      </a:pPr>
                      <a:r>
                        <a:rPr lang="ar-SA" sz="2000" b="1" kern="1200" dirty="0" smtClean="0">
                          <a:solidFill>
                            <a:schemeClr val="dk1"/>
                          </a:solidFill>
                          <a:effectLst/>
                          <a:latin typeface="+mn-lt"/>
                          <a:ea typeface="+mn-ea"/>
                          <a:cs typeface="+mn-cs"/>
                        </a:rPr>
                        <a:t>أعضاء اللجان الوزارية الدائمة</a:t>
                      </a:r>
                      <a:endParaRPr lang="ar-IQ" sz="2000" b="1" dirty="0"/>
                    </a:p>
                  </a:txBody>
                  <a:tcPr/>
                </a:tc>
                <a:tc>
                  <a:txBody>
                    <a:bodyPr/>
                    <a:lstStyle/>
                    <a:p>
                      <a:pPr algn="ctr" rtl="1"/>
                      <a:r>
                        <a:rPr lang="en-US" sz="2400" b="1" dirty="0" smtClean="0"/>
                        <a:t>5</a:t>
                      </a:r>
                      <a:endParaRPr lang="ar-IQ" sz="2400" b="1" dirty="0"/>
                    </a:p>
                  </a:txBody>
                  <a:tcPr anchor="ctr"/>
                </a:tc>
              </a:tr>
              <a:tr h="370840">
                <a:tc>
                  <a:txBody>
                    <a:bodyPr/>
                    <a:lstStyle/>
                    <a:p>
                      <a:pPr algn="ctr" rtl="1"/>
                      <a:r>
                        <a:rPr lang="en-US" sz="2000" b="1" dirty="0" smtClean="0"/>
                        <a:t>3</a:t>
                      </a:r>
                      <a:endParaRPr lang="ar-IQ" sz="2000" b="1" dirty="0"/>
                    </a:p>
                  </a:txBody>
                  <a:tcPr/>
                </a:tc>
                <a:tc>
                  <a:txBody>
                    <a:bodyPr/>
                    <a:lstStyle/>
                    <a:p>
                      <a:pPr marL="342900" lvl="0" indent="-342900" rtl="1">
                        <a:buFont typeface="Wingdings" panose="05000000000000000000" pitchFamily="2" charset="2"/>
                        <a:buChar char="v"/>
                      </a:pPr>
                      <a:r>
                        <a:rPr lang="ar-SA" sz="2000" b="1" kern="1200" dirty="0" smtClean="0">
                          <a:solidFill>
                            <a:schemeClr val="dk1"/>
                          </a:solidFill>
                          <a:effectLst/>
                          <a:latin typeface="+mn-lt"/>
                          <a:ea typeface="+mn-ea"/>
                          <a:cs typeface="+mn-cs"/>
                        </a:rPr>
                        <a:t>رؤساء الأقسام العلمية</a:t>
                      </a:r>
                      <a:endParaRPr lang="en-US" sz="2000" b="1" kern="1200" dirty="0" smtClean="0">
                        <a:solidFill>
                          <a:schemeClr val="dk1"/>
                        </a:solidFill>
                        <a:effectLst/>
                        <a:latin typeface="+mn-lt"/>
                        <a:ea typeface="+mn-ea"/>
                        <a:cs typeface="+mn-cs"/>
                      </a:endParaRPr>
                    </a:p>
                    <a:p>
                      <a:pPr marL="342900" lvl="0" indent="-342900" rtl="1">
                        <a:buFont typeface="Wingdings" panose="05000000000000000000" pitchFamily="2" charset="2"/>
                        <a:buChar char="v"/>
                      </a:pPr>
                      <a:r>
                        <a:rPr lang="ar-SA" sz="2000" b="1" kern="1200" dirty="0" smtClean="0">
                          <a:solidFill>
                            <a:schemeClr val="dk1"/>
                          </a:solidFill>
                          <a:effectLst/>
                          <a:latin typeface="+mn-lt"/>
                          <a:ea typeface="+mn-ea"/>
                          <a:cs typeface="+mn-cs"/>
                        </a:rPr>
                        <a:t>رؤساء الفروع العلمية</a:t>
                      </a:r>
                      <a:endParaRPr lang="en-US" sz="2000" b="1" kern="1200" dirty="0" smtClean="0">
                        <a:solidFill>
                          <a:schemeClr val="dk1"/>
                        </a:solidFill>
                        <a:effectLst/>
                        <a:latin typeface="+mn-lt"/>
                        <a:ea typeface="+mn-ea"/>
                        <a:cs typeface="+mn-cs"/>
                      </a:endParaRPr>
                    </a:p>
                    <a:p>
                      <a:pPr marL="342900" indent="-342900">
                        <a:buFont typeface="Wingdings" panose="05000000000000000000" pitchFamily="2" charset="2"/>
                        <a:buChar char="v"/>
                      </a:pPr>
                      <a:r>
                        <a:rPr lang="ar-SA" sz="2000" b="1" kern="1200" dirty="0" smtClean="0">
                          <a:solidFill>
                            <a:schemeClr val="dk1"/>
                          </a:solidFill>
                          <a:effectLst/>
                          <a:latin typeface="+mn-lt"/>
                          <a:ea typeface="+mn-ea"/>
                          <a:cs typeface="+mn-cs"/>
                        </a:rPr>
                        <a:t>مديرو الأقسام في دوائر الوزارة</a:t>
                      </a:r>
                      <a:endParaRPr lang="ar-IQ" sz="2000" b="1" dirty="0"/>
                    </a:p>
                  </a:txBody>
                  <a:tcPr/>
                </a:tc>
                <a:tc>
                  <a:txBody>
                    <a:bodyPr/>
                    <a:lstStyle/>
                    <a:p>
                      <a:pPr algn="ctr" rtl="1"/>
                      <a:r>
                        <a:rPr lang="en-US" sz="2400" b="1" dirty="0" smtClean="0"/>
                        <a:t>10</a:t>
                      </a:r>
                      <a:endParaRPr lang="ar-IQ" sz="2400" b="1" dirty="0"/>
                    </a:p>
                  </a:txBody>
                  <a:tcPr anchor="ctr"/>
                </a:tc>
              </a:tr>
            </a:tbl>
          </a:graphicData>
        </a:graphic>
      </p:graphicFrame>
    </p:spTree>
    <p:extLst>
      <p:ext uri="{BB962C8B-B14F-4D97-AF65-F5344CB8AC3E}">
        <p14:creationId xmlns:p14="http://schemas.microsoft.com/office/powerpoint/2010/main" val="65508638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a:solidFill>
                  <a:srgbClr val="FF0000"/>
                </a:solidFill>
              </a:rPr>
              <a:t>شروط البحوث المقدمة</a:t>
            </a:r>
            <a:endParaRPr lang="ar-IQ"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781621909"/>
              </p:ext>
            </p:extLst>
          </p:nvPr>
        </p:nvGraphicFramePr>
        <p:xfrm>
          <a:off x="457200" y="1196752"/>
          <a:ext cx="8229600"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269891">
            <a:off x="7802552" y="561660"/>
            <a:ext cx="2364859" cy="3299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905709">
            <a:off x="7739343" y="793770"/>
            <a:ext cx="2580361" cy="4518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760800">
            <a:off x="8615463" y="758712"/>
            <a:ext cx="1057075" cy="5455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432341">
            <a:off x="7984503" y="821806"/>
            <a:ext cx="106680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2116634"/>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930226"/>
          </a:xfrm>
          <a:solidFill>
            <a:schemeClr val="accent1"/>
          </a:solidFill>
        </p:spPr>
        <p:txBody>
          <a:bodyPr>
            <a:normAutofit fontScale="90000"/>
          </a:bodyPr>
          <a:lstStyle/>
          <a:p>
            <a:r>
              <a:rPr lang="ar-IQ" b="1" dirty="0">
                <a:ea typeface="Calibri"/>
                <a:cs typeface="Arial"/>
              </a:rPr>
              <a:t> </a:t>
            </a:r>
            <a:r>
              <a:rPr lang="ar-IQ" sz="4000" b="1" dirty="0">
                <a:ea typeface="Calibri"/>
                <a:cs typeface="Arial"/>
              </a:rPr>
              <a:t>أن يكون أحدها منفرداً على الأقل لكافة المراتب العلمية (إلا ما ذكر في المادة 24 من </a:t>
            </a:r>
            <a:r>
              <a:rPr lang="ar-IQ" sz="4000" b="1" dirty="0" smtClean="0">
                <a:ea typeface="Calibri"/>
                <a:cs typeface="Arial"/>
              </a:rPr>
              <a:t>هذه التعليمات)</a:t>
            </a:r>
            <a:endParaRPr lang="ar-IQ" sz="4000"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2276872"/>
            <a:ext cx="8229600" cy="3868652"/>
          </a:xfrm>
          <a:ln>
            <a:solidFill>
              <a:srgbClr val="FF0000"/>
            </a:solidFill>
          </a:ln>
        </p:spPr>
      </p:pic>
    </p:spTree>
    <p:extLst>
      <p:ext uri="{BB962C8B-B14F-4D97-AF65-F5344CB8AC3E}">
        <p14:creationId xmlns:p14="http://schemas.microsoft.com/office/powerpoint/2010/main" val="173149787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مستطيل 3"/>
          <p:cNvSpPr/>
          <p:nvPr/>
        </p:nvSpPr>
        <p:spPr>
          <a:xfrm>
            <a:off x="1334204" y="3327802"/>
            <a:ext cx="6696744" cy="400110"/>
          </a:xfrm>
          <a:prstGeom prst="rect">
            <a:avLst/>
          </a:prstGeom>
        </p:spPr>
        <p:txBody>
          <a:bodyPr wrap="square">
            <a:spAutoFit/>
          </a:bodyPr>
          <a:lstStyle/>
          <a:p>
            <a:pPr algn="ctr"/>
            <a:endParaRPr lang="en-US" sz="1000" b="1" dirty="0">
              <a:ln w="1905"/>
              <a:solidFill>
                <a:prstClr val="black"/>
              </a:solidFill>
              <a:effectLst>
                <a:innerShdw blurRad="69850" dist="43180" dir="5400000">
                  <a:srgbClr val="000000">
                    <a:alpha val="65000"/>
                  </a:srgbClr>
                </a:innerShdw>
              </a:effectLst>
            </a:endParaRPr>
          </a:p>
          <a:p>
            <a:pPr algn="ctr" rtl="0"/>
            <a:endParaRPr lang="ar-IQ" sz="1000" b="1" dirty="0">
              <a:ln w="1905"/>
              <a:solidFill>
                <a:prstClr val="black"/>
              </a:solidFill>
              <a:effectLst>
                <a:innerShdw blurRad="69850" dist="43180" dir="5400000">
                  <a:srgbClr val="000000">
                    <a:alpha val="65000"/>
                  </a:srgbClr>
                </a:innerShdw>
              </a:effectLst>
            </a:endParaRPr>
          </a:p>
        </p:txBody>
      </p:sp>
      <p:sp>
        <p:nvSpPr>
          <p:cNvPr id="5" name="مستطيل 3"/>
          <p:cNvSpPr/>
          <p:nvPr/>
        </p:nvSpPr>
        <p:spPr>
          <a:xfrm>
            <a:off x="650128" y="230800"/>
            <a:ext cx="8064896" cy="6163226"/>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endParaRPr lang="ar-IQ" sz="3600" b="1" dirty="0" smtClean="0">
              <a:ln w="1905"/>
              <a:solidFill>
                <a:prstClr val="black"/>
              </a:solidFill>
              <a:effectLst>
                <a:innerShdw blurRad="69850" dist="43180" dir="5400000">
                  <a:srgbClr val="000000">
                    <a:alpha val="65000"/>
                  </a:srgbClr>
                </a:innerShdw>
              </a:effectLst>
              <a:cs typeface="Arabic Transparent" panose="02010000000000000000" pitchFamily="2" charset="-78"/>
            </a:endParaRPr>
          </a:p>
          <a:p>
            <a:pPr algn="ctr"/>
            <a:r>
              <a:rPr lang="ar-IQ" sz="3600" b="1" dirty="0" smtClean="0">
                <a:ln w="1905"/>
                <a:solidFill>
                  <a:prstClr val="black"/>
                </a:solidFill>
                <a:effectLst>
                  <a:innerShdw blurRad="69850" dist="43180" dir="5400000">
                    <a:srgbClr val="000000">
                      <a:alpha val="65000"/>
                    </a:srgbClr>
                  </a:innerShdw>
                </a:effectLst>
                <a:cs typeface="Arabic Transparent" panose="02010000000000000000" pitchFamily="2" charset="-78"/>
              </a:rPr>
              <a:t>شرح </a:t>
            </a:r>
          </a:p>
          <a:p>
            <a:pPr algn="ctr"/>
            <a:r>
              <a:rPr lang="ar-IQ" sz="3600" b="1" dirty="0" smtClean="0">
                <a:ln w="1905"/>
                <a:solidFill>
                  <a:prstClr val="black"/>
                </a:solidFill>
                <a:effectLst>
                  <a:innerShdw blurRad="69850" dist="43180" dir="5400000">
                    <a:srgbClr val="000000">
                      <a:alpha val="65000"/>
                    </a:srgbClr>
                  </a:innerShdw>
                </a:effectLst>
                <a:cs typeface="Arabic Transparent" panose="02010000000000000000" pitchFamily="2" charset="-78"/>
              </a:rPr>
              <a:t>تعليمات الترقيات العلمية</a:t>
            </a:r>
          </a:p>
          <a:p>
            <a:pPr algn="ctr"/>
            <a:r>
              <a:rPr lang="ar-IQ" sz="3600" b="1" kern="0"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في وزارة التعليم العالي والبحث العلمي</a:t>
            </a:r>
            <a:endParaRPr lang="ar-IQ" sz="3600" b="1" dirty="0" smtClean="0">
              <a:ln w="1905"/>
              <a:solidFill>
                <a:schemeClr val="tx1"/>
              </a:solidFill>
              <a:effectLst>
                <a:innerShdw blurRad="69850" dist="43180" dir="5400000">
                  <a:srgbClr val="000000">
                    <a:alpha val="65000"/>
                  </a:srgbClr>
                </a:innerShdw>
              </a:effectLst>
              <a:cs typeface="Arabic Transparent" panose="02010000000000000000" pitchFamily="2" charset="-78"/>
            </a:endParaRPr>
          </a:p>
          <a:p>
            <a:pPr algn="ctr"/>
            <a:r>
              <a:rPr lang="ar-IQ" sz="3600" b="1" dirty="0" smtClean="0">
                <a:ln w="1905"/>
                <a:solidFill>
                  <a:srgbClr val="00B050"/>
                </a:solidFill>
                <a:effectLst>
                  <a:innerShdw blurRad="69850" dist="43180" dir="5400000">
                    <a:srgbClr val="000000">
                      <a:alpha val="65000"/>
                    </a:srgbClr>
                  </a:innerShdw>
                </a:effectLst>
                <a:cs typeface="Arabic Transparent" panose="02010000000000000000" pitchFamily="2" charset="-78"/>
              </a:rPr>
              <a:t>رقم 167</a:t>
            </a:r>
            <a:r>
              <a:rPr lang="ar-SA" sz="3600" b="1" dirty="0" smtClean="0">
                <a:ln w="1905"/>
                <a:solidFill>
                  <a:srgbClr val="00B050"/>
                </a:solidFill>
                <a:effectLst>
                  <a:innerShdw blurRad="69850" dist="43180" dir="5400000">
                    <a:srgbClr val="000000">
                      <a:alpha val="65000"/>
                    </a:srgbClr>
                  </a:innerShdw>
                </a:effectLst>
                <a:cs typeface="Arabic Transparent" panose="02010000000000000000" pitchFamily="2" charset="-78"/>
              </a:rPr>
              <a:t> لعام </a:t>
            </a:r>
            <a:r>
              <a:rPr lang="ar-IQ" sz="3600" b="1" dirty="0" smtClean="0">
                <a:ln w="1905"/>
                <a:solidFill>
                  <a:srgbClr val="00B050"/>
                </a:solidFill>
                <a:effectLst>
                  <a:innerShdw blurRad="69850" dist="43180" dir="5400000">
                    <a:srgbClr val="000000">
                      <a:alpha val="65000"/>
                    </a:srgbClr>
                  </a:innerShdw>
                </a:effectLst>
                <a:cs typeface="Arabic Transparent" panose="02010000000000000000" pitchFamily="2" charset="-78"/>
              </a:rPr>
              <a:t>2017</a:t>
            </a:r>
          </a:p>
          <a:p>
            <a:pPr algn="ctr"/>
            <a:endParaRPr lang="ar-IQ" sz="2000" b="1" dirty="0" smtClean="0">
              <a:ln w="1905"/>
              <a:solidFill>
                <a:prstClr val="black"/>
              </a:solidFill>
              <a:effectLst>
                <a:innerShdw blurRad="69850" dist="43180" dir="5400000">
                  <a:srgbClr val="000000">
                    <a:alpha val="65000"/>
                  </a:srgbClr>
                </a:innerShdw>
              </a:effectLst>
              <a:cs typeface="Arabic Transparent" panose="02010000000000000000" pitchFamily="2" charset="-78"/>
            </a:endParaRPr>
          </a:p>
          <a:p>
            <a:pPr algn="ctr"/>
            <a:r>
              <a:rPr lang="ar-IQ" sz="3600" b="1" dirty="0" smtClean="0">
                <a:ln w="1905"/>
                <a:solidFill>
                  <a:prstClr val="black"/>
                </a:solidFill>
                <a:effectLst>
                  <a:innerShdw blurRad="69850" dist="43180" dir="5400000">
                    <a:srgbClr val="000000">
                      <a:alpha val="65000"/>
                    </a:srgbClr>
                  </a:innerShdw>
                </a:effectLst>
                <a:cs typeface="Arabic Transparent" panose="02010000000000000000" pitchFamily="2" charset="-78"/>
              </a:rPr>
              <a:t>المنشورة في جريدة الوقائع العراقية</a:t>
            </a:r>
          </a:p>
          <a:p>
            <a:pPr algn="ctr"/>
            <a:r>
              <a:rPr lang="ar-IQ" sz="3600" b="1" dirty="0" smtClean="0">
                <a:ln w="1905"/>
                <a:solidFill>
                  <a:srgbClr val="00B050"/>
                </a:solidFill>
                <a:effectLst>
                  <a:innerShdw blurRad="69850" dist="43180" dir="5400000">
                    <a:srgbClr val="000000">
                      <a:alpha val="65000"/>
                    </a:srgbClr>
                  </a:innerShdw>
                </a:effectLst>
                <a:cs typeface="Arabic Transparent" panose="02010000000000000000" pitchFamily="2" charset="-78"/>
              </a:rPr>
              <a:t>العدد 4471 في 2017/11/27 </a:t>
            </a:r>
            <a:endParaRPr lang="ar-IQ" sz="3600" b="1" dirty="0">
              <a:ln w="1905"/>
              <a:solidFill>
                <a:srgbClr val="00B050"/>
              </a:solidFill>
              <a:effectLst>
                <a:innerShdw blurRad="69850" dist="43180" dir="5400000">
                  <a:srgbClr val="000000">
                    <a:alpha val="65000"/>
                  </a:srgbClr>
                </a:innerShdw>
              </a:effectLst>
              <a:cs typeface="Arabic Transparent" panose="02010000000000000000" pitchFamily="2" charset="-78"/>
            </a:endParaRPr>
          </a:p>
          <a:p>
            <a:pPr algn="ctr"/>
            <a:r>
              <a:rPr lang="ar-IQ" sz="2800" b="1" dirty="0" smtClean="0">
                <a:ln w="1905"/>
                <a:solidFill>
                  <a:srgbClr val="FF0000"/>
                </a:solidFill>
                <a:effectLst>
                  <a:innerShdw blurRad="69850" dist="43180" dir="5400000">
                    <a:srgbClr val="000000">
                      <a:alpha val="65000"/>
                    </a:srgbClr>
                  </a:innerShdw>
                </a:effectLst>
                <a:cs typeface="Arabic Transparent" panose="02010000000000000000" pitchFamily="2" charset="-78"/>
              </a:rPr>
              <a:t>(تنفذ بعد 60 يوماً من تاريخ نشرها في الجريدة الرسمية)</a:t>
            </a:r>
          </a:p>
          <a:p>
            <a:pPr algn="ctr"/>
            <a:r>
              <a:rPr lang="ar-IQ" sz="2800" b="1" dirty="0" smtClean="0">
                <a:ln w="1905"/>
                <a:solidFill>
                  <a:srgbClr val="FF0000"/>
                </a:solidFill>
                <a:effectLst>
                  <a:innerShdw blurRad="69850" dist="43180" dir="5400000">
                    <a:srgbClr val="000000">
                      <a:alpha val="65000"/>
                    </a:srgbClr>
                  </a:innerShdw>
                </a:effectLst>
                <a:cs typeface="Arabic Transparent" panose="02010000000000000000" pitchFamily="2" charset="-78"/>
              </a:rPr>
              <a:t>(اي في 1/27 / 2018)</a:t>
            </a:r>
          </a:p>
          <a:p>
            <a:pPr algn="ctr"/>
            <a:r>
              <a:rPr lang="ar-IQ" sz="2800" b="1" dirty="0" smtClean="0"/>
              <a:t>والتي صدرت استناداً </a:t>
            </a:r>
            <a:r>
              <a:rPr lang="ar-IQ" sz="2800" b="1" dirty="0"/>
              <a:t>الى </a:t>
            </a:r>
            <a:r>
              <a:rPr lang="ar-IQ" sz="2800" b="1" dirty="0" smtClean="0"/>
              <a:t>أحكام البند رقم (2) من </a:t>
            </a:r>
            <a:r>
              <a:rPr lang="ar-IQ" sz="2800" b="1" dirty="0"/>
              <a:t>المادة </a:t>
            </a:r>
            <a:r>
              <a:rPr lang="ar-IQ" sz="2800" b="1" dirty="0" smtClean="0"/>
              <a:t>(47)  </a:t>
            </a:r>
            <a:r>
              <a:rPr lang="ar-IQ" sz="2800" b="1" dirty="0"/>
              <a:t>من قانون وزارة التعليم العالي والبحث العلمي رقم 40 لسنة </a:t>
            </a:r>
            <a:r>
              <a:rPr lang="ar-IQ" sz="2800" b="1" dirty="0" smtClean="0"/>
              <a:t>1988</a:t>
            </a:r>
            <a:endParaRPr lang="en-US" sz="2800" b="1" dirty="0">
              <a:ln w="1905"/>
              <a:solidFill>
                <a:srgbClr val="FF0000"/>
              </a:solidFill>
              <a:effectLst>
                <a:innerShdw blurRad="69850" dist="43180" dir="5400000">
                  <a:srgbClr val="000000">
                    <a:alpha val="65000"/>
                  </a:srgbClr>
                </a:innerShdw>
              </a:effectLst>
              <a:cs typeface="Arabic Transparent" panose="02010000000000000000" pitchFamily="2" charset="-78"/>
            </a:endParaRPr>
          </a:p>
          <a:p>
            <a:pPr algn="ctr"/>
            <a:endParaRPr lang="ar-IQ" sz="1050" b="1" dirty="0">
              <a:ln w="1905"/>
              <a:solidFill>
                <a:prstClr val="black"/>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638983368"/>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899592" y="116632"/>
            <a:ext cx="7308304" cy="1143000"/>
          </a:xfrm>
        </p:spPr>
        <p:txBody>
          <a:bodyPr>
            <a:normAutofit fontScale="90000"/>
          </a:bodyPr>
          <a:lstStyle/>
          <a:p>
            <a:r>
              <a:rPr lang="ar-IQ" b="1" dirty="0" smtClean="0">
                <a:solidFill>
                  <a:srgbClr val="FF0000"/>
                </a:solidFill>
              </a:rPr>
              <a:t>أنواع أخرى(تعامل معاملة </a:t>
            </a:r>
            <a:r>
              <a:rPr lang="ar-IQ" b="1" dirty="0">
                <a:solidFill>
                  <a:srgbClr val="FF0000"/>
                </a:solidFill>
              </a:rPr>
              <a:t>ا</a:t>
            </a:r>
            <a:r>
              <a:rPr lang="ar-IQ" b="1" dirty="0" smtClean="0">
                <a:solidFill>
                  <a:srgbClr val="FF0000"/>
                </a:solidFill>
              </a:rPr>
              <a:t>لبحوث المقدمة)</a:t>
            </a:r>
            <a:endParaRPr lang="en-US" b="1" dirty="0">
              <a:solidFill>
                <a:srgbClr val="FF0000"/>
              </a:solidFill>
            </a:endParaRPr>
          </a:p>
        </p:txBody>
      </p:sp>
      <p:graphicFrame>
        <p:nvGraphicFramePr>
          <p:cNvPr id="6" name="عنصر نائب للمحتوى 5"/>
          <p:cNvGraphicFramePr>
            <a:graphicFrameLocks noGrp="1"/>
          </p:cNvGraphicFramePr>
          <p:nvPr>
            <p:ph idx="1"/>
            <p:extLst>
              <p:ext uri="{D42A27DB-BD31-4B8C-83A1-F6EECF244321}">
                <p14:modId xmlns:p14="http://schemas.microsoft.com/office/powerpoint/2010/main" val="4220042743"/>
              </p:ext>
            </p:extLst>
          </p:nvPr>
        </p:nvGraphicFramePr>
        <p:xfrm>
          <a:off x="624803" y="134076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806014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260211333"/>
              </p:ext>
            </p:extLst>
          </p:nvPr>
        </p:nvGraphicFramePr>
        <p:xfrm>
          <a:off x="261943" y="1440314"/>
          <a:ext cx="8568952" cy="50300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شارة رتبة 6"/>
          <p:cNvSpPr/>
          <p:nvPr/>
        </p:nvSpPr>
        <p:spPr>
          <a:xfrm>
            <a:off x="481275" y="5487867"/>
            <a:ext cx="2606798" cy="325310"/>
          </a:xfrm>
          <a:prstGeom prst="chevron">
            <a:avLst>
              <a:gd name="adj" fmla="val 706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شارة رتبة 7"/>
          <p:cNvSpPr/>
          <p:nvPr/>
        </p:nvSpPr>
        <p:spPr>
          <a:xfrm>
            <a:off x="2195736" y="4073718"/>
            <a:ext cx="411062" cy="325310"/>
          </a:xfrm>
          <a:prstGeom prst="chevron">
            <a:avLst>
              <a:gd name="adj" fmla="val 706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شارة رتبة 8"/>
          <p:cNvSpPr/>
          <p:nvPr/>
        </p:nvSpPr>
        <p:spPr>
          <a:xfrm>
            <a:off x="1784674" y="4073718"/>
            <a:ext cx="411062" cy="325310"/>
          </a:xfrm>
          <a:prstGeom prst="chevron">
            <a:avLst>
              <a:gd name="adj" fmla="val 706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307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1640" y="-36739"/>
            <a:ext cx="7307263" cy="1449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712353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ar-IQ" dirty="0" smtClean="0"/>
              <a:t>شروط </a:t>
            </a:r>
            <a:r>
              <a:rPr lang="ar-IQ" dirty="0" err="1" smtClean="0"/>
              <a:t>الإستلال</a:t>
            </a:r>
            <a:endParaRPr lang="en-US" dirty="0"/>
          </a:p>
        </p:txBody>
      </p:sp>
      <p:sp>
        <p:nvSpPr>
          <p:cNvPr id="3" name="عنصر نائب للمحتوى 2"/>
          <p:cNvSpPr>
            <a:spLocks noGrp="1"/>
          </p:cNvSpPr>
          <p:nvPr>
            <p:ph idx="1"/>
          </p:nvPr>
        </p:nvSpPr>
        <p:spPr>
          <a:blipFill>
            <a:blip r:embed="rId2"/>
            <a:tile tx="0" ty="0" sx="100000" sy="100000" flip="none" algn="tl"/>
          </a:blipFill>
        </p:spPr>
        <p:txBody>
          <a:bodyPr/>
          <a:lstStyle/>
          <a:p>
            <a:pPr marL="0" lvl="0" indent="0">
              <a:buNone/>
            </a:pPr>
            <a:r>
              <a:rPr lang="ar-IQ" b="1" dirty="0" smtClean="0"/>
              <a:t> </a:t>
            </a:r>
            <a:r>
              <a:rPr lang="ar-SA" b="1" dirty="0" smtClean="0"/>
              <a:t>أن لا تتجاوز نسبة الاقتباس الكلية في البحث عن </a:t>
            </a:r>
            <a:r>
              <a:rPr lang="en-US" b="1" dirty="0" smtClean="0"/>
              <a:t>20 %</a:t>
            </a:r>
            <a:r>
              <a:rPr lang="ar-SA" b="1" dirty="0" smtClean="0"/>
              <a:t> و لا </a:t>
            </a:r>
            <a:r>
              <a:rPr lang="ar-IQ" b="1" dirty="0" smtClean="0"/>
              <a:t>  </a:t>
            </a:r>
            <a:r>
              <a:rPr lang="ar-SA" b="1" dirty="0" smtClean="0"/>
              <a:t>تزيد عن </a:t>
            </a:r>
            <a:r>
              <a:rPr lang="en-US" b="1" dirty="0" smtClean="0"/>
              <a:t>5%</a:t>
            </a:r>
            <a:r>
              <a:rPr lang="ar-SA" b="1" dirty="0" smtClean="0"/>
              <a:t> من مصدر واحد أثناء فحص الانتحال الأكاديمي الإلكتروني. </a:t>
            </a:r>
            <a:endParaRPr lang="ar-IQ" b="1" dirty="0" smtClean="0"/>
          </a:p>
          <a:p>
            <a:pPr marL="0" lvl="0" indent="0">
              <a:buNone/>
            </a:pPr>
            <a:endParaRPr lang="ar-IQ" dirty="0" smtClean="0"/>
          </a:p>
          <a:p>
            <a:pPr marL="0" lvl="0" indent="0">
              <a:buNone/>
            </a:pPr>
            <a:endParaRPr lang="ar-IQ" dirty="0"/>
          </a:p>
          <a:p>
            <a:pPr marL="0" lvl="0" indent="0">
              <a:buNone/>
            </a:pPr>
            <a:r>
              <a:rPr lang="ar-SA" dirty="0" smtClean="0"/>
              <a:t>(</a:t>
            </a:r>
            <a:r>
              <a:rPr lang="ar-IQ" dirty="0" err="1" smtClean="0"/>
              <a:t>يموجب</a:t>
            </a:r>
            <a:r>
              <a:rPr lang="ar-IQ" dirty="0" smtClean="0"/>
              <a:t> </a:t>
            </a:r>
            <a:r>
              <a:rPr lang="ar-SA" dirty="0" smtClean="0"/>
              <a:t>اعمام وزارة</a:t>
            </a:r>
            <a:r>
              <a:rPr lang="ar-IQ" dirty="0" smtClean="0"/>
              <a:t> التعليم العالي والبحث العلمي المرقم</a:t>
            </a:r>
            <a:r>
              <a:rPr lang="ar-SA" dirty="0" smtClean="0"/>
              <a:t> ب ت 5/ 5868 في</a:t>
            </a:r>
            <a:r>
              <a:rPr lang="ar-IQ" dirty="0" smtClean="0"/>
              <a:t> 27/7/ 2015</a:t>
            </a:r>
            <a:r>
              <a:rPr lang="ar-SA" dirty="0" smtClean="0"/>
              <a:t>).</a:t>
            </a:r>
          </a:p>
        </p:txBody>
      </p:sp>
      <p:graphicFrame>
        <p:nvGraphicFramePr>
          <p:cNvPr id="5" name="رسم تخطيطي 4"/>
          <p:cNvGraphicFramePr/>
          <p:nvPr>
            <p:extLst>
              <p:ext uri="{D42A27DB-BD31-4B8C-83A1-F6EECF244321}">
                <p14:modId xmlns:p14="http://schemas.microsoft.com/office/powerpoint/2010/main" val="2656965063"/>
              </p:ext>
            </p:extLst>
          </p:nvPr>
        </p:nvGraphicFramePr>
        <p:xfrm>
          <a:off x="539552" y="1484784"/>
          <a:ext cx="8064896"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رسم تخطيطي 6"/>
          <p:cNvGraphicFramePr/>
          <p:nvPr>
            <p:extLst>
              <p:ext uri="{D42A27DB-BD31-4B8C-83A1-F6EECF244321}">
                <p14:modId xmlns:p14="http://schemas.microsoft.com/office/powerpoint/2010/main" val="1567542562"/>
              </p:ext>
            </p:extLst>
          </p:nvPr>
        </p:nvGraphicFramePr>
        <p:xfrm>
          <a:off x="2627784" y="26166"/>
          <a:ext cx="6096000" cy="18448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1224896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43808" y="260648"/>
            <a:ext cx="6120680" cy="2165945"/>
          </a:xfrm>
        </p:spPr>
      </p:pic>
      <p:pic>
        <p:nvPicPr>
          <p:cNvPr id="2" name="صورة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2060848"/>
            <a:ext cx="3200400" cy="4286250"/>
          </a:xfrm>
          <a:prstGeom prst="rect">
            <a:avLst/>
          </a:prstGeom>
        </p:spPr>
      </p:pic>
    </p:spTree>
    <p:extLst>
      <p:ext uri="{BB962C8B-B14F-4D97-AF65-F5344CB8AC3E}">
        <p14:creationId xmlns:p14="http://schemas.microsoft.com/office/powerpoint/2010/main" val="33575013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tx2">
              <a:lumMod val="60000"/>
              <a:lumOff val="40000"/>
            </a:schemeClr>
          </a:solidFill>
        </p:spPr>
        <p:txBody>
          <a:bodyPr/>
          <a:lstStyle/>
          <a:p>
            <a:r>
              <a:rPr lang="ar-IQ" b="1" dirty="0" smtClean="0">
                <a:solidFill>
                  <a:srgbClr val="FFFF00"/>
                </a:solidFill>
              </a:rPr>
              <a:t>متطلبات التقديم للترقية العلمية</a:t>
            </a:r>
            <a:endParaRPr lang="ar-IQ" b="1" dirty="0">
              <a:solidFill>
                <a:srgbClr val="FFFF00"/>
              </a:solidFill>
            </a:endParaRPr>
          </a:p>
        </p:txBody>
      </p:sp>
      <p:sp>
        <p:nvSpPr>
          <p:cNvPr id="3" name="عنصر نائب للمحتوى 2"/>
          <p:cNvSpPr>
            <a:spLocks noGrp="1"/>
          </p:cNvSpPr>
          <p:nvPr>
            <p:ph idx="1"/>
          </p:nvPr>
        </p:nvSpPr>
        <p:spPr>
          <a:xfrm>
            <a:off x="467544" y="1412776"/>
            <a:ext cx="8208912" cy="5445224"/>
          </a:xfrm>
          <a:solidFill>
            <a:schemeClr val="accent2">
              <a:lumMod val="60000"/>
              <a:lumOff val="40000"/>
            </a:schemeClr>
          </a:solidFill>
        </p:spPr>
        <p:txBody>
          <a:bodyPr>
            <a:normAutofit fontScale="47500" lnSpcReduction="20000"/>
          </a:bodyPr>
          <a:lstStyle/>
          <a:p>
            <a:pPr marL="0" indent="0">
              <a:buNone/>
            </a:pPr>
            <a:r>
              <a:rPr lang="ar-IQ" sz="4400" b="1" dirty="0" smtClean="0">
                <a:solidFill>
                  <a:srgbClr val="FFFF00"/>
                </a:solidFill>
              </a:rPr>
              <a:t> </a:t>
            </a:r>
          </a:p>
          <a:p>
            <a:pPr marL="0" indent="0" algn="just">
              <a:buNone/>
            </a:pPr>
            <a:r>
              <a:rPr lang="ar-IQ" sz="7600" b="1" dirty="0" smtClean="0">
                <a:solidFill>
                  <a:srgbClr val="FFFF00"/>
                </a:solidFill>
              </a:rPr>
              <a:t>تقدم المرفقات التالية مع طلب الترقية العلمية </a:t>
            </a:r>
            <a:r>
              <a:rPr lang="ar-IQ" sz="7600" b="1" dirty="0" smtClean="0">
                <a:solidFill>
                  <a:srgbClr val="FF0000"/>
                </a:solidFill>
              </a:rPr>
              <a:t>دفعة واحدة، </a:t>
            </a:r>
            <a:r>
              <a:rPr lang="ar-IQ" sz="7600" b="1" dirty="0" smtClean="0">
                <a:solidFill>
                  <a:srgbClr val="FFFF00"/>
                </a:solidFill>
              </a:rPr>
              <a:t>ويكتب تاريخ تقديم الطلب </a:t>
            </a:r>
            <a:r>
              <a:rPr lang="ar-IQ" sz="7600" b="1" dirty="0" smtClean="0">
                <a:solidFill>
                  <a:srgbClr val="FF0000"/>
                </a:solidFill>
              </a:rPr>
              <a:t>بعد </a:t>
            </a:r>
            <a:r>
              <a:rPr lang="ar-IQ" sz="7600" b="1" dirty="0" err="1" smtClean="0">
                <a:solidFill>
                  <a:srgbClr val="FF0000"/>
                </a:solidFill>
              </a:rPr>
              <a:t>إستكمالها</a:t>
            </a:r>
            <a:r>
              <a:rPr lang="ar-IQ" sz="7600" b="1" dirty="0" smtClean="0">
                <a:solidFill>
                  <a:srgbClr val="FF0000"/>
                </a:solidFill>
              </a:rPr>
              <a:t> </a:t>
            </a:r>
            <a:r>
              <a:rPr lang="ar-IQ" sz="7600" b="1" dirty="0" smtClean="0">
                <a:solidFill>
                  <a:srgbClr val="FFFF00"/>
                </a:solidFill>
              </a:rPr>
              <a:t>ثم ترسل من قبل رئيس القسم الى لجنة الترقيات العلمية في الكلية بمذكرة داخلية (أو بهامش على الطلب):</a:t>
            </a:r>
          </a:p>
          <a:p>
            <a:pPr marL="0" indent="0">
              <a:buNone/>
            </a:pPr>
            <a:endParaRPr lang="ar-IQ" sz="5800" b="1" dirty="0" smtClean="0">
              <a:solidFill>
                <a:srgbClr val="FFFF00"/>
              </a:solidFill>
            </a:endParaRPr>
          </a:p>
          <a:p>
            <a:pPr marL="0" indent="0">
              <a:buNone/>
            </a:pPr>
            <a:endParaRPr lang="ar-IQ" sz="5800" b="1" dirty="0" smtClean="0">
              <a:solidFill>
                <a:srgbClr val="FFFF00"/>
              </a:solidFill>
            </a:endParaRPr>
          </a:p>
          <a:p>
            <a:pPr marL="0" indent="0">
              <a:buNone/>
            </a:pPr>
            <a:endParaRPr lang="ar-IQ" sz="1600" b="1" dirty="0" smtClean="0">
              <a:solidFill>
                <a:srgbClr val="FFFF00"/>
              </a:solidFill>
            </a:endParaRPr>
          </a:p>
          <a:p>
            <a:pPr marL="0" indent="0">
              <a:buNone/>
            </a:pPr>
            <a:r>
              <a:rPr lang="ar-IQ" sz="4400" dirty="0" smtClean="0"/>
              <a:t>1</a:t>
            </a:r>
            <a:r>
              <a:rPr lang="ar-IQ" sz="5100" dirty="0" smtClean="0"/>
              <a:t>. بحث عدد (  )، (يقدم بالصيغة التي نشر فيها, وترفق رسالة قبول النشر بالنسبة للبحث المقبول للنشر). ترفق نسخة ورقية واحدة من كل بحث مع قرص (</a:t>
            </a:r>
            <a:r>
              <a:rPr lang="en-US" sz="5100" dirty="0" smtClean="0"/>
              <a:t>CD</a:t>
            </a:r>
            <a:r>
              <a:rPr lang="ar-IQ" sz="5100" dirty="0" smtClean="0"/>
              <a:t> ) يتضمن البحوث بصيغة ( </a:t>
            </a:r>
            <a:r>
              <a:rPr lang="en-US" sz="5100" dirty="0" smtClean="0"/>
              <a:t>pdf</a:t>
            </a:r>
            <a:r>
              <a:rPr lang="ar-IQ" sz="5100" dirty="0" smtClean="0"/>
              <a:t>).</a:t>
            </a:r>
            <a:endParaRPr lang="en-US" sz="5100" dirty="0" smtClean="0"/>
          </a:p>
          <a:p>
            <a:pPr marL="0" indent="0">
              <a:buNone/>
            </a:pPr>
            <a:r>
              <a:rPr lang="ar-IQ" sz="5100" dirty="0" smtClean="0"/>
              <a:t>2. تعهد خطي بخصوص بحوث الترقية الحالية, ( وتعهد آخر ببحوث الترقية السابقة إن وجدت)</a:t>
            </a:r>
            <a:endParaRPr lang="en-US" sz="5100" dirty="0" smtClean="0"/>
          </a:p>
          <a:p>
            <a:pPr marL="0" indent="0">
              <a:buNone/>
            </a:pPr>
            <a:r>
              <a:rPr lang="ar-IQ" sz="5100" dirty="0" smtClean="0"/>
              <a:t>3. الاستمارات : رقم-1-    </a:t>
            </a:r>
            <a:r>
              <a:rPr lang="ar-IQ" sz="5100" b="1" dirty="0" smtClean="0"/>
              <a:t>و</a:t>
            </a:r>
            <a:r>
              <a:rPr lang="ar-IQ" sz="5100" dirty="0" smtClean="0"/>
              <a:t>     رقم-2-      واستمارة المعلومات. </a:t>
            </a:r>
            <a:endParaRPr lang="en-US" sz="5100" dirty="0" smtClean="0"/>
          </a:p>
          <a:p>
            <a:pPr marL="0" indent="0">
              <a:buNone/>
            </a:pPr>
            <a:endParaRPr lang="ar-IQ"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3565741"/>
            <a:ext cx="8208912" cy="3031611"/>
          </a:xfrm>
          <a:prstGeom prst="rect">
            <a:avLst/>
          </a:prstGeom>
        </p:spPr>
      </p:pic>
    </p:spTree>
    <p:extLst>
      <p:ext uri="{BB962C8B-B14F-4D97-AF65-F5344CB8AC3E}">
        <p14:creationId xmlns:p14="http://schemas.microsoft.com/office/powerpoint/2010/main" val="144363652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2">
              <a:lumMod val="40000"/>
              <a:lumOff val="60000"/>
            </a:schemeClr>
          </a:solidFill>
        </p:spPr>
        <p:txBody>
          <a:bodyPr/>
          <a:lstStyle/>
          <a:p>
            <a:r>
              <a:rPr lang="ar-IQ" dirty="0" smtClean="0"/>
              <a:t>مرفقات طلب التقديم للترقية العلمية</a:t>
            </a:r>
            <a:endParaRPr lang="ar-IQ" dirty="0"/>
          </a:p>
        </p:txBody>
      </p:sp>
      <p:sp>
        <p:nvSpPr>
          <p:cNvPr id="3" name="عنصر نائب للمحتوى 2"/>
          <p:cNvSpPr>
            <a:spLocks noGrp="1"/>
          </p:cNvSpPr>
          <p:nvPr>
            <p:ph idx="1"/>
          </p:nvPr>
        </p:nvSpPr>
        <p:spPr>
          <a:xfrm>
            <a:off x="457200" y="1412776"/>
            <a:ext cx="8229600" cy="5256584"/>
          </a:xfrm>
          <a:solidFill>
            <a:schemeClr val="accent3">
              <a:lumMod val="75000"/>
            </a:schemeClr>
          </a:solidFill>
        </p:spPr>
        <p:txBody>
          <a:bodyPr/>
          <a:lstStyle/>
          <a:p>
            <a:pPr marL="0" lvl="0" indent="0">
              <a:buNone/>
            </a:pPr>
            <a:endParaRPr lang="ar-IQ" sz="900" b="1" dirty="0">
              <a:solidFill>
                <a:srgbClr val="FFFF00"/>
              </a:solidFill>
            </a:endParaRPr>
          </a:p>
          <a:p>
            <a:pPr marL="0" lvl="0" indent="0" algn="just">
              <a:buNone/>
            </a:pPr>
            <a:r>
              <a:rPr lang="ar-IQ" sz="2400" dirty="0">
                <a:solidFill>
                  <a:prstClr val="black"/>
                </a:solidFill>
              </a:rPr>
              <a:t>1</a:t>
            </a:r>
            <a:r>
              <a:rPr lang="ar-IQ" dirty="0">
                <a:solidFill>
                  <a:prstClr val="black"/>
                </a:solidFill>
              </a:rPr>
              <a:t>. بحث عدد (  )، (يقدم بالصيغة التي نشر فيها, وترفق رسالة قبول النشر بالنسبة للبحث المقبول للنشر). ترفق نسخة ورقية واحدة من كل بحث مع قرص (</a:t>
            </a:r>
            <a:r>
              <a:rPr lang="en-US" dirty="0" smtClean="0">
                <a:solidFill>
                  <a:prstClr val="black"/>
                </a:solidFill>
              </a:rPr>
              <a:t>CD</a:t>
            </a:r>
            <a:r>
              <a:rPr lang="ar-IQ" dirty="0" smtClean="0">
                <a:solidFill>
                  <a:prstClr val="black"/>
                </a:solidFill>
              </a:rPr>
              <a:t>) </a:t>
            </a:r>
            <a:r>
              <a:rPr lang="ar-IQ" dirty="0">
                <a:solidFill>
                  <a:prstClr val="black"/>
                </a:solidFill>
              </a:rPr>
              <a:t>يتضمن البحوث بصيغة </a:t>
            </a:r>
            <a:r>
              <a:rPr lang="ar-IQ" dirty="0" smtClean="0">
                <a:solidFill>
                  <a:prstClr val="black"/>
                </a:solidFill>
              </a:rPr>
              <a:t> </a:t>
            </a:r>
            <a:r>
              <a:rPr lang="en-US" dirty="0" smtClean="0">
                <a:solidFill>
                  <a:prstClr val="black"/>
                </a:solidFill>
              </a:rPr>
              <a:t>pdf</a:t>
            </a:r>
            <a:r>
              <a:rPr lang="ar-IQ" dirty="0" smtClean="0">
                <a:solidFill>
                  <a:prstClr val="black"/>
                </a:solidFill>
              </a:rPr>
              <a:t> بنسختين أحدهما مثبت فيه اسم الباحث (الباحثين) والأخرى بدون ذكر </a:t>
            </a:r>
            <a:r>
              <a:rPr lang="ar-IQ" dirty="0">
                <a:solidFill>
                  <a:prstClr val="black"/>
                </a:solidFill>
              </a:rPr>
              <a:t>اسم الباحث (</a:t>
            </a:r>
            <a:r>
              <a:rPr lang="ar-IQ" dirty="0" smtClean="0">
                <a:solidFill>
                  <a:prstClr val="black"/>
                </a:solidFill>
              </a:rPr>
              <a:t>الباحثين)</a:t>
            </a:r>
            <a:endParaRPr lang="en-US" dirty="0">
              <a:solidFill>
                <a:prstClr val="black"/>
              </a:solidFill>
            </a:endParaRPr>
          </a:p>
          <a:p>
            <a:pPr marL="0" lvl="0" indent="0" algn="just">
              <a:buNone/>
            </a:pPr>
            <a:r>
              <a:rPr lang="ar-IQ" dirty="0">
                <a:solidFill>
                  <a:prstClr val="black"/>
                </a:solidFill>
              </a:rPr>
              <a:t>2. تعهد خطي بخصوص بحوث الترقية الحالية, </a:t>
            </a:r>
            <a:r>
              <a:rPr lang="ar-IQ" dirty="0" smtClean="0">
                <a:solidFill>
                  <a:prstClr val="black"/>
                </a:solidFill>
              </a:rPr>
              <a:t>(وتعهد </a:t>
            </a:r>
            <a:r>
              <a:rPr lang="ar-IQ" dirty="0">
                <a:solidFill>
                  <a:prstClr val="black"/>
                </a:solidFill>
              </a:rPr>
              <a:t>آخر ببحوث الترقية السابقة إن وجدت)</a:t>
            </a:r>
            <a:endParaRPr lang="en-US" dirty="0">
              <a:solidFill>
                <a:prstClr val="black"/>
              </a:solidFill>
            </a:endParaRPr>
          </a:p>
          <a:p>
            <a:pPr marL="0" lvl="0" indent="0">
              <a:buNone/>
            </a:pPr>
            <a:r>
              <a:rPr lang="ar-IQ" dirty="0">
                <a:solidFill>
                  <a:prstClr val="black"/>
                </a:solidFill>
              </a:rPr>
              <a:t>3. الاستمارات : رقم-1-    </a:t>
            </a:r>
            <a:r>
              <a:rPr lang="ar-IQ" b="1" dirty="0">
                <a:solidFill>
                  <a:prstClr val="black"/>
                </a:solidFill>
              </a:rPr>
              <a:t>و</a:t>
            </a:r>
            <a:r>
              <a:rPr lang="ar-IQ" dirty="0">
                <a:solidFill>
                  <a:prstClr val="black"/>
                </a:solidFill>
              </a:rPr>
              <a:t>     رقم-2-      واستمارة المعلومات. </a:t>
            </a:r>
            <a:endParaRPr lang="en-US" dirty="0">
              <a:solidFill>
                <a:prstClr val="black"/>
              </a:solidFill>
            </a:endParaRPr>
          </a:p>
        </p:txBody>
      </p:sp>
    </p:spTree>
    <p:extLst>
      <p:ext uri="{BB962C8B-B14F-4D97-AF65-F5344CB8AC3E}">
        <p14:creationId xmlns:p14="http://schemas.microsoft.com/office/powerpoint/2010/main" val="175183766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tx2">
              <a:lumMod val="60000"/>
              <a:lumOff val="40000"/>
            </a:schemeClr>
          </a:solidFill>
        </p:spPr>
        <p:txBody>
          <a:bodyPr/>
          <a:lstStyle/>
          <a:p>
            <a:r>
              <a:rPr lang="ar-IQ" b="1" dirty="0" smtClean="0">
                <a:solidFill>
                  <a:srgbClr val="FFFF00"/>
                </a:solidFill>
              </a:rPr>
              <a:t>متطلبات التقديم للترقية العلمية</a:t>
            </a:r>
            <a:endParaRPr lang="ar-IQ" b="1" dirty="0">
              <a:solidFill>
                <a:srgbClr val="FFFF00"/>
              </a:solidFill>
            </a:endParaRPr>
          </a:p>
        </p:txBody>
      </p:sp>
      <p:sp>
        <p:nvSpPr>
          <p:cNvPr id="3" name="عنصر نائب للمحتوى 2"/>
          <p:cNvSpPr>
            <a:spLocks noGrp="1"/>
          </p:cNvSpPr>
          <p:nvPr>
            <p:ph idx="1"/>
          </p:nvPr>
        </p:nvSpPr>
        <p:spPr>
          <a:xfrm>
            <a:off x="539552" y="1412776"/>
            <a:ext cx="8136904" cy="4968552"/>
          </a:xfrm>
          <a:solidFill>
            <a:schemeClr val="accent2">
              <a:lumMod val="60000"/>
              <a:lumOff val="40000"/>
            </a:schemeClr>
          </a:solidFill>
        </p:spPr>
        <p:txBody>
          <a:bodyPr>
            <a:normAutofit fontScale="62500" lnSpcReduction="20000"/>
          </a:bodyPr>
          <a:lstStyle/>
          <a:p>
            <a:pPr marL="0" indent="0" algn="just">
              <a:buNone/>
            </a:pPr>
            <a:r>
              <a:rPr lang="ar-IQ" sz="5100" dirty="0" smtClean="0"/>
              <a:t>4. </a:t>
            </a:r>
            <a:r>
              <a:rPr lang="ar-IQ" sz="5100" dirty="0"/>
              <a:t>استمارة إقرار اللجنة العلمية، يدرج مقدم الطلب معلومات عن البحوث المقدمة للترقية (</a:t>
            </a:r>
            <a:r>
              <a:rPr lang="ar-IQ" sz="5100" dirty="0">
                <a:solidFill>
                  <a:srgbClr val="FFFF00"/>
                </a:solidFill>
              </a:rPr>
              <a:t>تشمل البحوث المقدمة ضمن الجدول رقم 1 وكذلك الجدول رقم 2</a:t>
            </a:r>
            <a:r>
              <a:rPr lang="ar-IQ" sz="5100" dirty="0"/>
              <a:t>).</a:t>
            </a:r>
            <a:endParaRPr lang="en-US" sz="5100" dirty="0"/>
          </a:p>
          <a:p>
            <a:pPr marL="0" indent="0" algn="just">
              <a:buNone/>
            </a:pPr>
            <a:r>
              <a:rPr lang="ar-IQ" sz="5100" dirty="0"/>
              <a:t>5. شهادة دورة طرق التدريس (للمتقدمين لمرتبة مدرس فقط</a:t>
            </a:r>
            <a:r>
              <a:rPr lang="ar-IQ" sz="5100" dirty="0" smtClean="0"/>
              <a:t>).</a:t>
            </a:r>
          </a:p>
          <a:p>
            <a:pPr marL="0" indent="0" algn="just">
              <a:buNone/>
            </a:pPr>
            <a:r>
              <a:rPr lang="ar-IQ" sz="5100" dirty="0" smtClean="0"/>
              <a:t>6. شهادة </a:t>
            </a:r>
            <a:r>
              <a:rPr lang="ar-IQ" sz="5100" dirty="0"/>
              <a:t>اختباري الحاسوب واللغة الانكليزية للمتعينين الجدد (بموجب كتاب الوزارة ق/4/6/ 9052 في 20/ 6/ 2018</a:t>
            </a:r>
            <a:r>
              <a:rPr lang="ar-IQ" sz="5100" dirty="0" smtClean="0"/>
              <a:t>).</a:t>
            </a:r>
            <a:endParaRPr lang="ar-IQ" sz="5100" dirty="0"/>
          </a:p>
          <a:p>
            <a:pPr marL="0" indent="0" algn="just">
              <a:buNone/>
            </a:pPr>
            <a:r>
              <a:rPr lang="ar-IQ" sz="5100" dirty="0" smtClean="0"/>
              <a:t>7. </a:t>
            </a:r>
            <a:r>
              <a:rPr lang="ar-IQ" sz="5100" dirty="0"/>
              <a:t>أمر جامعي بالترقية السابقة, وما يؤيد نشر البحوث المقدمة فيها, </a:t>
            </a:r>
            <a:r>
              <a:rPr lang="ar-IQ" sz="5100" b="1" dirty="0"/>
              <a:t>أو</a:t>
            </a:r>
            <a:r>
              <a:rPr lang="ar-IQ" sz="5100" dirty="0"/>
              <a:t> بالتعيين ان لم تكن هناك ترقية سابقة</a:t>
            </a:r>
            <a:r>
              <a:rPr lang="ar-IQ" sz="5100" dirty="0" smtClean="0"/>
              <a:t>.</a:t>
            </a:r>
          </a:p>
          <a:p>
            <a:pPr marL="0" indent="0" algn="just">
              <a:buNone/>
            </a:pPr>
            <a:r>
              <a:rPr lang="ar-IQ" sz="5100" dirty="0" smtClean="0"/>
              <a:t>8. كل مايؤيد النشاطات المذكورة في الجدول رقم 2 من أوامر إدارية أو مخاطبات رسمية. </a:t>
            </a:r>
            <a:endParaRPr lang="en-US" sz="5100" dirty="0"/>
          </a:p>
          <a:p>
            <a:pPr marL="0" indent="0">
              <a:buNone/>
            </a:pPr>
            <a:endParaRPr lang="ar-IQ" dirty="0"/>
          </a:p>
        </p:txBody>
      </p:sp>
    </p:spTree>
    <p:extLst>
      <p:ext uri="{BB962C8B-B14F-4D97-AF65-F5344CB8AC3E}">
        <p14:creationId xmlns:p14="http://schemas.microsoft.com/office/powerpoint/2010/main" val="360584460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graphicFrame>
        <p:nvGraphicFramePr>
          <p:cNvPr id="5" name="عنصر نائب للمحتوى 4"/>
          <p:cNvGraphicFramePr>
            <a:graphicFrameLocks noGrp="1"/>
          </p:cNvGraphicFramePr>
          <p:nvPr>
            <p:ph idx="1"/>
            <p:extLst>
              <p:ext uri="{D42A27DB-BD31-4B8C-83A1-F6EECF244321}">
                <p14:modId xmlns:p14="http://schemas.microsoft.com/office/powerpoint/2010/main" val="4188327323"/>
              </p:ext>
            </p:extLst>
          </p:nvPr>
        </p:nvGraphicFramePr>
        <p:xfrm>
          <a:off x="467544" y="404664"/>
          <a:ext cx="8208912" cy="981456"/>
        </p:xfrm>
        <a:graphic>
          <a:graphicData uri="http://schemas.openxmlformats.org/drawingml/2006/table">
            <a:tbl>
              <a:tblPr rtl="1" firstRow="1" firstCol="1" bandRow="1"/>
              <a:tblGrid>
                <a:gridCol w="8208912"/>
              </a:tblGrid>
              <a:tr h="0">
                <a:tc>
                  <a:txBody>
                    <a:bodyPr/>
                    <a:lstStyle/>
                    <a:p>
                      <a:pPr algn="ctr" rtl="1">
                        <a:lnSpc>
                          <a:spcPct val="115000"/>
                        </a:lnSpc>
                        <a:spcAft>
                          <a:spcPts val="0"/>
                        </a:spcAft>
                      </a:pPr>
                      <a:r>
                        <a:rPr lang="ar-IQ" sz="4000" b="1" dirty="0" smtClean="0">
                          <a:effectLst/>
                          <a:latin typeface="Calibri"/>
                          <a:ea typeface="Calibri"/>
                          <a:cs typeface="Arial"/>
                        </a:rPr>
                        <a:t>آلية </a:t>
                      </a:r>
                      <a:r>
                        <a:rPr lang="ar-IQ" sz="4000" b="1" dirty="0">
                          <a:effectLst/>
                          <a:latin typeface="Calibri"/>
                          <a:ea typeface="Calibri"/>
                          <a:cs typeface="Arial"/>
                        </a:rPr>
                        <a:t>التسلسل الاداري </a:t>
                      </a:r>
                      <a:r>
                        <a:rPr lang="ar-IQ" sz="4000" b="1" dirty="0" smtClean="0">
                          <a:effectLst/>
                          <a:latin typeface="Calibri"/>
                          <a:ea typeface="Calibri"/>
                          <a:cs typeface="Arial"/>
                        </a:rPr>
                        <a:t>لمعاملات الترقيات </a:t>
                      </a:r>
                      <a:r>
                        <a:rPr lang="ar-IQ" sz="4000" b="1" dirty="0">
                          <a:effectLst/>
                          <a:latin typeface="Calibri"/>
                          <a:ea typeface="Calibri"/>
                          <a:cs typeface="Arial"/>
                        </a:rPr>
                        <a:t>العلمية </a:t>
                      </a:r>
                      <a:endParaRPr lang="en-US" sz="4000" dirty="0">
                        <a:effectLst/>
                        <a:latin typeface="Calibri"/>
                        <a:ea typeface="Calibri"/>
                        <a:cs typeface="Arial"/>
                      </a:endParaRPr>
                    </a:p>
                    <a:p>
                      <a:pPr algn="ctr" rtl="1">
                        <a:lnSpc>
                          <a:spcPct val="115000"/>
                        </a:lnSpc>
                        <a:spcAft>
                          <a:spcPts val="0"/>
                        </a:spcAft>
                      </a:pPr>
                      <a:r>
                        <a:rPr lang="ar-IQ" sz="1600" dirty="0">
                          <a:effectLst/>
                          <a:latin typeface="Calibri"/>
                          <a:ea typeface="Calibri"/>
                          <a:cs typeface="Arial"/>
                        </a:rPr>
                        <a:t> </a:t>
                      </a:r>
                      <a:endParaRPr lang="en-US" sz="11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r>
            </a:tbl>
          </a:graphicData>
        </a:graphic>
      </p:graphicFrame>
      <p:graphicFrame>
        <p:nvGraphicFramePr>
          <p:cNvPr id="6" name="جدول 5"/>
          <p:cNvGraphicFramePr>
            <a:graphicFrameLocks noGrp="1"/>
          </p:cNvGraphicFramePr>
          <p:nvPr>
            <p:extLst>
              <p:ext uri="{D42A27DB-BD31-4B8C-83A1-F6EECF244321}">
                <p14:modId xmlns:p14="http://schemas.microsoft.com/office/powerpoint/2010/main" val="953476612"/>
              </p:ext>
            </p:extLst>
          </p:nvPr>
        </p:nvGraphicFramePr>
        <p:xfrm>
          <a:off x="1547664" y="1700808"/>
          <a:ext cx="5702935" cy="1121664"/>
        </p:xfrm>
        <a:graphic>
          <a:graphicData uri="http://schemas.openxmlformats.org/drawingml/2006/table">
            <a:tbl>
              <a:tblPr rtl="1" firstRow="1" firstCol="1" bandRow="1"/>
              <a:tblGrid>
                <a:gridCol w="5702935"/>
              </a:tblGrid>
              <a:tr h="0">
                <a:tc>
                  <a:txBody>
                    <a:bodyPr/>
                    <a:lstStyle/>
                    <a:p>
                      <a:pPr algn="ctr" rtl="1">
                        <a:lnSpc>
                          <a:spcPct val="115000"/>
                        </a:lnSpc>
                        <a:spcAft>
                          <a:spcPts val="0"/>
                        </a:spcAft>
                      </a:pPr>
                      <a:r>
                        <a:rPr lang="ar-IQ" sz="2400" b="1" dirty="0" smtClean="0">
                          <a:effectLst/>
                          <a:latin typeface="Calibri"/>
                          <a:ea typeface="Calibri"/>
                          <a:cs typeface="Arial"/>
                        </a:rPr>
                        <a:t>أولاً: تعتمد </a:t>
                      </a:r>
                      <a:r>
                        <a:rPr lang="ar-IQ" sz="2400" b="1" dirty="0">
                          <a:effectLst/>
                          <a:latin typeface="Calibri"/>
                          <a:ea typeface="Calibri"/>
                          <a:cs typeface="Arial"/>
                        </a:rPr>
                        <a:t>آلية التسلسل الاداري الآتية لمعاملات الترقية العلمية الى مرتبة </a:t>
                      </a:r>
                      <a:r>
                        <a:rPr lang="ar-IQ" sz="2400" b="1" dirty="0">
                          <a:solidFill>
                            <a:srgbClr val="FF0000"/>
                          </a:solidFill>
                          <a:effectLst/>
                          <a:latin typeface="Calibri"/>
                          <a:ea typeface="Calibri"/>
                          <a:cs typeface="Arial"/>
                        </a:rPr>
                        <a:t>مدرس وأستاذ مساعد</a:t>
                      </a:r>
                      <a:endParaRPr lang="en-US" sz="2400" b="1" dirty="0">
                        <a:solidFill>
                          <a:srgbClr val="FF0000"/>
                        </a:solidFill>
                        <a:effectLst/>
                        <a:latin typeface="Calibri"/>
                        <a:ea typeface="Calibri"/>
                        <a:cs typeface="Arial"/>
                      </a:endParaRPr>
                    </a:p>
                    <a:p>
                      <a:pPr algn="ctr" rtl="1">
                        <a:lnSpc>
                          <a:spcPct val="115000"/>
                        </a:lnSpc>
                        <a:spcAft>
                          <a:spcPts val="0"/>
                        </a:spcAft>
                      </a:pPr>
                      <a:r>
                        <a:rPr lang="ar-IQ" sz="1600" dirty="0">
                          <a:effectLst/>
                          <a:latin typeface="Calibri"/>
                          <a:ea typeface="Calibri"/>
                          <a:cs typeface="Arial"/>
                        </a:rPr>
                        <a:t> </a:t>
                      </a:r>
                      <a:endParaRPr lang="en-US" sz="11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r>
            </a:tbl>
          </a:graphicData>
        </a:graphic>
      </p:graphicFrame>
      <p:sp>
        <p:nvSpPr>
          <p:cNvPr id="7" name="مستطيل 6"/>
          <p:cNvSpPr/>
          <p:nvPr/>
        </p:nvSpPr>
        <p:spPr>
          <a:xfrm>
            <a:off x="611560" y="3140968"/>
            <a:ext cx="7992887" cy="3539430"/>
          </a:xfrm>
          <a:prstGeom prst="rect">
            <a:avLst/>
          </a:prstGeom>
          <a:solidFill>
            <a:schemeClr val="accent3">
              <a:lumMod val="75000"/>
            </a:schemeClr>
          </a:solidFill>
        </p:spPr>
        <p:txBody>
          <a:bodyPr wrap="square">
            <a:spAutoFit/>
          </a:bodyPr>
          <a:lstStyle/>
          <a:p>
            <a:pPr lvl="0" algn="just"/>
            <a:r>
              <a:rPr lang="ar-IQ" sz="3200" dirty="0" smtClean="0"/>
              <a:t>1. طلب </a:t>
            </a:r>
            <a:r>
              <a:rPr lang="ar-IQ" sz="3200" dirty="0"/>
              <a:t>خطي بترويج معاملة الترقية يقدم الى رئيس القسم، ويرفق مع الطلب كافة المتطلبات </a:t>
            </a:r>
            <a:r>
              <a:rPr lang="ar-IQ" sz="3200" dirty="0" smtClean="0"/>
              <a:t>الأساسية (بضمنها إقرار اللجنة العلمية).</a:t>
            </a:r>
            <a:endParaRPr lang="en-US" sz="3200" dirty="0"/>
          </a:p>
          <a:p>
            <a:pPr lvl="0" algn="just"/>
            <a:r>
              <a:rPr lang="ar-IQ" sz="3200" dirty="0" smtClean="0"/>
              <a:t>2. ترسل المعاملة من </a:t>
            </a:r>
            <a:r>
              <a:rPr lang="ar-IQ" sz="3200" dirty="0"/>
              <a:t>قبل رئيس القسم </a:t>
            </a:r>
            <a:r>
              <a:rPr lang="ar-IQ" sz="3200" dirty="0" smtClean="0"/>
              <a:t>(بكافة </a:t>
            </a:r>
            <a:r>
              <a:rPr lang="ar-IQ" sz="3200" dirty="0"/>
              <a:t>مرفقاتها) الى لجنة الترقيات العلمية في الكلية بمذكرة </a:t>
            </a:r>
            <a:r>
              <a:rPr lang="ar-IQ" sz="3200" dirty="0" smtClean="0"/>
              <a:t>داخلية (أو بهامش رئيس القسم). </a:t>
            </a:r>
            <a:endParaRPr lang="en-US" sz="3200" dirty="0"/>
          </a:p>
          <a:p>
            <a:pPr lvl="0"/>
            <a:endParaRPr lang="en-US" sz="3200" b="1" dirty="0">
              <a:solidFill>
                <a:srgbClr val="FFFF00"/>
              </a:solidFill>
            </a:endParaRPr>
          </a:p>
        </p:txBody>
      </p:sp>
    </p:spTree>
    <p:extLst>
      <p:ext uri="{BB962C8B-B14F-4D97-AF65-F5344CB8AC3E}">
        <p14:creationId xmlns:p14="http://schemas.microsoft.com/office/powerpoint/2010/main" val="34484227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404664"/>
            <a:ext cx="8229600" cy="6048672"/>
          </a:xfrm>
          <a:solidFill>
            <a:schemeClr val="accent2">
              <a:lumMod val="60000"/>
              <a:lumOff val="40000"/>
            </a:schemeClr>
          </a:solidFill>
        </p:spPr>
        <p:txBody>
          <a:bodyPr>
            <a:noAutofit/>
          </a:bodyPr>
          <a:lstStyle/>
          <a:p>
            <a:pPr marL="0" lvl="0" indent="0" algn="just">
              <a:lnSpc>
                <a:spcPct val="115000"/>
              </a:lnSpc>
              <a:buNone/>
            </a:pPr>
            <a:r>
              <a:rPr lang="ar-IQ" sz="2800" dirty="0" smtClean="0">
                <a:ea typeface="Calibri"/>
              </a:rPr>
              <a:t>3</a:t>
            </a:r>
            <a:r>
              <a:rPr lang="ar-IQ" sz="4000" dirty="0" smtClean="0">
                <a:ea typeface="Calibri"/>
              </a:rPr>
              <a:t>. تقوم </a:t>
            </a:r>
            <a:r>
              <a:rPr lang="ar-IQ" sz="4000" dirty="0">
                <a:ea typeface="Calibri"/>
              </a:rPr>
              <a:t>لجنة الترقيات العلمية في الكلية بتدقيق المعاملة ومن ثم إدخالها ضمن محضر لجنة الترقيات العلمية متضمنة مقترحات للمقيمين (في حالة عدم وجود نواقص، أو اعادتها الى القسم المعني في حالة وجود نواقص لغرض استكمالها)، ومن ثم </a:t>
            </a:r>
            <a:r>
              <a:rPr lang="ar-IQ" sz="4000" b="1" dirty="0">
                <a:solidFill>
                  <a:srgbClr val="FFFF00"/>
                </a:solidFill>
                <a:ea typeface="Calibri"/>
              </a:rPr>
              <a:t>يقوم رئيس لجنة الترقيات العلمية في الكلية (حصراً)</a:t>
            </a:r>
            <a:r>
              <a:rPr lang="ar-IQ" sz="4000" dirty="0">
                <a:ea typeface="Calibri"/>
              </a:rPr>
              <a:t> باختيار المقيمين وارسال البحوث اليهم ومتابعة ردودهم</a:t>
            </a:r>
            <a:r>
              <a:rPr lang="ar-IQ" sz="4000" dirty="0" smtClean="0">
                <a:ea typeface="Calibri"/>
              </a:rPr>
              <a:t>.</a:t>
            </a:r>
            <a:endParaRPr lang="en-US" sz="4000" dirty="0">
              <a:ea typeface="Calibri"/>
              <a:cs typeface="Arial"/>
            </a:endParaRPr>
          </a:p>
          <a:p>
            <a:pPr marL="0" lvl="0" indent="0" algn="just">
              <a:lnSpc>
                <a:spcPct val="115000"/>
              </a:lnSpc>
              <a:buNone/>
            </a:pPr>
            <a:endParaRPr lang="en-US" sz="2800" dirty="0">
              <a:ea typeface="Calibri"/>
              <a:cs typeface="Arial"/>
            </a:endParaRPr>
          </a:p>
          <a:p>
            <a:pPr marL="0" lvl="0" indent="0" algn="just">
              <a:lnSpc>
                <a:spcPct val="115000"/>
              </a:lnSpc>
              <a:buNone/>
            </a:pPr>
            <a:endParaRPr lang="en-US" sz="2800" dirty="0">
              <a:ea typeface="Calibri"/>
              <a:cs typeface="Arial"/>
            </a:endParaRPr>
          </a:p>
        </p:txBody>
      </p:sp>
    </p:spTree>
    <p:extLst>
      <p:ext uri="{BB962C8B-B14F-4D97-AF65-F5344CB8AC3E}">
        <p14:creationId xmlns:p14="http://schemas.microsoft.com/office/powerpoint/2010/main" val="2964655360"/>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404664"/>
            <a:ext cx="8229600" cy="6048672"/>
          </a:xfrm>
          <a:solidFill>
            <a:schemeClr val="accent2">
              <a:lumMod val="60000"/>
              <a:lumOff val="40000"/>
            </a:schemeClr>
          </a:solidFill>
        </p:spPr>
        <p:txBody>
          <a:bodyPr>
            <a:noAutofit/>
          </a:bodyPr>
          <a:lstStyle/>
          <a:p>
            <a:pPr marL="0" lvl="0" indent="0" algn="just">
              <a:lnSpc>
                <a:spcPct val="115000"/>
              </a:lnSpc>
              <a:buNone/>
            </a:pPr>
            <a:r>
              <a:rPr lang="ar-IQ" sz="2800" dirty="0" smtClean="0">
                <a:ea typeface="Calibri"/>
              </a:rPr>
              <a:t>4</a:t>
            </a:r>
            <a:r>
              <a:rPr lang="ar-IQ" sz="3600" dirty="0" smtClean="0">
                <a:ea typeface="Calibri"/>
              </a:rPr>
              <a:t>. تدخل </a:t>
            </a:r>
            <a:r>
              <a:rPr lang="ar-IQ" sz="3600" dirty="0">
                <a:ea typeface="Calibri"/>
              </a:rPr>
              <a:t>نتائج التقييم المرسلة من قبل المقيمين (بعد استكمالها كلياً) في محضر لجنة الترقيات العلمية في الكلية، وفي حالة عدم استكمال شروط الترقيات العلمية وفق تقييمات المقيمين يقوم رئيس اللجنة بتبليغ نتائج التقييم لصاحب الترقية بكتاب رسمي، أما في حالة استكمال شروط الترقيات العلمية وفق تقييمات المقيمين فيقوم عميد الكلية بتأشير إدخالها في محضر مجلس الكلية للتوصية بالترقية ومن ثم إرسالها الى رئاسة الجامعة</a:t>
            </a:r>
            <a:r>
              <a:rPr lang="ar-IQ" sz="3600" dirty="0" smtClean="0">
                <a:ea typeface="Calibri"/>
              </a:rPr>
              <a:t>.</a:t>
            </a:r>
          </a:p>
          <a:p>
            <a:pPr marL="0" lvl="0" indent="0" algn="just">
              <a:lnSpc>
                <a:spcPct val="115000"/>
              </a:lnSpc>
              <a:buNone/>
            </a:pPr>
            <a:endParaRPr lang="en-US" sz="2800" dirty="0">
              <a:ea typeface="Calibri"/>
              <a:cs typeface="Arial"/>
            </a:endParaRPr>
          </a:p>
          <a:p>
            <a:pPr marL="0" lvl="0" indent="0" algn="just">
              <a:lnSpc>
                <a:spcPct val="115000"/>
              </a:lnSpc>
              <a:buNone/>
            </a:pPr>
            <a:endParaRPr lang="en-US" sz="2800" dirty="0">
              <a:ea typeface="Calibri"/>
              <a:cs typeface="Arial"/>
            </a:endParaRPr>
          </a:p>
        </p:txBody>
      </p:sp>
    </p:spTree>
    <p:extLst>
      <p:ext uri="{BB962C8B-B14F-4D97-AF65-F5344CB8AC3E}">
        <p14:creationId xmlns:p14="http://schemas.microsoft.com/office/powerpoint/2010/main" val="3054453918"/>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2754</TotalTime>
  <Words>1716</Words>
  <Application>Microsoft Office PowerPoint</Application>
  <PresentationFormat>عرض على الشاشة (3:4)‏</PresentationFormat>
  <Paragraphs>144</Paragraphs>
  <Slides>33</Slides>
  <Notes>3</Notes>
  <HiddenSlides>0</HiddenSlides>
  <MMClips>0</MMClips>
  <ScaleCrop>false</ScaleCrop>
  <HeadingPairs>
    <vt:vector size="4" baseType="variant">
      <vt:variant>
        <vt:lpstr>نسق</vt:lpstr>
      </vt:variant>
      <vt:variant>
        <vt:i4>4</vt:i4>
      </vt:variant>
      <vt:variant>
        <vt:lpstr>عناوين الشرائح</vt:lpstr>
      </vt:variant>
      <vt:variant>
        <vt:i4>33</vt:i4>
      </vt:variant>
    </vt:vector>
  </HeadingPairs>
  <TitlesOfParts>
    <vt:vector size="37" baseType="lpstr">
      <vt:lpstr>سمة Office</vt:lpstr>
      <vt:lpstr>4_سمة Office</vt:lpstr>
      <vt:lpstr>5_سمة Office</vt:lpstr>
      <vt:lpstr>6_سمة Office</vt:lpstr>
      <vt:lpstr>عرض تقديمي في PowerPoint</vt:lpstr>
      <vt:lpstr>عرض تقديمي في PowerPoint</vt:lpstr>
      <vt:lpstr>عرض تقديمي في PowerPoint</vt:lpstr>
      <vt:lpstr>متطلبات التقديم للترقية العلمية</vt:lpstr>
      <vt:lpstr>مرفقات طلب التقديم للترقية العلمية</vt:lpstr>
      <vt:lpstr>متطلبات التقديم للترقية العلمية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مصطلحات مهمة وردت في تعليمات الترقيات العلمية  167 لسنة 2017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تفاصيل الجدول رقم (2)</vt:lpstr>
      <vt:lpstr>عرض تقديمي في PowerPoint</vt:lpstr>
      <vt:lpstr>عرض تقديمي في PowerPoint</vt:lpstr>
      <vt:lpstr>عرض تقديمي في PowerPoint</vt:lpstr>
      <vt:lpstr>نقاط إضافية</vt:lpstr>
      <vt:lpstr>نقاط إضافية</vt:lpstr>
      <vt:lpstr>شروط البحوث المقدمة</vt:lpstr>
      <vt:lpstr> أن يكون أحدها منفرداً على الأقل لكافة المراتب العلمية (إلا ما ذكر في المادة 24 من هذه التعليمات)</vt:lpstr>
      <vt:lpstr>أنواع أخرى(تعامل معاملة البحوث المقدمة)</vt:lpstr>
      <vt:lpstr>عرض تقديمي في PowerPoint</vt:lpstr>
      <vt:lpstr>شروط الإستلال</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قسم الشؤون العلمية</dc:title>
  <dc:creator>jawad same</dc:creator>
  <cp:lastModifiedBy>AL-Shamile</cp:lastModifiedBy>
  <cp:revision>279</cp:revision>
  <dcterms:created xsi:type="dcterms:W3CDTF">2014-09-15T06:50:51Z</dcterms:created>
  <dcterms:modified xsi:type="dcterms:W3CDTF">2018-12-22T17:29:50Z</dcterms:modified>
</cp:coreProperties>
</file>