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sldIdLst>
    <p:sldId id="355" r:id="rId3"/>
    <p:sldId id="325" r:id="rId4"/>
    <p:sldId id="354" r:id="rId5"/>
    <p:sldId id="265" r:id="rId6"/>
    <p:sldId id="257" r:id="rId7"/>
    <p:sldId id="258" r:id="rId8"/>
    <p:sldId id="327" r:id="rId9"/>
    <p:sldId id="266" r:id="rId10"/>
    <p:sldId id="264" r:id="rId11"/>
    <p:sldId id="328" r:id="rId12"/>
    <p:sldId id="329" r:id="rId13"/>
    <p:sldId id="259" r:id="rId14"/>
    <p:sldId id="260" r:id="rId15"/>
    <p:sldId id="330" r:id="rId16"/>
    <p:sldId id="271" r:id="rId17"/>
    <p:sldId id="331" r:id="rId18"/>
    <p:sldId id="272" r:id="rId19"/>
    <p:sldId id="332" r:id="rId20"/>
    <p:sldId id="273" r:id="rId21"/>
    <p:sldId id="341" r:id="rId22"/>
    <p:sldId id="274" r:id="rId23"/>
    <p:sldId id="333" r:id="rId24"/>
    <p:sldId id="275" r:id="rId25"/>
    <p:sldId id="276" r:id="rId26"/>
    <p:sldId id="277" r:id="rId27"/>
    <p:sldId id="335" r:id="rId28"/>
    <p:sldId id="334" r:id="rId29"/>
    <p:sldId id="278" r:id="rId30"/>
    <p:sldId id="279" r:id="rId31"/>
    <p:sldId id="336" r:id="rId32"/>
    <p:sldId id="280" r:id="rId33"/>
    <p:sldId id="281" r:id="rId34"/>
    <p:sldId id="337" r:id="rId35"/>
    <p:sldId id="282" r:id="rId36"/>
    <p:sldId id="283" r:id="rId37"/>
    <p:sldId id="338" r:id="rId38"/>
    <p:sldId id="342" r:id="rId39"/>
    <p:sldId id="344" r:id="rId40"/>
    <p:sldId id="345" r:id="rId41"/>
    <p:sldId id="346" r:id="rId42"/>
    <p:sldId id="347" r:id="rId43"/>
    <p:sldId id="348" r:id="rId44"/>
    <p:sldId id="349" r:id="rId45"/>
    <p:sldId id="350" r:id="rId46"/>
    <p:sldId id="351" r:id="rId47"/>
    <p:sldId id="352" r:id="rId48"/>
    <p:sldId id="288" r:id="rId49"/>
    <p:sldId id="289" r:id="rId50"/>
    <p:sldId id="290" r:id="rId51"/>
    <p:sldId id="291" r:id="rId52"/>
    <p:sldId id="292" r:id="rId53"/>
    <p:sldId id="293" r:id="rId54"/>
    <p:sldId id="296" r:id="rId55"/>
    <p:sldId id="297" r:id="rId56"/>
    <p:sldId id="300"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59" autoAdjust="0"/>
    <p:restoredTop sz="94662" autoAdjust="0"/>
  </p:normalViewPr>
  <p:slideViewPr>
    <p:cSldViewPr>
      <p:cViewPr varScale="1">
        <p:scale>
          <a:sx n="84" d="100"/>
          <a:sy n="84" d="100"/>
        </p:scale>
        <p:origin x="1589" y="77"/>
      </p:cViewPr>
      <p:guideLst>
        <p:guide orient="horz" pos="2160"/>
        <p:guide pos="2880"/>
      </p:guideLst>
    </p:cSldViewPr>
  </p:slideViewPr>
  <p:notesTextViewPr>
    <p:cViewPr>
      <p:scale>
        <a:sx n="1" d="1"/>
        <a:sy n="1" d="1"/>
      </p:scale>
      <p:origin x="0" y="0"/>
    </p:cViewPr>
  </p:notesTextViewPr>
  <p:sorterViewPr>
    <p:cViewPr>
      <p:scale>
        <a:sx n="100" d="100"/>
        <a:sy n="100" d="100"/>
      </p:scale>
      <p:origin x="0" y="319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BC9F32-E3F2-4E25-A4A6-DDFEC2A52FE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EA8A2B21-4E5E-43FA-9323-A16BDBB6EE02}">
      <dgm:prSet phldrT="[Text]"/>
      <dgm:spPr/>
      <dgm:t>
        <a:bodyPr/>
        <a:lstStyle/>
        <a:p>
          <a:r>
            <a:rPr lang="en-US" dirty="0" smtClean="0"/>
            <a:t>Curriculum   </a:t>
          </a:r>
          <a:endParaRPr lang="en-US" dirty="0"/>
        </a:p>
      </dgm:t>
    </dgm:pt>
    <dgm:pt modelId="{9D10E080-D1AC-48FF-89AE-184D01792894}" type="parTrans" cxnId="{7CC10B10-7781-44CC-94BE-C755505FABC3}">
      <dgm:prSet/>
      <dgm:spPr/>
      <dgm:t>
        <a:bodyPr/>
        <a:lstStyle/>
        <a:p>
          <a:endParaRPr lang="en-US"/>
        </a:p>
      </dgm:t>
    </dgm:pt>
    <dgm:pt modelId="{39FC68E2-4908-4352-B7CF-4C7773C578C7}" type="sibTrans" cxnId="{7CC10B10-7781-44CC-94BE-C755505FABC3}">
      <dgm:prSet/>
      <dgm:spPr/>
      <dgm:t>
        <a:bodyPr/>
        <a:lstStyle/>
        <a:p>
          <a:endParaRPr lang="en-US"/>
        </a:p>
      </dgm:t>
    </dgm:pt>
    <dgm:pt modelId="{968DC3D2-8C75-4628-8567-22ECD31CE73A}">
      <dgm:prSet phldrT="[Text]"/>
      <dgm:spPr/>
      <dgm:t>
        <a:bodyPr/>
        <a:lstStyle/>
        <a:p>
          <a:r>
            <a:rPr lang="en-US" dirty="0" smtClean="0"/>
            <a:t>Hidden </a:t>
          </a:r>
          <a:endParaRPr lang="en-US" dirty="0"/>
        </a:p>
      </dgm:t>
    </dgm:pt>
    <dgm:pt modelId="{37FB7CB1-2F33-4003-AA6E-02BE9EFD9A81}" type="parTrans" cxnId="{38A5917A-7768-47AD-8BBF-6D0BBABC67D2}">
      <dgm:prSet/>
      <dgm:spPr/>
      <dgm:t>
        <a:bodyPr/>
        <a:lstStyle/>
        <a:p>
          <a:endParaRPr lang="en-US"/>
        </a:p>
      </dgm:t>
    </dgm:pt>
    <dgm:pt modelId="{65F3B0B4-D77C-4B28-915D-CA19B10085FA}" type="sibTrans" cxnId="{38A5917A-7768-47AD-8BBF-6D0BBABC67D2}">
      <dgm:prSet/>
      <dgm:spPr/>
      <dgm:t>
        <a:bodyPr/>
        <a:lstStyle/>
        <a:p>
          <a:endParaRPr lang="en-US"/>
        </a:p>
      </dgm:t>
    </dgm:pt>
    <dgm:pt modelId="{0D92A5DC-1D5E-41A9-A5F8-11B4DA638CE6}">
      <dgm:prSet/>
      <dgm:spPr/>
      <dgm:t>
        <a:bodyPr/>
        <a:lstStyle/>
        <a:p>
          <a:r>
            <a:rPr lang="en-US" dirty="0" smtClean="0"/>
            <a:t>Official </a:t>
          </a:r>
          <a:endParaRPr lang="en-US" dirty="0"/>
        </a:p>
      </dgm:t>
    </dgm:pt>
    <dgm:pt modelId="{A539D867-7CC0-497F-91F5-5CE90692E014}" type="parTrans" cxnId="{1BD76FD5-7E68-4152-8C80-959506557B3E}">
      <dgm:prSet/>
      <dgm:spPr/>
      <dgm:t>
        <a:bodyPr/>
        <a:lstStyle/>
        <a:p>
          <a:endParaRPr lang="en-US"/>
        </a:p>
      </dgm:t>
    </dgm:pt>
    <dgm:pt modelId="{7D747D20-4E17-4979-9EC9-1B3CFEE8979A}" type="sibTrans" cxnId="{1BD76FD5-7E68-4152-8C80-959506557B3E}">
      <dgm:prSet/>
      <dgm:spPr/>
      <dgm:t>
        <a:bodyPr/>
        <a:lstStyle/>
        <a:p>
          <a:endParaRPr lang="en-US"/>
        </a:p>
      </dgm:t>
    </dgm:pt>
    <dgm:pt modelId="{AE5CF884-DDE8-48E0-8EE6-CF0C4AA9090E}" type="pres">
      <dgm:prSet presAssocID="{51BC9F32-E3F2-4E25-A4A6-DDFEC2A52FE0}" presName="diagram" presStyleCnt="0">
        <dgm:presLayoutVars>
          <dgm:chPref val="1"/>
          <dgm:dir/>
          <dgm:animOne val="branch"/>
          <dgm:animLvl val="lvl"/>
          <dgm:resizeHandles val="exact"/>
        </dgm:presLayoutVars>
      </dgm:prSet>
      <dgm:spPr/>
      <dgm:t>
        <a:bodyPr/>
        <a:lstStyle/>
        <a:p>
          <a:endParaRPr lang="en-US"/>
        </a:p>
      </dgm:t>
    </dgm:pt>
    <dgm:pt modelId="{C66779F1-FF46-4F71-9EFC-3EBB7C8DFE72}" type="pres">
      <dgm:prSet presAssocID="{EA8A2B21-4E5E-43FA-9323-A16BDBB6EE02}" presName="root1" presStyleCnt="0"/>
      <dgm:spPr/>
    </dgm:pt>
    <dgm:pt modelId="{1E4D6158-71E5-423B-9323-B8691C949E28}" type="pres">
      <dgm:prSet presAssocID="{EA8A2B21-4E5E-43FA-9323-A16BDBB6EE02}" presName="LevelOneTextNode" presStyleLbl="node0" presStyleIdx="0" presStyleCnt="1">
        <dgm:presLayoutVars>
          <dgm:chPref val="3"/>
        </dgm:presLayoutVars>
      </dgm:prSet>
      <dgm:spPr/>
      <dgm:t>
        <a:bodyPr/>
        <a:lstStyle/>
        <a:p>
          <a:endParaRPr lang="en-US"/>
        </a:p>
      </dgm:t>
    </dgm:pt>
    <dgm:pt modelId="{4C7B93D9-09D6-4CE5-BFF9-BD488DEAEA9A}" type="pres">
      <dgm:prSet presAssocID="{EA8A2B21-4E5E-43FA-9323-A16BDBB6EE02}" presName="level2hierChild" presStyleCnt="0"/>
      <dgm:spPr/>
    </dgm:pt>
    <dgm:pt modelId="{45EE0811-EC0C-48AF-A876-28532C029C3A}" type="pres">
      <dgm:prSet presAssocID="{A539D867-7CC0-497F-91F5-5CE90692E014}" presName="conn2-1" presStyleLbl="parChTrans1D2" presStyleIdx="0" presStyleCnt="2"/>
      <dgm:spPr/>
      <dgm:t>
        <a:bodyPr/>
        <a:lstStyle/>
        <a:p>
          <a:endParaRPr lang="en-US"/>
        </a:p>
      </dgm:t>
    </dgm:pt>
    <dgm:pt modelId="{AD2E1FCE-3700-4AD4-88F4-A1DA0BF87CBB}" type="pres">
      <dgm:prSet presAssocID="{A539D867-7CC0-497F-91F5-5CE90692E014}" presName="connTx" presStyleLbl="parChTrans1D2" presStyleIdx="0" presStyleCnt="2"/>
      <dgm:spPr/>
      <dgm:t>
        <a:bodyPr/>
        <a:lstStyle/>
        <a:p>
          <a:endParaRPr lang="en-US"/>
        </a:p>
      </dgm:t>
    </dgm:pt>
    <dgm:pt modelId="{A38EDFE5-CBE9-4D7C-A7A7-3DB91A06E156}" type="pres">
      <dgm:prSet presAssocID="{0D92A5DC-1D5E-41A9-A5F8-11B4DA638CE6}" presName="root2" presStyleCnt="0"/>
      <dgm:spPr/>
    </dgm:pt>
    <dgm:pt modelId="{507C08AB-AA46-45B8-B8F5-C48ED6E64F5B}" type="pres">
      <dgm:prSet presAssocID="{0D92A5DC-1D5E-41A9-A5F8-11B4DA638CE6}" presName="LevelTwoTextNode" presStyleLbl="node2" presStyleIdx="0" presStyleCnt="2">
        <dgm:presLayoutVars>
          <dgm:chPref val="3"/>
        </dgm:presLayoutVars>
      </dgm:prSet>
      <dgm:spPr/>
      <dgm:t>
        <a:bodyPr/>
        <a:lstStyle/>
        <a:p>
          <a:endParaRPr lang="en-US"/>
        </a:p>
      </dgm:t>
    </dgm:pt>
    <dgm:pt modelId="{073DBB66-9103-4CF6-8016-72AF3F86C8BE}" type="pres">
      <dgm:prSet presAssocID="{0D92A5DC-1D5E-41A9-A5F8-11B4DA638CE6}" presName="level3hierChild" presStyleCnt="0"/>
      <dgm:spPr/>
    </dgm:pt>
    <dgm:pt modelId="{BA4D6F5C-6571-4F7F-B17F-C9305A2BF5ED}" type="pres">
      <dgm:prSet presAssocID="{37FB7CB1-2F33-4003-AA6E-02BE9EFD9A81}" presName="conn2-1" presStyleLbl="parChTrans1D2" presStyleIdx="1" presStyleCnt="2"/>
      <dgm:spPr/>
      <dgm:t>
        <a:bodyPr/>
        <a:lstStyle/>
        <a:p>
          <a:endParaRPr lang="en-US"/>
        </a:p>
      </dgm:t>
    </dgm:pt>
    <dgm:pt modelId="{651C3E39-FEED-4230-8A57-F89ADF54B52F}" type="pres">
      <dgm:prSet presAssocID="{37FB7CB1-2F33-4003-AA6E-02BE9EFD9A81}" presName="connTx" presStyleLbl="parChTrans1D2" presStyleIdx="1" presStyleCnt="2"/>
      <dgm:spPr/>
      <dgm:t>
        <a:bodyPr/>
        <a:lstStyle/>
        <a:p>
          <a:endParaRPr lang="en-US"/>
        </a:p>
      </dgm:t>
    </dgm:pt>
    <dgm:pt modelId="{7AA2454B-0E6E-4F1F-979A-D18DACF873E1}" type="pres">
      <dgm:prSet presAssocID="{968DC3D2-8C75-4628-8567-22ECD31CE73A}" presName="root2" presStyleCnt="0"/>
      <dgm:spPr/>
    </dgm:pt>
    <dgm:pt modelId="{071D0171-2715-479B-ADB4-658C5A605EEB}" type="pres">
      <dgm:prSet presAssocID="{968DC3D2-8C75-4628-8567-22ECD31CE73A}" presName="LevelTwoTextNode" presStyleLbl="node2" presStyleIdx="1" presStyleCnt="2">
        <dgm:presLayoutVars>
          <dgm:chPref val="3"/>
        </dgm:presLayoutVars>
      </dgm:prSet>
      <dgm:spPr/>
      <dgm:t>
        <a:bodyPr/>
        <a:lstStyle/>
        <a:p>
          <a:endParaRPr lang="en-US"/>
        </a:p>
      </dgm:t>
    </dgm:pt>
    <dgm:pt modelId="{19A4EA2C-5FDA-4FE9-BD4B-7E5FD4BFCC78}" type="pres">
      <dgm:prSet presAssocID="{968DC3D2-8C75-4628-8567-22ECD31CE73A}" presName="level3hierChild" presStyleCnt="0"/>
      <dgm:spPr/>
    </dgm:pt>
  </dgm:ptLst>
  <dgm:cxnLst>
    <dgm:cxn modelId="{38A5917A-7768-47AD-8BBF-6D0BBABC67D2}" srcId="{EA8A2B21-4E5E-43FA-9323-A16BDBB6EE02}" destId="{968DC3D2-8C75-4628-8567-22ECD31CE73A}" srcOrd="1" destOrd="0" parTransId="{37FB7CB1-2F33-4003-AA6E-02BE9EFD9A81}" sibTransId="{65F3B0B4-D77C-4B28-915D-CA19B10085FA}"/>
    <dgm:cxn modelId="{AE94B788-89D3-4332-863C-4FFB877AE413}" type="presOf" srcId="{968DC3D2-8C75-4628-8567-22ECD31CE73A}" destId="{071D0171-2715-479B-ADB4-658C5A605EEB}" srcOrd="0" destOrd="0" presId="urn:microsoft.com/office/officeart/2005/8/layout/hierarchy2"/>
    <dgm:cxn modelId="{4F72B9A4-2CF0-46A5-ABCF-2A823D968964}" type="presOf" srcId="{0D92A5DC-1D5E-41A9-A5F8-11B4DA638CE6}" destId="{507C08AB-AA46-45B8-B8F5-C48ED6E64F5B}" srcOrd="0" destOrd="0" presId="urn:microsoft.com/office/officeart/2005/8/layout/hierarchy2"/>
    <dgm:cxn modelId="{14AD57D1-2D39-4528-9F92-E313B4CABF6B}" type="presOf" srcId="{EA8A2B21-4E5E-43FA-9323-A16BDBB6EE02}" destId="{1E4D6158-71E5-423B-9323-B8691C949E28}" srcOrd="0" destOrd="0" presId="urn:microsoft.com/office/officeart/2005/8/layout/hierarchy2"/>
    <dgm:cxn modelId="{60A9F1F9-4878-4534-99D9-F840D2C7EB28}" type="presOf" srcId="{A539D867-7CC0-497F-91F5-5CE90692E014}" destId="{AD2E1FCE-3700-4AD4-88F4-A1DA0BF87CBB}" srcOrd="1" destOrd="0" presId="urn:microsoft.com/office/officeart/2005/8/layout/hierarchy2"/>
    <dgm:cxn modelId="{DF0114D3-33B7-4CDD-A5AF-93D06CE3F564}" type="presOf" srcId="{37FB7CB1-2F33-4003-AA6E-02BE9EFD9A81}" destId="{651C3E39-FEED-4230-8A57-F89ADF54B52F}" srcOrd="1" destOrd="0" presId="urn:microsoft.com/office/officeart/2005/8/layout/hierarchy2"/>
    <dgm:cxn modelId="{BC72B0DF-C6DC-4BF0-9C40-7FF04ADAB161}" type="presOf" srcId="{A539D867-7CC0-497F-91F5-5CE90692E014}" destId="{45EE0811-EC0C-48AF-A876-28532C029C3A}" srcOrd="0" destOrd="0" presId="urn:microsoft.com/office/officeart/2005/8/layout/hierarchy2"/>
    <dgm:cxn modelId="{6EC64703-55B3-4306-8087-23179FDF2B0D}" type="presOf" srcId="{37FB7CB1-2F33-4003-AA6E-02BE9EFD9A81}" destId="{BA4D6F5C-6571-4F7F-B17F-C9305A2BF5ED}" srcOrd="0" destOrd="0" presId="urn:microsoft.com/office/officeart/2005/8/layout/hierarchy2"/>
    <dgm:cxn modelId="{7CC10B10-7781-44CC-94BE-C755505FABC3}" srcId="{51BC9F32-E3F2-4E25-A4A6-DDFEC2A52FE0}" destId="{EA8A2B21-4E5E-43FA-9323-A16BDBB6EE02}" srcOrd="0" destOrd="0" parTransId="{9D10E080-D1AC-48FF-89AE-184D01792894}" sibTransId="{39FC68E2-4908-4352-B7CF-4C7773C578C7}"/>
    <dgm:cxn modelId="{1BD76FD5-7E68-4152-8C80-959506557B3E}" srcId="{EA8A2B21-4E5E-43FA-9323-A16BDBB6EE02}" destId="{0D92A5DC-1D5E-41A9-A5F8-11B4DA638CE6}" srcOrd="0" destOrd="0" parTransId="{A539D867-7CC0-497F-91F5-5CE90692E014}" sibTransId="{7D747D20-4E17-4979-9EC9-1B3CFEE8979A}"/>
    <dgm:cxn modelId="{F4EC5BF3-C180-4B9E-93CF-3A6C098EC1FD}" type="presOf" srcId="{51BC9F32-E3F2-4E25-A4A6-DDFEC2A52FE0}" destId="{AE5CF884-DDE8-48E0-8EE6-CF0C4AA9090E}" srcOrd="0" destOrd="0" presId="urn:microsoft.com/office/officeart/2005/8/layout/hierarchy2"/>
    <dgm:cxn modelId="{1F43C411-7C2D-4262-A384-164976B34EC1}" type="presParOf" srcId="{AE5CF884-DDE8-48E0-8EE6-CF0C4AA9090E}" destId="{C66779F1-FF46-4F71-9EFC-3EBB7C8DFE72}" srcOrd="0" destOrd="0" presId="urn:microsoft.com/office/officeart/2005/8/layout/hierarchy2"/>
    <dgm:cxn modelId="{F66C10F8-E878-4FBA-B00B-FBE5F3A97453}" type="presParOf" srcId="{C66779F1-FF46-4F71-9EFC-3EBB7C8DFE72}" destId="{1E4D6158-71E5-423B-9323-B8691C949E28}" srcOrd="0" destOrd="0" presId="urn:microsoft.com/office/officeart/2005/8/layout/hierarchy2"/>
    <dgm:cxn modelId="{EBDFC1EE-9CB0-4235-A080-0D052F0D74BB}" type="presParOf" srcId="{C66779F1-FF46-4F71-9EFC-3EBB7C8DFE72}" destId="{4C7B93D9-09D6-4CE5-BFF9-BD488DEAEA9A}" srcOrd="1" destOrd="0" presId="urn:microsoft.com/office/officeart/2005/8/layout/hierarchy2"/>
    <dgm:cxn modelId="{CD1A4818-9772-4073-98A0-2EC665852136}" type="presParOf" srcId="{4C7B93D9-09D6-4CE5-BFF9-BD488DEAEA9A}" destId="{45EE0811-EC0C-48AF-A876-28532C029C3A}" srcOrd="0" destOrd="0" presId="urn:microsoft.com/office/officeart/2005/8/layout/hierarchy2"/>
    <dgm:cxn modelId="{D6C19099-D27E-4DB6-A520-279400693D99}" type="presParOf" srcId="{45EE0811-EC0C-48AF-A876-28532C029C3A}" destId="{AD2E1FCE-3700-4AD4-88F4-A1DA0BF87CBB}" srcOrd="0" destOrd="0" presId="urn:microsoft.com/office/officeart/2005/8/layout/hierarchy2"/>
    <dgm:cxn modelId="{3739F0FD-6A39-4019-A218-60C6AAB0A36C}" type="presParOf" srcId="{4C7B93D9-09D6-4CE5-BFF9-BD488DEAEA9A}" destId="{A38EDFE5-CBE9-4D7C-A7A7-3DB91A06E156}" srcOrd="1" destOrd="0" presId="urn:microsoft.com/office/officeart/2005/8/layout/hierarchy2"/>
    <dgm:cxn modelId="{56FC1985-4CF0-404E-A85A-C0ED0C80FCB8}" type="presParOf" srcId="{A38EDFE5-CBE9-4D7C-A7A7-3DB91A06E156}" destId="{507C08AB-AA46-45B8-B8F5-C48ED6E64F5B}" srcOrd="0" destOrd="0" presId="urn:microsoft.com/office/officeart/2005/8/layout/hierarchy2"/>
    <dgm:cxn modelId="{FB34477C-3784-4C73-BE63-A2A68742809E}" type="presParOf" srcId="{A38EDFE5-CBE9-4D7C-A7A7-3DB91A06E156}" destId="{073DBB66-9103-4CF6-8016-72AF3F86C8BE}" srcOrd="1" destOrd="0" presId="urn:microsoft.com/office/officeart/2005/8/layout/hierarchy2"/>
    <dgm:cxn modelId="{32025B31-81EB-42FC-9F18-0D8089BA525D}" type="presParOf" srcId="{4C7B93D9-09D6-4CE5-BFF9-BD488DEAEA9A}" destId="{BA4D6F5C-6571-4F7F-B17F-C9305A2BF5ED}" srcOrd="2" destOrd="0" presId="urn:microsoft.com/office/officeart/2005/8/layout/hierarchy2"/>
    <dgm:cxn modelId="{92274EB1-5DD2-4E5D-B3AA-8131D42E738E}" type="presParOf" srcId="{BA4D6F5C-6571-4F7F-B17F-C9305A2BF5ED}" destId="{651C3E39-FEED-4230-8A57-F89ADF54B52F}" srcOrd="0" destOrd="0" presId="urn:microsoft.com/office/officeart/2005/8/layout/hierarchy2"/>
    <dgm:cxn modelId="{C02B1AF8-538B-4B9C-8BF7-532E2B81DB9B}" type="presParOf" srcId="{4C7B93D9-09D6-4CE5-BFF9-BD488DEAEA9A}" destId="{7AA2454B-0E6E-4F1F-979A-D18DACF873E1}" srcOrd="3" destOrd="0" presId="urn:microsoft.com/office/officeart/2005/8/layout/hierarchy2"/>
    <dgm:cxn modelId="{40160116-D77A-4F57-9E3B-9E4DBD37A752}" type="presParOf" srcId="{7AA2454B-0E6E-4F1F-979A-D18DACF873E1}" destId="{071D0171-2715-479B-ADB4-658C5A605EEB}" srcOrd="0" destOrd="0" presId="urn:microsoft.com/office/officeart/2005/8/layout/hierarchy2"/>
    <dgm:cxn modelId="{C673619D-C418-4C0B-819C-F027AA46B475}" type="presParOf" srcId="{7AA2454B-0E6E-4F1F-979A-D18DACF873E1}" destId="{19A4EA2C-5FDA-4FE9-BD4B-7E5FD4BFCC7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E37C3F-9DF0-4E0E-8952-B6A78F0F65BA}" type="datetimeFigureOut">
              <a:rPr lang="en-US" smtClean="0"/>
              <a:pPr/>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9E044-D730-49CF-BB4D-BBC8EBDEC27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37C3F-9DF0-4E0E-8952-B6A78F0F65BA}" type="datetimeFigureOut">
              <a:rPr lang="en-US" smtClean="0"/>
              <a:pPr/>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9E044-D730-49CF-BB4D-BBC8EBDEC27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37C3F-9DF0-4E0E-8952-B6A78F0F65BA}" type="datetimeFigureOut">
              <a:rPr lang="en-US" smtClean="0"/>
              <a:pPr/>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9E044-D730-49CF-BB4D-BBC8EBDEC27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95658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7756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0306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94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64695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85660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1663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1688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37C3F-9DF0-4E0E-8952-B6A78F0F65BA}" type="datetimeFigureOut">
              <a:rPr lang="en-US" smtClean="0"/>
              <a:pPr/>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9E044-D730-49CF-BB4D-BBC8EBDEC273}"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11561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944051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AA608-D6ED-40AB-BB05-9A5281E5DDEF}" type="datetimeFigureOut">
              <a:rPr lang="en-US">
                <a:solidFill>
                  <a:prstClr val="black">
                    <a:tint val="75000"/>
                  </a:prstClr>
                </a:solidFill>
              </a:rPr>
              <a:pPr/>
              <a:t>5/26/2025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51DF394-2B9C-4A57-A06C-3178F2B344D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9769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E37C3F-9DF0-4E0E-8952-B6A78F0F65BA}" type="datetimeFigureOut">
              <a:rPr lang="en-US" smtClean="0"/>
              <a:pPr/>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9E044-D730-49CF-BB4D-BBC8EBDEC27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E37C3F-9DF0-4E0E-8952-B6A78F0F65BA}" type="datetimeFigureOut">
              <a:rPr lang="en-US" smtClean="0"/>
              <a:pPr/>
              <a:t>5/26/2025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9E044-D730-49CF-BB4D-BBC8EBDEC27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E37C3F-9DF0-4E0E-8952-B6A78F0F65BA}" type="datetimeFigureOut">
              <a:rPr lang="en-US" smtClean="0"/>
              <a:pPr/>
              <a:t>5/26/2025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D9E044-D730-49CF-BB4D-BBC8EBDEC27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E37C3F-9DF0-4E0E-8952-B6A78F0F65BA}" type="datetimeFigureOut">
              <a:rPr lang="en-US" smtClean="0"/>
              <a:pPr/>
              <a:t>5/26/2025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D9E044-D730-49CF-BB4D-BBC8EBDEC27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E37C3F-9DF0-4E0E-8952-B6A78F0F65BA}" type="datetimeFigureOut">
              <a:rPr lang="en-US" smtClean="0"/>
              <a:pPr/>
              <a:t>5/26/2025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D9E044-D730-49CF-BB4D-BBC8EBDEC27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E37C3F-9DF0-4E0E-8952-B6A78F0F65BA}" type="datetimeFigureOut">
              <a:rPr lang="en-US" smtClean="0"/>
              <a:pPr/>
              <a:t>5/26/2025</a:t>
            </a:fld>
            <a:endParaRPr lang="en-US"/>
          </a:p>
        </p:txBody>
      </p:sp>
      <p:sp>
        <p:nvSpPr>
          <p:cNvPr id="6" name="Footer Placeholder 5"/>
          <p:cNvSpPr>
            <a:spLocks noGrp="1"/>
          </p:cNvSpPr>
          <p:nvPr>
            <p:ph type="ftr" sz="quarter" idx="11"/>
          </p:nvPr>
        </p:nvSpPr>
        <p:spPr/>
        <p:txBody>
          <a:bodyPr/>
          <a:lstStyle/>
          <a:p>
            <a:endParaRPr lang="en-US">
              <a:solidFill>
                <a:srgbClr val="434342"/>
              </a:solidFill>
            </a:endParaRPr>
          </a:p>
        </p:txBody>
      </p:sp>
      <p:sp>
        <p:nvSpPr>
          <p:cNvPr id="7" name="Slide Number Placeholder 6"/>
          <p:cNvSpPr>
            <a:spLocks noGrp="1"/>
          </p:cNvSpPr>
          <p:nvPr>
            <p:ph type="sldNum" sz="quarter" idx="12"/>
          </p:nvPr>
        </p:nvSpPr>
        <p:spPr/>
        <p:txBody>
          <a:bodyPr/>
          <a:lstStyle/>
          <a:p>
            <a:fld id="{5BD9E044-D730-49CF-BB4D-BBC8EBDEC273}" type="slidenum">
              <a:rPr lang="en-US" smtClean="0">
                <a:solidFill>
                  <a:srgbClr val="434342"/>
                </a:solidFill>
              </a:rPr>
              <a:pPr/>
              <a:t>‹#›</a:t>
            </a:fld>
            <a:endParaRPr lang="en-US">
              <a:solidFill>
                <a:srgbClr val="434342"/>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9BE37C3F-9DF0-4E0E-8952-B6A78F0F65BA}" type="datetimeFigureOut">
              <a:rPr lang="en-US" smtClean="0"/>
              <a:pPr/>
              <a:t>5/26/2025</a:t>
            </a:fld>
            <a:endParaRPr lang="en-US"/>
          </a:p>
        </p:txBody>
      </p:sp>
      <p:sp>
        <p:nvSpPr>
          <p:cNvPr id="9" name="Slide Number Placeholder 8"/>
          <p:cNvSpPr>
            <a:spLocks noGrp="1"/>
          </p:cNvSpPr>
          <p:nvPr>
            <p:ph type="sldNum" sz="quarter" idx="11"/>
          </p:nvPr>
        </p:nvSpPr>
        <p:spPr/>
        <p:txBody>
          <a:bodyPr/>
          <a:lstStyle/>
          <a:p>
            <a:fld id="{5BD9E044-D730-49CF-BB4D-BBC8EBDEC273}"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BD9E044-D730-49CF-BB4D-BBC8EBDEC273}"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BE37C3F-9DF0-4E0E-8952-B6A78F0F65BA}" type="datetimeFigureOut">
              <a:rPr lang="en-US" smtClean="0"/>
              <a:pPr/>
              <a:t>5/26/2025</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AA608-D6ED-40AB-BB05-9A5281E5DDEF}" type="datetimeFigureOut">
              <a:rPr lang="en-US" smtClean="0">
                <a:solidFill>
                  <a:prstClr val="black">
                    <a:tint val="75000"/>
                  </a:prstClr>
                </a:solidFill>
              </a:rPr>
              <a:pPr/>
              <a:t>5/26/2025</a:t>
            </a:fld>
            <a:endParaRPr lang="en-US" smtClean="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smtClean="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1DF394-2B9C-4A57-A06C-3178F2B344DB}" type="slidenum">
              <a:rPr lang="en-US" smtClean="0">
                <a:solidFill>
                  <a:prstClr val="black">
                    <a:tint val="75000"/>
                  </a:prstClr>
                </a:solidFill>
              </a:rPr>
              <a:pPr/>
              <a:t>‹#›</a:t>
            </a:fld>
            <a:endParaRPr lang="en-US" smtClean="0">
              <a:solidFill>
                <a:prstClr val="black">
                  <a:tint val="75000"/>
                </a:prstClr>
              </a:solidFill>
            </a:endParaRPr>
          </a:p>
        </p:txBody>
      </p:sp>
    </p:spTree>
    <p:extLst>
      <p:ext uri="{BB962C8B-B14F-4D97-AF65-F5344CB8AC3E}">
        <p14:creationId xmlns:p14="http://schemas.microsoft.com/office/powerpoint/2010/main" val="33023916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1752600"/>
            <a:ext cx="7620000" cy="2133600"/>
          </a:xfrm>
        </p:spPr>
        <p:txBody>
          <a:bodyPr/>
          <a:lstStyle/>
          <a:p>
            <a:r>
              <a:rPr lang="en-US" sz="3000" spc="0" dirty="0">
                <a:solidFill>
                  <a:prstClr val="black"/>
                </a:solidFill>
                <a:latin typeface="Calibri Light" panose="020F0302020204030204"/>
              </a:rPr>
              <a:t>Translation Pedagogy </a:t>
            </a:r>
            <a:br>
              <a:rPr lang="en-US" sz="3000" spc="0" dirty="0">
                <a:solidFill>
                  <a:prstClr val="black"/>
                </a:solidFill>
                <a:latin typeface="Calibri Light" panose="020F0302020204030204"/>
              </a:rPr>
            </a:br>
            <a:r>
              <a:rPr lang="en-US" sz="3000" spc="0" dirty="0">
                <a:solidFill>
                  <a:prstClr val="black"/>
                </a:solidFill>
                <a:latin typeface="Calibri Light" panose="020F0302020204030204"/>
              </a:rPr>
              <a:t>PH.D. students (2024-2025)</a:t>
            </a:r>
            <a:br>
              <a:rPr lang="en-US" sz="3000" spc="0" dirty="0">
                <a:solidFill>
                  <a:prstClr val="black"/>
                </a:solidFill>
                <a:latin typeface="Calibri Light" panose="020F0302020204030204"/>
              </a:rPr>
            </a:br>
            <a:r>
              <a:rPr lang="en-US" sz="3000" spc="0" dirty="0">
                <a:solidFill>
                  <a:prstClr val="black"/>
                </a:solidFill>
                <a:latin typeface="Calibri Light" panose="020F0302020204030204"/>
              </a:rPr>
              <a:t>Lecture </a:t>
            </a:r>
            <a:r>
              <a:rPr lang="en-US" sz="3000" spc="0" dirty="0" smtClean="0">
                <a:solidFill>
                  <a:prstClr val="black"/>
                </a:solidFill>
                <a:latin typeface="Calibri Light" panose="020F0302020204030204"/>
              </a:rPr>
              <a:t>Four  </a:t>
            </a:r>
            <a:r>
              <a:rPr lang="en-US" sz="3000" spc="0" dirty="0">
                <a:solidFill>
                  <a:prstClr val="black"/>
                </a:solidFill>
                <a:latin typeface="Calibri Light" panose="020F0302020204030204"/>
              </a:rPr>
              <a:t/>
            </a:r>
            <a:br>
              <a:rPr lang="en-US" sz="3000" spc="0" dirty="0">
                <a:solidFill>
                  <a:prstClr val="black"/>
                </a:solidFill>
                <a:latin typeface="Calibri Light" panose="020F0302020204030204"/>
              </a:rPr>
            </a:br>
            <a:r>
              <a:rPr lang="en-US" sz="3000" spc="0" dirty="0">
                <a:solidFill>
                  <a:prstClr val="black"/>
                </a:solidFill>
                <a:latin typeface="Calibri Light" panose="020F0302020204030204"/>
              </a:rPr>
              <a:t>Prof. Dr. </a:t>
            </a:r>
            <a:r>
              <a:rPr lang="en-US" sz="3000" spc="0" dirty="0" err="1">
                <a:solidFill>
                  <a:prstClr val="black"/>
                </a:solidFill>
                <a:latin typeface="Calibri Light" panose="020F0302020204030204"/>
              </a:rPr>
              <a:t>Luqman</a:t>
            </a:r>
            <a:r>
              <a:rPr lang="en-US" sz="3000" spc="0" dirty="0">
                <a:solidFill>
                  <a:prstClr val="black"/>
                </a:solidFill>
                <a:latin typeface="Calibri Light" panose="020F0302020204030204"/>
              </a:rPr>
              <a:t> A. Nasser</a:t>
            </a:r>
            <a:endParaRPr lang="en-US" dirty="0"/>
          </a:p>
        </p:txBody>
      </p:sp>
    </p:spTree>
    <p:extLst>
      <p:ext uri="{BB962C8B-B14F-4D97-AF65-F5344CB8AC3E}">
        <p14:creationId xmlns:p14="http://schemas.microsoft.com/office/powerpoint/2010/main" val="3253000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7924800" cy="4401205"/>
          </a:xfrm>
          <a:prstGeom prst="rect">
            <a:avLst/>
          </a:prstGeom>
        </p:spPr>
        <p:txBody>
          <a:bodyPr wrap="square">
            <a:spAutoFit/>
          </a:bodyPr>
          <a:lstStyle/>
          <a:p>
            <a:pPr lvl="0"/>
            <a:r>
              <a:rPr lang="en-US" sz="4000" dirty="0">
                <a:solidFill>
                  <a:srgbClr val="2F2B20"/>
                </a:solidFill>
                <a:latin typeface="Arial"/>
              </a:rPr>
              <a:t>If, for example, simultaneous interpretation into </a:t>
            </a:r>
            <a:r>
              <a:rPr lang="en-US" sz="4000" dirty="0" smtClean="0">
                <a:solidFill>
                  <a:srgbClr val="2F2B20"/>
                </a:solidFill>
                <a:latin typeface="Arial"/>
              </a:rPr>
              <a:t>the non-native </a:t>
            </a:r>
            <a:r>
              <a:rPr lang="en-US" sz="4000" dirty="0">
                <a:solidFill>
                  <a:srgbClr val="2F2B20"/>
                </a:solidFill>
                <a:latin typeface="Arial"/>
              </a:rPr>
              <a:t>language is not offered officially in the curriculum and remains in</a:t>
            </a:r>
          </a:p>
          <a:p>
            <a:pPr lvl="0"/>
            <a:r>
              <a:rPr lang="en-US" sz="4000" dirty="0">
                <a:solidFill>
                  <a:srgbClr val="2F2B20"/>
                </a:solidFill>
                <a:latin typeface="Arial"/>
              </a:rPr>
              <a:t>the hidden curriculum, students may come to believe that it is not a </a:t>
            </a:r>
            <a:r>
              <a:rPr lang="en-US" sz="4000" dirty="0" smtClean="0">
                <a:solidFill>
                  <a:srgbClr val="2F2B20"/>
                </a:solidFill>
                <a:latin typeface="Arial"/>
              </a:rPr>
              <a:t>legitimate practice</a:t>
            </a:r>
            <a:r>
              <a:rPr lang="en-US" sz="4000" dirty="0">
                <a:solidFill>
                  <a:srgbClr val="2F2B20"/>
                </a:solidFill>
                <a:latin typeface="Arial"/>
              </a:rPr>
              <a:t>. </a:t>
            </a:r>
            <a:endParaRPr lang="en-US" dirty="0">
              <a:solidFill>
                <a:srgbClr val="2F2B20"/>
              </a:solidFill>
              <a:latin typeface="Arial"/>
            </a:endParaRPr>
          </a:p>
        </p:txBody>
      </p:sp>
    </p:spTree>
    <p:extLst>
      <p:ext uri="{BB962C8B-B14F-4D97-AF65-F5344CB8AC3E}">
        <p14:creationId xmlns:p14="http://schemas.microsoft.com/office/powerpoint/2010/main" val="36055921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7467600" cy="5016758"/>
          </a:xfrm>
          <a:prstGeom prst="rect">
            <a:avLst/>
          </a:prstGeom>
        </p:spPr>
        <p:txBody>
          <a:bodyPr wrap="square">
            <a:spAutoFit/>
          </a:bodyPr>
          <a:lstStyle/>
          <a:p>
            <a:pPr lvl="0" algn="just"/>
            <a:r>
              <a:rPr lang="en-US" sz="4000" dirty="0">
                <a:solidFill>
                  <a:srgbClr val="2F2B20"/>
                </a:solidFill>
                <a:latin typeface="Arial"/>
              </a:rPr>
              <a:t>If court translation theory is not offered in the curriculum, </a:t>
            </a:r>
            <a:r>
              <a:rPr lang="en-US" sz="4000" dirty="0" smtClean="0">
                <a:solidFill>
                  <a:srgbClr val="2F2B20"/>
                </a:solidFill>
                <a:latin typeface="Arial"/>
              </a:rPr>
              <a:t>students may </a:t>
            </a:r>
            <a:r>
              <a:rPr lang="en-US" sz="4000" dirty="0">
                <a:solidFill>
                  <a:srgbClr val="2F2B20"/>
                </a:solidFill>
                <a:latin typeface="Arial"/>
              </a:rPr>
              <a:t>have the impression that such content is not valued in the </a:t>
            </a:r>
            <a:r>
              <a:rPr lang="en-US" sz="4000" dirty="0" smtClean="0">
                <a:solidFill>
                  <a:srgbClr val="2F2B20"/>
                </a:solidFill>
                <a:latin typeface="Arial"/>
              </a:rPr>
              <a:t>professional community </a:t>
            </a:r>
            <a:r>
              <a:rPr lang="en-US" sz="4000" dirty="0">
                <a:solidFill>
                  <a:srgbClr val="2F2B20"/>
                </a:solidFill>
                <a:latin typeface="Arial"/>
              </a:rPr>
              <a:t>(Ornstein &amp; </a:t>
            </a:r>
            <a:r>
              <a:rPr lang="en-US" sz="4000" dirty="0" err="1">
                <a:solidFill>
                  <a:srgbClr val="2F2B20"/>
                </a:solidFill>
                <a:latin typeface="Arial"/>
              </a:rPr>
              <a:t>Hunkins</a:t>
            </a:r>
            <a:r>
              <a:rPr lang="en-US" sz="4000" dirty="0">
                <a:solidFill>
                  <a:srgbClr val="2F2B20"/>
                </a:solidFill>
                <a:latin typeface="Arial"/>
              </a:rPr>
              <a:t> 1998).</a:t>
            </a:r>
            <a:endParaRPr lang="en-US" sz="4000" dirty="0">
              <a:solidFill>
                <a:srgbClr val="2F2B20"/>
              </a:solidFill>
            </a:endParaRPr>
          </a:p>
          <a:p>
            <a:pPr lvl="0" algn="just"/>
            <a:endParaRPr lang="en-US" sz="4000" dirty="0">
              <a:solidFill>
                <a:srgbClr val="2F2B20"/>
              </a:solidFill>
              <a:latin typeface="Arial"/>
            </a:endParaRPr>
          </a:p>
        </p:txBody>
      </p:sp>
    </p:spTree>
    <p:extLst>
      <p:ext uri="{BB962C8B-B14F-4D97-AF65-F5344CB8AC3E}">
        <p14:creationId xmlns:p14="http://schemas.microsoft.com/office/powerpoint/2010/main" val="2087068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8709" y="152400"/>
            <a:ext cx="7848600" cy="5509200"/>
          </a:xfrm>
          <a:prstGeom prst="rect">
            <a:avLst/>
          </a:prstGeom>
        </p:spPr>
        <p:txBody>
          <a:bodyPr wrap="square">
            <a:spAutoFit/>
          </a:bodyPr>
          <a:lstStyle/>
          <a:p>
            <a:r>
              <a:rPr lang="en-US" sz="3200" b="1" i="0" u="none" strike="noStrike" baseline="0" dirty="0" smtClean="0">
                <a:latin typeface="Arial,Bold"/>
              </a:rPr>
              <a:t>Foundations of Curriculum</a:t>
            </a:r>
          </a:p>
          <a:p>
            <a:pPr algn="just"/>
            <a:r>
              <a:rPr lang="en-US" sz="4000" b="0" i="0" u="none" strike="noStrike" baseline="0" dirty="0" smtClean="0">
                <a:latin typeface="Arial"/>
              </a:rPr>
              <a:t>Four skills of reading, writing, listening, and speaking are regarded </a:t>
            </a:r>
            <a:r>
              <a:rPr lang="en-US" sz="4000" dirty="0" smtClean="0">
                <a:latin typeface="Arial"/>
              </a:rPr>
              <a:t>as the </a:t>
            </a:r>
            <a:r>
              <a:rPr lang="en-US" sz="4000" dirty="0">
                <a:latin typeface="Arial"/>
              </a:rPr>
              <a:t>most important milestones that will be tested and evaluated on </a:t>
            </a:r>
            <a:r>
              <a:rPr lang="en-US" sz="4000" dirty="0" smtClean="0">
                <a:latin typeface="Arial"/>
              </a:rPr>
              <a:t>students of </a:t>
            </a:r>
            <a:r>
              <a:rPr lang="en-US" sz="4000" dirty="0">
                <a:latin typeface="Arial"/>
              </a:rPr>
              <a:t>each level by ELT teachers, so these skills play an important role in </a:t>
            </a:r>
            <a:r>
              <a:rPr lang="en-US" sz="4000" dirty="0" smtClean="0">
                <a:latin typeface="Arial"/>
              </a:rPr>
              <a:t>the </a:t>
            </a:r>
            <a:r>
              <a:rPr lang="en-US" sz="4000" b="0" i="0" u="none" strike="noStrike" baseline="0" dirty="0" smtClean="0">
                <a:latin typeface="Arial"/>
              </a:rPr>
              <a:t>design of curriculum in ELT area. </a:t>
            </a:r>
            <a:endParaRPr lang="en-US" sz="4000" dirty="0"/>
          </a:p>
        </p:txBody>
      </p:sp>
    </p:spTree>
    <p:extLst>
      <p:ext uri="{BB962C8B-B14F-4D97-AF65-F5344CB8AC3E}">
        <p14:creationId xmlns:p14="http://schemas.microsoft.com/office/powerpoint/2010/main" val="28795097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52400"/>
            <a:ext cx="8382000" cy="4154984"/>
          </a:xfrm>
          <a:prstGeom prst="rect">
            <a:avLst/>
          </a:prstGeom>
        </p:spPr>
        <p:txBody>
          <a:bodyPr wrap="square">
            <a:spAutoFit/>
          </a:bodyPr>
          <a:lstStyle/>
          <a:p>
            <a:pPr lvl="0" algn="just"/>
            <a:r>
              <a:rPr lang="en-US" sz="4400" dirty="0">
                <a:solidFill>
                  <a:srgbClr val="2F2B20"/>
                </a:solidFill>
                <a:latin typeface="Arial"/>
              </a:rPr>
              <a:t>Similarly, there are four fields of study </a:t>
            </a:r>
            <a:r>
              <a:rPr lang="en-US" sz="4400" dirty="0" smtClean="0">
                <a:solidFill>
                  <a:srgbClr val="2F2B20"/>
                </a:solidFill>
                <a:latin typeface="Arial"/>
              </a:rPr>
              <a:t>that Ornstein </a:t>
            </a:r>
            <a:r>
              <a:rPr lang="en-US" sz="4400" dirty="0">
                <a:solidFill>
                  <a:srgbClr val="2F2B20"/>
                </a:solidFill>
                <a:latin typeface="Arial"/>
              </a:rPr>
              <a:t>and </a:t>
            </a:r>
            <a:r>
              <a:rPr lang="en-US" sz="4400" dirty="0" err="1">
                <a:solidFill>
                  <a:srgbClr val="2F2B20"/>
                </a:solidFill>
                <a:latin typeface="Arial"/>
              </a:rPr>
              <a:t>Hunkins</a:t>
            </a:r>
            <a:r>
              <a:rPr lang="en-US" sz="4400" dirty="0">
                <a:solidFill>
                  <a:srgbClr val="2F2B20"/>
                </a:solidFill>
                <a:latin typeface="Arial"/>
              </a:rPr>
              <a:t> (1998) present as the principal bases of curriculum:</a:t>
            </a:r>
          </a:p>
          <a:p>
            <a:pPr lvl="0" algn="just"/>
            <a:r>
              <a:rPr lang="en-US" sz="4400" dirty="0">
                <a:solidFill>
                  <a:srgbClr val="FF0000"/>
                </a:solidFill>
                <a:latin typeface="Arial"/>
              </a:rPr>
              <a:t>philosophy</a:t>
            </a:r>
            <a:r>
              <a:rPr lang="en-US" sz="4400" dirty="0">
                <a:solidFill>
                  <a:srgbClr val="2F2B20"/>
                </a:solidFill>
                <a:latin typeface="Arial"/>
              </a:rPr>
              <a:t>, </a:t>
            </a:r>
            <a:r>
              <a:rPr lang="en-US" sz="4400" dirty="0">
                <a:solidFill>
                  <a:srgbClr val="FFFF00"/>
                </a:solidFill>
                <a:latin typeface="Arial"/>
              </a:rPr>
              <a:t>psychology</a:t>
            </a:r>
            <a:r>
              <a:rPr lang="en-US" sz="4400" dirty="0">
                <a:solidFill>
                  <a:srgbClr val="2F2B20"/>
                </a:solidFill>
                <a:latin typeface="Arial"/>
              </a:rPr>
              <a:t>, </a:t>
            </a:r>
            <a:r>
              <a:rPr lang="en-US" sz="4400" dirty="0">
                <a:solidFill>
                  <a:srgbClr val="FFC000"/>
                </a:solidFill>
                <a:latin typeface="Arial"/>
              </a:rPr>
              <a:t>sociology</a:t>
            </a:r>
            <a:r>
              <a:rPr lang="en-US" sz="4400" dirty="0">
                <a:solidFill>
                  <a:srgbClr val="2F2B20"/>
                </a:solidFill>
                <a:latin typeface="Arial"/>
              </a:rPr>
              <a:t>, and </a:t>
            </a:r>
            <a:r>
              <a:rPr lang="en-US" sz="4400" dirty="0">
                <a:solidFill>
                  <a:srgbClr val="92D050"/>
                </a:solidFill>
                <a:latin typeface="Arial"/>
              </a:rPr>
              <a:t>history</a:t>
            </a:r>
            <a:r>
              <a:rPr lang="en-US" sz="4400" dirty="0">
                <a:solidFill>
                  <a:srgbClr val="2F2B20"/>
                </a:solidFill>
                <a:latin typeface="Arial"/>
              </a:rPr>
              <a:t>. </a:t>
            </a:r>
            <a:endParaRPr lang="en-US" sz="4400" dirty="0">
              <a:solidFill>
                <a:srgbClr val="2F2B20"/>
              </a:solidFill>
            </a:endParaRPr>
          </a:p>
        </p:txBody>
      </p:sp>
    </p:spTree>
    <p:extLst>
      <p:ext uri="{BB962C8B-B14F-4D97-AF65-F5344CB8AC3E}">
        <p14:creationId xmlns:p14="http://schemas.microsoft.com/office/powerpoint/2010/main" val="1002814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457200"/>
            <a:ext cx="7543800" cy="4832092"/>
          </a:xfrm>
          <a:prstGeom prst="rect">
            <a:avLst/>
          </a:prstGeom>
        </p:spPr>
        <p:txBody>
          <a:bodyPr wrap="square">
            <a:spAutoFit/>
          </a:bodyPr>
          <a:lstStyle/>
          <a:p>
            <a:pPr lvl="0" algn="just"/>
            <a:r>
              <a:rPr lang="en-US" sz="4400" dirty="0">
                <a:solidFill>
                  <a:srgbClr val="2F2B20"/>
                </a:solidFill>
                <a:latin typeface="Arial"/>
              </a:rPr>
              <a:t>The curriculum developer </a:t>
            </a:r>
            <a:r>
              <a:rPr lang="en-US" sz="4400" dirty="0" smtClean="0">
                <a:solidFill>
                  <a:srgbClr val="2F2B20"/>
                </a:solidFill>
                <a:latin typeface="Arial"/>
              </a:rPr>
              <a:t>has to </a:t>
            </a:r>
            <a:r>
              <a:rPr lang="en-US" sz="4400" dirty="0">
                <a:solidFill>
                  <a:srgbClr val="2F2B20"/>
                </a:solidFill>
                <a:latin typeface="Arial"/>
              </a:rPr>
              <a:t>keep in mind these factors so as to produce a curriculum that is </a:t>
            </a:r>
            <a:r>
              <a:rPr lang="en-US" sz="4400" dirty="0">
                <a:solidFill>
                  <a:srgbClr val="92D050"/>
                </a:solidFill>
                <a:latin typeface="Arial"/>
              </a:rPr>
              <a:t>relevant</a:t>
            </a:r>
            <a:r>
              <a:rPr lang="en-US" sz="4400" dirty="0">
                <a:solidFill>
                  <a:srgbClr val="2F2B20"/>
                </a:solidFill>
                <a:latin typeface="Arial"/>
              </a:rPr>
              <a:t>,</a:t>
            </a:r>
          </a:p>
          <a:p>
            <a:pPr lvl="0" algn="just"/>
            <a:r>
              <a:rPr lang="en-US" sz="4400" dirty="0">
                <a:solidFill>
                  <a:srgbClr val="FF0000"/>
                </a:solidFill>
                <a:latin typeface="Arial"/>
              </a:rPr>
              <a:t>implementable</a:t>
            </a:r>
            <a:r>
              <a:rPr lang="en-US" sz="4400" dirty="0">
                <a:solidFill>
                  <a:srgbClr val="2F2B20"/>
                </a:solidFill>
                <a:latin typeface="Arial"/>
              </a:rPr>
              <a:t> and </a:t>
            </a:r>
            <a:r>
              <a:rPr lang="en-US" sz="4400" dirty="0">
                <a:solidFill>
                  <a:srgbClr val="00B0F0"/>
                </a:solidFill>
                <a:latin typeface="Arial"/>
              </a:rPr>
              <a:t>useful to individual learners and society.</a:t>
            </a:r>
            <a:endParaRPr lang="en-US" sz="4400" dirty="0">
              <a:solidFill>
                <a:srgbClr val="00B0F0"/>
              </a:solidFill>
            </a:endParaRPr>
          </a:p>
        </p:txBody>
      </p:sp>
    </p:spTree>
    <p:extLst>
      <p:ext uri="{BB962C8B-B14F-4D97-AF65-F5344CB8AC3E}">
        <p14:creationId xmlns:p14="http://schemas.microsoft.com/office/powerpoint/2010/main" val="38297849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066800"/>
            <a:ext cx="7543800" cy="2438400"/>
          </a:xfrm>
        </p:spPr>
        <p:txBody>
          <a:bodyPr>
            <a:normAutofit/>
          </a:bodyPr>
          <a:lstStyle/>
          <a:p>
            <a:r>
              <a:rPr lang="en-US" sz="3600" b="0" i="0" u="none" strike="noStrike" baseline="0" dirty="0" smtClean="0">
                <a:latin typeface="Arial"/>
              </a:rPr>
              <a:t>The key elements such as the </a:t>
            </a:r>
            <a:r>
              <a:rPr lang="en-US" sz="3600" b="0" i="0" u="none" strike="noStrike" baseline="0" dirty="0" smtClean="0">
                <a:solidFill>
                  <a:srgbClr val="FF0000"/>
                </a:solidFill>
                <a:latin typeface="Arial"/>
              </a:rPr>
              <a:t>goals</a:t>
            </a:r>
            <a:r>
              <a:rPr lang="en-US" sz="3600" b="0" i="0" u="none" strike="noStrike" baseline="0" dirty="0" smtClean="0">
                <a:latin typeface="Arial"/>
              </a:rPr>
              <a:t>, the </a:t>
            </a:r>
            <a:r>
              <a:rPr lang="en-US" sz="3600" b="0" i="0" u="none" strike="noStrike" baseline="0" dirty="0" smtClean="0">
                <a:solidFill>
                  <a:srgbClr val="FF0000"/>
                </a:solidFill>
                <a:latin typeface="Arial"/>
              </a:rPr>
              <a:t>content (materials)</a:t>
            </a:r>
            <a:r>
              <a:rPr lang="en-US" sz="3600" b="0" i="0" u="none" strike="noStrike" baseline="0" dirty="0" smtClean="0">
                <a:latin typeface="Arial"/>
              </a:rPr>
              <a:t>, </a:t>
            </a:r>
            <a:r>
              <a:rPr lang="en-US" sz="3600" b="0" i="0" u="none" strike="noStrike" baseline="0" dirty="0" smtClean="0">
                <a:solidFill>
                  <a:srgbClr val="FF0000"/>
                </a:solidFill>
                <a:latin typeface="Arial"/>
              </a:rPr>
              <a:t>learning</a:t>
            </a:r>
            <a:br>
              <a:rPr lang="en-US" sz="3600" b="0" i="0" u="none" strike="noStrike" baseline="0" dirty="0" smtClean="0">
                <a:solidFill>
                  <a:srgbClr val="FF0000"/>
                </a:solidFill>
                <a:latin typeface="Arial"/>
              </a:rPr>
            </a:br>
            <a:r>
              <a:rPr lang="en-US" sz="3600" b="0" i="0" u="none" strike="noStrike" baseline="0" dirty="0" smtClean="0">
                <a:solidFill>
                  <a:srgbClr val="FF0000"/>
                </a:solidFill>
                <a:latin typeface="Arial"/>
              </a:rPr>
              <a:t>experiences (methods)</a:t>
            </a:r>
            <a:r>
              <a:rPr lang="en-US" sz="3600" b="0" i="0" u="none" strike="noStrike" baseline="0" dirty="0" smtClean="0">
                <a:latin typeface="Arial"/>
              </a:rPr>
              <a:t>, and </a:t>
            </a:r>
            <a:r>
              <a:rPr lang="en-US" sz="3600" b="0" i="0" u="none" strike="noStrike" baseline="0" dirty="0" smtClean="0">
                <a:solidFill>
                  <a:srgbClr val="FF0000"/>
                </a:solidFill>
                <a:latin typeface="Arial"/>
              </a:rPr>
              <a:t>evaluation</a:t>
            </a:r>
            <a:r>
              <a:rPr lang="en-US" sz="3600" b="0" i="0" u="none" strike="noStrike" baseline="0" dirty="0" smtClean="0">
                <a:latin typeface="Arial"/>
              </a:rPr>
              <a:t>.</a:t>
            </a:r>
            <a:endParaRPr lang="en-US" sz="3600" dirty="0"/>
          </a:p>
        </p:txBody>
      </p:sp>
    </p:spTree>
    <p:extLst>
      <p:ext uri="{BB962C8B-B14F-4D97-AF65-F5344CB8AC3E}">
        <p14:creationId xmlns:p14="http://schemas.microsoft.com/office/powerpoint/2010/main" val="9597639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7620000" cy="5878532"/>
          </a:xfrm>
          <a:prstGeom prst="rect">
            <a:avLst/>
          </a:prstGeom>
        </p:spPr>
        <p:txBody>
          <a:bodyPr wrap="square">
            <a:spAutoFit/>
          </a:bodyPr>
          <a:lstStyle/>
          <a:p>
            <a:pPr lvl="0" algn="just">
              <a:spcBef>
                <a:spcPct val="20000"/>
              </a:spcBef>
              <a:buClr>
                <a:srgbClr val="A9A57C"/>
              </a:buClr>
            </a:pPr>
            <a:r>
              <a:rPr lang="en-US" sz="4000" b="1" dirty="0">
                <a:solidFill>
                  <a:srgbClr val="2F2B20">
                    <a:tint val="75000"/>
                  </a:srgbClr>
                </a:solidFill>
                <a:latin typeface="Times New Roman" pitchFamily="18" charset="0"/>
                <a:cs typeface="Times New Roman" pitchFamily="18" charset="0"/>
              </a:rPr>
              <a:t>Curriculum design process consists of the studies to determine </a:t>
            </a:r>
            <a:r>
              <a:rPr lang="en-US" sz="4000" b="1" dirty="0" smtClean="0">
                <a:solidFill>
                  <a:srgbClr val="2F2B20">
                    <a:tint val="75000"/>
                  </a:srgbClr>
                </a:solidFill>
                <a:latin typeface="Times New Roman" pitchFamily="18" charset="0"/>
                <a:cs typeface="Times New Roman" pitchFamily="18" charset="0"/>
              </a:rPr>
              <a:t>which </a:t>
            </a:r>
            <a:r>
              <a:rPr lang="en-US" sz="4000" b="1" dirty="0" smtClean="0">
                <a:solidFill>
                  <a:srgbClr val="FF0000"/>
                </a:solidFill>
                <a:latin typeface="Times New Roman" pitchFamily="18" charset="0"/>
                <a:cs typeface="Times New Roman" pitchFamily="18" charset="0"/>
              </a:rPr>
              <a:t>components</a:t>
            </a:r>
            <a:r>
              <a:rPr lang="en-US" sz="4000" b="1" dirty="0" smtClean="0">
                <a:solidFill>
                  <a:srgbClr val="2F2B20">
                    <a:tint val="75000"/>
                  </a:srgbClr>
                </a:solidFill>
                <a:latin typeface="Times New Roman" pitchFamily="18" charset="0"/>
                <a:cs typeface="Times New Roman" pitchFamily="18" charset="0"/>
              </a:rPr>
              <a:t> </a:t>
            </a:r>
            <a:r>
              <a:rPr lang="en-US" sz="4000" b="1" dirty="0">
                <a:solidFill>
                  <a:srgbClr val="2F2B20">
                    <a:tint val="75000"/>
                  </a:srgbClr>
                </a:solidFill>
                <a:latin typeface="Times New Roman" pitchFamily="18" charset="0"/>
                <a:cs typeface="Times New Roman" pitchFamily="18" charset="0"/>
              </a:rPr>
              <a:t>the curriculum is going to be made up of and </a:t>
            </a:r>
            <a:r>
              <a:rPr lang="en-US" sz="4000" b="1" dirty="0">
                <a:solidFill>
                  <a:srgbClr val="FF0000"/>
                </a:solidFill>
                <a:latin typeface="Times New Roman" pitchFamily="18" charset="0"/>
                <a:cs typeface="Times New Roman" pitchFamily="18" charset="0"/>
              </a:rPr>
              <a:t>aims</a:t>
            </a:r>
            <a:r>
              <a:rPr lang="en-US" sz="4000" b="1" dirty="0">
                <a:solidFill>
                  <a:srgbClr val="2F2B20">
                    <a:tint val="75000"/>
                  </a:srgbClr>
                </a:solidFill>
                <a:latin typeface="Times New Roman" pitchFamily="18" charset="0"/>
                <a:cs typeface="Times New Roman" pitchFamily="18" charset="0"/>
              </a:rPr>
              <a:t> to handle </a:t>
            </a:r>
            <a:r>
              <a:rPr lang="en-US" sz="4000" b="1" dirty="0" smtClean="0">
                <a:solidFill>
                  <a:srgbClr val="2F2B20">
                    <a:tint val="75000"/>
                  </a:srgbClr>
                </a:solidFill>
                <a:latin typeface="Times New Roman" pitchFamily="18" charset="0"/>
                <a:cs typeface="Times New Roman" pitchFamily="18" charset="0"/>
              </a:rPr>
              <a:t>this process </a:t>
            </a:r>
            <a:r>
              <a:rPr lang="en-US" sz="4000" b="1" dirty="0">
                <a:solidFill>
                  <a:srgbClr val="2F2B20">
                    <a:tint val="75000"/>
                  </a:srgbClr>
                </a:solidFill>
                <a:latin typeface="Times New Roman" pitchFamily="18" charset="0"/>
                <a:cs typeface="Times New Roman" pitchFamily="18" charset="0"/>
              </a:rPr>
              <a:t>with the appropriate design approaches in a meaningful unity.</a:t>
            </a:r>
          </a:p>
          <a:p>
            <a:pPr algn="just">
              <a:spcBef>
                <a:spcPct val="20000"/>
              </a:spcBef>
              <a:buClr>
                <a:srgbClr val="A9A57C"/>
              </a:buClr>
            </a:pPr>
            <a:endParaRPr lang="en-US" sz="4000" b="1" dirty="0">
              <a:solidFill>
                <a:srgbClr val="2F2B20">
                  <a:tint val="75000"/>
                </a:srgbClr>
              </a:solidFill>
              <a:latin typeface="Times New Roman" pitchFamily="18" charset="0"/>
              <a:cs typeface="Times New Roman" pitchFamily="18" charset="0"/>
            </a:endParaRPr>
          </a:p>
          <a:p>
            <a:pPr lvl="0" algn="just">
              <a:spcBef>
                <a:spcPct val="20000"/>
              </a:spcBef>
              <a:buClr>
                <a:srgbClr val="A9A57C"/>
              </a:buClr>
            </a:pPr>
            <a:endParaRPr lang="en-US" sz="4000" b="1" dirty="0">
              <a:solidFill>
                <a:srgbClr val="2F2B20">
                  <a:tint val="75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16086384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001000" cy="6863417"/>
          </a:xfrm>
          <a:prstGeom prst="rect">
            <a:avLst/>
          </a:prstGeom>
        </p:spPr>
        <p:txBody>
          <a:bodyPr wrap="square">
            <a:spAutoFit/>
          </a:bodyPr>
          <a:lstStyle/>
          <a:p>
            <a:r>
              <a:rPr lang="en-US" sz="4000" dirty="0" smtClean="0">
                <a:solidFill>
                  <a:prstClr val="black"/>
                </a:solidFill>
                <a:latin typeface="Arial"/>
              </a:rPr>
              <a:t>The key elements of a program can be expressed </a:t>
            </a:r>
            <a:r>
              <a:rPr lang="en-US" sz="4000" dirty="0">
                <a:solidFill>
                  <a:prstClr val="black"/>
                </a:solidFill>
                <a:latin typeface="Arial"/>
              </a:rPr>
              <a:t>as the </a:t>
            </a:r>
            <a:r>
              <a:rPr lang="en-US" sz="4000" dirty="0">
                <a:solidFill>
                  <a:srgbClr val="FF0000"/>
                </a:solidFill>
                <a:latin typeface="Arial"/>
              </a:rPr>
              <a:t>goal</a:t>
            </a:r>
            <a:r>
              <a:rPr lang="en-US" sz="4000" dirty="0">
                <a:solidFill>
                  <a:prstClr val="black"/>
                </a:solidFill>
                <a:latin typeface="Arial"/>
              </a:rPr>
              <a:t>, the </a:t>
            </a:r>
            <a:r>
              <a:rPr lang="en-US" sz="4000" dirty="0">
                <a:solidFill>
                  <a:srgbClr val="FF0000"/>
                </a:solidFill>
                <a:latin typeface="Arial"/>
              </a:rPr>
              <a:t>content</a:t>
            </a:r>
            <a:r>
              <a:rPr lang="en-US" sz="4000" dirty="0">
                <a:solidFill>
                  <a:prstClr val="black"/>
                </a:solidFill>
                <a:latin typeface="Arial"/>
              </a:rPr>
              <a:t>, </a:t>
            </a:r>
            <a:r>
              <a:rPr lang="en-US" sz="4000" dirty="0">
                <a:solidFill>
                  <a:srgbClr val="FF0000"/>
                </a:solidFill>
                <a:latin typeface="Arial"/>
              </a:rPr>
              <a:t>learning experiences</a:t>
            </a:r>
            <a:r>
              <a:rPr lang="en-US" sz="4000" dirty="0">
                <a:solidFill>
                  <a:prstClr val="black"/>
                </a:solidFill>
                <a:latin typeface="Arial"/>
              </a:rPr>
              <a:t>, and </a:t>
            </a:r>
            <a:r>
              <a:rPr lang="en-US" sz="4000" dirty="0">
                <a:solidFill>
                  <a:srgbClr val="FF0000"/>
                </a:solidFill>
                <a:latin typeface="Arial"/>
              </a:rPr>
              <a:t>evaluation</a:t>
            </a:r>
            <a:r>
              <a:rPr lang="en-US" sz="4000" dirty="0">
                <a:solidFill>
                  <a:prstClr val="black"/>
                </a:solidFill>
                <a:latin typeface="Arial"/>
              </a:rPr>
              <a:t>. </a:t>
            </a:r>
            <a:r>
              <a:rPr lang="en-US" sz="4000" dirty="0" smtClean="0">
                <a:solidFill>
                  <a:prstClr val="black"/>
                </a:solidFill>
                <a:latin typeface="Arial"/>
              </a:rPr>
              <a:t>In order </a:t>
            </a:r>
            <a:r>
              <a:rPr lang="en-US" sz="4000" dirty="0">
                <a:solidFill>
                  <a:prstClr val="black"/>
                </a:solidFill>
                <a:latin typeface="Arial"/>
              </a:rPr>
              <a:t>for the curriculum to be a qualified one </a:t>
            </a:r>
            <a:r>
              <a:rPr lang="en-US" sz="4000" dirty="0">
                <a:solidFill>
                  <a:srgbClr val="0070C0"/>
                </a:solidFill>
                <a:latin typeface="Arial"/>
              </a:rPr>
              <a:t>several factors need to be taken</a:t>
            </a:r>
          </a:p>
          <a:p>
            <a:r>
              <a:rPr lang="en-US" sz="4000" dirty="0">
                <a:solidFill>
                  <a:srgbClr val="0070C0"/>
                </a:solidFill>
                <a:latin typeface="Arial"/>
              </a:rPr>
              <a:t>into account in respect of their connection with the key elements of </a:t>
            </a:r>
            <a:r>
              <a:rPr lang="en-US" sz="4000" dirty="0" smtClean="0">
                <a:solidFill>
                  <a:srgbClr val="0070C0"/>
                </a:solidFill>
                <a:latin typeface="Arial"/>
              </a:rPr>
              <a:t>that </a:t>
            </a:r>
            <a:r>
              <a:rPr lang="en-US" sz="4000" dirty="0">
                <a:solidFill>
                  <a:srgbClr val="0070C0"/>
                </a:solidFill>
                <a:latin typeface="Arial"/>
              </a:rPr>
              <a:t>education </a:t>
            </a:r>
            <a:r>
              <a:rPr lang="en-US" sz="4000" dirty="0" smtClean="0">
                <a:solidFill>
                  <a:srgbClr val="0070C0"/>
                </a:solidFill>
                <a:latin typeface="Arial"/>
              </a:rPr>
              <a:t>program</a:t>
            </a:r>
            <a:r>
              <a:rPr lang="en-US" sz="4000" dirty="0" smtClean="0">
                <a:solidFill>
                  <a:prstClr val="black"/>
                </a:solidFill>
                <a:latin typeface="Arial"/>
              </a:rPr>
              <a:t>.</a:t>
            </a:r>
            <a:endParaRPr lang="en-US" sz="4000" dirty="0">
              <a:solidFill>
                <a:prstClr val="black"/>
              </a:solidFill>
            </a:endParaRPr>
          </a:p>
          <a:p>
            <a:endParaRPr lang="en-US" sz="4000" dirty="0">
              <a:solidFill>
                <a:prstClr val="black"/>
              </a:solidFill>
              <a:latin typeface="Arial"/>
            </a:endParaRPr>
          </a:p>
          <a:p>
            <a:endParaRPr lang="en-US" sz="4000" dirty="0" smtClean="0">
              <a:solidFill>
                <a:prstClr val="black"/>
              </a:solidFill>
              <a:latin typeface="Arial"/>
            </a:endParaRPr>
          </a:p>
        </p:txBody>
      </p:sp>
    </p:spTree>
    <p:extLst>
      <p:ext uri="{BB962C8B-B14F-4D97-AF65-F5344CB8AC3E}">
        <p14:creationId xmlns:p14="http://schemas.microsoft.com/office/powerpoint/2010/main" val="19586298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0"/>
            <a:ext cx="7315200" cy="5632311"/>
          </a:xfrm>
          <a:prstGeom prst="rect">
            <a:avLst/>
          </a:prstGeom>
        </p:spPr>
        <p:txBody>
          <a:bodyPr wrap="square">
            <a:spAutoFit/>
          </a:bodyPr>
          <a:lstStyle/>
          <a:p>
            <a:pPr lvl="0"/>
            <a:r>
              <a:rPr lang="en-US" sz="4000" dirty="0" smtClean="0">
                <a:solidFill>
                  <a:prstClr val="black"/>
                </a:solidFill>
                <a:latin typeface="Arial"/>
              </a:rPr>
              <a:t>1.Cultural </a:t>
            </a:r>
            <a:r>
              <a:rPr lang="en-US" sz="4000" dirty="0">
                <a:solidFill>
                  <a:prstClr val="black"/>
                </a:solidFill>
                <a:latin typeface="Arial"/>
              </a:rPr>
              <a:t>background, </a:t>
            </a:r>
            <a:endParaRPr lang="en-US" sz="4000" dirty="0" smtClean="0">
              <a:solidFill>
                <a:prstClr val="black"/>
              </a:solidFill>
              <a:latin typeface="Arial"/>
            </a:endParaRPr>
          </a:p>
          <a:p>
            <a:pPr lvl="0"/>
            <a:r>
              <a:rPr lang="en-US" sz="4000" dirty="0" smtClean="0">
                <a:solidFill>
                  <a:prstClr val="black"/>
                </a:solidFill>
                <a:latin typeface="Arial"/>
              </a:rPr>
              <a:t>2.family</a:t>
            </a:r>
            <a:r>
              <a:rPr lang="en-US" sz="4000" dirty="0">
                <a:solidFill>
                  <a:prstClr val="black"/>
                </a:solidFill>
                <a:latin typeface="Arial"/>
              </a:rPr>
              <a:t>, </a:t>
            </a:r>
            <a:endParaRPr lang="en-US" sz="4000" dirty="0" smtClean="0">
              <a:solidFill>
                <a:prstClr val="black"/>
              </a:solidFill>
              <a:latin typeface="Arial"/>
            </a:endParaRPr>
          </a:p>
          <a:p>
            <a:pPr lvl="0"/>
            <a:r>
              <a:rPr lang="en-US" sz="4000" dirty="0" smtClean="0">
                <a:solidFill>
                  <a:prstClr val="black"/>
                </a:solidFill>
                <a:latin typeface="Arial"/>
              </a:rPr>
              <a:t>3.application </a:t>
            </a:r>
            <a:r>
              <a:rPr lang="en-US" sz="4000" dirty="0">
                <a:solidFill>
                  <a:prstClr val="black"/>
                </a:solidFill>
                <a:latin typeface="Arial"/>
              </a:rPr>
              <a:t>of technology, </a:t>
            </a:r>
            <a:r>
              <a:rPr lang="en-US" sz="4000" dirty="0" smtClean="0">
                <a:solidFill>
                  <a:prstClr val="black"/>
                </a:solidFill>
                <a:latin typeface="Arial"/>
              </a:rPr>
              <a:t>4.changing values and </a:t>
            </a:r>
            <a:r>
              <a:rPr lang="en-US" sz="4000" dirty="0">
                <a:solidFill>
                  <a:prstClr val="black"/>
                </a:solidFill>
                <a:latin typeface="Arial"/>
              </a:rPr>
              <a:t>morality, </a:t>
            </a:r>
            <a:r>
              <a:rPr lang="en-US" sz="4000" dirty="0" smtClean="0">
                <a:solidFill>
                  <a:prstClr val="black"/>
                </a:solidFill>
                <a:latin typeface="Arial"/>
              </a:rPr>
              <a:t>5.crime </a:t>
            </a:r>
            <a:r>
              <a:rPr lang="en-US" sz="4000" dirty="0">
                <a:solidFill>
                  <a:prstClr val="black"/>
                </a:solidFill>
                <a:latin typeface="Arial"/>
              </a:rPr>
              <a:t>and violence, </a:t>
            </a:r>
            <a:r>
              <a:rPr lang="en-US" sz="4000" dirty="0" smtClean="0">
                <a:solidFill>
                  <a:prstClr val="black"/>
                </a:solidFill>
                <a:latin typeface="Arial"/>
              </a:rPr>
              <a:t>etc. </a:t>
            </a:r>
            <a:r>
              <a:rPr lang="en-US" sz="4000" dirty="0">
                <a:solidFill>
                  <a:prstClr val="black"/>
                </a:solidFill>
                <a:latin typeface="Arial"/>
              </a:rPr>
              <a:t>are some of the social forces that </a:t>
            </a:r>
            <a:r>
              <a:rPr lang="en-US" sz="4000" dirty="0" smtClean="0">
                <a:solidFill>
                  <a:prstClr val="black"/>
                </a:solidFill>
                <a:latin typeface="Arial"/>
              </a:rPr>
              <a:t>have a </a:t>
            </a:r>
            <a:r>
              <a:rPr lang="en-US" sz="4000" dirty="0">
                <a:solidFill>
                  <a:prstClr val="black"/>
                </a:solidFill>
                <a:latin typeface="Arial"/>
              </a:rPr>
              <a:t>great effect on curriculum design. </a:t>
            </a:r>
          </a:p>
          <a:p>
            <a:pPr lvl="0"/>
            <a:endParaRPr lang="en-US" sz="4000" dirty="0">
              <a:solidFill>
                <a:prstClr val="black"/>
              </a:solidFill>
              <a:latin typeface="Arial"/>
            </a:endParaRPr>
          </a:p>
        </p:txBody>
      </p:sp>
    </p:spTree>
    <p:extLst>
      <p:ext uri="{BB962C8B-B14F-4D97-AF65-F5344CB8AC3E}">
        <p14:creationId xmlns:p14="http://schemas.microsoft.com/office/powerpoint/2010/main" val="3976416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17693"/>
            <a:ext cx="7620000" cy="3416320"/>
          </a:xfrm>
          <a:prstGeom prst="rect">
            <a:avLst/>
          </a:prstGeom>
        </p:spPr>
        <p:txBody>
          <a:bodyPr wrap="square">
            <a:spAutoFit/>
          </a:bodyPr>
          <a:lstStyle/>
          <a:p>
            <a:pPr algn="just"/>
            <a:r>
              <a:rPr lang="en-US" sz="3600" dirty="0" smtClean="0">
                <a:solidFill>
                  <a:srgbClr val="0070C0"/>
                </a:solidFill>
                <a:latin typeface="Arial"/>
              </a:rPr>
              <a:t>The knowledge of human development</a:t>
            </a:r>
            <a:r>
              <a:rPr lang="en-US" sz="3600" dirty="0" smtClean="0">
                <a:solidFill>
                  <a:prstClr val="black"/>
                </a:solidFill>
                <a:latin typeface="Arial"/>
              </a:rPr>
              <a:t> is also </a:t>
            </a:r>
            <a:r>
              <a:rPr lang="en-US" sz="3600" dirty="0">
                <a:solidFill>
                  <a:prstClr val="black"/>
                </a:solidFill>
                <a:latin typeface="Arial"/>
              </a:rPr>
              <a:t>one of the factors curriculum planners take into consideration to </a:t>
            </a:r>
            <a:r>
              <a:rPr lang="en-US" sz="3600" dirty="0" smtClean="0">
                <a:solidFill>
                  <a:prstClr val="black"/>
                </a:solidFill>
                <a:latin typeface="Arial"/>
              </a:rPr>
              <a:t>design curricula to meet the needs of learners at various levels of education. </a:t>
            </a:r>
            <a:endParaRPr lang="en-US" sz="3600" dirty="0" smtClean="0">
              <a:solidFill>
                <a:prstClr val="black"/>
              </a:solidFill>
            </a:endParaRPr>
          </a:p>
        </p:txBody>
      </p:sp>
    </p:spTree>
    <p:extLst>
      <p:ext uri="{BB962C8B-B14F-4D97-AF65-F5344CB8AC3E}">
        <p14:creationId xmlns:p14="http://schemas.microsoft.com/office/powerpoint/2010/main" val="42252495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Curriculum design in Translation </a:t>
            </a:r>
            <a:endParaRPr lang="en-US" dirty="0"/>
          </a:p>
        </p:txBody>
      </p:sp>
    </p:spTree>
    <p:extLst>
      <p:ext uri="{BB962C8B-B14F-4D97-AF65-F5344CB8AC3E}">
        <p14:creationId xmlns:p14="http://schemas.microsoft.com/office/powerpoint/2010/main" val="12761733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447800"/>
            <a:ext cx="7696200" cy="3416320"/>
          </a:xfrm>
          <a:prstGeom prst="rect">
            <a:avLst/>
          </a:prstGeom>
        </p:spPr>
        <p:txBody>
          <a:bodyPr wrap="square">
            <a:spAutoFit/>
          </a:bodyPr>
          <a:lstStyle/>
          <a:p>
            <a:pPr lvl="0" algn="just"/>
            <a:r>
              <a:rPr lang="en-US" sz="3600" dirty="0" smtClean="0">
                <a:solidFill>
                  <a:srgbClr val="0070C0"/>
                </a:solidFill>
                <a:latin typeface="Arial"/>
              </a:rPr>
              <a:t>The nature </a:t>
            </a:r>
            <a:r>
              <a:rPr lang="en-US" sz="3600" dirty="0">
                <a:solidFill>
                  <a:srgbClr val="0070C0"/>
                </a:solidFill>
                <a:latin typeface="Arial"/>
              </a:rPr>
              <a:t>of learning </a:t>
            </a:r>
            <a:r>
              <a:rPr lang="en-US" sz="3600" dirty="0">
                <a:solidFill>
                  <a:prstClr val="black"/>
                </a:solidFill>
                <a:latin typeface="Arial-Identity-H"/>
              </a:rPr>
              <a:t>– </a:t>
            </a:r>
            <a:r>
              <a:rPr lang="en-US" sz="3600" dirty="0">
                <a:solidFill>
                  <a:prstClr val="black"/>
                </a:solidFill>
                <a:latin typeface="Arial"/>
              </a:rPr>
              <a:t>how people can learn is also of importance for curriculum planners, because they can design the curriculum on condition that learners all participate and understand the course.</a:t>
            </a:r>
            <a:endParaRPr lang="en-US" sz="3600" dirty="0">
              <a:solidFill>
                <a:prstClr val="black"/>
              </a:solidFill>
            </a:endParaRPr>
          </a:p>
        </p:txBody>
      </p:sp>
    </p:spTree>
    <p:extLst>
      <p:ext uri="{BB962C8B-B14F-4D97-AF65-F5344CB8AC3E}">
        <p14:creationId xmlns:p14="http://schemas.microsoft.com/office/powerpoint/2010/main" val="19570378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7696200" cy="5509200"/>
          </a:xfrm>
          <a:prstGeom prst="rect">
            <a:avLst/>
          </a:prstGeom>
        </p:spPr>
        <p:txBody>
          <a:bodyPr wrap="square">
            <a:spAutoFit/>
          </a:bodyPr>
          <a:lstStyle/>
          <a:p>
            <a:r>
              <a:rPr lang="en-US" sz="3200" dirty="0" smtClean="0">
                <a:solidFill>
                  <a:srgbClr val="0070C0"/>
                </a:solidFill>
                <a:latin typeface="Arial"/>
              </a:rPr>
              <a:t>The curriculum design </a:t>
            </a:r>
            <a:r>
              <a:rPr lang="en-US" sz="3200" dirty="0" smtClean="0">
                <a:solidFill>
                  <a:prstClr val="black"/>
                </a:solidFill>
                <a:latin typeface="Arial"/>
              </a:rPr>
              <a:t>studies and find</a:t>
            </a:r>
          </a:p>
          <a:p>
            <a:r>
              <a:rPr lang="en-US" sz="3200" dirty="0" smtClean="0">
                <a:solidFill>
                  <a:srgbClr val="0070C0"/>
                </a:solidFill>
                <a:latin typeface="Arial"/>
              </a:rPr>
              <a:t>answers</a:t>
            </a:r>
            <a:r>
              <a:rPr lang="en-US" sz="3200" dirty="0" smtClean="0">
                <a:solidFill>
                  <a:prstClr val="black"/>
                </a:solidFill>
                <a:latin typeface="Arial"/>
              </a:rPr>
              <a:t> to the following four important questions:</a:t>
            </a:r>
          </a:p>
          <a:p>
            <a:r>
              <a:rPr lang="en-US" sz="3200" dirty="0" smtClean="0">
                <a:solidFill>
                  <a:prstClr val="black"/>
                </a:solidFill>
                <a:latin typeface="Arial"/>
              </a:rPr>
              <a:t>1. </a:t>
            </a:r>
            <a:r>
              <a:rPr lang="en-US" sz="3200" dirty="0" smtClean="0">
                <a:solidFill>
                  <a:srgbClr val="FF0000"/>
                </a:solidFill>
                <a:latin typeface="Arial"/>
              </a:rPr>
              <a:t>What should be done?</a:t>
            </a:r>
          </a:p>
          <a:p>
            <a:r>
              <a:rPr lang="en-US" sz="3200" dirty="0" smtClean="0">
                <a:solidFill>
                  <a:srgbClr val="FF0000"/>
                </a:solidFill>
                <a:latin typeface="Arial"/>
              </a:rPr>
              <a:t>2. What should the subject area consist of?</a:t>
            </a:r>
          </a:p>
          <a:p>
            <a:r>
              <a:rPr lang="en-US" sz="3200" dirty="0" smtClean="0">
                <a:solidFill>
                  <a:srgbClr val="FF0000"/>
                </a:solidFill>
                <a:latin typeface="Arial"/>
              </a:rPr>
              <a:t>3. Which learning strategies, resources, and activities should be used?</a:t>
            </a:r>
          </a:p>
          <a:p>
            <a:r>
              <a:rPr lang="en-US" sz="3200" dirty="0" smtClean="0">
                <a:solidFill>
                  <a:srgbClr val="FF0000"/>
                </a:solidFill>
                <a:latin typeface="Arial"/>
              </a:rPr>
              <a:t>4. Which measurement techniques and materials should be used to evaluate</a:t>
            </a:r>
          </a:p>
          <a:p>
            <a:r>
              <a:rPr lang="en-US" sz="3200" dirty="0" smtClean="0">
                <a:solidFill>
                  <a:srgbClr val="FF0000"/>
                </a:solidFill>
                <a:latin typeface="Arial"/>
              </a:rPr>
              <a:t>the results? </a:t>
            </a:r>
            <a:r>
              <a:rPr lang="en-US" sz="3200" dirty="0" smtClean="0">
                <a:solidFill>
                  <a:prstClr val="black"/>
                </a:solidFill>
                <a:latin typeface="Arial"/>
              </a:rPr>
              <a:t>(</a:t>
            </a:r>
            <a:r>
              <a:rPr lang="en-US" sz="3200" dirty="0" err="1" smtClean="0">
                <a:solidFill>
                  <a:prstClr val="black"/>
                </a:solidFill>
                <a:latin typeface="Arial"/>
              </a:rPr>
              <a:t>Demirel</a:t>
            </a:r>
            <a:r>
              <a:rPr lang="en-US" sz="3200" dirty="0" smtClean="0">
                <a:solidFill>
                  <a:prstClr val="black"/>
                </a:solidFill>
                <a:latin typeface="Arial"/>
              </a:rPr>
              <a:t>, 2010). </a:t>
            </a:r>
          </a:p>
        </p:txBody>
      </p:sp>
    </p:spTree>
    <p:extLst>
      <p:ext uri="{BB962C8B-B14F-4D97-AF65-F5344CB8AC3E}">
        <p14:creationId xmlns:p14="http://schemas.microsoft.com/office/powerpoint/2010/main" val="10189286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81958"/>
            <a:ext cx="6172200" cy="4524315"/>
          </a:xfrm>
          <a:prstGeom prst="rect">
            <a:avLst/>
          </a:prstGeom>
        </p:spPr>
        <p:txBody>
          <a:bodyPr wrap="square">
            <a:spAutoFit/>
          </a:bodyPr>
          <a:lstStyle/>
          <a:p>
            <a:pPr lvl="0"/>
            <a:r>
              <a:rPr lang="en-US" sz="3200" dirty="0">
                <a:solidFill>
                  <a:prstClr val="black"/>
                </a:solidFill>
                <a:latin typeface="Arial"/>
              </a:rPr>
              <a:t>The answers to be found to these questions will help curriculum designer </a:t>
            </a:r>
            <a:r>
              <a:rPr lang="en-US" sz="3200" dirty="0">
                <a:solidFill>
                  <a:srgbClr val="0070C0"/>
                </a:solidFill>
                <a:latin typeface="Arial"/>
              </a:rPr>
              <a:t>have a clear idea about what to include in the</a:t>
            </a:r>
          </a:p>
          <a:p>
            <a:pPr lvl="0"/>
            <a:r>
              <a:rPr lang="en-US" sz="3200" dirty="0">
                <a:solidFill>
                  <a:srgbClr val="0070C0"/>
                </a:solidFill>
                <a:latin typeface="Arial"/>
              </a:rPr>
              <a:t>curriculum </a:t>
            </a:r>
            <a:r>
              <a:rPr lang="en-US" sz="3200" dirty="0">
                <a:solidFill>
                  <a:prstClr val="black"/>
                </a:solidFill>
                <a:latin typeface="Arial"/>
              </a:rPr>
              <a:t>so that it can be a very favorable and trustable one because </a:t>
            </a:r>
            <a:r>
              <a:rPr lang="en-US" sz="3200" dirty="0" smtClean="0">
                <a:solidFill>
                  <a:prstClr val="black"/>
                </a:solidFill>
                <a:latin typeface="Arial"/>
              </a:rPr>
              <a:t>these four </a:t>
            </a:r>
            <a:r>
              <a:rPr lang="en-US" sz="3200" dirty="0">
                <a:solidFill>
                  <a:prstClr val="black"/>
                </a:solidFill>
                <a:latin typeface="Arial"/>
              </a:rPr>
              <a:t>aspects are always interconnected with each other.</a:t>
            </a:r>
            <a:endParaRPr lang="en-US" sz="3200" dirty="0">
              <a:solidFill>
                <a:prstClr val="black"/>
              </a:solidFill>
            </a:endParaRPr>
          </a:p>
        </p:txBody>
      </p:sp>
    </p:spTree>
    <p:extLst>
      <p:ext uri="{BB962C8B-B14F-4D97-AF65-F5344CB8AC3E}">
        <p14:creationId xmlns:p14="http://schemas.microsoft.com/office/powerpoint/2010/main" val="13765351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14512" y="1152476"/>
            <a:ext cx="4891087" cy="1200329"/>
          </a:xfrm>
          <a:prstGeom prst="rect">
            <a:avLst/>
          </a:prstGeom>
        </p:spPr>
        <p:txBody>
          <a:bodyPr wrap="square">
            <a:spAutoFit/>
          </a:bodyPr>
          <a:lstStyle/>
          <a:p>
            <a:pPr lvl="0"/>
            <a:r>
              <a:rPr lang="en-US" sz="3600" b="1" dirty="0">
                <a:solidFill>
                  <a:prstClr val="black"/>
                </a:solidFill>
                <a:latin typeface="Arial,Bold"/>
              </a:rPr>
              <a:t>Curriculum Design Approaches</a:t>
            </a:r>
            <a:endParaRPr lang="en-US" sz="3600" dirty="0">
              <a:solidFill>
                <a:prstClr val="black"/>
              </a:solidFill>
            </a:endParaRPr>
          </a:p>
        </p:txBody>
      </p:sp>
    </p:spTree>
    <p:extLst>
      <p:ext uri="{BB962C8B-B14F-4D97-AF65-F5344CB8AC3E}">
        <p14:creationId xmlns:p14="http://schemas.microsoft.com/office/powerpoint/2010/main" val="13792516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762000"/>
            <a:ext cx="5769716" cy="1323439"/>
          </a:xfrm>
          <a:prstGeom prst="rect">
            <a:avLst/>
          </a:prstGeom>
        </p:spPr>
        <p:txBody>
          <a:bodyPr wrap="square">
            <a:spAutoFit/>
          </a:bodyPr>
          <a:lstStyle/>
          <a:p>
            <a:r>
              <a:rPr lang="en-US" sz="4000" b="1" dirty="0" smtClean="0">
                <a:solidFill>
                  <a:prstClr val="black"/>
                </a:solidFill>
                <a:latin typeface="Arial,Bold"/>
              </a:rPr>
              <a:t>Subject-Centered Curriculum Design</a:t>
            </a:r>
            <a:endParaRPr lang="en-US" sz="4000" dirty="0" smtClean="0">
              <a:solidFill>
                <a:prstClr val="black"/>
              </a:solidFill>
            </a:endParaRPr>
          </a:p>
        </p:txBody>
      </p:sp>
    </p:spTree>
    <p:extLst>
      <p:ext uri="{BB962C8B-B14F-4D97-AF65-F5344CB8AC3E}">
        <p14:creationId xmlns:p14="http://schemas.microsoft.com/office/powerpoint/2010/main" val="41109130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97346"/>
            <a:ext cx="8153400" cy="4524315"/>
          </a:xfrm>
          <a:prstGeom prst="rect">
            <a:avLst/>
          </a:prstGeom>
        </p:spPr>
        <p:txBody>
          <a:bodyPr wrap="square">
            <a:spAutoFit/>
          </a:bodyPr>
          <a:lstStyle/>
          <a:p>
            <a:pPr algn="just"/>
            <a:r>
              <a:rPr lang="en-US" sz="3600" dirty="0" smtClean="0">
                <a:solidFill>
                  <a:prstClr val="black"/>
                </a:solidFill>
                <a:latin typeface="Arial"/>
              </a:rPr>
              <a:t>This is the commonly used curriculum design approach in educational implementations and it is related to the organization of curriculum in terms of separate subjects. Most of the curricula implemented at schools and even </a:t>
            </a:r>
            <a:r>
              <a:rPr lang="en-US" sz="3600" dirty="0" smtClean="0">
                <a:solidFill>
                  <a:prstClr val="black"/>
                </a:solidFill>
                <a:latin typeface="Arial-Identity-H"/>
              </a:rPr>
              <a:t>colleges have been designed by utilizing this approach. </a:t>
            </a:r>
            <a:endParaRPr lang="en-US" sz="3600" dirty="0" smtClean="0">
              <a:solidFill>
                <a:prstClr val="black"/>
              </a:solidFill>
            </a:endParaRPr>
          </a:p>
        </p:txBody>
      </p:sp>
    </p:spTree>
    <p:extLst>
      <p:ext uri="{BB962C8B-B14F-4D97-AF65-F5344CB8AC3E}">
        <p14:creationId xmlns:p14="http://schemas.microsoft.com/office/powerpoint/2010/main" val="34255807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6400800" cy="3416320"/>
          </a:xfrm>
          <a:prstGeom prst="rect">
            <a:avLst/>
          </a:prstGeom>
        </p:spPr>
        <p:txBody>
          <a:bodyPr wrap="square">
            <a:spAutoFit/>
          </a:bodyPr>
          <a:lstStyle/>
          <a:p>
            <a:pPr lvl="0" algn="just"/>
            <a:r>
              <a:rPr lang="en-US" sz="3600" dirty="0">
                <a:solidFill>
                  <a:prstClr val="black"/>
                </a:solidFill>
                <a:latin typeface="Arial-Identity-H"/>
              </a:rPr>
              <a:t>As teachers‘ training </a:t>
            </a:r>
            <a:r>
              <a:rPr lang="en-US" sz="3600" dirty="0">
                <a:solidFill>
                  <a:prstClr val="black"/>
                </a:solidFill>
                <a:latin typeface="Arial"/>
              </a:rPr>
              <a:t>is mainly based on this approach of education, the </a:t>
            </a:r>
            <a:r>
              <a:rPr lang="en-US" sz="3600" dirty="0">
                <a:solidFill>
                  <a:srgbClr val="0070C0"/>
                </a:solidFill>
                <a:latin typeface="Arial"/>
              </a:rPr>
              <a:t>subject-centered curriculum is better and more easily understood and implemented by teachers. </a:t>
            </a:r>
            <a:endParaRPr lang="en-US" sz="3600" dirty="0">
              <a:solidFill>
                <a:srgbClr val="0070C0"/>
              </a:solidFill>
            </a:endParaRPr>
          </a:p>
        </p:txBody>
      </p:sp>
    </p:spTree>
    <p:extLst>
      <p:ext uri="{BB962C8B-B14F-4D97-AF65-F5344CB8AC3E}">
        <p14:creationId xmlns:p14="http://schemas.microsoft.com/office/powerpoint/2010/main" val="11593588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52400"/>
            <a:ext cx="7620000" cy="5509200"/>
          </a:xfrm>
          <a:prstGeom prst="rect">
            <a:avLst/>
          </a:prstGeom>
        </p:spPr>
        <p:txBody>
          <a:bodyPr wrap="square">
            <a:spAutoFit/>
          </a:bodyPr>
          <a:lstStyle/>
          <a:p>
            <a:r>
              <a:rPr lang="en-US" sz="3200" dirty="0">
                <a:solidFill>
                  <a:prstClr val="black"/>
                </a:solidFill>
                <a:latin typeface="Arial"/>
              </a:rPr>
              <a:t>In addition, curriculum planning through this approach is easier and most course books and extra materials are organized according to it. But there are also some criticisms about subject-centered curriculum design and they caused a wide </a:t>
            </a:r>
            <a:r>
              <a:rPr lang="en-US" sz="3200" dirty="0" smtClean="0">
                <a:solidFill>
                  <a:prstClr val="black"/>
                </a:solidFill>
                <a:latin typeface="Arial"/>
              </a:rPr>
              <a:t>rejection   </a:t>
            </a:r>
            <a:r>
              <a:rPr lang="en-US" sz="3200" dirty="0">
                <a:solidFill>
                  <a:prstClr val="black"/>
                </a:solidFill>
                <a:latin typeface="Arial"/>
              </a:rPr>
              <a:t>through some arguments. One of the arguments is the fact that it mainly focuses on content but not the needs or experiences or students.</a:t>
            </a:r>
            <a:endParaRPr lang="en-US" sz="3200" dirty="0">
              <a:solidFill>
                <a:prstClr val="black"/>
              </a:solidFill>
            </a:endParaRPr>
          </a:p>
        </p:txBody>
      </p:sp>
    </p:spTree>
    <p:extLst>
      <p:ext uri="{BB962C8B-B14F-4D97-AF65-F5344CB8AC3E}">
        <p14:creationId xmlns:p14="http://schemas.microsoft.com/office/powerpoint/2010/main" val="28514064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0"/>
            <a:ext cx="8289449" cy="646331"/>
          </a:xfrm>
          <a:prstGeom prst="rect">
            <a:avLst/>
          </a:prstGeom>
        </p:spPr>
        <p:txBody>
          <a:bodyPr wrap="none">
            <a:spAutoFit/>
          </a:bodyPr>
          <a:lstStyle/>
          <a:p>
            <a:r>
              <a:rPr lang="en-US" sz="3600" b="1" dirty="0" smtClean="0">
                <a:solidFill>
                  <a:prstClr val="black"/>
                </a:solidFill>
                <a:latin typeface="Arial,Bold"/>
              </a:rPr>
              <a:t>Learner-Centered Curriculum Design</a:t>
            </a:r>
            <a:endParaRPr lang="en-US" sz="3600" dirty="0" smtClean="0">
              <a:solidFill>
                <a:prstClr val="black"/>
              </a:solidFill>
            </a:endParaRPr>
          </a:p>
        </p:txBody>
      </p:sp>
    </p:spTree>
    <p:extLst>
      <p:ext uri="{BB962C8B-B14F-4D97-AF65-F5344CB8AC3E}">
        <p14:creationId xmlns:p14="http://schemas.microsoft.com/office/powerpoint/2010/main" val="37332983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12845"/>
            <a:ext cx="7696200" cy="5632311"/>
          </a:xfrm>
          <a:prstGeom prst="rect">
            <a:avLst/>
          </a:prstGeom>
        </p:spPr>
        <p:txBody>
          <a:bodyPr wrap="square">
            <a:spAutoFit/>
          </a:bodyPr>
          <a:lstStyle/>
          <a:p>
            <a:pPr algn="just"/>
            <a:r>
              <a:rPr lang="en-US" sz="3600" dirty="0" smtClean="0">
                <a:solidFill>
                  <a:prstClr val="black"/>
                </a:solidFill>
                <a:latin typeface="Arial"/>
              </a:rPr>
              <a:t>All curriculum designers give particular importance to </a:t>
            </a:r>
            <a:r>
              <a:rPr lang="en-US" sz="3600" dirty="0" smtClean="0">
                <a:solidFill>
                  <a:srgbClr val="0070C0"/>
                </a:solidFill>
                <a:latin typeface="Arial"/>
              </a:rPr>
              <a:t>learners</a:t>
            </a:r>
            <a:r>
              <a:rPr lang="en-US" sz="3600" dirty="0" smtClean="0">
                <a:solidFill>
                  <a:prstClr val="black"/>
                </a:solidFill>
                <a:latin typeface="Arial"/>
              </a:rPr>
              <a:t>, so the idea </a:t>
            </a:r>
            <a:r>
              <a:rPr lang="en-US" sz="3600" dirty="0" smtClean="0">
                <a:solidFill>
                  <a:srgbClr val="FF0000"/>
                </a:solidFill>
                <a:latin typeface="Arial"/>
              </a:rPr>
              <a:t>that student is the center of curriculum studies and every subject should be specified according to him/her emerged at the beginning of the twentieth century</a:t>
            </a:r>
            <a:r>
              <a:rPr lang="en-US" sz="3600" dirty="0" smtClean="0">
                <a:solidFill>
                  <a:prstClr val="black"/>
                </a:solidFill>
                <a:latin typeface="Arial"/>
              </a:rPr>
              <a:t>. So, the curriculum is organized around the </a:t>
            </a:r>
            <a:r>
              <a:rPr lang="en-US" sz="3600" dirty="0" smtClean="0">
                <a:solidFill>
                  <a:srgbClr val="FF0000"/>
                </a:solidFill>
                <a:latin typeface="Arial"/>
              </a:rPr>
              <a:t>needs</a:t>
            </a:r>
            <a:r>
              <a:rPr lang="en-US" sz="3600" dirty="0" smtClean="0">
                <a:solidFill>
                  <a:prstClr val="black"/>
                </a:solidFill>
                <a:latin typeface="Arial"/>
              </a:rPr>
              <a:t>, </a:t>
            </a:r>
            <a:r>
              <a:rPr lang="en-US" sz="3600" dirty="0" smtClean="0">
                <a:solidFill>
                  <a:srgbClr val="FF0000"/>
                </a:solidFill>
                <a:latin typeface="Arial"/>
              </a:rPr>
              <a:t>interests</a:t>
            </a:r>
            <a:r>
              <a:rPr lang="en-US" sz="3600" dirty="0" smtClean="0">
                <a:solidFill>
                  <a:prstClr val="black"/>
                </a:solidFill>
                <a:latin typeface="Arial"/>
              </a:rPr>
              <a:t>, </a:t>
            </a:r>
            <a:r>
              <a:rPr lang="en-US" sz="3600" dirty="0" smtClean="0">
                <a:solidFill>
                  <a:srgbClr val="FF0000"/>
                </a:solidFill>
                <a:latin typeface="Arial"/>
              </a:rPr>
              <a:t>abilities</a:t>
            </a:r>
            <a:r>
              <a:rPr lang="en-US" sz="3600" dirty="0" smtClean="0">
                <a:solidFill>
                  <a:prstClr val="black"/>
                </a:solidFill>
                <a:latin typeface="Arial"/>
              </a:rPr>
              <a:t> and </a:t>
            </a:r>
            <a:r>
              <a:rPr lang="en-US" sz="3600" dirty="0" smtClean="0">
                <a:solidFill>
                  <a:srgbClr val="FF0000"/>
                </a:solidFill>
                <a:latin typeface="Arial"/>
              </a:rPr>
              <a:t>aspirations of students </a:t>
            </a:r>
            <a:r>
              <a:rPr lang="en-US" sz="3600" dirty="0" smtClean="0">
                <a:solidFill>
                  <a:prstClr val="black"/>
                </a:solidFill>
                <a:latin typeface="Arial"/>
              </a:rPr>
              <a:t>in this design. </a:t>
            </a:r>
            <a:endParaRPr lang="en-US" sz="3600" dirty="0" smtClean="0">
              <a:solidFill>
                <a:prstClr val="black"/>
              </a:solidFill>
            </a:endParaRPr>
          </a:p>
        </p:txBody>
      </p:sp>
    </p:spTree>
    <p:extLst>
      <p:ext uri="{BB962C8B-B14F-4D97-AF65-F5344CB8AC3E}">
        <p14:creationId xmlns:p14="http://schemas.microsoft.com/office/powerpoint/2010/main" val="4524688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7696200" cy="6019800"/>
          </a:xfrm>
        </p:spPr>
        <p:txBody>
          <a:bodyPr/>
          <a:lstStyle/>
          <a:p>
            <a:r>
              <a:rPr lang="en-US" sz="3200" dirty="0" smtClean="0">
                <a:solidFill>
                  <a:schemeClr val="tx1"/>
                </a:solidFill>
                <a:latin typeface="Arial-Identity-H"/>
                <a:ea typeface="+mn-ea"/>
                <a:cs typeface="+mn-cs"/>
              </a:rPr>
              <a:t>What is a curriculum ?</a:t>
            </a:r>
            <a:br>
              <a:rPr lang="en-US" sz="3200" dirty="0" smtClean="0">
                <a:solidFill>
                  <a:schemeClr val="tx1"/>
                </a:solidFill>
                <a:latin typeface="Arial-Identity-H"/>
                <a:ea typeface="+mn-ea"/>
                <a:cs typeface="+mn-cs"/>
              </a:rPr>
            </a:br>
            <a:r>
              <a:rPr lang="en-US" sz="3200" dirty="0" smtClean="0">
                <a:solidFill>
                  <a:schemeClr val="tx1"/>
                </a:solidFill>
                <a:latin typeface="Arial-Identity-H"/>
                <a:ea typeface="+mn-ea"/>
                <a:cs typeface="+mn-cs"/>
              </a:rPr>
              <a:t>What are the components of a curriculum ?</a:t>
            </a:r>
            <a:br>
              <a:rPr lang="en-US" sz="3200" dirty="0" smtClean="0">
                <a:solidFill>
                  <a:schemeClr val="tx1"/>
                </a:solidFill>
                <a:latin typeface="Arial-Identity-H"/>
                <a:ea typeface="+mn-ea"/>
                <a:cs typeface="+mn-cs"/>
              </a:rPr>
            </a:br>
            <a:r>
              <a:rPr lang="en-US" sz="3200" dirty="0" smtClean="0">
                <a:solidFill>
                  <a:schemeClr val="tx1"/>
                </a:solidFill>
                <a:latin typeface="Arial-Identity-H"/>
                <a:ea typeface="+mn-ea"/>
                <a:cs typeface="+mn-cs"/>
              </a:rPr>
              <a:t>What are the factors to be considered to reach a qualified curriculum ?</a:t>
            </a:r>
            <a:br>
              <a:rPr lang="en-US" sz="3200" dirty="0" smtClean="0">
                <a:solidFill>
                  <a:schemeClr val="tx1"/>
                </a:solidFill>
                <a:latin typeface="Arial-Identity-H"/>
                <a:ea typeface="+mn-ea"/>
                <a:cs typeface="+mn-cs"/>
              </a:rPr>
            </a:br>
            <a:r>
              <a:rPr lang="en-US" sz="3200" dirty="0" smtClean="0">
                <a:solidFill>
                  <a:schemeClr val="tx1"/>
                </a:solidFill>
                <a:latin typeface="Arial-Identity-H"/>
                <a:ea typeface="+mn-ea"/>
                <a:cs typeface="+mn-cs"/>
              </a:rPr>
              <a:t>What are the concerns of curriculum design? </a:t>
            </a:r>
            <a:br>
              <a:rPr lang="en-US" sz="3200" dirty="0" smtClean="0">
                <a:solidFill>
                  <a:schemeClr val="tx1"/>
                </a:solidFill>
                <a:latin typeface="Arial-Identity-H"/>
                <a:ea typeface="+mn-ea"/>
                <a:cs typeface="+mn-cs"/>
              </a:rPr>
            </a:br>
            <a:r>
              <a:rPr lang="en-US" sz="3200" dirty="0" smtClean="0">
                <a:solidFill>
                  <a:schemeClr val="tx1"/>
                </a:solidFill>
                <a:latin typeface="Arial-Identity-H"/>
                <a:ea typeface="+mn-ea"/>
                <a:cs typeface="+mn-cs"/>
              </a:rPr>
              <a:t>What are the most important curriculum design approaches?</a:t>
            </a:r>
            <a:br>
              <a:rPr lang="en-US" sz="3200" dirty="0" smtClean="0">
                <a:solidFill>
                  <a:schemeClr val="tx1"/>
                </a:solidFill>
                <a:latin typeface="Arial-Identity-H"/>
                <a:ea typeface="+mn-ea"/>
                <a:cs typeface="+mn-cs"/>
              </a:rPr>
            </a:br>
            <a:r>
              <a:rPr lang="en-US" sz="3200" dirty="0" smtClean="0">
                <a:solidFill>
                  <a:schemeClr val="tx1"/>
                </a:solidFill>
                <a:latin typeface="Arial-Identity-H"/>
                <a:ea typeface="+mn-ea"/>
                <a:cs typeface="+mn-cs"/>
              </a:rPr>
              <a:t>What </a:t>
            </a:r>
            <a:r>
              <a:rPr lang="en-US" sz="3200" dirty="0">
                <a:solidFill>
                  <a:schemeClr val="tx1"/>
                </a:solidFill>
                <a:latin typeface="Arial-Identity-H"/>
                <a:ea typeface="+mn-ea"/>
                <a:cs typeface="+mn-cs"/>
              </a:rPr>
              <a:t>are </a:t>
            </a:r>
            <a:r>
              <a:rPr lang="en-US" sz="3200" dirty="0" smtClean="0">
                <a:solidFill>
                  <a:schemeClr val="tx1"/>
                </a:solidFill>
                <a:latin typeface="Arial-Identity-H"/>
                <a:ea typeface="+mn-ea"/>
                <a:cs typeface="+mn-cs"/>
              </a:rPr>
              <a:t>the most common curriculum design models?</a:t>
            </a:r>
            <a:br>
              <a:rPr lang="en-US" sz="3200" dirty="0" smtClean="0">
                <a:solidFill>
                  <a:schemeClr val="tx1"/>
                </a:solidFill>
                <a:latin typeface="Arial-Identity-H"/>
                <a:ea typeface="+mn-ea"/>
                <a:cs typeface="+mn-cs"/>
              </a:rPr>
            </a:br>
            <a:endParaRPr lang="en-US" sz="3200" dirty="0">
              <a:solidFill>
                <a:schemeClr val="tx1"/>
              </a:solidFill>
              <a:latin typeface="Arial-Identity-H"/>
              <a:ea typeface="+mn-ea"/>
              <a:cs typeface="+mn-cs"/>
            </a:endParaRPr>
          </a:p>
        </p:txBody>
      </p:sp>
    </p:spTree>
    <p:extLst>
      <p:ext uri="{BB962C8B-B14F-4D97-AF65-F5344CB8AC3E}">
        <p14:creationId xmlns:p14="http://schemas.microsoft.com/office/powerpoint/2010/main" val="4522808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077200" cy="6186309"/>
          </a:xfrm>
          <a:prstGeom prst="rect">
            <a:avLst/>
          </a:prstGeom>
        </p:spPr>
        <p:txBody>
          <a:bodyPr wrap="square">
            <a:spAutoFit/>
          </a:bodyPr>
          <a:lstStyle/>
          <a:p>
            <a:pPr lvl="0" algn="just"/>
            <a:r>
              <a:rPr lang="en-US" sz="3600" dirty="0">
                <a:solidFill>
                  <a:prstClr val="black"/>
                </a:solidFill>
                <a:latin typeface="Arial"/>
              </a:rPr>
              <a:t>Advocates of the </a:t>
            </a:r>
            <a:r>
              <a:rPr lang="en-US" sz="3600" dirty="0" smtClean="0">
                <a:solidFill>
                  <a:prstClr val="black"/>
                </a:solidFill>
                <a:latin typeface="Arial"/>
              </a:rPr>
              <a:t>design emphasize </a:t>
            </a:r>
            <a:r>
              <a:rPr lang="en-US" sz="3600" dirty="0">
                <a:solidFill>
                  <a:prstClr val="black"/>
                </a:solidFill>
                <a:latin typeface="Arial"/>
              </a:rPr>
              <a:t>that attention should be paid to what is known about </a:t>
            </a:r>
            <a:r>
              <a:rPr lang="en-US" sz="3600" dirty="0" smtClean="0">
                <a:solidFill>
                  <a:prstClr val="black"/>
                </a:solidFill>
                <a:latin typeface="Arial"/>
              </a:rPr>
              <a:t>human growth, development </a:t>
            </a:r>
            <a:r>
              <a:rPr lang="en-US" sz="3600" dirty="0">
                <a:solidFill>
                  <a:prstClr val="black"/>
                </a:solidFill>
                <a:latin typeface="Arial"/>
              </a:rPr>
              <a:t>and learning. This type of design requires </a:t>
            </a:r>
            <a:r>
              <a:rPr lang="en-US" sz="3600" dirty="0">
                <a:solidFill>
                  <a:srgbClr val="FF0000"/>
                </a:solidFill>
                <a:latin typeface="Arial"/>
              </a:rPr>
              <a:t>a lot </a:t>
            </a:r>
            <a:r>
              <a:rPr lang="en-US" sz="3600" dirty="0" smtClean="0">
                <a:solidFill>
                  <a:srgbClr val="FF0000"/>
                </a:solidFill>
                <a:latin typeface="Arial"/>
              </a:rPr>
              <a:t>of resources </a:t>
            </a:r>
            <a:r>
              <a:rPr lang="en-US" sz="3600" dirty="0">
                <a:solidFill>
                  <a:srgbClr val="FF0000"/>
                </a:solidFill>
                <a:latin typeface="Arial"/>
              </a:rPr>
              <a:t>and manpower</a:t>
            </a:r>
            <a:r>
              <a:rPr lang="en-US" sz="3600" dirty="0">
                <a:solidFill>
                  <a:prstClr val="black"/>
                </a:solidFill>
                <a:latin typeface="Arial"/>
              </a:rPr>
              <a:t>, in order to </a:t>
            </a:r>
            <a:r>
              <a:rPr lang="en-US" sz="3600" dirty="0" smtClean="0">
                <a:solidFill>
                  <a:prstClr val="black"/>
                </a:solidFill>
                <a:latin typeface="Arial"/>
              </a:rPr>
              <a:t>meet the </a:t>
            </a:r>
            <a:r>
              <a:rPr lang="en-US" sz="3600" dirty="0">
                <a:solidFill>
                  <a:prstClr val="black"/>
                </a:solidFill>
                <a:latin typeface="Arial"/>
              </a:rPr>
              <a:t>variety of needs. </a:t>
            </a:r>
            <a:r>
              <a:rPr lang="en-US" sz="3600" dirty="0" smtClean="0">
                <a:solidFill>
                  <a:prstClr val="black"/>
                </a:solidFill>
                <a:latin typeface="Arial"/>
              </a:rPr>
              <a:t>Hence, the </a:t>
            </a:r>
            <a:r>
              <a:rPr lang="en-US" sz="3600" dirty="0">
                <a:solidFill>
                  <a:prstClr val="black"/>
                </a:solidFill>
                <a:latin typeface="Arial"/>
              </a:rPr>
              <a:t>design is more commonly used in the developed countries, while </a:t>
            </a:r>
            <a:r>
              <a:rPr lang="en-US" sz="3600" dirty="0" smtClean="0">
                <a:solidFill>
                  <a:prstClr val="black"/>
                </a:solidFill>
                <a:latin typeface="Arial"/>
              </a:rPr>
              <a:t>in developing </a:t>
            </a:r>
            <a:r>
              <a:rPr lang="en-US" sz="3600" dirty="0">
                <a:solidFill>
                  <a:prstClr val="black"/>
                </a:solidFill>
                <a:latin typeface="Arial"/>
              </a:rPr>
              <a:t>world the use is more limited (</a:t>
            </a:r>
            <a:r>
              <a:rPr lang="en-US" sz="3600" dirty="0" err="1">
                <a:solidFill>
                  <a:prstClr val="black"/>
                </a:solidFill>
                <a:latin typeface="Arial"/>
              </a:rPr>
              <a:t>Nyagah</a:t>
            </a:r>
            <a:r>
              <a:rPr lang="en-US" sz="3600" dirty="0">
                <a:solidFill>
                  <a:prstClr val="black"/>
                </a:solidFill>
                <a:latin typeface="Arial"/>
              </a:rPr>
              <a:t>, 2000).</a:t>
            </a:r>
            <a:endParaRPr lang="en-US" sz="3600" dirty="0">
              <a:solidFill>
                <a:prstClr val="black"/>
              </a:solidFill>
            </a:endParaRPr>
          </a:p>
        </p:txBody>
      </p:sp>
    </p:spTree>
    <p:extLst>
      <p:ext uri="{BB962C8B-B14F-4D97-AF65-F5344CB8AC3E}">
        <p14:creationId xmlns:p14="http://schemas.microsoft.com/office/powerpoint/2010/main" val="29921725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9647" y="1066800"/>
            <a:ext cx="5814600" cy="1200329"/>
          </a:xfrm>
          <a:prstGeom prst="rect">
            <a:avLst/>
          </a:prstGeom>
        </p:spPr>
        <p:txBody>
          <a:bodyPr wrap="square">
            <a:spAutoFit/>
          </a:bodyPr>
          <a:lstStyle/>
          <a:p>
            <a:r>
              <a:rPr lang="en-US" sz="3600" b="1" dirty="0" smtClean="0">
                <a:solidFill>
                  <a:prstClr val="black"/>
                </a:solidFill>
                <a:latin typeface="Arial,Bold"/>
              </a:rPr>
              <a:t>Problem-Centered Curriculum Design</a:t>
            </a:r>
            <a:endParaRPr lang="en-US" sz="3600" dirty="0" smtClean="0">
              <a:solidFill>
                <a:prstClr val="black"/>
              </a:solidFill>
            </a:endParaRPr>
          </a:p>
        </p:txBody>
      </p:sp>
    </p:spTree>
    <p:extLst>
      <p:ext uri="{BB962C8B-B14F-4D97-AF65-F5344CB8AC3E}">
        <p14:creationId xmlns:p14="http://schemas.microsoft.com/office/powerpoint/2010/main" val="37623510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077200" cy="5632311"/>
          </a:xfrm>
          <a:prstGeom prst="rect">
            <a:avLst/>
          </a:prstGeom>
        </p:spPr>
        <p:txBody>
          <a:bodyPr wrap="square">
            <a:spAutoFit/>
          </a:bodyPr>
          <a:lstStyle/>
          <a:p>
            <a:pPr algn="just"/>
            <a:r>
              <a:rPr lang="en-US" sz="3600" dirty="0" smtClean="0">
                <a:solidFill>
                  <a:prstClr val="black"/>
                </a:solidFill>
                <a:latin typeface="Arial"/>
              </a:rPr>
              <a:t>Such curriculum designs supply the refreshment of the cultural and traditional values and point out the unmet needs of the society. They address  </a:t>
            </a:r>
            <a:r>
              <a:rPr lang="en-US" sz="3600" dirty="0" smtClean="0">
                <a:solidFill>
                  <a:prstClr val="black"/>
                </a:solidFill>
                <a:latin typeface="Arial-Identity-H"/>
              </a:rPr>
              <a:t>students‘ </a:t>
            </a:r>
            <a:r>
              <a:rPr lang="en-US" sz="3600" dirty="0" smtClean="0">
                <a:solidFill>
                  <a:prstClr val="black"/>
                </a:solidFill>
                <a:latin typeface="Arial"/>
              </a:rPr>
              <a:t>social problems, needs, interests, and talents as their improvement is at the forefront as well as the subject. Some designers, on the other hand, are more interested in the reconstruction of the society. </a:t>
            </a:r>
            <a:endParaRPr lang="en-US" sz="3600" dirty="0" smtClean="0">
              <a:solidFill>
                <a:prstClr val="black"/>
              </a:solidFill>
            </a:endParaRPr>
          </a:p>
        </p:txBody>
      </p:sp>
    </p:spTree>
    <p:extLst>
      <p:ext uri="{BB962C8B-B14F-4D97-AF65-F5344CB8AC3E}">
        <p14:creationId xmlns:p14="http://schemas.microsoft.com/office/powerpoint/2010/main" val="15058877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443841"/>
            <a:ext cx="6248400" cy="3416320"/>
          </a:xfrm>
          <a:prstGeom prst="rect">
            <a:avLst/>
          </a:prstGeom>
        </p:spPr>
        <p:txBody>
          <a:bodyPr wrap="square">
            <a:spAutoFit/>
          </a:bodyPr>
          <a:lstStyle/>
          <a:p>
            <a:pPr algn="just"/>
            <a:r>
              <a:rPr lang="en-US" sz="3600" dirty="0">
                <a:solidFill>
                  <a:prstClr val="black"/>
                </a:solidFill>
                <a:latin typeface="Arial"/>
              </a:rPr>
              <a:t>The variety between them comes out as a result of </a:t>
            </a:r>
            <a:r>
              <a:rPr lang="en-US" sz="3600" dirty="0" smtClean="0">
                <a:solidFill>
                  <a:prstClr val="black"/>
                </a:solidFill>
                <a:latin typeface="Arial"/>
              </a:rPr>
              <a:t>the importance </a:t>
            </a:r>
            <a:r>
              <a:rPr lang="en-US" sz="3600" dirty="0">
                <a:solidFill>
                  <a:prstClr val="black"/>
                </a:solidFill>
                <a:latin typeface="Arial"/>
              </a:rPr>
              <a:t>they give to the societal needs rather than individual needs (</a:t>
            </a:r>
            <a:r>
              <a:rPr lang="en-US" sz="3600" dirty="0" err="1">
                <a:solidFill>
                  <a:prstClr val="black"/>
                </a:solidFill>
                <a:latin typeface="Arial"/>
              </a:rPr>
              <a:t>Demirel</a:t>
            </a:r>
            <a:r>
              <a:rPr lang="en-US" sz="3600" dirty="0">
                <a:solidFill>
                  <a:prstClr val="black"/>
                </a:solidFill>
                <a:latin typeface="Arial"/>
              </a:rPr>
              <a:t>, 50).</a:t>
            </a:r>
            <a:endParaRPr lang="en-US" dirty="0"/>
          </a:p>
        </p:txBody>
      </p:sp>
    </p:spTree>
    <p:extLst>
      <p:ext uri="{BB962C8B-B14F-4D97-AF65-F5344CB8AC3E}">
        <p14:creationId xmlns:p14="http://schemas.microsoft.com/office/powerpoint/2010/main" val="6656601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2514600"/>
            <a:ext cx="7007046" cy="646331"/>
          </a:xfrm>
          <a:prstGeom prst="rect">
            <a:avLst/>
          </a:prstGeom>
        </p:spPr>
        <p:txBody>
          <a:bodyPr wrap="none">
            <a:spAutoFit/>
          </a:bodyPr>
          <a:lstStyle/>
          <a:p>
            <a:r>
              <a:rPr lang="en-US" sz="3600" b="1" dirty="0" smtClean="0">
                <a:solidFill>
                  <a:prstClr val="black"/>
                </a:solidFill>
                <a:latin typeface="Arial,Bold"/>
              </a:rPr>
              <a:t>Broad-Field Curriculum Design</a:t>
            </a:r>
            <a:endParaRPr lang="en-US" sz="3600" dirty="0" smtClean="0">
              <a:solidFill>
                <a:prstClr val="black"/>
              </a:solidFill>
            </a:endParaRPr>
          </a:p>
        </p:txBody>
      </p:sp>
    </p:spTree>
    <p:extLst>
      <p:ext uri="{BB962C8B-B14F-4D97-AF65-F5344CB8AC3E}">
        <p14:creationId xmlns:p14="http://schemas.microsoft.com/office/powerpoint/2010/main" val="16229941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7772400" cy="5078313"/>
          </a:xfrm>
          <a:prstGeom prst="rect">
            <a:avLst/>
          </a:prstGeom>
        </p:spPr>
        <p:txBody>
          <a:bodyPr wrap="square">
            <a:spAutoFit/>
          </a:bodyPr>
          <a:lstStyle/>
          <a:p>
            <a:r>
              <a:rPr lang="en-US" sz="3600" dirty="0" smtClean="0">
                <a:solidFill>
                  <a:prstClr val="black"/>
                </a:solidFill>
                <a:latin typeface="Arial"/>
              </a:rPr>
              <a:t>In this curriculum design approach, two or more subjects are unified into</a:t>
            </a:r>
          </a:p>
          <a:p>
            <a:r>
              <a:rPr lang="en-US" sz="3600" dirty="0" smtClean="0">
                <a:solidFill>
                  <a:prstClr val="black"/>
                </a:solidFill>
                <a:latin typeface="Arial"/>
              </a:rPr>
              <a:t>one broad course of study. In other words, it is an </a:t>
            </a:r>
            <a:r>
              <a:rPr lang="en-US" sz="3600" dirty="0" smtClean="0">
                <a:solidFill>
                  <a:srgbClr val="FF0000"/>
                </a:solidFill>
                <a:latin typeface="Arial"/>
              </a:rPr>
              <a:t>organization combining subjects </a:t>
            </a:r>
            <a:r>
              <a:rPr lang="en-US" sz="3600" dirty="0">
                <a:solidFill>
                  <a:srgbClr val="FF0000"/>
                </a:solidFill>
                <a:latin typeface="Arial"/>
              </a:rPr>
              <a:t>that are related in the curriculum</a:t>
            </a:r>
            <a:r>
              <a:rPr lang="en-US" sz="3600" dirty="0">
                <a:solidFill>
                  <a:prstClr val="black"/>
                </a:solidFill>
                <a:latin typeface="Arial"/>
              </a:rPr>
              <a:t>. So, the </a:t>
            </a:r>
            <a:r>
              <a:rPr lang="en-US" sz="3600" dirty="0">
                <a:solidFill>
                  <a:srgbClr val="FF0000"/>
                </a:solidFill>
                <a:latin typeface="Arial"/>
              </a:rPr>
              <a:t>unification and </a:t>
            </a:r>
            <a:r>
              <a:rPr lang="en-US" sz="3600" dirty="0" smtClean="0">
                <a:solidFill>
                  <a:srgbClr val="FF0000"/>
                </a:solidFill>
                <a:latin typeface="Arial"/>
              </a:rPr>
              <a:t>integration of knowledge </a:t>
            </a:r>
            <a:r>
              <a:rPr lang="en-US" sz="3600" dirty="0" smtClean="0">
                <a:solidFill>
                  <a:prstClr val="black"/>
                </a:solidFill>
                <a:latin typeface="Arial"/>
              </a:rPr>
              <a:t>are believed to come true through this approach of curriculum design. </a:t>
            </a:r>
            <a:endParaRPr lang="en-US" sz="3600" dirty="0" smtClean="0">
              <a:solidFill>
                <a:prstClr val="black"/>
              </a:solidFill>
            </a:endParaRPr>
          </a:p>
        </p:txBody>
      </p:sp>
    </p:spTree>
    <p:extLst>
      <p:ext uri="{BB962C8B-B14F-4D97-AF65-F5344CB8AC3E}">
        <p14:creationId xmlns:p14="http://schemas.microsoft.com/office/powerpoint/2010/main" val="19835374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229600" cy="3970318"/>
          </a:xfrm>
          <a:prstGeom prst="rect">
            <a:avLst/>
          </a:prstGeom>
        </p:spPr>
        <p:txBody>
          <a:bodyPr wrap="square">
            <a:spAutoFit/>
          </a:bodyPr>
          <a:lstStyle/>
          <a:p>
            <a:pPr lvl="0" algn="just"/>
            <a:r>
              <a:rPr lang="en-US" sz="3600" dirty="0">
                <a:solidFill>
                  <a:prstClr val="black"/>
                </a:solidFill>
                <a:latin typeface="Arial"/>
              </a:rPr>
              <a:t>It </a:t>
            </a:r>
            <a:r>
              <a:rPr lang="en-US" sz="3600" dirty="0">
                <a:solidFill>
                  <a:srgbClr val="FF0000"/>
                </a:solidFill>
                <a:latin typeface="Arial"/>
              </a:rPr>
              <a:t>integrates separate subjects into a single course </a:t>
            </a:r>
            <a:r>
              <a:rPr lang="en-US" sz="3600" dirty="0">
                <a:solidFill>
                  <a:prstClr val="black"/>
                </a:solidFill>
                <a:latin typeface="Arial"/>
              </a:rPr>
              <a:t>and </a:t>
            </a:r>
            <a:r>
              <a:rPr lang="en-US" sz="3600" dirty="0">
                <a:solidFill>
                  <a:srgbClr val="00B050"/>
                </a:solidFill>
                <a:latin typeface="Arial"/>
              </a:rPr>
              <a:t>this </a:t>
            </a:r>
            <a:r>
              <a:rPr lang="en-US" sz="3600" dirty="0" smtClean="0">
                <a:solidFill>
                  <a:srgbClr val="00B050"/>
                </a:solidFill>
                <a:latin typeface="Arial"/>
              </a:rPr>
              <a:t>enables learners </a:t>
            </a:r>
            <a:r>
              <a:rPr lang="en-US" sz="3600" dirty="0">
                <a:solidFill>
                  <a:srgbClr val="00B050"/>
                </a:solidFill>
                <a:latin typeface="Arial"/>
              </a:rPr>
              <a:t>to see the relationships among various elements in the curriculum</a:t>
            </a:r>
            <a:r>
              <a:rPr lang="en-US" sz="3600" dirty="0" smtClean="0">
                <a:solidFill>
                  <a:prstClr val="black"/>
                </a:solidFill>
                <a:latin typeface="Arial"/>
              </a:rPr>
              <a:t>.</a:t>
            </a:r>
            <a:r>
              <a:rPr lang="en-US" sz="3600" dirty="0">
                <a:solidFill>
                  <a:prstClr val="black"/>
                </a:solidFill>
                <a:latin typeface="Arial"/>
              </a:rPr>
              <a:t> Such properties of curriculum design cause the advantage of </a:t>
            </a:r>
            <a:r>
              <a:rPr lang="en-US" sz="3600" dirty="0">
                <a:solidFill>
                  <a:srgbClr val="0070C0"/>
                </a:solidFill>
                <a:latin typeface="Arial"/>
              </a:rPr>
              <a:t>saving time </a:t>
            </a:r>
            <a:r>
              <a:rPr lang="en-US" sz="3600" dirty="0">
                <a:solidFill>
                  <a:prstClr val="black"/>
                </a:solidFill>
                <a:latin typeface="Arial"/>
              </a:rPr>
              <a:t>on</a:t>
            </a:r>
          </a:p>
          <a:p>
            <a:pPr lvl="0" algn="just"/>
            <a:r>
              <a:rPr lang="en-US" sz="3600" dirty="0">
                <a:solidFill>
                  <a:prstClr val="black"/>
                </a:solidFill>
                <a:latin typeface="Arial"/>
              </a:rPr>
              <a:t>the school time-table. </a:t>
            </a:r>
            <a:endParaRPr lang="en-US" sz="3600" dirty="0">
              <a:solidFill>
                <a:prstClr val="black"/>
              </a:solidFill>
            </a:endParaRPr>
          </a:p>
        </p:txBody>
      </p:sp>
    </p:spTree>
    <p:extLst>
      <p:ext uri="{BB962C8B-B14F-4D97-AF65-F5344CB8AC3E}">
        <p14:creationId xmlns:p14="http://schemas.microsoft.com/office/powerpoint/2010/main" val="20498287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889844"/>
            <a:ext cx="7010400" cy="3416320"/>
          </a:xfrm>
          <a:prstGeom prst="rect">
            <a:avLst/>
          </a:prstGeom>
        </p:spPr>
        <p:txBody>
          <a:bodyPr wrap="square">
            <a:spAutoFit/>
          </a:bodyPr>
          <a:lstStyle/>
          <a:p>
            <a:pPr lvl="0" algn="just"/>
            <a:r>
              <a:rPr lang="en-US" sz="3600" dirty="0">
                <a:solidFill>
                  <a:prstClr val="black"/>
                </a:solidFill>
                <a:latin typeface="Arial"/>
              </a:rPr>
              <a:t>On the other hand, opponents of this approach believe </a:t>
            </a:r>
            <a:r>
              <a:rPr lang="en-US" sz="3600" dirty="0">
                <a:solidFill>
                  <a:prstClr val="black"/>
                </a:solidFill>
                <a:latin typeface="Arial-Identity-H"/>
              </a:rPr>
              <a:t>that it doesn‘t have a depth and it provides only bits and pieces of information </a:t>
            </a:r>
            <a:r>
              <a:rPr lang="en-US" sz="3600" dirty="0">
                <a:solidFill>
                  <a:prstClr val="black"/>
                </a:solidFill>
                <a:latin typeface="Arial"/>
              </a:rPr>
              <a:t>from a variety of subjects (</a:t>
            </a:r>
            <a:r>
              <a:rPr lang="en-US" sz="3600" dirty="0" err="1">
                <a:solidFill>
                  <a:prstClr val="black"/>
                </a:solidFill>
                <a:latin typeface="Arial"/>
              </a:rPr>
              <a:t>Nyagah</a:t>
            </a:r>
            <a:r>
              <a:rPr lang="en-US" sz="3600" dirty="0">
                <a:solidFill>
                  <a:prstClr val="black"/>
                </a:solidFill>
                <a:latin typeface="Arial"/>
              </a:rPr>
              <a:t>, 2000).</a:t>
            </a:r>
            <a:endParaRPr lang="en-US" sz="3600" dirty="0">
              <a:solidFill>
                <a:prstClr val="black"/>
              </a:solidFill>
            </a:endParaRPr>
          </a:p>
        </p:txBody>
      </p:sp>
    </p:spTree>
    <p:extLst>
      <p:ext uri="{BB962C8B-B14F-4D97-AF65-F5344CB8AC3E}">
        <p14:creationId xmlns:p14="http://schemas.microsoft.com/office/powerpoint/2010/main" val="63101928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Curriculum Design Models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790365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8229600" cy="5016758"/>
          </a:xfrm>
          <a:prstGeom prst="rect">
            <a:avLst/>
          </a:prstGeom>
        </p:spPr>
        <p:txBody>
          <a:bodyPr wrap="square">
            <a:spAutoFit/>
          </a:bodyPr>
          <a:lstStyle/>
          <a:p>
            <a:pPr algn="just"/>
            <a:r>
              <a:rPr lang="en-US" sz="4000" dirty="0" smtClean="0">
                <a:solidFill>
                  <a:prstClr val="black"/>
                </a:solidFill>
                <a:latin typeface="Arial"/>
              </a:rPr>
              <a:t>curriculum designers usually</a:t>
            </a:r>
          </a:p>
          <a:p>
            <a:pPr algn="just"/>
            <a:r>
              <a:rPr lang="en-US" sz="4000" dirty="0" smtClean="0">
                <a:solidFill>
                  <a:prstClr val="black"/>
                </a:solidFill>
                <a:latin typeface="Arial"/>
              </a:rPr>
              <a:t>provide the content and sequencing, goals, and assessment parts of the</a:t>
            </a:r>
          </a:p>
          <a:p>
            <a:pPr algn="just"/>
            <a:r>
              <a:rPr lang="en-US" sz="4000" dirty="0" smtClean="0">
                <a:solidFill>
                  <a:prstClr val="black"/>
                </a:solidFill>
                <a:latin typeface="Arial"/>
              </a:rPr>
              <a:t>course, and leave it to the teacher to decide on the materials to use to deal with format and presentation.</a:t>
            </a:r>
            <a:endParaRPr lang="en-US" sz="4000" dirty="0" smtClean="0">
              <a:solidFill>
                <a:prstClr val="black"/>
              </a:solidFill>
            </a:endParaRPr>
          </a:p>
          <a:p>
            <a:pPr algn="just"/>
            <a:endParaRPr lang="en-US" sz="4000" dirty="0" smtClean="0">
              <a:solidFill>
                <a:prstClr val="black"/>
              </a:solidFill>
              <a:latin typeface="Arial"/>
            </a:endParaRPr>
          </a:p>
        </p:txBody>
      </p:sp>
    </p:spTree>
    <p:extLst>
      <p:ext uri="{BB962C8B-B14F-4D97-AF65-F5344CB8AC3E}">
        <p14:creationId xmlns:p14="http://schemas.microsoft.com/office/powerpoint/2010/main" val="4238902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590800"/>
            <a:ext cx="8305800" cy="1938992"/>
          </a:xfrm>
          <a:prstGeom prst="rect">
            <a:avLst/>
          </a:prstGeom>
        </p:spPr>
        <p:txBody>
          <a:bodyPr wrap="square">
            <a:spAutoFit/>
          </a:bodyPr>
          <a:lstStyle/>
          <a:p>
            <a:pPr algn="just"/>
            <a:r>
              <a:rPr lang="en-US" sz="4000" dirty="0">
                <a:latin typeface="Arial-Identity-H"/>
              </a:rPr>
              <a:t>Curriculum </a:t>
            </a:r>
            <a:r>
              <a:rPr lang="en-US" sz="4000" dirty="0" smtClean="0">
                <a:latin typeface="Arial-Identity-H"/>
              </a:rPr>
              <a:t>is  </a:t>
            </a:r>
            <a:r>
              <a:rPr lang="en-US" sz="4000" b="0" i="0" u="none" strike="noStrike" baseline="0" dirty="0" smtClean="0">
                <a:latin typeface="Arial-Identity-H"/>
              </a:rPr>
              <a:t>a fixed course </a:t>
            </a:r>
            <a:r>
              <a:rPr lang="en-US" sz="4000" dirty="0" smtClean="0">
                <a:latin typeface="Arial-Identity-H"/>
              </a:rPr>
              <a:t>of study </a:t>
            </a:r>
            <a:r>
              <a:rPr lang="en-US" sz="4000" b="0" i="0" u="none" strike="noStrike" baseline="0" dirty="0" smtClean="0">
                <a:latin typeface="Arial"/>
              </a:rPr>
              <a:t>in the pursuit of a defined goal</a:t>
            </a:r>
            <a:endParaRPr lang="en-US" sz="4000" dirty="0"/>
          </a:p>
        </p:txBody>
      </p:sp>
    </p:spTree>
    <p:extLst>
      <p:ext uri="{BB962C8B-B14F-4D97-AF65-F5344CB8AC3E}">
        <p14:creationId xmlns:p14="http://schemas.microsoft.com/office/powerpoint/2010/main" val="14486793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1066800"/>
            <a:ext cx="7010400" cy="1569660"/>
          </a:xfrm>
          <a:prstGeom prst="rect">
            <a:avLst/>
          </a:prstGeom>
        </p:spPr>
        <p:txBody>
          <a:bodyPr wrap="square">
            <a:spAutoFit/>
          </a:bodyPr>
          <a:lstStyle/>
          <a:p>
            <a:r>
              <a:rPr lang="en-US" sz="3200" dirty="0" smtClean="0">
                <a:solidFill>
                  <a:prstClr val="black"/>
                </a:solidFill>
                <a:latin typeface="Arial"/>
              </a:rPr>
              <a:t>curriculum designers are supposed to consider different but very important </a:t>
            </a:r>
          </a:p>
          <a:p>
            <a:r>
              <a:rPr lang="en-US" sz="3200" dirty="0" smtClean="0">
                <a:solidFill>
                  <a:prstClr val="black"/>
                </a:solidFill>
                <a:latin typeface="Arial"/>
              </a:rPr>
              <a:t>factors</a:t>
            </a:r>
            <a:endParaRPr lang="en-US" sz="3200" dirty="0" smtClean="0">
              <a:solidFill>
                <a:prstClr val="black"/>
              </a:solidFill>
            </a:endParaRPr>
          </a:p>
        </p:txBody>
      </p:sp>
    </p:spTree>
    <p:extLst>
      <p:ext uri="{BB962C8B-B14F-4D97-AF65-F5344CB8AC3E}">
        <p14:creationId xmlns:p14="http://schemas.microsoft.com/office/powerpoint/2010/main" val="10542430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685800"/>
            <a:ext cx="7543800" cy="4031873"/>
          </a:xfrm>
          <a:prstGeom prst="rect">
            <a:avLst/>
          </a:prstGeom>
        </p:spPr>
        <p:txBody>
          <a:bodyPr wrap="square">
            <a:spAutoFit/>
          </a:bodyPr>
          <a:lstStyle/>
          <a:p>
            <a:pPr algn="just"/>
            <a:r>
              <a:rPr lang="en-US" sz="3200" dirty="0" smtClean="0">
                <a:solidFill>
                  <a:prstClr val="black"/>
                </a:solidFill>
                <a:latin typeface="Arial"/>
              </a:rPr>
              <a:t>The </a:t>
            </a:r>
            <a:r>
              <a:rPr lang="en-US" sz="3200" dirty="0" smtClean="0">
                <a:solidFill>
                  <a:srgbClr val="FF0000"/>
                </a:solidFill>
                <a:latin typeface="Arial"/>
              </a:rPr>
              <a:t>needs of teachers </a:t>
            </a:r>
            <a:r>
              <a:rPr lang="en-US" sz="3200" dirty="0" smtClean="0">
                <a:solidFill>
                  <a:prstClr val="black"/>
                </a:solidFill>
                <a:latin typeface="Arial"/>
              </a:rPr>
              <a:t>in terms of </a:t>
            </a:r>
            <a:r>
              <a:rPr lang="en-US" sz="3200" dirty="0" smtClean="0">
                <a:solidFill>
                  <a:srgbClr val="FF0000"/>
                </a:solidFill>
                <a:latin typeface="Arial"/>
              </a:rPr>
              <a:t>materials</a:t>
            </a:r>
            <a:r>
              <a:rPr lang="en-US" sz="3200" dirty="0" smtClean="0">
                <a:solidFill>
                  <a:prstClr val="black"/>
                </a:solidFill>
                <a:latin typeface="Arial"/>
              </a:rPr>
              <a:t> and suitable </a:t>
            </a:r>
            <a:r>
              <a:rPr lang="en-US" sz="3200" dirty="0" smtClean="0">
                <a:solidFill>
                  <a:srgbClr val="FF0000"/>
                </a:solidFill>
                <a:latin typeface="Arial"/>
              </a:rPr>
              <a:t>teaching techniques</a:t>
            </a:r>
            <a:r>
              <a:rPr lang="en-US" sz="3200" dirty="0" smtClean="0">
                <a:solidFill>
                  <a:prstClr val="black"/>
                </a:solidFill>
                <a:latin typeface="Arial"/>
              </a:rPr>
              <a:t>, the </a:t>
            </a:r>
            <a:r>
              <a:rPr lang="en-US" sz="3200" dirty="0" smtClean="0">
                <a:solidFill>
                  <a:srgbClr val="FF0000"/>
                </a:solidFill>
                <a:latin typeface="Arial"/>
              </a:rPr>
              <a:t>needs of students in terms of having a positive class atmosphere</a:t>
            </a:r>
            <a:r>
              <a:rPr lang="en-US" sz="3200" dirty="0" smtClean="0">
                <a:solidFill>
                  <a:prstClr val="black"/>
                </a:solidFill>
                <a:latin typeface="Arial"/>
              </a:rPr>
              <a:t> and learning through sophisticated materials while designing up-to-date curricula and course books including these curricular peculiarities</a:t>
            </a:r>
            <a:endParaRPr lang="en-US" sz="3200" dirty="0" smtClean="0">
              <a:solidFill>
                <a:prstClr val="black"/>
              </a:solidFill>
            </a:endParaRPr>
          </a:p>
        </p:txBody>
      </p:sp>
    </p:spTree>
    <p:extLst>
      <p:ext uri="{BB962C8B-B14F-4D97-AF65-F5344CB8AC3E}">
        <p14:creationId xmlns:p14="http://schemas.microsoft.com/office/powerpoint/2010/main" val="9548521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9837" y="3244334"/>
            <a:ext cx="4186531" cy="707886"/>
          </a:xfrm>
          <a:prstGeom prst="rect">
            <a:avLst/>
          </a:prstGeom>
        </p:spPr>
        <p:txBody>
          <a:bodyPr wrap="none">
            <a:spAutoFit/>
          </a:bodyPr>
          <a:lstStyle/>
          <a:p>
            <a:r>
              <a:rPr lang="en-US" sz="4000" dirty="0" smtClean="0">
                <a:solidFill>
                  <a:prstClr val="black"/>
                </a:solidFill>
                <a:latin typeface="Arial"/>
              </a:rPr>
              <a:t>A Waterfall Model</a:t>
            </a:r>
            <a:endParaRPr lang="en-US" sz="4000" dirty="0" smtClean="0">
              <a:solidFill>
                <a:prstClr val="black"/>
              </a:solidFill>
            </a:endParaRPr>
          </a:p>
        </p:txBody>
      </p:sp>
    </p:spTree>
    <p:extLst>
      <p:ext uri="{BB962C8B-B14F-4D97-AF65-F5344CB8AC3E}">
        <p14:creationId xmlns:p14="http://schemas.microsoft.com/office/powerpoint/2010/main" val="6289790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304800"/>
            <a:ext cx="7543800" cy="5016758"/>
          </a:xfrm>
          <a:prstGeom prst="rect">
            <a:avLst/>
          </a:prstGeom>
        </p:spPr>
        <p:txBody>
          <a:bodyPr wrap="square">
            <a:spAutoFit/>
          </a:bodyPr>
          <a:lstStyle/>
          <a:p>
            <a:pPr algn="just"/>
            <a:r>
              <a:rPr lang="en-US" sz="3200" dirty="0" err="1" smtClean="0">
                <a:solidFill>
                  <a:prstClr val="black"/>
                </a:solidFill>
                <a:latin typeface="Arial"/>
              </a:rPr>
              <a:t>Tessmer</a:t>
            </a:r>
            <a:r>
              <a:rPr lang="en-US" sz="3200" dirty="0" smtClean="0">
                <a:solidFill>
                  <a:prstClr val="black"/>
                </a:solidFill>
                <a:latin typeface="Arial"/>
              </a:rPr>
              <a:t> and </a:t>
            </a:r>
            <a:r>
              <a:rPr lang="en-US" sz="3200" dirty="0" err="1" smtClean="0">
                <a:solidFill>
                  <a:prstClr val="black"/>
                </a:solidFill>
                <a:latin typeface="Arial"/>
              </a:rPr>
              <a:t>Wedman</a:t>
            </a:r>
            <a:r>
              <a:rPr lang="en-US" sz="3200" dirty="0" smtClean="0">
                <a:solidFill>
                  <a:prstClr val="black"/>
                </a:solidFill>
                <a:latin typeface="Arial"/>
              </a:rPr>
              <a:t> (as cited by Macalister, 1990) describe </a:t>
            </a:r>
            <a:r>
              <a:rPr lang="en-US" sz="3200" dirty="0" smtClean="0">
                <a:solidFill>
                  <a:prstClr val="black"/>
                </a:solidFill>
                <a:latin typeface="Arial-Identity-H"/>
              </a:rPr>
              <a:t>this view as a ―waterfall‖ model, where one stage of curriculum design, e.g. </a:t>
            </a:r>
            <a:r>
              <a:rPr lang="en-US" sz="3200" dirty="0" smtClean="0">
                <a:solidFill>
                  <a:srgbClr val="FF0000"/>
                </a:solidFill>
                <a:latin typeface="Arial"/>
              </a:rPr>
              <a:t>environment analysis</a:t>
            </a:r>
            <a:r>
              <a:rPr lang="en-US" sz="3200" dirty="0" smtClean="0">
                <a:solidFill>
                  <a:prstClr val="black"/>
                </a:solidFill>
                <a:latin typeface="Arial"/>
              </a:rPr>
              <a:t>, is done </a:t>
            </a:r>
            <a:r>
              <a:rPr lang="en-US" sz="3200" dirty="0" smtClean="0">
                <a:solidFill>
                  <a:srgbClr val="FF0000"/>
                </a:solidFill>
                <a:latin typeface="Arial"/>
              </a:rPr>
              <a:t>thoroughly</a:t>
            </a:r>
            <a:r>
              <a:rPr lang="en-US" sz="3200" dirty="0" smtClean="0">
                <a:solidFill>
                  <a:prstClr val="black"/>
                </a:solidFill>
                <a:latin typeface="Arial"/>
              </a:rPr>
              <a:t>, then the next stage of </a:t>
            </a:r>
            <a:r>
              <a:rPr lang="en-US" sz="3200" dirty="0" smtClean="0">
                <a:solidFill>
                  <a:srgbClr val="FF0000"/>
                </a:solidFill>
                <a:latin typeface="Arial"/>
              </a:rPr>
              <a:t>needs analysis </a:t>
            </a:r>
            <a:r>
              <a:rPr lang="en-US" sz="3200" dirty="0" smtClean="0">
                <a:solidFill>
                  <a:prstClr val="black"/>
                </a:solidFill>
                <a:latin typeface="Arial"/>
              </a:rPr>
              <a:t>is done </a:t>
            </a:r>
            <a:r>
              <a:rPr lang="en-US" sz="3200" dirty="0" smtClean="0">
                <a:solidFill>
                  <a:srgbClr val="FF0000"/>
                </a:solidFill>
                <a:latin typeface="Arial"/>
              </a:rPr>
              <a:t>thoroughly</a:t>
            </a:r>
            <a:r>
              <a:rPr lang="en-US" sz="3200" dirty="0" smtClean="0">
                <a:solidFill>
                  <a:prstClr val="black"/>
                </a:solidFill>
                <a:latin typeface="Arial"/>
              </a:rPr>
              <a:t>, and so on in much the same way as the flow of water fills one container in a stepped-down series and then flows over to fill the next.</a:t>
            </a:r>
            <a:endParaRPr lang="en-US" sz="3200" dirty="0" smtClean="0">
              <a:solidFill>
                <a:prstClr val="black"/>
              </a:solidFill>
            </a:endParaRPr>
          </a:p>
        </p:txBody>
      </p:sp>
    </p:spTree>
    <p:extLst>
      <p:ext uri="{BB962C8B-B14F-4D97-AF65-F5344CB8AC3E}">
        <p14:creationId xmlns:p14="http://schemas.microsoft.com/office/powerpoint/2010/main" val="32588223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9600"/>
            <a:ext cx="8686800" cy="4524315"/>
          </a:xfrm>
          <a:prstGeom prst="rect">
            <a:avLst/>
          </a:prstGeom>
        </p:spPr>
        <p:txBody>
          <a:bodyPr wrap="square">
            <a:spAutoFit/>
          </a:bodyPr>
          <a:lstStyle/>
          <a:p>
            <a:r>
              <a:rPr lang="en-US" sz="3600" dirty="0" smtClean="0">
                <a:solidFill>
                  <a:prstClr val="black"/>
                </a:solidFill>
                <a:latin typeface="Arial"/>
              </a:rPr>
              <a:t>A Focused Opportunistic Model</a:t>
            </a:r>
          </a:p>
          <a:p>
            <a:endParaRPr lang="en-US" sz="3600" dirty="0" smtClean="0">
              <a:solidFill>
                <a:prstClr val="black"/>
              </a:solidFill>
              <a:latin typeface="Arial"/>
            </a:endParaRPr>
          </a:p>
          <a:p>
            <a:pPr algn="just"/>
            <a:r>
              <a:rPr lang="en-US" sz="3600" dirty="0" smtClean="0">
                <a:solidFill>
                  <a:prstClr val="black"/>
                </a:solidFill>
                <a:latin typeface="Arial"/>
              </a:rPr>
              <a:t>The development is done while implementing the course depending on the experiments of the instructor .  Then, with each re-teaching of the course, </a:t>
            </a:r>
            <a:r>
              <a:rPr lang="en-US" sz="3600" dirty="0" smtClean="0">
                <a:solidFill>
                  <a:srgbClr val="FF0000"/>
                </a:solidFill>
                <a:latin typeface="Arial"/>
              </a:rPr>
              <a:t>one part of the curriculum design process is done thoroughly.</a:t>
            </a:r>
            <a:endParaRPr lang="en-US" sz="3600" dirty="0" smtClean="0">
              <a:solidFill>
                <a:srgbClr val="FF0000"/>
              </a:solidFill>
            </a:endParaRPr>
          </a:p>
        </p:txBody>
      </p:sp>
    </p:spTree>
    <p:extLst>
      <p:ext uri="{BB962C8B-B14F-4D97-AF65-F5344CB8AC3E}">
        <p14:creationId xmlns:p14="http://schemas.microsoft.com/office/powerpoint/2010/main" val="15324008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85800"/>
            <a:ext cx="7162800" cy="3970318"/>
          </a:xfrm>
          <a:prstGeom prst="rect">
            <a:avLst/>
          </a:prstGeom>
        </p:spPr>
        <p:txBody>
          <a:bodyPr wrap="square">
            <a:spAutoFit/>
          </a:bodyPr>
          <a:lstStyle/>
          <a:p>
            <a:pPr algn="just"/>
            <a:r>
              <a:rPr lang="en-US" sz="3600" dirty="0" smtClean="0">
                <a:solidFill>
                  <a:prstClr val="black"/>
                </a:solidFill>
                <a:latin typeface="Arial"/>
              </a:rPr>
              <a:t>This model is clearly not ideal but </a:t>
            </a:r>
            <a:r>
              <a:rPr lang="en-US" sz="3600" dirty="0" smtClean="0">
                <a:solidFill>
                  <a:srgbClr val="FF0000"/>
                </a:solidFill>
                <a:latin typeface="Arial"/>
              </a:rPr>
              <a:t>realistic</a:t>
            </a:r>
            <a:r>
              <a:rPr lang="en-US" sz="3600" dirty="0" smtClean="0">
                <a:solidFill>
                  <a:prstClr val="black"/>
                </a:solidFill>
                <a:latin typeface="Arial"/>
              </a:rPr>
              <a:t>. It can be e</a:t>
            </a:r>
            <a:r>
              <a:rPr lang="en-US" sz="3600" dirty="0" smtClean="0">
                <a:solidFill>
                  <a:prstClr val="black"/>
                </a:solidFill>
                <a:latin typeface="Calibri-Identity-H"/>
              </a:rPr>
              <a:t>ff</a:t>
            </a:r>
            <a:r>
              <a:rPr lang="en-US" sz="3600" dirty="0" smtClean="0">
                <a:solidFill>
                  <a:prstClr val="black"/>
                </a:solidFill>
                <a:latin typeface="Arial"/>
              </a:rPr>
              <a:t>ective if teachers have the opportunity to teach the </a:t>
            </a:r>
            <a:r>
              <a:rPr lang="en-US" sz="3600" dirty="0" smtClean="0">
                <a:solidFill>
                  <a:srgbClr val="FF0000"/>
                </a:solidFill>
                <a:latin typeface="Arial"/>
              </a:rPr>
              <a:t>same course several times</a:t>
            </a:r>
            <a:r>
              <a:rPr lang="en-US" sz="3600" dirty="0" smtClean="0">
                <a:solidFill>
                  <a:prstClr val="black"/>
                </a:solidFill>
                <a:latin typeface="Arial"/>
              </a:rPr>
              <a:t> because they can direct the course according to their </a:t>
            </a:r>
            <a:r>
              <a:rPr lang="en-US" sz="3600" dirty="0" smtClean="0">
                <a:solidFill>
                  <a:srgbClr val="FF0000"/>
                </a:solidFill>
                <a:latin typeface="Arial"/>
              </a:rPr>
              <a:t>experience</a:t>
            </a:r>
            <a:endParaRPr lang="en-US" sz="3600" dirty="0" smtClean="0">
              <a:solidFill>
                <a:srgbClr val="FF0000"/>
              </a:solidFill>
            </a:endParaRPr>
          </a:p>
        </p:txBody>
      </p:sp>
    </p:spTree>
    <p:extLst>
      <p:ext uri="{BB962C8B-B14F-4D97-AF65-F5344CB8AC3E}">
        <p14:creationId xmlns:p14="http://schemas.microsoft.com/office/powerpoint/2010/main" val="22334416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914400"/>
            <a:ext cx="7543801" cy="4524315"/>
          </a:xfrm>
          <a:prstGeom prst="rect">
            <a:avLst/>
          </a:prstGeom>
        </p:spPr>
        <p:txBody>
          <a:bodyPr wrap="square">
            <a:spAutoFit/>
          </a:bodyPr>
          <a:lstStyle/>
          <a:p>
            <a:r>
              <a:rPr lang="en-US" sz="3600" dirty="0" smtClean="0">
                <a:solidFill>
                  <a:srgbClr val="FF0000"/>
                </a:solidFill>
                <a:latin typeface="Arial"/>
              </a:rPr>
              <a:t>A Layers of Necessity Model</a:t>
            </a:r>
          </a:p>
          <a:p>
            <a:endParaRPr lang="en-US" sz="3600" dirty="0" smtClean="0">
              <a:solidFill>
                <a:prstClr val="black"/>
              </a:solidFill>
              <a:latin typeface="Arial"/>
            </a:endParaRPr>
          </a:p>
          <a:p>
            <a:r>
              <a:rPr lang="en-US" sz="3600" dirty="0" smtClean="0">
                <a:solidFill>
                  <a:prstClr val="black"/>
                </a:solidFill>
                <a:latin typeface="Arial"/>
              </a:rPr>
              <a:t>It is similar to the Focused</a:t>
            </a:r>
          </a:p>
          <a:p>
            <a:r>
              <a:rPr lang="en-US" sz="3600" dirty="0" smtClean="0">
                <a:solidFill>
                  <a:prstClr val="black"/>
                </a:solidFill>
                <a:latin typeface="Arial"/>
              </a:rPr>
              <a:t>Opportunistic Model, but the most important difference of it is </a:t>
            </a:r>
            <a:r>
              <a:rPr lang="en-US" sz="3600" dirty="0" smtClean="0">
                <a:solidFill>
                  <a:srgbClr val="FF0000"/>
                </a:solidFill>
                <a:latin typeface="Arial"/>
              </a:rPr>
              <a:t>covering</a:t>
            </a:r>
            <a:r>
              <a:rPr lang="en-US" sz="3600" dirty="0" smtClean="0">
                <a:solidFill>
                  <a:prstClr val="black"/>
                </a:solidFill>
                <a:latin typeface="Arial"/>
              </a:rPr>
              <a:t> </a:t>
            </a:r>
            <a:r>
              <a:rPr lang="en-US" sz="3600" dirty="0" smtClean="0">
                <a:solidFill>
                  <a:srgbClr val="FF0000"/>
                </a:solidFill>
                <a:latin typeface="Arial"/>
              </a:rPr>
              <a:t>all the major parts of the curriculum design process at the same time</a:t>
            </a:r>
            <a:r>
              <a:rPr lang="en-US" sz="3600" dirty="0" smtClean="0">
                <a:solidFill>
                  <a:prstClr val="black"/>
                </a:solidFill>
                <a:latin typeface="Arial"/>
              </a:rPr>
              <a:t>.</a:t>
            </a:r>
          </a:p>
          <a:p>
            <a:endParaRPr lang="en-US" sz="3600" dirty="0" smtClean="0">
              <a:solidFill>
                <a:prstClr val="black"/>
              </a:solidFill>
            </a:endParaRPr>
          </a:p>
        </p:txBody>
      </p:sp>
    </p:spTree>
    <p:extLst>
      <p:ext uri="{BB962C8B-B14F-4D97-AF65-F5344CB8AC3E}">
        <p14:creationId xmlns:p14="http://schemas.microsoft.com/office/powerpoint/2010/main" val="33253078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381000"/>
            <a:ext cx="7315200" cy="3662541"/>
          </a:xfrm>
          <a:prstGeom prst="rect">
            <a:avLst/>
          </a:prstGeom>
        </p:spPr>
        <p:txBody>
          <a:bodyPr wrap="square">
            <a:spAutoFit/>
          </a:bodyPr>
          <a:lstStyle/>
          <a:p>
            <a:r>
              <a:rPr lang="en-US" sz="4000" dirty="0" smtClean="0">
                <a:solidFill>
                  <a:srgbClr val="000000"/>
                </a:solidFill>
                <a:latin typeface="Arial"/>
              </a:rPr>
              <a:t>The main pillars of an effective curriculum can be viewed in </a:t>
            </a:r>
            <a:r>
              <a:rPr lang="en-US" sz="4000" dirty="0" smtClean="0">
                <a:solidFill>
                  <a:srgbClr val="00B0F0"/>
                </a:solidFill>
                <a:latin typeface="Arial"/>
              </a:rPr>
              <a:t>four categories </a:t>
            </a:r>
            <a:r>
              <a:rPr lang="en-US" sz="4000" dirty="0" smtClean="0">
                <a:solidFill>
                  <a:srgbClr val="000000"/>
                </a:solidFill>
                <a:latin typeface="Arial"/>
              </a:rPr>
              <a:t>as David </a:t>
            </a:r>
            <a:r>
              <a:rPr lang="en-US" sz="4000" dirty="0" err="1" smtClean="0">
                <a:solidFill>
                  <a:srgbClr val="000000"/>
                </a:solidFill>
                <a:latin typeface="Arial"/>
              </a:rPr>
              <a:t>Nunan</a:t>
            </a:r>
            <a:r>
              <a:rPr lang="en-US" sz="4000" dirty="0" smtClean="0">
                <a:solidFill>
                  <a:srgbClr val="000000"/>
                </a:solidFill>
                <a:latin typeface="Arial"/>
              </a:rPr>
              <a:t> mentions in his book </a:t>
            </a:r>
            <a:r>
              <a:rPr lang="en-US" sz="4000" i="1" dirty="0" smtClean="0">
                <a:solidFill>
                  <a:srgbClr val="000000"/>
                </a:solidFill>
                <a:latin typeface="Arial,Italic"/>
              </a:rPr>
              <a:t>The Learner Centered </a:t>
            </a:r>
            <a:r>
              <a:rPr lang="en-US" sz="4000" i="1" dirty="0">
                <a:solidFill>
                  <a:srgbClr val="000000"/>
                </a:solidFill>
                <a:latin typeface="Arial,Italic"/>
              </a:rPr>
              <a:t>Curriculum</a:t>
            </a:r>
            <a:r>
              <a:rPr lang="en-US" sz="4000" dirty="0">
                <a:solidFill>
                  <a:srgbClr val="000000"/>
                </a:solidFill>
                <a:latin typeface="Arial"/>
              </a:rPr>
              <a:t>:</a:t>
            </a:r>
          </a:p>
          <a:p>
            <a:endParaRPr lang="en-US" sz="3200" i="1" dirty="0" smtClean="0">
              <a:solidFill>
                <a:srgbClr val="000000"/>
              </a:solidFill>
              <a:latin typeface="Arial,Italic"/>
            </a:endParaRPr>
          </a:p>
        </p:txBody>
      </p:sp>
    </p:spTree>
    <p:extLst>
      <p:ext uri="{BB962C8B-B14F-4D97-AF65-F5344CB8AC3E}">
        <p14:creationId xmlns:p14="http://schemas.microsoft.com/office/powerpoint/2010/main" val="390636837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81958"/>
            <a:ext cx="8686800" cy="5632311"/>
          </a:xfrm>
          <a:prstGeom prst="rect">
            <a:avLst/>
          </a:prstGeom>
        </p:spPr>
        <p:txBody>
          <a:bodyPr wrap="square">
            <a:spAutoFit/>
          </a:bodyPr>
          <a:lstStyle/>
          <a:p>
            <a:r>
              <a:rPr lang="en-US" sz="4000" dirty="0">
                <a:solidFill>
                  <a:prstClr val="black"/>
                </a:solidFill>
                <a:latin typeface="Arial"/>
              </a:rPr>
              <a:t>1. </a:t>
            </a:r>
            <a:r>
              <a:rPr lang="en-US" sz="4000" dirty="0">
                <a:solidFill>
                  <a:srgbClr val="FF0000"/>
                </a:solidFill>
                <a:latin typeface="Arial"/>
              </a:rPr>
              <a:t>Initial planning procedures </a:t>
            </a:r>
            <a:r>
              <a:rPr lang="en-US" sz="4000" dirty="0">
                <a:solidFill>
                  <a:prstClr val="black"/>
                </a:solidFill>
                <a:latin typeface="Arial"/>
              </a:rPr>
              <a:t>(including </a:t>
            </a:r>
            <a:r>
              <a:rPr lang="en-US" sz="4000" dirty="0">
                <a:solidFill>
                  <a:srgbClr val="0070C0"/>
                </a:solidFill>
                <a:latin typeface="Arial"/>
              </a:rPr>
              <a:t>data collection </a:t>
            </a:r>
            <a:r>
              <a:rPr lang="en-US" sz="4000" dirty="0">
                <a:solidFill>
                  <a:prstClr val="black"/>
                </a:solidFill>
                <a:latin typeface="Arial"/>
              </a:rPr>
              <a:t>and learner grouping),</a:t>
            </a:r>
          </a:p>
          <a:p>
            <a:r>
              <a:rPr lang="en-US" sz="4000" dirty="0">
                <a:solidFill>
                  <a:prstClr val="black"/>
                </a:solidFill>
                <a:latin typeface="Arial"/>
              </a:rPr>
              <a:t>2. </a:t>
            </a:r>
            <a:r>
              <a:rPr lang="en-US" sz="4000" dirty="0">
                <a:solidFill>
                  <a:srgbClr val="0070C0"/>
                </a:solidFill>
                <a:latin typeface="Arial"/>
              </a:rPr>
              <a:t>Content selection </a:t>
            </a:r>
            <a:r>
              <a:rPr lang="en-US" sz="4000" dirty="0">
                <a:solidFill>
                  <a:prstClr val="black"/>
                </a:solidFill>
                <a:latin typeface="Arial"/>
              </a:rPr>
              <a:t>and gradation,</a:t>
            </a:r>
          </a:p>
          <a:p>
            <a:r>
              <a:rPr lang="en-US" sz="4000" dirty="0">
                <a:solidFill>
                  <a:prstClr val="black"/>
                </a:solidFill>
                <a:latin typeface="Arial"/>
              </a:rPr>
              <a:t>3. </a:t>
            </a:r>
            <a:r>
              <a:rPr lang="en-US" sz="4000" dirty="0">
                <a:solidFill>
                  <a:srgbClr val="0070C0"/>
                </a:solidFill>
                <a:latin typeface="Arial"/>
              </a:rPr>
              <a:t>Methodology</a:t>
            </a:r>
            <a:r>
              <a:rPr lang="en-US" sz="4000" dirty="0">
                <a:solidFill>
                  <a:prstClr val="black"/>
                </a:solidFill>
                <a:latin typeface="Arial"/>
              </a:rPr>
              <a:t> (which includes the selection of learning activities </a:t>
            </a:r>
            <a:r>
              <a:rPr lang="en-US" sz="4000" dirty="0" smtClean="0">
                <a:solidFill>
                  <a:prstClr val="black"/>
                </a:solidFill>
                <a:latin typeface="Arial"/>
              </a:rPr>
              <a:t>and materials</a:t>
            </a:r>
            <a:r>
              <a:rPr lang="en-US" sz="4000" dirty="0">
                <a:solidFill>
                  <a:prstClr val="black"/>
                </a:solidFill>
                <a:latin typeface="Arial"/>
              </a:rPr>
              <a:t>),</a:t>
            </a:r>
          </a:p>
          <a:p>
            <a:r>
              <a:rPr lang="en-US" sz="4000" dirty="0" smtClean="0">
                <a:solidFill>
                  <a:prstClr val="black"/>
                </a:solidFill>
                <a:latin typeface="Arial"/>
              </a:rPr>
              <a:t>4</a:t>
            </a:r>
            <a:r>
              <a:rPr lang="en-US" sz="4000" dirty="0">
                <a:solidFill>
                  <a:prstClr val="black"/>
                </a:solidFill>
                <a:latin typeface="Arial"/>
              </a:rPr>
              <a:t>. </a:t>
            </a:r>
            <a:r>
              <a:rPr lang="en-US" sz="4000" dirty="0">
                <a:solidFill>
                  <a:srgbClr val="0070C0"/>
                </a:solidFill>
                <a:latin typeface="Arial"/>
              </a:rPr>
              <a:t>Ongoing monitoring, assessment and evaluation</a:t>
            </a:r>
            <a:r>
              <a:rPr lang="en-US" sz="4000" dirty="0">
                <a:solidFill>
                  <a:prstClr val="black"/>
                </a:solidFill>
                <a:latin typeface="Arial"/>
              </a:rPr>
              <a:t>.</a:t>
            </a:r>
            <a:endParaRPr lang="en-US" sz="4000" dirty="0">
              <a:solidFill>
                <a:prstClr val="black"/>
              </a:solidFill>
            </a:endParaRPr>
          </a:p>
        </p:txBody>
      </p:sp>
    </p:spTree>
    <p:extLst>
      <p:ext uri="{BB962C8B-B14F-4D97-AF65-F5344CB8AC3E}">
        <p14:creationId xmlns:p14="http://schemas.microsoft.com/office/powerpoint/2010/main" val="43771390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38200"/>
            <a:ext cx="7924800" cy="5016758"/>
          </a:xfrm>
          <a:prstGeom prst="rect">
            <a:avLst/>
          </a:prstGeom>
        </p:spPr>
        <p:txBody>
          <a:bodyPr wrap="square">
            <a:spAutoFit/>
          </a:bodyPr>
          <a:lstStyle/>
          <a:p>
            <a:r>
              <a:rPr lang="en-US" sz="4000" dirty="0" smtClean="0">
                <a:solidFill>
                  <a:srgbClr val="000000"/>
                </a:solidFill>
                <a:latin typeface="Arial"/>
              </a:rPr>
              <a:t>The first step in the curriculum process is the collection of information about </a:t>
            </a:r>
            <a:r>
              <a:rPr lang="en-US" sz="4000" dirty="0">
                <a:solidFill>
                  <a:srgbClr val="000000"/>
                </a:solidFill>
                <a:latin typeface="Arial"/>
              </a:rPr>
              <a:t>learners in order to diagnose the objective needs, that is, needs </a:t>
            </a:r>
            <a:r>
              <a:rPr lang="en-US" sz="4000" dirty="0" smtClean="0">
                <a:solidFill>
                  <a:srgbClr val="000000"/>
                </a:solidFill>
                <a:latin typeface="Arial"/>
              </a:rPr>
              <a:t>which are </a:t>
            </a:r>
            <a:r>
              <a:rPr lang="en-US" sz="4000" dirty="0">
                <a:solidFill>
                  <a:srgbClr val="000000"/>
                </a:solidFill>
                <a:latin typeface="Arial"/>
              </a:rPr>
              <a:t>external to the learner. </a:t>
            </a:r>
            <a:endParaRPr lang="en-US" sz="4000" dirty="0">
              <a:solidFill>
                <a:srgbClr val="000000"/>
              </a:solidFill>
            </a:endParaRPr>
          </a:p>
          <a:p>
            <a:endParaRPr lang="en-US" sz="4000" dirty="0">
              <a:solidFill>
                <a:srgbClr val="000000"/>
              </a:solidFill>
              <a:latin typeface="Arial"/>
            </a:endParaRPr>
          </a:p>
          <a:p>
            <a:endParaRPr lang="en-US" sz="4000" dirty="0" smtClean="0">
              <a:solidFill>
                <a:srgbClr val="000000"/>
              </a:solidFill>
              <a:latin typeface="Arial"/>
            </a:endParaRPr>
          </a:p>
        </p:txBody>
      </p:sp>
    </p:spTree>
    <p:extLst>
      <p:ext uri="{BB962C8B-B14F-4D97-AF65-F5344CB8AC3E}">
        <p14:creationId xmlns:p14="http://schemas.microsoft.com/office/powerpoint/2010/main" val="3403541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4636"/>
            <a:ext cx="7543800" cy="5632311"/>
          </a:xfrm>
          <a:prstGeom prst="rect">
            <a:avLst/>
          </a:prstGeom>
        </p:spPr>
        <p:txBody>
          <a:bodyPr wrap="square">
            <a:spAutoFit/>
          </a:bodyPr>
          <a:lstStyle/>
          <a:p>
            <a:pPr algn="just"/>
            <a:r>
              <a:rPr lang="en-US" sz="3600" b="0" i="0" u="none" strike="noStrike" baseline="0" dirty="0" smtClean="0">
                <a:latin typeface="Arial"/>
              </a:rPr>
              <a:t>Curriculum should be seen as an overall </a:t>
            </a:r>
            <a:r>
              <a:rPr lang="en-US" sz="3600" b="0" i="0" u="none" strike="noStrike" baseline="0" dirty="0" smtClean="0">
                <a:solidFill>
                  <a:srgbClr val="FF0000"/>
                </a:solidFill>
                <a:latin typeface="Arial"/>
              </a:rPr>
              <a:t>plan</a:t>
            </a:r>
            <a:r>
              <a:rPr lang="en-US" sz="3600" b="0" i="0" u="none" strike="noStrike" baseline="0" dirty="0" smtClean="0">
                <a:latin typeface="Arial"/>
              </a:rPr>
              <a:t> for instruction. It </a:t>
            </a:r>
            <a:r>
              <a:rPr lang="en-US" sz="3600" dirty="0" smtClean="0">
                <a:latin typeface="Arial"/>
              </a:rPr>
              <a:t>consists of </a:t>
            </a:r>
            <a:r>
              <a:rPr lang="en-US" sz="3600" dirty="0">
                <a:latin typeface="Arial"/>
              </a:rPr>
              <a:t>a statement of </a:t>
            </a:r>
            <a:r>
              <a:rPr lang="en-US" sz="3600" dirty="0">
                <a:solidFill>
                  <a:srgbClr val="FF0000"/>
                </a:solidFill>
                <a:latin typeface="Arial"/>
              </a:rPr>
              <a:t>aims</a:t>
            </a:r>
            <a:r>
              <a:rPr lang="en-US" sz="3600" dirty="0">
                <a:latin typeface="Arial"/>
              </a:rPr>
              <a:t> and </a:t>
            </a:r>
            <a:r>
              <a:rPr lang="en-US" sz="3600" dirty="0">
                <a:solidFill>
                  <a:srgbClr val="FF0000"/>
                </a:solidFill>
                <a:latin typeface="Arial"/>
              </a:rPr>
              <a:t>objectives</a:t>
            </a:r>
            <a:r>
              <a:rPr lang="en-US" sz="3600" dirty="0">
                <a:latin typeface="Arial"/>
              </a:rPr>
              <a:t>, of content in terms of </a:t>
            </a:r>
            <a:r>
              <a:rPr lang="en-US" sz="3600" dirty="0" smtClean="0">
                <a:latin typeface="Arial"/>
              </a:rPr>
              <a:t>theoretical knowledge</a:t>
            </a:r>
            <a:r>
              <a:rPr lang="en-US" sz="3600" dirty="0">
                <a:latin typeface="Arial"/>
              </a:rPr>
              <a:t>, practical </a:t>
            </a:r>
            <a:r>
              <a:rPr lang="en-US" sz="3600" dirty="0">
                <a:solidFill>
                  <a:srgbClr val="FF0000"/>
                </a:solidFill>
                <a:latin typeface="Arial"/>
              </a:rPr>
              <a:t>skills</a:t>
            </a:r>
            <a:r>
              <a:rPr lang="en-US" sz="3600" dirty="0">
                <a:latin typeface="Arial"/>
              </a:rPr>
              <a:t> to be acquired, attitude towards work </a:t>
            </a:r>
            <a:r>
              <a:rPr lang="en-US" sz="3600" dirty="0" smtClean="0">
                <a:latin typeface="Arial"/>
              </a:rPr>
              <a:t>and necessary </a:t>
            </a:r>
            <a:r>
              <a:rPr lang="en-US" sz="3600" dirty="0">
                <a:solidFill>
                  <a:srgbClr val="FF0000"/>
                </a:solidFill>
                <a:latin typeface="Arial"/>
              </a:rPr>
              <a:t>support materials </a:t>
            </a:r>
            <a:r>
              <a:rPr lang="en-US" sz="3600" dirty="0">
                <a:latin typeface="Arial"/>
              </a:rPr>
              <a:t>to be used in its presentation.</a:t>
            </a:r>
            <a:endParaRPr lang="en-US" sz="3600" dirty="0"/>
          </a:p>
          <a:p>
            <a:pPr algn="just"/>
            <a:endParaRPr lang="en-US" sz="3600" dirty="0">
              <a:latin typeface="Arial"/>
            </a:endParaRPr>
          </a:p>
        </p:txBody>
      </p:sp>
    </p:spTree>
    <p:extLst>
      <p:ext uri="{BB962C8B-B14F-4D97-AF65-F5344CB8AC3E}">
        <p14:creationId xmlns:p14="http://schemas.microsoft.com/office/powerpoint/2010/main" val="12765496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81000"/>
            <a:ext cx="6705600" cy="4585871"/>
          </a:xfrm>
          <a:prstGeom prst="rect">
            <a:avLst/>
          </a:prstGeom>
        </p:spPr>
        <p:txBody>
          <a:bodyPr wrap="square">
            <a:spAutoFit/>
          </a:bodyPr>
          <a:lstStyle/>
          <a:p>
            <a:r>
              <a:rPr lang="en-US" sz="3200" dirty="0">
                <a:solidFill>
                  <a:prstClr val="black"/>
                </a:solidFill>
                <a:latin typeface="Arial"/>
              </a:rPr>
              <a:t>This </a:t>
            </a:r>
            <a:r>
              <a:rPr lang="en-US" sz="3200" dirty="0">
                <a:solidFill>
                  <a:srgbClr val="0070C0"/>
                </a:solidFill>
                <a:latin typeface="Arial"/>
              </a:rPr>
              <a:t>initial data collection is usually </a:t>
            </a:r>
            <a:r>
              <a:rPr lang="en-US" sz="3200" dirty="0" smtClean="0">
                <a:solidFill>
                  <a:srgbClr val="0070C0"/>
                </a:solidFill>
                <a:latin typeface="Arial"/>
              </a:rPr>
              <a:t>superficial</a:t>
            </a:r>
            <a:r>
              <a:rPr lang="en-US" sz="3200" dirty="0" smtClean="0">
                <a:solidFill>
                  <a:prstClr val="black"/>
                </a:solidFill>
                <a:latin typeface="Arial"/>
              </a:rPr>
              <a:t>, relating </a:t>
            </a:r>
            <a:r>
              <a:rPr lang="en-US" sz="3200" dirty="0">
                <a:solidFill>
                  <a:prstClr val="black"/>
                </a:solidFill>
                <a:latin typeface="Arial"/>
              </a:rPr>
              <a:t>mainly to factual information such as </a:t>
            </a:r>
            <a:r>
              <a:rPr lang="en-US" sz="3200" dirty="0">
                <a:solidFill>
                  <a:srgbClr val="FF0000"/>
                </a:solidFill>
                <a:latin typeface="Arial"/>
              </a:rPr>
              <a:t>current proficiency level, age</a:t>
            </a:r>
            <a:r>
              <a:rPr lang="en-US" sz="3200" dirty="0" smtClean="0">
                <a:solidFill>
                  <a:srgbClr val="FF0000"/>
                </a:solidFill>
                <a:latin typeface="Arial"/>
              </a:rPr>
              <a:t>,</a:t>
            </a:r>
            <a:r>
              <a:rPr lang="en-US" sz="3200" dirty="0">
                <a:solidFill>
                  <a:srgbClr val="FF0000"/>
                </a:solidFill>
                <a:latin typeface="Arial"/>
              </a:rPr>
              <a:t> educational background, previous learning experiences, time in the </a:t>
            </a:r>
            <a:r>
              <a:rPr lang="en-US" sz="3200" dirty="0" smtClean="0">
                <a:solidFill>
                  <a:srgbClr val="FF0000"/>
                </a:solidFill>
                <a:latin typeface="Arial"/>
              </a:rPr>
              <a:t>target culture </a:t>
            </a:r>
            <a:r>
              <a:rPr lang="en-US" sz="3200" dirty="0">
                <a:solidFill>
                  <a:srgbClr val="FF0000"/>
                </a:solidFill>
                <a:latin typeface="Arial"/>
              </a:rPr>
              <a:t>and previous and current occupation</a:t>
            </a:r>
            <a:r>
              <a:rPr lang="en-US" sz="3200" dirty="0">
                <a:solidFill>
                  <a:prstClr val="black"/>
                </a:solidFill>
                <a:latin typeface="Arial"/>
              </a:rPr>
              <a:t>. </a:t>
            </a:r>
            <a:endParaRPr lang="en-US" sz="3200" dirty="0">
              <a:solidFill>
                <a:prstClr val="black"/>
              </a:solidFill>
            </a:endParaRPr>
          </a:p>
          <a:p>
            <a:endParaRPr lang="en-US" dirty="0">
              <a:solidFill>
                <a:prstClr val="black"/>
              </a:solidFill>
              <a:latin typeface="Arial"/>
            </a:endParaRPr>
          </a:p>
          <a:p>
            <a:endParaRPr lang="en-US" dirty="0">
              <a:solidFill>
                <a:prstClr val="black"/>
              </a:solidFill>
              <a:latin typeface="Arial"/>
            </a:endParaRPr>
          </a:p>
        </p:txBody>
      </p:sp>
    </p:spTree>
    <p:extLst>
      <p:ext uri="{BB962C8B-B14F-4D97-AF65-F5344CB8AC3E}">
        <p14:creationId xmlns:p14="http://schemas.microsoft.com/office/powerpoint/2010/main" val="249748520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720840"/>
            <a:ext cx="7543800" cy="3539430"/>
          </a:xfrm>
          <a:prstGeom prst="rect">
            <a:avLst/>
          </a:prstGeom>
        </p:spPr>
        <p:txBody>
          <a:bodyPr wrap="square">
            <a:spAutoFit/>
          </a:bodyPr>
          <a:lstStyle/>
          <a:p>
            <a:pPr algn="just"/>
            <a:r>
              <a:rPr lang="en-US" sz="3200" dirty="0">
                <a:solidFill>
                  <a:prstClr val="black"/>
                </a:solidFill>
                <a:latin typeface="Arial"/>
              </a:rPr>
              <a:t>It is also sometimes possible </a:t>
            </a:r>
            <a:r>
              <a:rPr lang="en-US" sz="3200" dirty="0" smtClean="0">
                <a:solidFill>
                  <a:prstClr val="black"/>
                </a:solidFill>
                <a:latin typeface="Arial"/>
              </a:rPr>
              <a:t>to obtain </a:t>
            </a:r>
            <a:r>
              <a:rPr lang="en-US" sz="3200" dirty="0">
                <a:solidFill>
                  <a:prstClr val="black"/>
                </a:solidFill>
                <a:latin typeface="Arial"/>
              </a:rPr>
              <a:t>more subjective information on </a:t>
            </a:r>
            <a:r>
              <a:rPr lang="en-US" sz="3200" dirty="0">
                <a:solidFill>
                  <a:srgbClr val="0070C0"/>
                </a:solidFill>
                <a:latin typeface="Arial"/>
              </a:rPr>
              <a:t>preferred length and intensity of </a:t>
            </a:r>
            <a:r>
              <a:rPr lang="en-US" sz="3200" dirty="0" smtClean="0">
                <a:solidFill>
                  <a:srgbClr val="0070C0"/>
                </a:solidFill>
                <a:latin typeface="Arial"/>
              </a:rPr>
              <a:t>the course</a:t>
            </a:r>
            <a:r>
              <a:rPr lang="en-US" sz="3200" dirty="0">
                <a:solidFill>
                  <a:srgbClr val="0070C0"/>
                </a:solidFill>
                <a:latin typeface="Arial"/>
              </a:rPr>
              <a:t>, preferred learning arrangement, learning goals and </a:t>
            </a:r>
            <a:r>
              <a:rPr lang="en-US" sz="3200" dirty="0" smtClean="0">
                <a:solidFill>
                  <a:srgbClr val="0070C0"/>
                </a:solidFill>
                <a:latin typeface="Arial"/>
              </a:rPr>
              <a:t>information relating </a:t>
            </a:r>
            <a:r>
              <a:rPr lang="en-US" sz="3200" dirty="0">
                <a:solidFill>
                  <a:srgbClr val="0070C0"/>
                </a:solidFill>
                <a:latin typeface="Arial"/>
              </a:rPr>
              <a:t>to preferred methodology, learning-style preferences and so on</a:t>
            </a:r>
            <a:r>
              <a:rPr lang="en-US" sz="3200" dirty="0" smtClean="0">
                <a:solidFill>
                  <a:srgbClr val="0070C0"/>
                </a:solidFill>
                <a:latin typeface="Arial"/>
              </a:rPr>
              <a:t>.</a:t>
            </a:r>
            <a:endParaRPr lang="en-US" sz="3200" dirty="0">
              <a:solidFill>
                <a:srgbClr val="0070C0"/>
              </a:solidFill>
              <a:latin typeface="Arial"/>
            </a:endParaRPr>
          </a:p>
        </p:txBody>
      </p:sp>
    </p:spTree>
    <p:extLst>
      <p:ext uri="{BB962C8B-B14F-4D97-AF65-F5344CB8AC3E}">
        <p14:creationId xmlns:p14="http://schemas.microsoft.com/office/powerpoint/2010/main" val="353225797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7772400" cy="3970318"/>
          </a:xfrm>
          <a:prstGeom prst="rect">
            <a:avLst/>
          </a:prstGeom>
        </p:spPr>
        <p:txBody>
          <a:bodyPr wrap="square">
            <a:spAutoFit/>
          </a:bodyPr>
          <a:lstStyle/>
          <a:p>
            <a:r>
              <a:rPr lang="en-US" sz="3600" dirty="0">
                <a:solidFill>
                  <a:prstClr val="black"/>
                </a:solidFill>
                <a:latin typeface="Arial"/>
              </a:rPr>
              <a:t>However, this sort of </a:t>
            </a:r>
            <a:r>
              <a:rPr lang="en-US" sz="3600" dirty="0">
                <a:solidFill>
                  <a:prstClr val="black"/>
                </a:solidFill>
                <a:latin typeface="Arial-Identity-H"/>
              </a:rPr>
              <a:t>information, relating to learner‘s subjective needs as </a:t>
            </a:r>
            <a:r>
              <a:rPr lang="en-US" sz="3600" dirty="0" smtClean="0">
                <a:solidFill>
                  <a:prstClr val="black"/>
                </a:solidFill>
                <a:latin typeface="Arial-Identity-H"/>
              </a:rPr>
              <a:t>an </a:t>
            </a:r>
            <a:r>
              <a:rPr lang="en-US" sz="3600" dirty="0" smtClean="0">
                <a:solidFill>
                  <a:prstClr val="black"/>
                </a:solidFill>
                <a:latin typeface="Arial"/>
              </a:rPr>
              <a:t>individual </a:t>
            </a:r>
            <a:r>
              <a:rPr lang="en-US" sz="3600" dirty="0">
                <a:solidFill>
                  <a:prstClr val="black"/>
                </a:solidFill>
                <a:latin typeface="Arial"/>
              </a:rPr>
              <a:t>in the learning situation, can only be obtained once a course </a:t>
            </a:r>
            <a:r>
              <a:rPr lang="en-US" sz="3600" dirty="0" smtClean="0">
                <a:solidFill>
                  <a:prstClr val="black"/>
                </a:solidFill>
                <a:latin typeface="Arial"/>
              </a:rPr>
              <a:t>has begun</a:t>
            </a:r>
            <a:r>
              <a:rPr lang="en-US" sz="3600" dirty="0">
                <a:solidFill>
                  <a:prstClr val="black"/>
                </a:solidFill>
                <a:latin typeface="Arial"/>
              </a:rPr>
              <a:t>.</a:t>
            </a:r>
            <a:endParaRPr lang="en-US" sz="3600" dirty="0">
              <a:solidFill>
                <a:prstClr val="black"/>
              </a:solidFill>
              <a:latin typeface="Arial-Identity-H"/>
            </a:endParaRPr>
          </a:p>
          <a:p>
            <a:endParaRPr lang="en-US" sz="3600" dirty="0">
              <a:solidFill>
                <a:prstClr val="black"/>
              </a:solidFill>
              <a:latin typeface="Arial"/>
            </a:endParaRPr>
          </a:p>
          <a:p>
            <a:endParaRPr lang="en-US" sz="3600" dirty="0">
              <a:solidFill>
                <a:prstClr val="black"/>
              </a:solidFill>
            </a:endParaRPr>
          </a:p>
        </p:txBody>
      </p:sp>
    </p:spTree>
    <p:extLst>
      <p:ext uri="{BB962C8B-B14F-4D97-AF65-F5344CB8AC3E}">
        <p14:creationId xmlns:p14="http://schemas.microsoft.com/office/powerpoint/2010/main" val="388037517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533400"/>
            <a:ext cx="6629400" cy="6186309"/>
          </a:xfrm>
          <a:prstGeom prst="rect">
            <a:avLst/>
          </a:prstGeom>
        </p:spPr>
        <p:txBody>
          <a:bodyPr wrap="square">
            <a:spAutoFit/>
          </a:bodyPr>
          <a:lstStyle/>
          <a:p>
            <a:pPr algn="just"/>
            <a:r>
              <a:rPr lang="en-US" sz="3600" dirty="0" smtClean="0">
                <a:solidFill>
                  <a:srgbClr val="FF0000"/>
                </a:solidFill>
                <a:latin typeface="Arial"/>
              </a:rPr>
              <a:t>Content selection</a:t>
            </a:r>
            <a:r>
              <a:rPr lang="en-US" sz="3600" dirty="0" smtClean="0">
                <a:solidFill>
                  <a:srgbClr val="000000"/>
                </a:solidFill>
                <a:latin typeface="Arial"/>
              </a:rPr>
              <a:t>, as the second step in curriculum process, is an </a:t>
            </a:r>
            <a:r>
              <a:rPr lang="en-US" sz="3600" dirty="0" smtClean="0">
                <a:solidFill>
                  <a:srgbClr val="FF0000"/>
                </a:solidFill>
                <a:latin typeface="Arial"/>
              </a:rPr>
              <a:t>important component of a learner-centered curriculum</a:t>
            </a:r>
            <a:r>
              <a:rPr lang="en-US" sz="3600" dirty="0" smtClean="0">
                <a:solidFill>
                  <a:srgbClr val="000000"/>
                </a:solidFill>
                <a:latin typeface="Arial"/>
              </a:rPr>
              <a:t>. In such a curriculum, </a:t>
            </a:r>
            <a:r>
              <a:rPr lang="en-US" sz="3600" dirty="0" smtClean="0">
                <a:solidFill>
                  <a:srgbClr val="FF0000"/>
                </a:solidFill>
                <a:latin typeface="Arial"/>
              </a:rPr>
              <a:t>clear criteria for content selection</a:t>
            </a:r>
            <a:r>
              <a:rPr lang="en-US" sz="3600" dirty="0" smtClean="0">
                <a:solidFill>
                  <a:srgbClr val="000000"/>
                </a:solidFill>
                <a:latin typeface="Arial"/>
              </a:rPr>
              <a:t> give guidance on the </a:t>
            </a:r>
            <a:r>
              <a:rPr lang="en-US" sz="3600" dirty="0" smtClean="0">
                <a:solidFill>
                  <a:srgbClr val="FF0000"/>
                </a:solidFill>
                <a:latin typeface="Arial"/>
              </a:rPr>
              <a:t>selection of materials and learning activities</a:t>
            </a:r>
            <a:r>
              <a:rPr lang="en-US" sz="3600" dirty="0" smtClean="0">
                <a:solidFill>
                  <a:srgbClr val="000000"/>
                </a:solidFill>
                <a:latin typeface="Arial"/>
              </a:rPr>
              <a:t> and </a:t>
            </a:r>
            <a:r>
              <a:rPr lang="en-US" sz="3600" dirty="0" smtClean="0">
                <a:solidFill>
                  <a:srgbClr val="FF0000"/>
                </a:solidFill>
                <a:latin typeface="Arial"/>
              </a:rPr>
              <a:t>assist in assessment and evaluation</a:t>
            </a:r>
            <a:r>
              <a:rPr lang="en-US" sz="3600" dirty="0" smtClean="0">
                <a:solidFill>
                  <a:srgbClr val="000000"/>
                </a:solidFill>
                <a:latin typeface="Arial"/>
              </a:rPr>
              <a:t>. </a:t>
            </a:r>
            <a:endParaRPr lang="en-US" sz="3600" dirty="0">
              <a:solidFill>
                <a:srgbClr val="000000"/>
              </a:solidFill>
            </a:endParaRPr>
          </a:p>
        </p:txBody>
      </p:sp>
    </p:spTree>
    <p:extLst>
      <p:ext uri="{BB962C8B-B14F-4D97-AF65-F5344CB8AC3E}">
        <p14:creationId xmlns:p14="http://schemas.microsoft.com/office/powerpoint/2010/main" val="415767388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2828836"/>
            <a:ext cx="7010400" cy="1384995"/>
          </a:xfrm>
          <a:prstGeom prst="rect">
            <a:avLst/>
          </a:prstGeom>
        </p:spPr>
        <p:txBody>
          <a:bodyPr wrap="square">
            <a:spAutoFit/>
          </a:bodyPr>
          <a:lstStyle/>
          <a:p>
            <a:r>
              <a:rPr lang="en-US" sz="2800" dirty="0">
                <a:solidFill>
                  <a:prstClr val="black"/>
                </a:solidFill>
                <a:latin typeface="Arial"/>
              </a:rPr>
              <a:t>By </a:t>
            </a:r>
            <a:r>
              <a:rPr lang="en-US" sz="2800" dirty="0" smtClean="0">
                <a:solidFill>
                  <a:prstClr val="black"/>
                </a:solidFill>
                <a:latin typeface="Arial"/>
              </a:rPr>
              <a:t>making explicit </a:t>
            </a:r>
            <a:r>
              <a:rPr lang="en-US" sz="2800" dirty="0">
                <a:solidFill>
                  <a:prstClr val="black"/>
                </a:solidFill>
                <a:latin typeface="Arial"/>
              </a:rPr>
              <a:t>the content objectives of a course and, eventually, by training</a:t>
            </a:r>
          </a:p>
          <a:p>
            <a:r>
              <a:rPr lang="en-US" sz="2800" dirty="0">
                <a:solidFill>
                  <a:prstClr val="black"/>
                </a:solidFill>
                <a:latin typeface="Arial"/>
              </a:rPr>
              <a:t>learners to set their own objectives, </a:t>
            </a:r>
            <a:endParaRPr lang="en-US" sz="2800" dirty="0">
              <a:solidFill>
                <a:prstClr val="black"/>
              </a:solidFill>
            </a:endParaRPr>
          </a:p>
        </p:txBody>
      </p:sp>
    </p:spTree>
    <p:extLst>
      <p:ext uri="{BB962C8B-B14F-4D97-AF65-F5344CB8AC3E}">
        <p14:creationId xmlns:p14="http://schemas.microsoft.com/office/powerpoint/2010/main" val="273761577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762000"/>
            <a:ext cx="6477000" cy="1938992"/>
          </a:xfrm>
          <a:prstGeom prst="rect">
            <a:avLst/>
          </a:prstGeom>
        </p:spPr>
        <p:txBody>
          <a:bodyPr wrap="square">
            <a:spAutoFit/>
          </a:bodyPr>
          <a:lstStyle/>
          <a:p>
            <a:r>
              <a:rPr lang="en-US" sz="2400" dirty="0" smtClean="0">
                <a:solidFill>
                  <a:srgbClr val="000000"/>
                </a:solidFill>
                <a:latin typeface="Arial"/>
              </a:rPr>
              <a:t>The </a:t>
            </a:r>
            <a:r>
              <a:rPr lang="en-US" sz="2400" dirty="0" smtClean="0">
                <a:solidFill>
                  <a:srgbClr val="FF0000"/>
                </a:solidFill>
                <a:latin typeface="Arial"/>
              </a:rPr>
              <a:t>selection</a:t>
            </a:r>
            <a:r>
              <a:rPr lang="en-US" sz="2400" dirty="0" smtClean="0">
                <a:solidFill>
                  <a:srgbClr val="000000"/>
                </a:solidFill>
                <a:latin typeface="Arial"/>
              </a:rPr>
              <a:t> of </a:t>
            </a:r>
            <a:r>
              <a:rPr lang="en-US" sz="2400" dirty="0" smtClean="0">
                <a:solidFill>
                  <a:srgbClr val="00B0F0"/>
                </a:solidFill>
                <a:latin typeface="Arial"/>
              </a:rPr>
              <a:t>content</a:t>
            </a:r>
            <a:r>
              <a:rPr lang="en-US" sz="2400" dirty="0" smtClean="0">
                <a:solidFill>
                  <a:srgbClr val="000000"/>
                </a:solidFill>
                <a:latin typeface="Arial"/>
              </a:rPr>
              <a:t> and objectives is therefore something which is </a:t>
            </a:r>
            <a:r>
              <a:rPr lang="en-US" sz="2400" dirty="0" smtClean="0">
                <a:solidFill>
                  <a:srgbClr val="FF0000"/>
                </a:solidFill>
                <a:latin typeface="Arial"/>
              </a:rPr>
              <a:t>shaped and refined during the initial stages of a learning arrangement rather than being completely pre-determined</a:t>
            </a:r>
            <a:endParaRPr lang="en-US" sz="2400" dirty="0">
              <a:solidFill>
                <a:srgbClr val="FF0000"/>
              </a:solidFill>
            </a:endParaRPr>
          </a:p>
        </p:txBody>
      </p:sp>
    </p:spTree>
    <p:extLst>
      <p:ext uri="{BB962C8B-B14F-4D97-AF65-F5344CB8AC3E}">
        <p14:creationId xmlns:p14="http://schemas.microsoft.com/office/powerpoint/2010/main" val="2194016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7473" y="762000"/>
            <a:ext cx="6019800" cy="2123658"/>
          </a:xfrm>
          <a:prstGeom prst="rect">
            <a:avLst/>
          </a:prstGeom>
        </p:spPr>
        <p:txBody>
          <a:bodyPr wrap="square">
            <a:spAutoFit/>
          </a:bodyPr>
          <a:lstStyle/>
          <a:p>
            <a:pPr algn="ctr"/>
            <a:r>
              <a:rPr lang="en-US" sz="4400" b="0" i="0" u="none" strike="noStrike" baseline="0" dirty="0" smtClean="0">
                <a:latin typeface="Arial"/>
              </a:rPr>
              <a:t>The word </a:t>
            </a:r>
            <a:r>
              <a:rPr lang="en-US" sz="4400" b="1" i="0" u="none" strike="noStrike" baseline="0" dirty="0" smtClean="0">
                <a:latin typeface="Arial,Bold"/>
              </a:rPr>
              <a:t>Curriculum </a:t>
            </a:r>
            <a:r>
              <a:rPr lang="en-US" sz="4400" b="0" i="0" u="none" strike="noStrike" baseline="0" dirty="0" smtClean="0">
                <a:latin typeface="Arial"/>
              </a:rPr>
              <a:t>has the meaning of </a:t>
            </a:r>
            <a:r>
              <a:rPr lang="en-US" sz="4400" b="1" i="0" u="none" strike="noStrike" baseline="0" dirty="0" smtClean="0">
                <a:latin typeface="Arial,Bold"/>
              </a:rPr>
              <a:t>educational path</a:t>
            </a:r>
            <a:endParaRPr lang="en-US" sz="4400" dirty="0"/>
          </a:p>
        </p:txBody>
      </p:sp>
    </p:spTree>
    <p:extLst>
      <p:ext uri="{BB962C8B-B14F-4D97-AF65-F5344CB8AC3E}">
        <p14:creationId xmlns:p14="http://schemas.microsoft.com/office/powerpoint/2010/main" val="2629597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56235260"/>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58176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914400"/>
            <a:ext cx="5943600" cy="3785652"/>
          </a:xfrm>
          <a:prstGeom prst="rect">
            <a:avLst/>
          </a:prstGeom>
        </p:spPr>
        <p:txBody>
          <a:bodyPr wrap="square">
            <a:spAutoFit/>
          </a:bodyPr>
          <a:lstStyle/>
          <a:p>
            <a:pPr algn="just"/>
            <a:r>
              <a:rPr lang="en-US" sz="4000" b="0" i="0" u="none" strike="noStrike" baseline="0" dirty="0" smtClean="0">
                <a:solidFill>
                  <a:srgbClr val="FF0000"/>
                </a:solidFill>
                <a:latin typeface="Arial"/>
              </a:rPr>
              <a:t>Official curriculum </a:t>
            </a:r>
            <a:r>
              <a:rPr lang="en-US" sz="4000" b="0" i="0" u="none" strike="noStrike" baseline="0" dirty="0" smtClean="0">
                <a:latin typeface="Arial"/>
              </a:rPr>
              <a:t>is a </a:t>
            </a:r>
            <a:r>
              <a:rPr lang="en-US" sz="4000" b="0" i="0" u="none" strike="noStrike" baseline="0" dirty="0" smtClean="0">
                <a:solidFill>
                  <a:srgbClr val="FF0000"/>
                </a:solidFill>
                <a:latin typeface="Arial"/>
              </a:rPr>
              <a:t>written </a:t>
            </a:r>
            <a:r>
              <a:rPr lang="en-US" sz="4000" b="0" i="1" u="none" strike="noStrike" baseline="0" dirty="0" smtClean="0">
                <a:solidFill>
                  <a:srgbClr val="FF0000"/>
                </a:solidFill>
                <a:latin typeface="Arial,Italic"/>
              </a:rPr>
              <a:t>plan </a:t>
            </a:r>
            <a:r>
              <a:rPr lang="en-US" sz="4000" b="0" i="1" u="none" strike="noStrike" baseline="0" dirty="0" smtClean="0">
                <a:latin typeface="Arial,Italic"/>
              </a:rPr>
              <a:t>of action</a:t>
            </a:r>
            <a:r>
              <a:rPr lang="en-US" sz="4000" b="0" i="0" u="none" strike="noStrike" baseline="0" dirty="0" smtClean="0">
                <a:latin typeface="Arial"/>
              </a:rPr>
              <a:t>, which is reflected in</a:t>
            </a:r>
          </a:p>
          <a:p>
            <a:pPr algn="just"/>
            <a:r>
              <a:rPr lang="en-US" sz="4000" b="0" i="0" u="none" strike="noStrike" baseline="0" dirty="0" smtClean="0">
                <a:latin typeface="Arial"/>
              </a:rPr>
              <a:t>curriculum documents that contain </a:t>
            </a:r>
            <a:r>
              <a:rPr lang="en-US" sz="4000" b="0" i="0" u="none" strike="noStrike" baseline="0" dirty="0" smtClean="0">
                <a:solidFill>
                  <a:srgbClr val="FF0000"/>
                </a:solidFill>
                <a:latin typeface="Arial"/>
              </a:rPr>
              <a:t>clearly stated learning objectives</a:t>
            </a:r>
            <a:endParaRPr lang="en-US" sz="4000" dirty="0">
              <a:solidFill>
                <a:srgbClr val="FF0000"/>
              </a:solidFill>
            </a:endParaRPr>
          </a:p>
        </p:txBody>
      </p:sp>
    </p:spTree>
    <p:extLst>
      <p:ext uri="{BB962C8B-B14F-4D97-AF65-F5344CB8AC3E}">
        <p14:creationId xmlns:p14="http://schemas.microsoft.com/office/powerpoint/2010/main" val="30536762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81000"/>
            <a:ext cx="7467600" cy="5632311"/>
          </a:xfrm>
          <a:prstGeom prst="rect">
            <a:avLst/>
          </a:prstGeom>
        </p:spPr>
        <p:txBody>
          <a:bodyPr wrap="square">
            <a:spAutoFit/>
          </a:bodyPr>
          <a:lstStyle/>
          <a:p>
            <a:pPr algn="just"/>
            <a:r>
              <a:rPr lang="en-US" sz="4000" b="0" i="0" u="none" strike="noStrike" baseline="0" dirty="0" smtClean="0">
                <a:solidFill>
                  <a:srgbClr val="FF0000"/>
                </a:solidFill>
                <a:latin typeface="Arial"/>
              </a:rPr>
              <a:t>The hidden curriculum</a:t>
            </a:r>
            <a:r>
              <a:rPr lang="en-US" sz="4000" b="0" i="0" u="none" strike="noStrike" baseline="0" dirty="0" smtClean="0">
                <a:latin typeface="Arial"/>
              </a:rPr>
              <a:t>, part of the curriculum that, while not written</a:t>
            </a:r>
            <a:r>
              <a:rPr lang="en-US" sz="4000" dirty="0">
                <a:latin typeface="Arial"/>
              </a:rPr>
              <a:t>, </a:t>
            </a:r>
            <a:r>
              <a:rPr lang="en-US" sz="4000" dirty="0">
                <a:solidFill>
                  <a:srgbClr val="FF0000"/>
                </a:solidFill>
                <a:latin typeface="Arial"/>
              </a:rPr>
              <a:t>will certainly be learned by students</a:t>
            </a:r>
            <a:r>
              <a:rPr lang="en-US" sz="4000" dirty="0">
                <a:latin typeface="Arial"/>
              </a:rPr>
              <a:t>. (Ornstein &amp; </a:t>
            </a:r>
            <a:r>
              <a:rPr lang="en-US" sz="4000" dirty="0" err="1">
                <a:latin typeface="Arial"/>
              </a:rPr>
              <a:t>Hunkins</a:t>
            </a:r>
            <a:r>
              <a:rPr lang="en-US" sz="4000" dirty="0">
                <a:latin typeface="Arial"/>
              </a:rPr>
              <a:t> 1998: 12) Thus, the</a:t>
            </a:r>
          </a:p>
          <a:p>
            <a:pPr algn="just"/>
            <a:r>
              <a:rPr lang="en-US" sz="4000" dirty="0">
                <a:latin typeface="Arial"/>
              </a:rPr>
              <a:t>hidden curriculum instills values and beliefs that shape future members of </a:t>
            </a:r>
            <a:r>
              <a:rPr lang="en-US" sz="4000" dirty="0" smtClean="0">
                <a:latin typeface="Arial"/>
              </a:rPr>
              <a:t>the professional </a:t>
            </a:r>
            <a:r>
              <a:rPr lang="en-US" sz="4000" dirty="0">
                <a:latin typeface="Arial"/>
              </a:rPr>
              <a:t>community. </a:t>
            </a:r>
          </a:p>
        </p:txBody>
      </p:sp>
    </p:spTree>
    <p:extLst>
      <p:ext uri="{BB962C8B-B14F-4D97-AF65-F5344CB8AC3E}">
        <p14:creationId xmlns:p14="http://schemas.microsoft.com/office/powerpoint/2010/main" val="2498588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201</TotalTime>
  <Words>1743</Words>
  <Application>Microsoft Office PowerPoint</Application>
  <PresentationFormat>On-screen Show (4:3)</PresentationFormat>
  <Paragraphs>87</Paragraphs>
  <Slides>55</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55</vt:i4>
      </vt:variant>
    </vt:vector>
  </HeadingPairs>
  <TitlesOfParts>
    <vt:vector size="66" baseType="lpstr">
      <vt:lpstr>Arial</vt:lpstr>
      <vt:lpstr>Arial,Bold</vt:lpstr>
      <vt:lpstr>Arial,Italic</vt:lpstr>
      <vt:lpstr>Arial-Identity-H</vt:lpstr>
      <vt:lpstr>Calibri</vt:lpstr>
      <vt:lpstr>Calibri Light</vt:lpstr>
      <vt:lpstr>Calibri-Identity-H</vt:lpstr>
      <vt:lpstr>Cambria</vt:lpstr>
      <vt:lpstr>Times New Roman</vt:lpstr>
      <vt:lpstr>Adjacency</vt:lpstr>
      <vt:lpstr>Office Theme</vt:lpstr>
      <vt:lpstr>Translation Pedagogy  PH.D. students (2024-2025) Lecture Four   Prof. Dr. Luqman A. Nasser</vt:lpstr>
      <vt:lpstr>Curriculum design in Translation </vt:lpstr>
      <vt:lpstr>What is a curriculum ? What are the components of a curriculum ? What are the factors to be considered to reach a qualified curriculum ? What are the concerns of curriculum design?  What are the most important curriculum design approaches? What are the most common curriculum design models?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key elements such as the goals, the content (materials), learning experiences (methods), and evaluation.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Curriculum Design Models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260</cp:lastModifiedBy>
  <cp:revision>21</cp:revision>
  <dcterms:created xsi:type="dcterms:W3CDTF">2023-02-09T19:48:31Z</dcterms:created>
  <dcterms:modified xsi:type="dcterms:W3CDTF">2025-05-26T09:54:09Z</dcterms:modified>
</cp:coreProperties>
</file>