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2F3E8C-94E3-5304-4358-1917C935DA2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66B34AD-ABD1-F330-863F-1248E65F117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527DE08-E233-99AC-30E5-9E95343D6B44}"/>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5" name="Footer Placeholder 4">
            <a:extLst>
              <a:ext uri="{FF2B5EF4-FFF2-40B4-BE49-F238E27FC236}">
                <a16:creationId xmlns:a16="http://schemas.microsoft.com/office/drawing/2014/main" id="{8706AF0C-642B-7C68-AA3B-34892B77C35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D431F5F-6528-3E38-2F84-29DAC4BDF50A}"/>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20806342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659AA9-C29B-D6FD-E635-BA195AE0BB4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D0BA994-DB7B-25A4-67DD-0E3DC5E1161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9C90518-6F9B-EB0A-382D-333C766B543A}"/>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5" name="Footer Placeholder 4">
            <a:extLst>
              <a:ext uri="{FF2B5EF4-FFF2-40B4-BE49-F238E27FC236}">
                <a16:creationId xmlns:a16="http://schemas.microsoft.com/office/drawing/2014/main" id="{7DF937DD-A320-B676-082A-035911CA6C2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18A240F-266A-B8F6-0AE3-ACC4435C9523}"/>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9329644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970290E-188D-82E5-8EF5-7F886F38222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23A93ED-B12D-FA19-64C6-13447D15886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F0A229A-74EA-CCB7-4F28-39841027E9D6}"/>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5" name="Footer Placeholder 4">
            <a:extLst>
              <a:ext uri="{FF2B5EF4-FFF2-40B4-BE49-F238E27FC236}">
                <a16:creationId xmlns:a16="http://schemas.microsoft.com/office/drawing/2014/main" id="{C1D2CC58-A8C7-2E3C-342C-E9FD37F527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64C26CD-5333-137C-118D-4237C0CB1A12}"/>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39153173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448F6C-52C5-CA63-D0F0-B7FD0950D93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563F8FA-7F7D-CD1F-7C4D-FE600C57D96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28EDAEA-2C77-2692-2EDC-9F2BDA99D079}"/>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5" name="Footer Placeholder 4">
            <a:extLst>
              <a:ext uri="{FF2B5EF4-FFF2-40B4-BE49-F238E27FC236}">
                <a16:creationId xmlns:a16="http://schemas.microsoft.com/office/drawing/2014/main" id="{7D4309BC-1CC2-0F6A-0B51-331D8DE7379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F54AE12-6913-9442-A380-A78FB10A90DC}"/>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25404799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737138-876A-C2D6-2DC7-1103E70DD81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E8A35DD-1886-B497-2DCE-D7A367CFA6D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D4B57D3-0CC5-88A5-CB14-F6A35E1FBCD3}"/>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5" name="Footer Placeholder 4">
            <a:extLst>
              <a:ext uri="{FF2B5EF4-FFF2-40B4-BE49-F238E27FC236}">
                <a16:creationId xmlns:a16="http://schemas.microsoft.com/office/drawing/2014/main" id="{259BC576-7C51-6FA0-3492-4F3A50AC453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FDB9C4A-11CD-A352-67C6-16BCD250B09D}"/>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13848828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0F35A2-53FA-CABC-939D-1E445113038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6335EBC-A69D-08BA-2D1F-4B70A843442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5E08ADE-452B-D95B-7096-8A8D9F990BD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9044F73-6187-8317-91CE-63806165393D}"/>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6" name="Footer Placeholder 5">
            <a:extLst>
              <a:ext uri="{FF2B5EF4-FFF2-40B4-BE49-F238E27FC236}">
                <a16:creationId xmlns:a16="http://schemas.microsoft.com/office/drawing/2014/main" id="{AAD875D9-51BA-F9C8-96E5-89F83FECE6A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8557567-56CE-BE98-142C-166C2EE5D4B6}"/>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13179576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3DC392-193B-1222-CC8B-C0773B51B88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0BE310B-4608-59CE-5258-8D6FCDF9571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8B12712-2F45-39E2-496D-61453CDED71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3894136-20E8-5C35-70C9-5547CC46280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41ADBAF-A0D2-0E09-B9CD-4CF95FD93CB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498198F-057A-A359-7093-8F7611CC1E7D}"/>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8" name="Footer Placeholder 7">
            <a:extLst>
              <a:ext uri="{FF2B5EF4-FFF2-40B4-BE49-F238E27FC236}">
                <a16:creationId xmlns:a16="http://schemas.microsoft.com/office/drawing/2014/main" id="{56B421E8-D5FF-4FED-5F5B-DAA74BA7877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A59FECF-F14F-A903-356F-F8FB25483FEE}"/>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42282848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9963F2-D64E-33C6-F4CD-64E00924E50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6458840-F127-65EC-E58C-F64324C19E54}"/>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4" name="Footer Placeholder 3">
            <a:extLst>
              <a:ext uri="{FF2B5EF4-FFF2-40B4-BE49-F238E27FC236}">
                <a16:creationId xmlns:a16="http://schemas.microsoft.com/office/drawing/2014/main" id="{23E14058-9F14-DDF0-EDC2-507005B093E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4185356-EE03-2A65-7922-7727B3379A55}"/>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182980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FF477AC-7BF0-A51C-7AE9-814D292009F4}"/>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3" name="Footer Placeholder 2">
            <a:extLst>
              <a:ext uri="{FF2B5EF4-FFF2-40B4-BE49-F238E27FC236}">
                <a16:creationId xmlns:a16="http://schemas.microsoft.com/office/drawing/2014/main" id="{675CC527-E76A-8906-0E80-7FD95514384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6F8F972-F060-9BA7-DC8F-D3F3C7E5A1EF}"/>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21763365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E17EC8-67A5-B9B7-F387-B0F4C53C643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26B1EAE-F479-D72C-32D0-9E4263BC23A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33B2CB4-944E-F455-FB33-5D09239E70B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4637413-9B22-7663-899C-B9F11CE6B8DD}"/>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6" name="Footer Placeholder 5">
            <a:extLst>
              <a:ext uri="{FF2B5EF4-FFF2-40B4-BE49-F238E27FC236}">
                <a16:creationId xmlns:a16="http://schemas.microsoft.com/office/drawing/2014/main" id="{DF1DD54E-17C3-5ACB-72F9-133107ED675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731EA0D-0BE7-2117-9FC8-A1276A8E221F}"/>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16556659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857A42-76B6-615B-6914-86F498D891D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53B1068-DB39-A9E1-31C0-7EBE4333AF2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309CC2D-83BD-F62F-5610-E5B3F39C5E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168A041-F2C2-0B91-FE3F-B7D723218B26}"/>
              </a:ext>
            </a:extLst>
          </p:cNvPr>
          <p:cNvSpPr>
            <a:spLocks noGrp="1"/>
          </p:cNvSpPr>
          <p:nvPr>
            <p:ph type="dt" sz="half" idx="10"/>
          </p:nvPr>
        </p:nvSpPr>
        <p:spPr/>
        <p:txBody>
          <a:bodyPr/>
          <a:lstStyle/>
          <a:p>
            <a:fld id="{D725CD2F-03EF-4247-B5D1-65186EA51531}" type="datetimeFigureOut">
              <a:rPr lang="en-US" smtClean="0"/>
              <a:t>12/18/2025</a:t>
            </a:fld>
            <a:endParaRPr lang="en-US"/>
          </a:p>
        </p:txBody>
      </p:sp>
      <p:sp>
        <p:nvSpPr>
          <p:cNvPr id="6" name="Footer Placeholder 5">
            <a:extLst>
              <a:ext uri="{FF2B5EF4-FFF2-40B4-BE49-F238E27FC236}">
                <a16:creationId xmlns:a16="http://schemas.microsoft.com/office/drawing/2014/main" id="{FDCD9D8E-B3D5-036B-CD96-3C75D0F21A0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50873D7-F39F-B7BD-AB4A-ECE7BE6354D8}"/>
              </a:ext>
            </a:extLst>
          </p:cNvPr>
          <p:cNvSpPr>
            <a:spLocks noGrp="1"/>
          </p:cNvSpPr>
          <p:nvPr>
            <p:ph type="sldNum" sz="quarter" idx="12"/>
          </p:nvPr>
        </p:nvSpPr>
        <p:spPr/>
        <p:txBody>
          <a:bodyPr/>
          <a:lstStyle/>
          <a:p>
            <a:fld id="{45C1880B-C545-4A29-AAF2-0CCE44C494AA}" type="slidenum">
              <a:rPr lang="en-US" smtClean="0"/>
              <a:t>‹#›</a:t>
            </a:fld>
            <a:endParaRPr lang="en-US"/>
          </a:p>
        </p:txBody>
      </p:sp>
    </p:spTree>
    <p:extLst>
      <p:ext uri="{BB962C8B-B14F-4D97-AF65-F5344CB8AC3E}">
        <p14:creationId xmlns:p14="http://schemas.microsoft.com/office/powerpoint/2010/main" val="21821529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6CA9FA6-173F-1125-09DE-B45A6178332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1451CCC-6F1A-9611-CD74-27D3472FE9B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C247A9A-BCDB-F237-0DDF-3C975A4285A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25CD2F-03EF-4247-B5D1-65186EA51531}" type="datetimeFigureOut">
              <a:rPr lang="en-US" smtClean="0"/>
              <a:t>12/18/2025</a:t>
            </a:fld>
            <a:endParaRPr lang="en-US"/>
          </a:p>
        </p:txBody>
      </p:sp>
      <p:sp>
        <p:nvSpPr>
          <p:cNvPr id="5" name="Footer Placeholder 4">
            <a:extLst>
              <a:ext uri="{FF2B5EF4-FFF2-40B4-BE49-F238E27FC236}">
                <a16:creationId xmlns:a16="http://schemas.microsoft.com/office/drawing/2014/main" id="{2D286079-6E96-843C-341E-35F4DD9BBBC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D663671-FE54-2344-DE9B-7C545F27BD8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C1880B-C545-4A29-AAF2-0CCE44C494AA}" type="slidenum">
              <a:rPr lang="en-US" smtClean="0"/>
              <a:t>‹#›</a:t>
            </a:fld>
            <a:endParaRPr lang="en-US"/>
          </a:p>
        </p:txBody>
      </p:sp>
    </p:spTree>
    <p:extLst>
      <p:ext uri="{BB962C8B-B14F-4D97-AF65-F5344CB8AC3E}">
        <p14:creationId xmlns:p14="http://schemas.microsoft.com/office/powerpoint/2010/main" val="24948434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1">
            <a:extLst>
              <a:ext uri="{FF2B5EF4-FFF2-40B4-BE49-F238E27FC236}">
                <a16:creationId xmlns:a16="http://schemas.microsoft.com/office/drawing/2014/main" id="{899743BC-4113-434D-F03E-CC8894182A1E}"/>
              </a:ext>
            </a:extLst>
          </p:cNvPr>
          <p:cNvSpPr txBox="1">
            <a:spLocks noChangeArrowheads="1"/>
          </p:cNvSpPr>
          <p:nvPr/>
        </p:nvSpPr>
        <p:spPr bwMode="auto">
          <a:xfrm flipH="1">
            <a:off x="658760" y="785699"/>
            <a:ext cx="11031793" cy="2547436"/>
          </a:xfrm>
          <a:prstGeom prst="rect">
            <a:avLst/>
          </a:prstGeom>
          <a:solidFill>
            <a:srgbClr val="FFFFFF"/>
          </a:solidFill>
          <a:ln w="28575">
            <a:solidFill>
              <a:srgbClr val="000000"/>
            </a:solidFill>
            <a:miter lim="800000"/>
            <a:headEnd/>
            <a:tailEnd/>
          </a:ln>
        </p:spPr>
        <p:txBody>
          <a:bodyPr rot="0" vert="horz" wrap="square" lIns="91440" tIns="45720" rIns="91440" bIns="45720" anchor="t" anchorCtr="0" upright="1">
            <a:noAutofit/>
          </a:bodyPr>
          <a:lstStyle/>
          <a:p>
            <a:pPr marL="0" marR="0">
              <a:lnSpc>
                <a:spcPct val="115000"/>
              </a:lnSpc>
              <a:spcAft>
                <a:spcPts val="800"/>
              </a:spcAft>
              <a:buNone/>
            </a:pPr>
            <a:r>
              <a:rPr lang="en-US" sz="1200" kern="100">
                <a:effectLst/>
                <a:latin typeface="Calibri" panose="020F0502020204030204" pitchFamily="34" charset="0"/>
                <a:ea typeface="Calibri" panose="020F0502020204030204" pitchFamily="34" charset="0"/>
                <a:cs typeface="Arial" panose="020B0604020202020204" pitchFamily="34" charset="0"/>
              </a:rPr>
              <a:t> </a:t>
            </a:r>
          </a:p>
        </p:txBody>
      </p:sp>
      <p:sp>
        <p:nvSpPr>
          <p:cNvPr id="4" name="Text Box 7">
            <a:extLst>
              <a:ext uri="{FF2B5EF4-FFF2-40B4-BE49-F238E27FC236}">
                <a16:creationId xmlns:a16="http://schemas.microsoft.com/office/drawing/2014/main" id="{53B0F738-32DC-68FB-926D-8C96D16693C3}"/>
              </a:ext>
            </a:extLst>
          </p:cNvPr>
          <p:cNvSpPr txBox="1">
            <a:spLocks noChangeArrowheads="1"/>
          </p:cNvSpPr>
          <p:nvPr/>
        </p:nvSpPr>
        <p:spPr bwMode="auto">
          <a:xfrm>
            <a:off x="829842" y="1140541"/>
            <a:ext cx="3614339" cy="1858297"/>
          </a:xfrm>
          <a:prstGeom prst="rect">
            <a:avLst/>
          </a:prstGeom>
          <a:solidFill>
            <a:srgbClr val="FFFFFF"/>
          </a:solidFill>
          <a:ln>
            <a:noFill/>
          </a:ln>
        </p:spPr>
        <p:txBody>
          <a:bodyPr rot="0" vert="horz" wrap="square" lIns="91440" tIns="45720" rIns="91440" bIns="45720" anchor="t" anchorCtr="0" upright="1">
            <a:noAutofit/>
          </a:bodyPr>
          <a:lstStyle/>
          <a:p>
            <a:pPr algn="r" rtl="1">
              <a:lnSpc>
                <a:spcPct val="115000"/>
              </a:lnSpc>
              <a:spcAft>
                <a:spcPts val="800"/>
              </a:spcAft>
            </a:pPr>
            <a:r>
              <a:rPr lang="ar-IQ" sz="1100" b="1" kern="100" dirty="0">
                <a:effectLst/>
                <a:latin typeface="Calibri" panose="020F0502020204030204" pitchFamily="34" charset="0"/>
                <a:ea typeface="Calibri" panose="020F0502020204030204" pitchFamily="34" charset="0"/>
                <a:cs typeface="Arial" panose="020B0604020202020204" pitchFamily="34" charset="0"/>
              </a:rPr>
              <a:t>عنوان المحاضرة:</a:t>
            </a:r>
            <a:r>
              <a:rPr lang="en-US" sz="1100" b="1" i="1" kern="100" dirty="0">
                <a:effectLst/>
                <a:latin typeface="Calibri" panose="020F0502020204030204" pitchFamily="34" charset="0"/>
                <a:ea typeface="Calibri" panose="020F0502020204030204" pitchFamily="34" charset="0"/>
                <a:cs typeface="Arial" panose="020B0604020202020204" pitchFamily="34" charset="0"/>
              </a:rPr>
              <a:t> </a:t>
            </a:r>
            <a:r>
              <a:rPr lang="ar-IQ" b="1" dirty="0"/>
              <a:t> </a:t>
            </a:r>
            <a:r>
              <a:rPr lang="ar-SA" sz="1400" dirty="0"/>
              <a:t>انواع الصراع - النظرية الصراعية</a:t>
            </a:r>
            <a:endParaRPr lang="ar-IQ" sz="1400" dirty="0"/>
          </a:p>
          <a:p>
            <a:pPr algn="r" rtl="1">
              <a:lnSpc>
                <a:spcPct val="115000"/>
              </a:lnSpc>
              <a:spcAft>
                <a:spcPts val="800"/>
              </a:spcAft>
            </a:pPr>
            <a:r>
              <a:rPr lang="ar-IQ" sz="1400" dirty="0"/>
              <a:t> </a:t>
            </a:r>
            <a:r>
              <a:rPr lang="ar-IQ" sz="1100" b="1" kern="100" dirty="0">
                <a:effectLst/>
                <a:latin typeface="Calibri" panose="020F0502020204030204" pitchFamily="34" charset="0"/>
                <a:ea typeface="Calibri" panose="020F0502020204030204" pitchFamily="34" charset="0"/>
                <a:cs typeface="Arial" panose="020B0604020202020204" pitchFamily="34" charset="0"/>
              </a:rPr>
              <a:t>المادة الدراسية: </a:t>
            </a:r>
            <a:r>
              <a:rPr lang="ar-SA" sz="1400" dirty="0"/>
              <a:t>النظريات الاجتماعية المتقدمة </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15000"/>
              </a:lnSpc>
              <a:spcAft>
                <a:spcPts val="800"/>
              </a:spcAft>
            </a:pPr>
            <a:r>
              <a:rPr lang="ar-IQ" sz="1100" b="1" kern="100" dirty="0">
                <a:effectLst/>
                <a:latin typeface="Calibri" panose="020F0502020204030204" pitchFamily="34" charset="0"/>
                <a:ea typeface="Calibri" panose="020F0502020204030204" pitchFamily="34" charset="0"/>
                <a:cs typeface="Arial" panose="020B0604020202020204" pitchFamily="34" charset="0"/>
              </a:rPr>
              <a:t>المرحلة الدراسية: </a:t>
            </a:r>
            <a:r>
              <a:rPr lang="ar-IQ" sz="1600" dirty="0"/>
              <a:t>دراسات عليا </a:t>
            </a:r>
            <a:endParaRPr lang="ar-IQ" dirty="0"/>
          </a:p>
          <a:p>
            <a:pPr algn="r" rtl="1">
              <a:lnSpc>
                <a:spcPct val="115000"/>
              </a:lnSpc>
              <a:spcAft>
                <a:spcPts val="800"/>
              </a:spcAft>
            </a:pPr>
            <a:r>
              <a:rPr lang="ar-IQ" sz="1100" b="1" kern="100" dirty="0">
                <a:effectLst/>
                <a:latin typeface="Calibri" panose="020F0502020204030204" pitchFamily="34" charset="0"/>
                <a:ea typeface="Calibri" panose="020F0502020204030204" pitchFamily="34" charset="0"/>
                <a:cs typeface="Arial" panose="020B0604020202020204" pitchFamily="34" charset="0"/>
              </a:rPr>
              <a:t>مدرس المادة: </a:t>
            </a:r>
            <a:r>
              <a:rPr lang="ar-IQ" sz="1400" dirty="0"/>
              <a:t>أ.د. شفيق ابراهيم صالح الجبوري. </a:t>
            </a:r>
            <a:endParaRPr lang="ar-IQ" dirty="0"/>
          </a:p>
          <a:p>
            <a:pPr algn="r" rtl="1">
              <a:lnSpc>
                <a:spcPct val="115000"/>
              </a:lnSpc>
              <a:spcAft>
                <a:spcPts val="800"/>
              </a:spcAft>
            </a:pPr>
            <a:r>
              <a:rPr lang="ar-IQ" sz="1100" b="1" kern="100" dirty="0">
                <a:effectLst/>
                <a:latin typeface="Calibri" panose="020F0502020204030204" pitchFamily="34" charset="0"/>
                <a:ea typeface="Calibri" panose="020F0502020204030204" pitchFamily="34" charset="0"/>
                <a:cs typeface="Arial" panose="020B0604020202020204" pitchFamily="34" charset="0"/>
              </a:rPr>
              <a:t>العام الدراسي: 2024-2025</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6" name="Text Box 5">
            <a:extLst>
              <a:ext uri="{FF2B5EF4-FFF2-40B4-BE49-F238E27FC236}">
                <a16:creationId xmlns:a16="http://schemas.microsoft.com/office/drawing/2014/main" id="{96977988-5E97-BDDC-3CA6-0A7435327C59}"/>
              </a:ext>
            </a:extLst>
          </p:cNvPr>
          <p:cNvSpPr txBox="1">
            <a:spLocks noChangeArrowheads="1"/>
          </p:cNvSpPr>
          <p:nvPr/>
        </p:nvSpPr>
        <p:spPr bwMode="auto">
          <a:xfrm>
            <a:off x="7165750" y="1012722"/>
            <a:ext cx="4196408" cy="1759975"/>
          </a:xfrm>
          <a:prstGeom prst="rect">
            <a:avLst/>
          </a:prstGeom>
          <a:solidFill>
            <a:srgbClr val="FFFFFF"/>
          </a:solidFill>
          <a:ln>
            <a:noFill/>
          </a:ln>
        </p:spPr>
        <p:txBody>
          <a:bodyPr rot="0" vert="horz" wrap="square" lIns="91440" tIns="45720" rIns="91440" bIns="45720" anchor="t" anchorCtr="0" upright="1">
            <a:noAutofit/>
          </a:bodyPr>
          <a:lstStyle/>
          <a:p>
            <a:pPr marL="0" marR="0" algn="r" rtl="1">
              <a:lnSpc>
                <a:spcPct val="150000"/>
              </a:lnSpc>
              <a:spcAft>
                <a:spcPts val="800"/>
              </a:spcAft>
              <a:buNone/>
            </a:pPr>
            <a:r>
              <a:rPr lang="ar-IQ" sz="2400" b="1" kern="100" dirty="0">
                <a:effectLst/>
                <a:latin typeface="Calibri" panose="020F0502020204030204" pitchFamily="34" charset="0"/>
                <a:ea typeface="Calibri" panose="020F0502020204030204" pitchFamily="34" charset="0"/>
                <a:cs typeface="Arial" panose="020B0604020202020204" pitchFamily="34" charset="0"/>
              </a:rPr>
              <a:t>جامعة الموصل</a:t>
            </a:r>
            <a:endParaRPr lang="en-US" sz="2000" kern="100" dirty="0">
              <a:effectLst/>
              <a:latin typeface="Calibri" panose="020F0502020204030204" pitchFamily="34" charset="0"/>
              <a:ea typeface="Calibri" panose="020F0502020204030204" pitchFamily="34" charset="0"/>
              <a:cs typeface="Arial" panose="020B0604020202020204" pitchFamily="34" charset="0"/>
            </a:endParaRPr>
          </a:p>
          <a:p>
            <a:pPr marL="0" marR="0" algn="r" rtl="1">
              <a:lnSpc>
                <a:spcPct val="150000"/>
              </a:lnSpc>
              <a:spcAft>
                <a:spcPts val="800"/>
              </a:spcAft>
              <a:buNone/>
            </a:pPr>
            <a:r>
              <a:rPr lang="ar-IQ" sz="2400" b="1" kern="100" dirty="0">
                <a:effectLst/>
                <a:latin typeface="Calibri" panose="020F0502020204030204" pitchFamily="34" charset="0"/>
                <a:ea typeface="Calibri" panose="020F0502020204030204" pitchFamily="34" charset="0"/>
                <a:cs typeface="Arial" panose="020B0604020202020204" pitchFamily="34" charset="0"/>
              </a:rPr>
              <a:t>كلية الآداب</a:t>
            </a:r>
            <a:endParaRPr lang="en-US" sz="2000" kern="100" dirty="0">
              <a:effectLst/>
              <a:latin typeface="Calibri" panose="020F0502020204030204" pitchFamily="34" charset="0"/>
              <a:ea typeface="Calibri" panose="020F0502020204030204" pitchFamily="34" charset="0"/>
              <a:cs typeface="Arial" panose="020B0604020202020204" pitchFamily="34" charset="0"/>
            </a:endParaRPr>
          </a:p>
          <a:p>
            <a:pPr marL="0" marR="0" algn="r" rtl="1">
              <a:lnSpc>
                <a:spcPct val="150000"/>
              </a:lnSpc>
              <a:spcAft>
                <a:spcPts val="800"/>
              </a:spcAft>
              <a:buNone/>
            </a:pPr>
            <a:r>
              <a:rPr lang="ar-IQ" sz="2400" b="1" kern="100" dirty="0">
                <a:effectLst/>
                <a:latin typeface="Calibri" panose="020F0502020204030204" pitchFamily="34" charset="0"/>
                <a:ea typeface="Calibri" panose="020F0502020204030204" pitchFamily="34" charset="0"/>
                <a:cs typeface="Arial" panose="020B0604020202020204" pitchFamily="34" charset="0"/>
              </a:rPr>
              <a:t>القسم: الاجتماع</a:t>
            </a:r>
            <a:endParaRPr lang="en-US" sz="2000" kern="100"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7" name="صورة 1">
            <a:extLst>
              <a:ext uri="{FF2B5EF4-FFF2-40B4-BE49-F238E27FC236}">
                <a16:creationId xmlns:a16="http://schemas.microsoft.com/office/drawing/2014/main" id="{7C23123D-6EF6-1EEA-84B5-A50FDDF6C9D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66851" y="1130268"/>
            <a:ext cx="1858297" cy="1858297"/>
          </a:xfrm>
          <a:prstGeom prst="rect">
            <a:avLst/>
          </a:prstGeom>
        </p:spPr>
      </p:pic>
      <p:sp>
        <p:nvSpPr>
          <p:cNvPr id="9" name="TextBox 8">
            <a:extLst>
              <a:ext uri="{FF2B5EF4-FFF2-40B4-BE49-F238E27FC236}">
                <a16:creationId xmlns:a16="http://schemas.microsoft.com/office/drawing/2014/main" id="{7756BF25-8EA9-5774-C654-6680E25F18E3}"/>
              </a:ext>
            </a:extLst>
          </p:cNvPr>
          <p:cNvSpPr txBox="1"/>
          <p:nvPr/>
        </p:nvSpPr>
        <p:spPr>
          <a:xfrm>
            <a:off x="2310581" y="4035849"/>
            <a:ext cx="7570838" cy="1323439"/>
          </a:xfrm>
          <a:prstGeom prst="rect">
            <a:avLst/>
          </a:prstGeom>
          <a:noFill/>
        </p:spPr>
        <p:txBody>
          <a:bodyPr wrap="square">
            <a:spAutoFit/>
          </a:bodyPr>
          <a:lstStyle/>
          <a:p>
            <a:pPr algn="ctr" rtl="1"/>
            <a:r>
              <a:rPr lang="ar-IQ" sz="4400" b="1" dirty="0"/>
              <a:t>المحاضرة الاولى</a:t>
            </a:r>
            <a:endParaRPr lang="en-US" sz="4400" dirty="0"/>
          </a:p>
          <a:p>
            <a:pPr algn="ctr" rtl="1"/>
            <a:r>
              <a:rPr lang="ar-SA" b="1" dirty="0"/>
              <a:t>انواع الصراع - النظرية الصراعية</a:t>
            </a:r>
            <a:r>
              <a:rPr lang="ar-IQ" b="1" dirty="0"/>
              <a:t> / دراسات عليا – دكتوراه علم الاجتماع الحضري / قسم علم الاجتماع – كلية الاداب – جامعة الموصل / أ.د. شفيق ابراهيم صالح الجبوري.</a:t>
            </a:r>
            <a:endParaRPr lang="en-US" b="1" dirty="0"/>
          </a:p>
        </p:txBody>
      </p:sp>
    </p:spTree>
    <p:extLst>
      <p:ext uri="{BB962C8B-B14F-4D97-AF65-F5344CB8AC3E}">
        <p14:creationId xmlns:p14="http://schemas.microsoft.com/office/powerpoint/2010/main" val="7659879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4C885FA-BDA6-B41F-BA37-2185972465F5}"/>
              </a:ext>
            </a:extLst>
          </p:cNvPr>
          <p:cNvSpPr>
            <a:spLocks noGrp="1"/>
          </p:cNvSpPr>
          <p:nvPr>
            <p:ph idx="1"/>
          </p:nvPr>
        </p:nvSpPr>
        <p:spPr>
          <a:xfrm>
            <a:off x="838200" y="366251"/>
            <a:ext cx="10515600" cy="6125497"/>
          </a:xfrm>
        </p:spPr>
        <p:txBody>
          <a:bodyPr>
            <a:normAutofit/>
          </a:bodyPr>
          <a:lstStyle/>
          <a:p>
            <a:pPr algn="r" rtl="1"/>
            <a:r>
              <a:rPr lang="ar-SA" sz="1600" dirty="0"/>
              <a:t>-	انواع الصراع:-</a:t>
            </a:r>
            <a:endParaRPr lang="en-US" sz="1600" dirty="0"/>
          </a:p>
          <a:p>
            <a:pPr algn="r" rtl="1"/>
            <a:r>
              <a:rPr lang="ar-SA" sz="1600" dirty="0"/>
              <a:t>-	الصراع في المنظور الكوني:</a:t>
            </a:r>
            <a:endParaRPr lang="en-US" sz="1600" dirty="0"/>
          </a:p>
          <a:p>
            <a:pPr algn="r" rtl="1"/>
            <a:r>
              <a:rPr lang="ar-SA" sz="1600" dirty="0"/>
              <a:t>   يتأصل الصراع بأشكاله المختلفة حضورا وتجذرا في مختلف مظاهر الوجود المادي والاجتماعي، ويتجلى في مختلف مظاهره على مبدأ تفاوت القوة وتكاملها ناموساً في الكون وقانوناً في الوجود. فالكون يقوم على معادلات التناقض والاستقطاب والتكامل وتوازنات القوى، بدءا من أكثر عناصر الوجود اللامتناهية في الصغر حتى أكثر عناصر الوجود اللامتناهية في العظمة والكبر. فالصراع يبدأ في قلب الذرة ولا يتوقف حتى في مختلف مدارات المجرة. ففي قلب الذرة تتفاعل الإلكترونات وتتفاضل في تضافرات القوة والحركة على صورة التفاعل الذري بين أصغر مكونات الذرة بين النترونات والفوتونات، وفي قلب العالم المظلم المضيء -عالم الأفلاك والنجوم - يجري التقاطب بين الذرات والمجرات والشموس والأقمار في دائرة من التجاذب والتنابذ الكوني الذي يشكل قانون الكون الأساسي في المادة والحركة والطاقة. وقد اقرّ علماء الفيزياء في معظمهم بأن الحركة تلازم المادة والطاقة التي تشكل القوة المحركة للوجود، ويتجلى الكون وفقا لعلم الفلك والنجوم والفيزياء الكونية على صورة عالم متحرك في معترك تفاعلات كونية لا متناهية تقاطباً وتجاذباً.</a:t>
            </a:r>
            <a:endParaRPr lang="en-US" sz="1600" dirty="0"/>
          </a:p>
          <a:p>
            <a:pPr algn="r" rtl="1"/>
            <a:r>
              <a:rPr lang="ar-SA" sz="1600" dirty="0"/>
              <a:t>   فكل شيء كما يقول نيوتن " يجري كما لو أن الأجسام تتجاذب بنسبة أحجامها وبنسبة معكوسة لمربع بعدها بعضها عن بعض " وهذا القانون النيوتني يتيح لنا أن نفهم الحركات الظاهرة في السماء، وتلك التي تدور على الأرض، لأن قوانين السماء تحاكي قوانين الأرض توغلا في ثنايا الوجود. فالتجاذب والتقاطب والدوران وتشاكلات المادة المتحركة تشكل محكم الأسرار الحقيقية للوجود الكوني والاجتماعي في آن واحد. فالكون يتحرك بالقوة، وكل وجود يَمتثل لمبدأ القوة المحركة له في دورانه وتقاطباته وتجاذباته. وهل يمكننا أن نتصور ما الذي يحدث لو افترضنا بأن الأرض توقفت لبرهة عن الدوران؟ والأكثر هولا أن نتصور وهما بأن الشمس قد توقفت عن الحركة في لحظة ما؟ وعلينا عندها أن نسأل حينذاك عن مصير الوجود في المجموعة الشمسية وما يجاورها من أفلاك وأكوان.</a:t>
            </a:r>
            <a:endParaRPr lang="en-US" sz="1600" dirty="0"/>
          </a:p>
          <a:p>
            <a:pPr algn="r" rtl="1"/>
            <a:r>
              <a:rPr lang="ar-SA" sz="1600" dirty="0"/>
              <a:t>   ترتسم نظرية الصراع الكونية في أرقى مظاهرها الفلكية في نظرية الانفجار العظيم (</a:t>
            </a:r>
            <a:r>
              <a:rPr lang="en-US" sz="1600" dirty="0"/>
              <a:t>The Big Bang Theory</a:t>
            </a:r>
            <a:r>
              <a:rPr lang="ar-SA" sz="1600" dirty="0"/>
              <a:t>) الذي يقدر حدوثه قبل 13,7 مليار سنة، وهي النظرية الأكثر أهمية وخطورة في علم الفيزياء الفلكية، فالانفجار تعبير صراعي يدل حلى حدوث تناقض كوني رهيب في العناصر التي تشكل منها الكون. والانفجار لا يكون إلا بقوة ضاغطة وصراع ما بين الأضداد وهو يمثل حالة انفلاق ذري كوني بدأ في لحظة صفرية حيث لم يكن هناك زمان أو مكان، وفي خضم هذا الانفجار العظيم تشكلت الذرات والنجوم وانبثقت الظواهر الكونية وولدت الأشياء. وتنبئنا النظريات الكونية بأن هذا العالم اللامتناهي ما زال يولد دائما ويتجدد وينمو ثم يلتهم نفسه ويدمر تكويناته ويعيد خلق نفسه من جديد.</a:t>
            </a:r>
            <a:endParaRPr lang="ar-IQ" sz="1600" dirty="0"/>
          </a:p>
          <a:p>
            <a:pPr algn="r" rtl="1"/>
            <a:r>
              <a:rPr lang="ar-SA" sz="1600" dirty="0"/>
              <a:t>وقديما قال هيرقليطس في وصف جميل للحركة: إن الإنسان لا يستطيع أن يستحم في ماء النهر الواحد مرتين لأن مياها جديدة تجري من حوله أبدا" .  فالتغير يجري في حركة تفاعل وصراع وولادة وموت ، وفي أعماقه تنبثق الحياة في عالم من التفاعلات العميقة بين الأرض والسماء بين الشمس والشجر والحجر والنور والماء في حركة دائمة ، وصيرورة  لامتناهية من التناقضات التي لا تكون إلا تبشيرا بالحياة  انبثاقا من الموت وبالموت انبعاثا للحياة.</a:t>
            </a:r>
            <a:endParaRPr lang="en-US" sz="1600" dirty="0"/>
          </a:p>
          <a:p>
            <a:pPr algn="r" rtl="1"/>
            <a:endParaRPr lang="en-US" sz="1600" dirty="0"/>
          </a:p>
        </p:txBody>
      </p:sp>
    </p:spTree>
    <p:extLst>
      <p:ext uri="{BB962C8B-B14F-4D97-AF65-F5344CB8AC3E}">
        <p14:creationId xmlns:p14="http://schemas.microsoft.com/office/powerpoint/2010/main" val="27163670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49DD9BF-2C2A-260A-DA4C-6CEADE18C142}"/>
              </a:ext>
            </a:extLst>
          </p:cNvPr>
          <p:cNvSpPr>
            <a:spLocks noGrp="1"/>
          </p:cNvSpPr>
          <p:nvPr>
            <p:ph idx="1"/>
          </p:nvPr>
        </p:nvSpPr>
        <p:spPr>
          <a:xfrm>
            <a:off x="596080" y="483086"/>
            <a:ext cx="10999839" cy="5891828"/>
          </a:xfrm>
        </p:spPr>
        <p:txBody>
          <a:bodyPr>
            <a:noAutofit/>
          </a:bodyPr>
          <a:lstStyle/>
          <a:p>
            <a:pPr algn="r" rtl="1"/>
            <a:r>
              <a:rPr lang="ar-SA" sz="1600" dirty="0"/>
              <a:t>وإذا ما ألقينا النظر فيما يجري على الأرض وما فيها من حراك صراعي حاكم وجود الكائنات ، لوجدنا أن كل كائن  في هذا الكون يصارع فيها من أجل الوجود، ويناضل فيها من أجل الحياة، محكوما بقوانين المادة والحركة، التي تأخذ صورة نضال وجودي بين الكائنات من أصغرها وجودا إلى أعظمها حجما وأهمها قدرة ونفوذا وسيطرة. وما السلسلة الغذائية الكبرى إلا حركة مستمرة تبدأ من أصغر الكائنات الذرية وجودا إلى أعلاها حجما وأكثرها ذكاء. ويقينا أن الانقطاع في سلسلة الصراع قد يؤدي إلى موت الكائنات وفنائها. فالكائنات العشبية ذوات الأخفاف والأظلاف تناضل في المرعى وتتصارع على الماء والكلأ، ثم يأتي دور الكواسر ذوات المخالب والأنياب التي تتصارع على الكائنات العشبية، ومنظومة الصراع يقينا تبدأ بالهوام والقوارض والحشرات وآكلات العشب والشجر ثم بالمفترسات الكبرى آكلات اللحم والشحم ذوات الأنياب وصولا إلى الإنسان الذي يتربع على عرش الكائنات الحية.</a:t>
            </a:r>
            <a:endParaRPr lang="en-US" sz="1600" dirty="0"/>
          </a:p>
          <a:p>
            <a:pPr algn="r" rtl="1"/>
            <a:r>
              <a:rPr lang="ar-SA" sz="1600" dirty="0"/>
              <a:t>-	الصراع في المنظور الديني:</a:t>
            </a:r>
            <a:endParaRPr lang="en-US" sz="1600" dirty="0"/>
          </a:p>
          <a:p>
            <a:pPr algn="r" rtl="1"/>
            <a:r>
              <a:rPr lang="ar-SA" sz="1600" dirty="0"/>
              <a:t>   تنص الأديان في ديابيجها على مفهوم الصراع الذي بدأ مع بداية خلق الكون ويتجلى هذا الصراع في رفض قطعي أعلنه إبليس جهارا رافضا السجود لآدم وقد جاء في البيان الحكيم :" " وَإِذْ قُلْنَا لِلْمَلَائِكَةِ اسْجُدُوا لِآدَمَ فَسَجَدُوا إِلَّا إِبْلِيسَ أَبَى وَاسْتَكْبَرَ وَكَانَ مِنَ الْكَافِرِينَ (34)" وتلك هي أول مظاهر الصراع بين المولى عزّ وجل وأحد كبار ملائكته السابقين. ويحدثنا القرآن الكريم عن حيثيات هذا الصراع في صيغة التخاطب بين إبليس والمولى عزّ وجلّ إذ يقول تعالى: يَا إِبْلِيسُ مَا لَكَ أَلَّا تَكُونَ مَعَ السَّاجِدِينَ (32) قَالَ لَمْ أَكُنْ لِأَسْجُدَ لِبَشَرٍ خَلَقْتَهُ مِنْ صَلْصَالٍ مِنْ حَمَإٍ مَسْنُونٍ (33) قَالَ فَاخْرُجْ مِنْهَا فَإِنَّكَ رَجِيمٌ (34) وَإِنَّ عَلَيْكَ اللَّعْنَةَ إِلَى يَوْمِ الدِّينِ (35) قَالَ رَبِّ فَأَنْظِرْنِي إِلَى يَوْمِ يُبْعَثُونَ (36) قَالَ فَإِنَّكَ مِنَ الْمُنْظَرِينَ (37) إِلَى يَوْمِ الْوَقْتِ الْمَعْلُومِ (38) قَالَ رَبِّ بِمَا أَغْوَيْتَنِي لَأُزَيِّنَنَّ لَهُمْ فِي الْأَرْضِ وَلَأُغْوِيَنَّهُمْ أَجْمَعِينَ (39) إِلَّا عِبَادَكَ مِنْهُمُ الْمُخْلَصِينَ (40) قَالَ هَذَا صِرَاطٌ عَلَيَّ مُسْتَقِيمٌ (41) إِنَّ عِبَادِي لَيْسَ لَكَ عَلَيْهِمْ سُلْطَانٌ إِلَّا مَنِ اتَّبَعَكَ مِنَ الْغَاوِينَ (42) وَإِنَّ جَهَنَّمَ لَمَوْعِدُهُمْ أَجْمَعِينَ (43) لَهَا سَبْعَةُ أَبْوَابٍ لِكُلِّ بَابٍ مِنْهُمْ جُزْءٌ مَقْسُومٌ } [الحجر: 32 – 44[ ويتضح من خلال هذا الحوار الملائكي أن الله قد أوجد الصراع بين الخير والشر وقدر مساره على نحو أبدي فيما بين الناس. فالحياة وفق الإسلام تأخذ وضعية صراع دائم ومستمر ضد النفس وفي ممانعة لهمسات الشيطان ويأخذ هذا الصراع صورة حية للصراع النفسي الداخلي ما بين الهوى ومطالب العقل والدين.</a:t>
            </a:r>
            <a:endParaRPr lang="ar-IQ" sz="1600" dirty="0"/>
          </a:p>
          <a:p>
            <a:pPr algn="r" rtl="1"/>
            <a:r>
              <a:rPr lang="ar-SA" sz="1600" dirty="0"/>
              <a:t>ويتجلى هذا التوجه الصراعي في مختلف الأديان في البوذية والمسيحية والمزدكية وفي سائر الأديان فالحياة الإنسانية لا تعدو أن تكون صراع بين الخير والشر بين العقل والغريزة بين الروح والجسد بين الخير والشر بين الهوى والدين ,فالبوذية تقرّ هذا الصراع الأبدي في رحلة لا تتوقف من الصراع بين الخير والشر في الإنسان في رحلة قد تنتهي إلى النرفانا أو إلى الجحيم. ويتجلى هذا الموقف في الطاوية التي ترى بأن الحياة عباره عن طريق " تاو" أو معادلة من التوازن والانسجام بين الين واليانغ أي بين نقيضين أحدهما سالب والآخر موجب وهذا التوازن يقوم على وحدة الصراع بين الأضداد كما هي بين الظلام والنور، والسكون والحركة، والبرودة والحرارة، والأنوثة والذكورة...). ولا يختلف الحال في الزرادشتية التي تقول بوجود إلهين متصارعين أحدهما إله للخير ويرمز له بإله النور والآخر إله الشر ويرمز له بإله "الظلام"، وبين الإلهين تدور الدوائر في حالة صراع أبدية لا تنتهي إلا بنهاية الزمان، وهذا يعني أن الزرادشتية تقول بالصراع مبدأً كليا وجوديا وميتافيزيائيا. وهذا هو حال المزدكية التي تأخذ بمثل هذه الثنائية التي تتمثل في الصراع بين الخير والشر. وقد أوضح مزدك بأن أسباب التباغض والصراع بين البشر تقوم على أساس تفاوت خظوط الناس من المال والنساء، و"بالتالي فان القضاء على هذا التباغض والصراع يتحقق عند قبام شيوعيه المال والنساء حسب تصوره".</a:t>
            </a:r>
            <a:endParaRPr lang="en-US" sz="700" dirty="0"/>
          </a:p>
        </p:txBody>
      </p:sp>
    </p:spTree>
    <p:extLst>
      <p:ext uri="{BB962C8B-B14F-4D97-AF65-F5344CB8AC3E}">
        <p14:creationId xmlns:p14="http://schemas.microsoft.com/office/powerpoint/2010/main" val="24776628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CED323B-34A7-9B00-CF06-3595DEFC5F67}"/>
              </a:ext>
            </a:extLst>
          </p:cNvPr>
          <p:cNvSpPr>
            <a:spLocks noGrp="1"/>
          </p:cNvSpPr>
          <p:nvPr>
            <p:ph idx="1"/>
          </p:nvPr>
        </p:nvSpPr>
        <p:spPr>
          <a:xfrm>
            <a:off x="838200" y="412955"/>
            <a:ext cx="10515600" cy="5764008"/>
          </a:xfrm>
        </p:spPr>
        <p:txBody>
          <a:bodyPr>
            <a:noAutofit/>
          </a:bodyPr>
          <a:lstStyle/>
          <a:p>
            <a:pPr algn="r" rtl="1"/>
            <a:r>
              <a:rPr lang="ar-SA" sz="1600" dirty="0"/>
              <a:t>الصراع في المنظور الفلسفي:</a:t>
            </a:r>
            <a:endParaRPr lang="en-US" sz="1600" dirty="0"/>
          </a:p>
          <a:p>
            <a:pPr algn="r" rtl="1"/>
            <a:r>
              <a:rPr lang="ar-SA" sz="1600" dirty="0"/>
              <a:t>   وقد أولى الفلاسفة مفهوم الصراع اهتماما كبيرا وأبدعوا في بناء تصوراتهم الفلسفية حول مآلاته وصيروراته. وتتمحور تصورات الفلاسفة منذ القدم حول ثنائية الصراع في العالم بين الخير والشر بين الحق والباطل بين العقل والهوى. ويعد هيرقليطس أقدم الفلاسفة القائلين بوجود الصراع في الكون الإنساني بوصفه قانونا كليا. وقد عرف عنه قوله المشهور بأن " الصراع مبدأ الأشياء"، وقدم لنا صورة للكون يَمتثل فيها الصراع لقانونية التناقض بين الأشياء وقد ابدى لنا بأن التغيير يتم بصراع المتناقضات.</a:t>
            </a:r>
            <a:endParaRPr lang="en-US" sz="1600" dirty="0"/>
          </a:p>
          <a:p>
            <a:pPr algn="r" rtl="1"/>
            <a:r>
              <a:rPr lang="ar-SA" sz="1600" dirty="0"/>
              <a:t>   ويرى فيثاغورث " أن كل شيء يولد من الصراع». لأن الصراع يتجذر في ماهية الأشياء ضمن جدلية الوحدة الكلية بين المتناقضات. فـ ـ«أنت تعيش موتك، وتموت حياتك» وهذا يعني أن الحياة موت والموت حياة وهما نقيضان متكاملان في المعنى والدلالة والصيرورة. ومن الخطأ أن نتصور أن الموت والحياة هما شيئان مختلفان، في الحقيقة، هما وجهان لعملة واحدة.</a:t>
            </a:r>
            <a:endParaRPr lang="en-US" sz="1600" dirty="0"/>
          </a:p>
          <a:p>
            <a:pPr algn="r" rtl="1"/>
            <a:r>
              <a:rPr lang="ar-SA" sz="1600" dirty="0"/>
              <a:t>   وقد جاءنا هيغل برؤية مبتكرة ابتدع فيها فكرة الصراع بين المتناقضات فأرساه قانونا كليا يفسر الوجود وفقل لقوانين الجدل التي تقوم على أساس وحدة وصراع الأضداد، وقانونية نفي النفي، وهي أكثر القوانين تعبيرا عن مفهوم الصراع ودوره في عملية تشكل الظواهر والأشياء. ومن ثم جاء ماركس فأوقف جدل هيغل على قدميه كما يحلو له أن يقول فجعل من الجدل الهيغلي المثالي جدلا ماديا يدور في فلك الأشياء وفي عالم المادة، وقد هيأ له ذلك ابتكار مفهوم صراع الطبقات فجعله قانونا كليا شاملا للوجود الاجتماعي.</a:t>
            </a:r>
            <a:endParaRPr lang="en-US" sz="1600" dirty="0"/>
          </a:p>
          <a:p>
            <a:pPr algn="r" rtl="1"/>
            <a:r>
              <a:rPr lang="ar-SA" sz="1600" dirty="0"/>
              <a:t>   وقد سبق لهوبز إقراره المتواتر بأن الصراع حالة طبعية في الوجود وأن الحرب متأصلة في الطبيعة البشرية. وقد اقر روسو هذه الوضعية ووجد بأن الصراع حالة دائمة في عالم الإنسان وأن الخروج منها لا يكون إلا بعقد اجتماعي يضمن للمجتمع سلامه وأمنه.</a:t>
            </a:r>
            <a:endParaRPr lang="en-US" sz="1600" dirty="0"/>
          </a:p>
          <a:p>
            <a:pPr algn="r" rtl="1"/>
            <a:r>
              <a:rPr lang="ar-SA" sz="1600" dirty="0"/>
              <a:t>   ولا يقف الفيلسوف الألماني نيتشه عند حدود الإقرار بوجود الصراع، بل انطلق ليؤكد على جوهريته وأهميته في الحياة، فهتف يمجد الحرب وإرادة القوة، وينادي بضرورة سيطرة الأقوياء على الضعفاء، في عالم لا يعرف الرحمة وهو العالم الذي لا يجب أن يكون فيه مكان للضعفاء. وقد أدرك كانط من بعد روسو حضور العنف والصراع في المجتمع ونادى بنظرية السلام لحماية الإنسانية من خطر الإبادة وويلات الحروب. ونجد أن معظم الفلاسفة الغربيين قد أقروا بوجود الصراع في المجتمع الإنساني بوصفه قانونا يحكم مسارات الحياة الإنسانية ويمكن الإشارة في هذا الصدد إلى هايدجر وسارتر الذي عرف بقوله المشهور "الآخرون هم الجحيم " وهو أبلغ تعبير عن عمق الصراع القائم بين الناس والبشر.</a:t>
            </a:r>
            <a:endParaRPr lang="en-US" sz="1600" dirty="0"/>
          </a:p>
        </p:txBody>
      </p:sp>
    </p:spTree>
    <p:extLst>
      <p:ext uri="{BB962C8B-B14F-4D97-AF65-F5344CB8AC3E}">
        <p14:creationId xmlns:p14="http://schemas.microsoft.com/office/powerpoint/2010/main" val="13522497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AF6D720-53AA-38EB-E0AB-469BBA886928}"/>
              </a:ext>
            </a:extLst>
          </p:cNvPr>
          <p:cNvSpPr>
            <a:spLocks noGrp="1"/>
          </p:cNvSpPr>
          <p:nvPr>
            <p:ph idx="1"/>
          </p:nvPr>
        </p:nvSpPr>
        <p:spPr>
          <a:xfrm>
            <a:off x="838200" y="419611"/>
            <a:ext cx="10515600" cy="6158169"/>
          </a:xfrm>
        </p:spPr>
        <p:txBody>
          <a:bodyPr>
            <a:normAutofit/>
          </a:bodyPr>
          <a:lstStyle/>
          <a:p>
            <a:pPr algn="r" rtl="1"/>
            <a:r>
              <a:rPr lang="ar-SA" sz="1600" dirty="0"/>
              <a:t>ويمكن الإشارة في هذا السياق إلى نظرية فرويد في علم النفس التي تقر بوجود الصراع عميقا في النفس الإنسانية وفي مسارات التفاعل الإنساني مع الوجود. وتتمحور النظرية الفرويدية في مسار دراسة التناقضات بين عالمي الشعور واللاشعور والصراعات السيكولوجية التي تأخذ مسارات مختلفة.</a:t>
            </a:r>
            <a:endParaRPr lang="en-US" sz="1600" dirty="0"/>
          </a:p>
          <a:p>
            <a:pPr algn="r" rtl="1"/>
            <a:r>
              <a:rPr lang="ar-SA" sz="1600" dirty="0"/>
              <a:t>   كان فرويد يرى أن النزوع إلى الحرب والدمار أمر فطري في طبيعة البشر. وقد أراد ألبيرت أنشاتين (</a:t>
            </a:r>
            <a:r>
              <a:rPr lang="en-US" sz="1600" dirty="0" err="1"/>
              <a:t>A.Anstien</a:t>
            </a:r>
            <a:r>
              <a:rPr lang="ar-SA" sz="1600" dirty="0"/>
              <a:t>) أن يحاوره في هذا الموضوع عبر رسالة أرسلها إليه في أعقاب الحرب العالمية الأولى ونذر الحرب العالمية الثانية تحوم في السماء، وقد كتب يقول قولا لا يخلو من سخرية مبطنة، سيد فرويد: ما الذي يمكن فعله لحماية الجنس البشري من الحرب ولعنتها؟ ثم يتابع ليسأل فرويد بعد ذلك: هل يمكن لنظريتك في التحليل النفسي أن تقدم شيئا لمنع أي حرب عالمية في المستقبل وتعمل على إيقاف التدمير والعنف في المجتمع الإنساني؟ وفي معرض الرد قدم فرويد إجابته المشهورة التي تتقطر تشاؤما قائلا: "للأسف هذا مستحيل لأن رأيت جذور الحرب في طبيعة الإنسان نفسه".</a:t>
            </a:r>
            <a:endParaRPr lang="en-US" sz="1600" dirty="0"/>
          </a:p>
          <a:p>
            <a:pPr algn="r" rtl="1"/>
            <a:r>
              <a:rPr lang="ar-SA" sz="1600" dirty="0"/>
              <a:t>-	الصراع في المنظور السوسيولوجي:</a:t>
            </a:r>
            <a:endParaRPr lang="en-US" sz="1600" dirty="0"/>
          </a:p>
          <a:p>
            <a:pPr algn="r" rtl="1"/>
            <a:r>
              <a:rPr lang="ar-SA" sz="1600" dirty="0"/>
              <a:t>   ومن عالم الفلسفة إلى عالم السوسيولوجيا تطالعنا نخبة من المفكرين الأفذاذ الذين صالوا وجالوا في ميدان الصراع الاجتماعي، فأبدعوا نظرياتهم وقدموا تصوراتهم المبتكرة التي قد تتجانس إلى حدّ كبير مع هذه التي استعرضناها في الجانب الفلسفي للصراع. فالحركة لا تتوقف في عالم الإنسان الاجتماعي ولا يستكين الصراع. والتاريخ الإنساني كما يرى علماء الاجتماع تاريخ صراع لا ينقطع أبدا فيما بين البشر وفيما بينهم وبين عوامل وجودهم: الصراع على الكلأ والماء والسلطة ومصادر الوجود والحياة، ليلحق بذلك الصراع على القيم والعقائد والميول. وفي حمأة هذا الصراع تتشكل الحياة وتنطلق شرارة الوجود.</a:t>
            </a:r>
            <a:endParaRPr lang="en-US" sz="1600" dirty="0"/>
          </a:p>
          <a:p>
            <a:pPr algn="r" rtl="1"/>
            <a:r>
              <a:rPr lang="ar-SA" sz="1600" dirty="0"/>
              <a:t>   ويعد ابن خلدون المفكر العربي الإسلامي أحد أقدم المفكرين الذي أسسوا لمفهوم الصراع وشيدوا نظريته. وهو الذي تناول هذه المسألة في مقدمته المشهورة ضمن ما يسميه فلسفة الحرب ليقرر بأن الصراع أصيل في الطبيعية الإنسانية مؤكدا أن الحرب جوهرية أي أنها أمر طبيعي حتمي في جبلّة البشر وليست أمرا عارضا على فطرتهم. وقد سبق علماء الاجتماع جميعا في النظر إلى الحرب بوصفها أساس لبناء الدول وتشكيل الحضارات. وقد بين أن العمران البشري يتم بالحرب والصراع بين العصبيات المتنافرة، ولا يمكن لحضارة أيا كانت أن تقوم دون حرب وضرب وصراع وهيمنة. فالصراع لديه يأخذ صورة قانون سياسي اجتماعي استنبطه عبر ملاحظاته السوسيولوجية حول قيام الدول وسقوطها.</a:t>
            </a:r>
            <a:endParaRPr lang="ar-IQ" sz="1600" dirty="0"/>
          </a:p>
          <a:p>
            <a:pPr algn="r" rtl="1"/>
            <a:r>
              <a:rPr lang="ar-SA" sz="1600" dirty="0"/>
              <a:t>وتتجذر فكرة الصراع بوضوح في أعمال مالتوس ودارون وسبنسر الذي شيدوا نظرياتهم في مجال الصراع وأكدوا أهميته في تطور المجتمعات الإنسانية، وقد أشادوا بوظائفه ورسخوا مقولاته التي تدور حول مفاهيم البقاء للأقوى والبقاء للأصلح، وعملوا على تبرير الحروب والصراعات والإبادات بين البشر بوصفها فعاليات طبيعية تؤدي إلى بناء الحياة وتطويرها إلى أكثر أشكالها رقيا ونضجا وتقدما. ويبدو" أنّ كلاّ من سبنسر ودارون استوحيا فكرة البقاء للأصلح من أعمال مالتوس ونظريّاته، ومع ذلك فإنّهما أضفيا على نظرية مالتوس السّكانيّة طابعا تقدّميا وإيجابيّا كان غائبا في نظرية مالتوس" . ومن المفارقات أنّ سبنسر كان قد اعترض بقوّة على القوانين التي وُضعت لمساعدة الفقراء، ورفض أيّ تدخل من قبل الدّولة في الشّؤون العامّة. وعلى هذه الصّورة بدا موقفه الأيديولوجي مُعادياً للفقراء وللطّبقات العاملة، والمسوّغ عنده أنّ قوانين مساعدة الضّعفاء يتناقض مع نظريّة البقاء للأصلح. ويعزّز فكرة بقاء الضّعفاء الذين يعتبرهم عبئا ثقيلا على المجتمع والإنسانية.</a:t>
            </a:r>
            <a:endParaRPr lang="en-US" sz="1050" dirty="0"/>
          </a:p>
        </p:txBody>
      </p:sp>
    </p:spTree>
    <p:extLst>
      <p:ext uri="{BB962C8B-B14F-4D97-AF65-F5344CB8AC3E}">
        <p14:creationId xmlns:p14="http://schemas.microsoft.com/office/powerpoint/2010/main" val="26002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C8F06FE-0563-6D2C-6BF8-A5248E3F1C27}"/>
              </a:ext>
            </a:extLst>
          </p:cNvPr>
          <p:cNvSpPr>
            <a:spLocks noGrp="1"/>
          </p:cNvSpPr>
          <p:nvPr>
            <p:ph idx="1"/>
          </p:nvPr>
        </p:nvSpPr>
        <p:spPr>
          <a:xfrm>
            <a:off x="838200" y="285135"/>
            <a:ext cx="10515600" cy="5891828"/>
          </a:xfrm>
        </p:spPr>
        <p:txBody>
          <a:bodyPr>
            <a:normAutofit/>
          </a:bodyPr>
          <a:lstStyle/>
          <a:p>
            <a:pPr algn="r" rtl="1"/>
            <a:r>
              <a:rPr lang="ar-SA" sz="1600" dirty="0"/>
              <a:t>فالهيكل السكاني لأي مجتمع من المجتمعات يفيد في التعرف على حجم السكان وتوزيعهم وخصائصهم فيمكن التعرف على الحجم من خلال معدلات الزيادة الطبيعية (الفرق بين معدل المواليد ومعدل الوفيات في فترة محدده) ومعدلات الزيادة الغير طبيعية (الفرق بين معدل الهجرة إلي مكان ومن مكان ) أما التوزيع السكاني فيمكن إدراكه من خلال الكثافة السكانية (نسبة السكان إلي المساحة المأهولة بالكيلومتر المربع فضلا عن تجمعهم طبقا لتوزيع الموارد الطبيعية ،وتوافر فرص العمل ...الخ كما أن للهجرة دورا حيويا أخر فوق دورها في تحديد الحجم السكاني </a:t>
            </a:r>
            <a:r>
              <a:rPr lang="en-US" sz="1600" dirty="0"/>
              <a:t>                                                               .</a:t>
            </a:r>
            <a:br>
              <a:rPr lang="en-US" sz="1600" dirty="0"/>
            </a:br>
            <a:r>
              <a:rPr lang="ar-SA" sz="1600" dirty="0"/>
              <a:t>   أما الخصائص السكانية فيمكن تحديدها في تركيب السكان من حيث النوع والجنس والعمر والحالة الزوجية والحالة التعليمية والحالة المهنية ومتوسط الدخل ...الخ فهي تؤكد نوعية السكان طبقا لمجموعة من المتغيرات التي يختلف حيالها السكان ويتباينون ،وتساعد هذه المتغيرات على تحديد البناء الاجتماعي لهؤلاء السكان وذلك من خلال التركيب الطبقي الذي ينتمون إليه</a:t>
            </a:r>
            <a:r>
              <a:rPr lang="en-US" sz="1600" dirty="0"/>
              <a:t>.                                                                                        </a:t>
            </a:r>
            <a:br>
              <a:rPr lang="en-US" sz="1600" dirty="0"/>
            </a:br>
            <a:br>
              <a:rPr lang="en-US" sz="1600" dirty="0"/>
            </a:br>
            <a:r>
              <a:rPr lang="ar-SA" sz="1600" b="1" dirty="0"/>
              <a:t>خامسا الاتجاه النموذجي</a:t>
            </a:r>
            <a:r>
              <a:rPr lang="en-US" sz="1600" b="1" dirty="0"/>
              <a:t>: </a:t>
            </a:r>
            <a:endParaRPr lang="en-US" sz="1600" dirty="0"/>
          </a:p>
          <a:p>
            <a:pPr algn="r"/>
            <a:br>
              <a:rPr lang="en-US" sz="1600" dirty="0"/>
            </a:br>
            <a:r>
              <a:rPr lang="ar-SA" sz="1600" dirty="0"/>
              <a:t>   ينظر إلي التحليل النموذجي باعتباره نهجا قائما بذاته ويتوصل إليه الباحث عن طريق تحديد الخصائص الملازمة لموضوع أو ظاهرة معينة ، والوصول بها إلي نهايتها المنطقية وصورتها الكاملة بغض النظر عن أمكان تتبعها في الواقع أو وجودها بصورتها المنطقية هذه في مكان ما ولهذا من الصعب إن نلتمس واقعا تجريبا لهذه الخصائص أراد ماكس فيبر في مؤلفه المدينة أن يكشف نموذجا من التاريخ وان يقف على الطبيعة الخاصة للظاهرة الاجتماعية الحضرية</a:t>
            </a:r>
            <a:r>
              <a:rPr lang="en-US" sz="1600" dirty="0"/>
              <a:t> .</a:t>
            </a:r>
            <a:br>
              <a:rPr lang="en-US" sz="1600" dirty="0"/>
            </a:br>
            <a:r>
              <a:rPr lang="ar-SA" sz="1600" dirty="0"/>
              <a:t>ولقد قبل الفكرة الشائعة في وقته والتي مؤداها إن المدينة هي منطقة مزدحمة بالسكان حيث لا يعرف الناس كلا منهم الأخر على خلاف ما يحدث في ألاماكن الأصغر ، ولكنه تفوق على غيره من السوسيولوجين بنظريته عن المجتمع المحلي الحضري ولم يكن المجتمع المحلي الحضري عند فيبر مجرد جمع أو تجمعات للنشاطات الإنسانية ، ولكنه عبارة عن نمط واضح محدد المعالم من أنماط الحياة الإنسانية ولكن إن تظهر المدينة بهذا المعنى فقط تحت شروط خاصة ،وفي مرحلة معينة من مراحل التاريخ  ولقد توفرت هذه الشروط في أوروبا في مدينة ما قبل الصناعة وان فيبر قد اثبت إن هذه الشروط لم تكن موجودة في كل أنحاء أوروبا ، وينبغي تحديد الوقت الحقيقي لظهور المدن على نحو دقيق .</a:t>
            </a:r>
            <a:r>
              <a:rPr lang="en-US" sz="1600" dirty="0"/>
              <a:t> </a:t>
            </a:r>
            <a:endParaRPr lang="en-US" sz="900" dirty="0"/>
          </a:p>
        </p:txBody>
      </p:sp>
    </p:spTree>
    <p:extLst>
      <p:ext uri="{BB962C8B-B14F-4D97-AF65-F5344CB8AC3E}">
        <p14:creationId xmlns:p14="http://schemas.microsoft.com/office/powerpoint/2010/main" val="1070951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808AEF9-1ADB-8C22-335B-EAC0474CD0D8}"/>
              </a:ext>
            </a:extLst>
          </p:cNvPr>
          <p:cNvSpPr>
            <a:spLocks noGrp="1"/>
          </p:cNvSpPr>
          <p:nvPr>
            <p:ph idx="1"/>
          </p:nvPr>
        </p:nvSpPr>
        <p:spPr>
          <a:xfrm>
            <a:off x="838200" y="497834"/>
            <a:ext cx="10515600" cy="5862331"/>
          </a:xfrm>
        </p:spPr>
        <p:txBody>
          <a:bodyPr>
            <a:noAutofit/>
          </a:bodyPr>
          <a:lstStyle/>
          <a:p>
            <a:pPr algn="r" rtl="1"/>
            <a:r>
              <a:rPr lang="ar-SA" sz="1600" dirty="0"/>
              <a:t>ومن أبرز المفكرين الاجتماعيين في مجال نظرية الصراع يشار إلى كارل ماركس وماكس فيبر ودارندورف وكوزر وعدد آخر من علماء الاجتماع الذين قدموا نظريات متماسكة وفعالة في الكشف عن المتاهات السوسيولوجية لمفهوم الصراع وتجلياته الاجتماعية.</a:t>
            </a:r>
            <a:endParaRPr lang="en-US" sz="1600" dirty="0"/>
          </a:p>
          <a:p>
            <a:pPr algn="r" rtl="1"/>
            <a:r>
              <a:rPr lang="ar-SA" sz="1600" dirty="0"/>
              <a:t>   وقد خلص هؤلاء المفكرين إلى أن المجتمع يدور في سديمية الحركة وتموجات المادة تجلياً في صورة صراع لا يتوقف وتناقض لا ينقطع في مجال استكمال شروط الحياة والوجود. فكل فرد في المجتمع يسعى ويناضل ويبذل الجهد والقوة ليصارع الظروف والأحوال والمرض والآخر بحثا عن مصادر الحياة والوجود. وننتهي إلى القول: إن الصراع بأشكاله التناقضية والتنافسية في صيغته التجاذبية والتقاطبية يشكل عنوان للوجود وسرا من أسرار الحياة التي لخصها ماركس وهيغل قبله في قانون وحدة وصراع الأضداد.</a:t>
            </a:r>
            <a:endParaRPr lang="en-US" sz="1600" dirty="0"/>
          </a:p>
          <a:p>
            <a:pPr algn="r" rtl="1"/>
            <a:r>
              <a:rPr lang="ar-SA" sz="1600" dirty="0"/>
              <a:t>   وباختصار نستنتج أن التاريخ الإنساني لا يكون إلا تاريخا للصراع: الصراع على الوجود، الصراع من أجل الحياة، الصراع بين الشرق والغرب، الصراع الديني، الصراع الطائفي، الصراع السياسي، الصراع الثقافي، الصراع الطبقي، والصراع في مختلف تجلياته يشكل دينامية وجودية تؤصل للحياة، فالفرد منذ ولادته يدخل في صراع مع الخوف بحثا عن الأمن والطمأنينة والغذاء، إذ تراه طفلا يبكي ويصرخ وينادي ويخاف ويرتجف في طلب الأمن والراحة والشبع، حتى في لحظة الرضاع من ثدي الأم يكون الأمر صراع من أجل الوجود والحياة. وتستمر رحلة الوجود في صراع مع البيئة والعالم الذي يعيش فيه طلبا لأسباب الوجود. فالحياة لا تعطى على نحو عفوي آلي بل تطلب وفي الطلب مشقة وعناء وقوة واجتهاد.</a:t>
            </a:r>
            <a:endParaRPr lang="en-US" sz="700" dirty="0"/>
          </a:p>
        </p:txBody>
      </p:sp>
    </p:spTree>
    <p:extLst>
      <p:ext uri="{BB962C8B-B14F-4D97-AF65-F5344CB8AC3E}">
        <p14:creationId xmlns:p14="http://schemas.microsoft.com/office/powerpoint/2010/main" val="9264778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62</TotalTime>
  <Words>2756</Words>
  <Application>Microsoft Office PowerPoint</Application>
  <PresentationFormat>Widescreen</PresentationFormat>
  <Paragraphs>38</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Maher</dc:creator>
  <cp:lastModifiedBy>Maher</cp:lastModifiedBy>
  <cp:revision>7</cp:revision>
  <dcterms:created xsi:type="dcterms:W3CDTF">2025-12-18T10:58:38Z</dcterms:created>
  <dcterms:modified xsi:type="dcterms:W3CDTF">2025-12-18T12:54:49Z</dcterms:modified>
</cp:coreProperties>
</file>