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F3E8C-94E3-5304-4358-1917C935DA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6B34AD-ABD1-F330-863F-1248E65F11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27DE08-E233-99AC-30E5-9E95343D6B4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8706AF0C-642B-7C68-AA3B-34892B77C3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431F5F-6528-3E38-2F84-29DAC4BDF50A}"/>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080634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59AA9-C29B-D6FD-E635-BA195AE0BB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0BA994-DB7B-25A4-67DD-0E3DC5E116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C90518-6F9B-EB0A-382D-333C766B543A}"/>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F937DD-A320-B676-082A-035911CA6C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A240F-266A-B8F6-0AE3-ACC4435C9523}"/>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932964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70290E-188D-82E5-8EF5-7F886F3822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3A93ED-B12D-FA19-64C6-13447D1588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0A229A-74EA-CCB7-4F28-39841027E9D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C1D2CC58-A8C7-2E3C-342C-E9FD37F527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4C26CD-5333-137C-118D-4237C0CB1A12}"/>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3915317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48F6C-52C5-CA63-D0F0-B7FD0950D9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63F8FA-7F7D-CD1F-7C4D-FE600C57D9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8EDAEA-2C77-2692-2EDC-9F2BDA99D079}"/>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4309BC-1CC2-0F6A-0B51-331D8DE737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54AE12-6913-9442-A380-A78FB10A90DC}"/>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540479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37138-876A-C2D6-2DC7-1103E70DD8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8A35DD-1886-B497-2DCE-D7A367CFA6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4B57D3-0CC5-88A5-CB14-F6A35E1FBCD3}"/>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59BC576-7C51-6FA0-3492-4F3A50AC4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B9C4A-11CD-A352-67C6-16BCD250B09D}"/>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8488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F35A2-53FA-CABC-939D-1E44511303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335EBC-A69D-08BA-2D1F-4B70A84344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E08ADE-452B-D95B-7096-8A8D9F990B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044F73-6187-8317-91CE-63806165393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AAD875D9-51BA-F9C8-96E5-89F83FECE6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557567-56CE-BE98-142C-166C2EE5D4B6}"/>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1795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DC392-193B-1222-CC8B-C0773B51B8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BE310B-4608-59CE-5258-8D6FCDF957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B12712-2F45-39E2-496D-61453CDED7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894136-20E8-5C35-70C9-5547CC4628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1ADBAF-A0D2-0E09-B9CD-4CF95FD93C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98198F-057A-A359-7093-8F7611CC1E7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8" name="Footer Placeholder 7">
            <a:extLst>
              <a:ext uri="{FF2B5EF4-FFF2-40B4-BE49-F238E27FC236}">
                <a16:creationId xmlns:a16="http://schemas.microsoft.com/office/drawing/2014/main" id="{56B421E8-D5FF-4FED-5F5B-DAA74BA787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59FECF-F14F-A903-356F-F8FB25483FEE}"/>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4228284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963F2-D64E-33C6-F4CD-64E00924E5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458840-F127-65EC-E58C-F64324C19E5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4" name="Footer Placeholder 3">
            <a:extLst>
              <a:ext uri="{FF2B5EF4-FFF2-40B4-BE49-F238E27FC236}">
                <a16:creationId xmlns:a16="http://schemas.microsoft.com/office/drawing/2014/main" id="{23E14058-9F14-DDF0-EDC2-507005B093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4185356-EE03-2A65-7922-7727B3379A55}"/>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82980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F477AC-7BF0-A51C-7AE9-814D292009F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3" name="Footer Placeholder 2">
            <a:extLst>
              <a:ext uri="{FF2B5EF4-FFF2-40B4-BE49-F238E27FC236}">
                <a16:creationId xmlns:a16="http://schemas.microsoft.com/office/drawing/2014/main" id="{675CC527-E76A-8906-0E80-7FD9551438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F8F972-F060-9BA7-DC8F-D3F3C7E5A1E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7633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17EC8-67A5-B9B7-F387-B0F4C53C64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6B1EAE-F479-D72C-32D0-9E4263BC23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3B2CB4-944E-F455-FB33-5D09239E7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637413-9B22-7663-899C-B9F11CE6B8D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DF1DD54E-17C3-5ACB-72F9-133107ED67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31EA0D-0BE7-2117-9FC8-A1276A8E221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655665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57A42-76B6-615B-6914-86F498D89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3B1068-DB39-A9E1-31C0-7EBE4333AF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09CC2D-83BD-F62F-5610-E5B3F39C5E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68A041-F2C2-0B91-FE3F-B7D723218B2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FDCD9D8E-B3D5-036B-CD96-3C75D0F21A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0873D7-F39F-B7BD-AB4A-ECE7BE6354D8}"/>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82152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CA9FA6-173F-1125-09DE-B45A617833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51CCC-6F1A-9611-CD74-27D3472FE9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247A9A-BCDB-F237-0DDF-3C975A4285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D286079-6E96-843C-341E-35F4DD9BB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663671-FE54-2344-DE9B-7C545F27BD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C1880B-C545-4A29-AAF2-0CCE44C494AA}" type="slidenum">
              <a:rPr lang="en-US" smtClean="0"/>
              <a:t>‹#›</a:t>
            </a:fld>
            <a:endParaRPr lang="en-US"/>
          </a:p>
        </p:txBody>
      </p:sp>
    </p:spTree>
    <p:extLst>
      <p:ext uri="{BB962C8B-B14F-4D97-AF65-F5344CB8AC3E}">
        <p14:creationId xmlns:p14="http://schemas.microsoft.com/office/powerpoint/2010/main" val="2494843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
            <a:extLst>
              <a:ext uri="{FF2B5EF4-FFF2-40B4-BE49-F238E27FC236}">
                <a16:creationId xmlns:a16="http://schemas.microsoft.com/office/drawing/2014/main" id="{899743BC-4113-434D-F03E-CC8894182A1E}"/>
              </a:ext>
            </a:extLst>
          </p:cNvPr>
          <p:cNvSpPr txBox="1">
            <a:spLocks noChangeArrowheads="1"/>
          </p:cNvSpPr>
          <p:nvPr/>
        </p:nvSpPr>
        <p:spPr bwMode="auto">
          <a:xfrm flipH="1">
            <a:off x="658760" y="785699"/>
            <a:ext cx="11031793" cy="2547436"/>
          </a:xfrm>
          <a:prstGeom prst="rect">
            <a:avLst/>
          </a:prstGeom>
          <a:solidFill>
            <a:srgbClr val="FFFFFF"/>
          </a:solidFill>
          <a:ln w="2857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Aft>
                <a:spcPts val="800"/>
              </a:spcAft>
              <a:buNone/>
            </a:pPr>
            <a:r>
              <a:rPr lang="en-US" sz="1200" kern="100">
                <a:effectLst/>
                <a:latin typeface="Calibri" panose="020F0502020204030204" pitchFamily="34" charset="0"/>
                <a:ea typeface="Calibri" panose="020F0502020204030204" pitchFamily="34" charset="0"/>
                <a:cs typeface="Arial" panose="020B0604020202020204" pitchFamily="34" charset="0"/>
              </a:rPr>
              <a:t> </a:t>
            </a:r>
          </a:p>
        </p:txBody>
      </p:sp>
      <p:sp>
        <p:nvSpPr>
          <p:cNvPr id="4" name="Text Box 7">
            <a:extLst>
              <a:ext uri="{FF2B5EF4-FFF2-40B4-BE49-F238E27FC236}">
                <a16:creationId xmlns:a16="http://schemas.microsoft.com/office/drawing/2014/main" id="{53B0F738-32DC-68FB-926D-8C96D16693C3}"/>
              </a:ext>
            </a:extLst>
          </p:cNvPr>
          <p:cNvSpPr txBox="1">
            <a:spLocks noChangeArrowheads="1"/>
          </p:cNvSpPr>
          <p:nvPr/>
        </p:nvSpPr>
        <p:spPr bwMode="auto">
          <a:xfrm>
            <a:off x="829842" y="1140541"/>
            <a:ext cx="3614339" cy="1858297"/>
          </a:xfrm>
          <a:prstGeom prst="rect">
            <a:avLst/>
          </a:prstGeom>
          <a:solidFill>
            <a:srgbClr val="FFFFFF"/>
          </a:solidFill>
          <a:ln>
            <a:noFill/>
          </a:ln>
        </p:spPr>
        <p:txBody>
          <a:bodyPr rot="0" vert="horz" wrap="square" lIns="91440" tIns="45720" rIns="91440" bIns="45720" anchor="t" anchorCtr="0" upright="1">
            <a:noAutofit/>
          </a:bodyPr>
          <a:lstStyle/>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عنوان المحاضرة:</a:t>
            </a:r>
            <a:r>
              <a:rPr lang="en-US" sz="1100" b="1" i="1" kern="100" dirty="0">
                <a:effectLst/>
                <a:latin typeface="Calibri" panose="020F0502020204030204" pitchFamily="34" charset="0"/>
                <a:ea typeface="Calibri" panose="020F0502020204030204" pitchFamily="34" charset="0"/>
                <a:cs typeface="Arial" panose="020B0604020202020204" pitchFamily="34" charset="0"/>
              </a:rPr>
              <a:t> </a:t>
            </a:r>
            <a:r>
              <a:rPr lang="ar-SA" sz="1400" dirty="0"/>
              <a:t>نماذج من النظريات الصراعية في علم الاجتماع</a:t>
            </a:r>
            <a:endParaRPr lang="ar-IQ" sz="1100" dirty="0"/>
          </a:p>
          <a:p>
            <a:pPr algn="r" rtl="1">
              <a:lnSpc>
                <a:spcPct val="115000"/>
              </a:lnSpc>
              <a:spcAft>
                <a:spcPts val="800"/>
              </a:spcAft>
            </a:pPr>
            <a:r>
              <a:rPr lang="ar-IQ" sz="1400" dirty="0"/>
              <a:t> </a:t>
            </a: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المادة الدراسية: </a:t>
            </a:r>
            <a:r>
              <a:rPr lang="ar-SA" sz="1400" dirty="0"/>
              <a:t>النظريات الاجتماعية المتقدمة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المرحلة الدراسية: </a:t>
            </a:r>
            <a:r>
              <a:rPr lang="ar-IQ" sz="1600" dirty="0"/>
              <a:t>دراسات عليا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مدرس المادة: </a:t>
            </a:r>
            <a:r>
              <a:rPr lang="ar-IQ" sz="1400" dirty="0"/>
              <a:t>أ.د. شفيق ابراهيم صالح الجبوري.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العام الدراسي: 2024-2025</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ext Box 5">
            <a:extLst>
              <a:ext uri="{FF2B5EF4-FFF2-40B4-BE49-F238E27FC236}">
                <a16:creationId xmlns:a16="http://schemas.microsoft.com/office/drawing/2014/main" id="{96977988-5E97-BDDC-3CA6-0A7435327C59}"/>
              </a:ext>
            </a:extLst>
          </p:cNvPr>
          <p:cNvSpPr txBox="1">
            <a:spLocks noChangeArrowheads="1"/>
          </p:cNvSpPr>
          <p:nvPr/>
        </p:nvSpPr>
        <p:spPr bwMode="auto">
          <a:xfrm>
            <a:off x="7165750" y="1012722"/>
            <a:ext cx="4196408" cy="1759975"/>
          </a:xfrm>
          <a:prstGeom prst="rect">
            <a:avLst/>
          </a:prstGeom>
          <a:solidFill>
            <a:srgbClr val="FFFFFF"/>
          </a:solidFill>
          <a:ln>
            <a:noFill/>
          </a:ln>
        </p:spPr>
        <p:txBody>
          <a:bodyPr rot="0" vert="horz" wrap="square" lIns="91440" tIns="45720" rIns="91440" bIns="45720" anchor="t" anchorCtr="0" upright="1">
            <a:noAutofit/>
          </a:bodyPr>
          <a:lstStyle/>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جامعة الموصل</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كلية الآداب</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القسم: الاجتماع</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صورة 1">
            <a:extLst>
              <a:ext uri="{FF2B5EF4-FFF2-40B4-BE49-F238E27FC236}">
                <a16:creationId xmlns:a16="http://schemas.microsoft.com/office/drawing/2014/main" id="{7C23123D-6EF6-1EEA-84B5-A50FDDF6C9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66851" y="1130268"/>
            <a:ext cx="1858297" cy="1858297"/>
          </a:xfrm>
          <a:prstGeom prst="rect">
            <a:avLst/>
          </a:prstGeom>
        </p:spPr>
      </p:pic>
      <p:sp>
        <p:nvSpPr>
          <p:cNvPr id="9" name="TextBox 8">
            <a:extLst>
              <a:ext uri="{FF2B5EF4-FFF2-40B4-BE49-F238E27FC236}">
                <a16:creationId xmlns:a16="http://schemas.microsoft.com/office/drawing/2014/main" id="{7756BF25-8EA9-5774-C654-6680E25F18E3}"/>
              </a:ext>
            </a:extLst>
          </p:cNvPr>
          <p:cNvSpPr txBox="1"/>
          <p:nvPr/>
        </p:nvSpPr>
        <p:spPr>
          <a:xfrm>
            <a:off x="2310581" y="4035849"/>
            <a:ext cx="7570838" cy="1323439"/>
          </a:xfrm>
          <a:prstGeom prst="rect">
            <a:avLst/>
          </a:prstGeom>
          <a:noFill/>
        </p:spPr>
        <p:txBody>
          <a:bodyPr wrap="square">
            <a:spAutoFit/>
          </a:bodyPr>
          <a:lstStyle/>
          <a:p>
            <a:pPr algn="ctr" rtl="1"/>
            <a:r>
              <a:rPr lang="ar-IQ" sz="4400" b="1" dirty="0"/>
              <a:t>المحاضرة الثانية</a:t>
            </a:r>
            <a:endParaRPr lang="en-US" sz="4400" dirty="0"/>
          </a:p>
          <a:p>
            <a:pPr algn="ctr" rtl="1"/>
            <a:r>
              <a:rPr lang="ar-SA" b="1" dirty="0"/>
              <a:t>نماذج من النظريات الصراعية في علم الاجتماع </a:t>
            </a:r>
            <a:r>
              <a:rPr lang="ar-IQ" b="1" dirty="0"/>
              <a:t>/ دراسات عليا – دكتوراه علم الاجتماع الحضري / قسم علم الاجتماع – كلية الاداب – جامعة الموصل / أ.د. شفيق ابراهيم صالح الجبوري.</a:t>
            </a:r>
            <a:endParaRPr lang="en-US" b="1" dirty="0"/>
          </a:p>
        </p:txBody>
      </p:sp>
    </p:spTree>
    <p:extLst>
      <p:ext uri="{BB962C8B-B14F-4D97-AF65-F5344CB8AC3E}">
        <p14:creationId xmlns:p14="http://schemas.microsoft.com/office/powerpoint/2010/main" val="765987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C885FA-BDA6-B41F-BA37-2185972465F5}"/>
              </a:ext>
            </a:extLst>
          </p:cNvPr>
          <p:cNvSpPr>
            <a:spLocks noGrp="1"/>
          </p:cNvSpPr>
          <p:nvPr>
            <p:ph idx="1"/>
          </p:nvPr>
        </p:nvSpPr>
        <p:spPr>
          <a:xfrm>
            <a:off x="838200" y="366251"/>
            <a:ext cx="10515600" cy="6125497"/>
          </a:xfrm>
        </p:spPr>
        <p:txBody>
          <a:bodyPr>
            <a:normAutofit/>
          </a:bodyPr>
          <a:lstStyle/>
          <a:p>
            <a:pPr algn="r" rtl="1"/>
            <a:r>
              <a:rPr lang="ar-SA" sz="1600" dirty="0"/>
              <a:t>(1) الماركسية:-</a:t>
            </a:r>
            <a:endParaRPr lang="en-US" sz="1600" dirty="0"/>
          </a:p>
          <a:p>
            <a:pPr algn="r" rtl="1"/>
            <a:r>
              <a:rPr lang="ar-SA" sz="1600" dirty="0"/>
              <a:t>-  نموذج الصراع الماركسي:</a:t>
            </a:r>
            <a:endParaRPr lang="en-US" sz="1600" dirty="0"/>
          </a:p>
          <a:p>
            <a:pPr algn="r" rtl="1"/>
            <a:r>
              <a:rPr lang="ar-SA" sz="1600" dirty="0"/>
              <a:t>    شكلت المارْكسيَّة الأسَاس المنْهجيَّ والْمنْطلق الفلْسفيَّ لِنظريَّات الصِّرَاع الاجتماعي مُنْذ بِداية القرْن التَّاسع عشر، ومَا زَالَت تُشكِّل حتى اليوم النَّموذج اَلفكْرِي اَلذِي يسْتلْهمه مُنَظرو الصِّرَاع فِي أبْحاثهم وأعْمالهم وإبْداعاتهم، ولا ريب أن النَّظريَّات الحديثة حَوْل الصِّرَاع الاجْتماعيِّ  قد تَفتقَت مِن صُلْبّ النَّظريَّة المارْكسيَّة اَلتِي تُشكِّل النَّموذج اَلفكْرِي الأمْثل الأكْثر عُمْقًا، والْأبْعد شُمولا ، والْأرْقى مَنْهَجا فِي تناول الصِّرَاع الاجْتماعيِّ ، واسْتكْشاف مُخْتَلِف نَواحِيه،  وتحليل مختلف إشْكاليَّاته ومعضلاته.</a:t>
            </a:r>
            <a:endParaRPr lang="en-US" sz="1600" dirty="0"/>
          </a:p>
          <a:p>
            <a:pPr algn="r" rtl="1"/>
            <a:r>
              <a:rPr lang="ar-SA" sz="1600" dirty="0"/>
              <a:t>   تتميزُ النظريةُ الماركسيةُ، عنْ كلِّ ما سبقَها وما تلاها منْ نظرياتٍ، بالتماسكِ المنهجيِّ، والقدرةِ النظريةِ الفائقةِ  على تحليلِ الظواهر الاجتماعية وفهمها . وقد بُنيت – بخلافِ نظائرِها –على أساسٍ فلسفيٍّ عميقِ الدلالةِ،  شاملَ الأبعادِ؛ واستطاعت أنْ تتناول مفهومَ الصراع تأسيسا على منطلقات الفلسفة الديالكتيكيةِ المعروفة بأصالة قوانينِها  وصدق نماذجِها التاريخيةِ، ولا غبار في القول بأنها استجمعت في ذاتِها هذا التفاعلَ الخصيبَ بينَ الماديةِ والتاريخيةِ والديالكتيكِ لتكوّنَ رؤيةً متماسكةً محكمةً لمفهومِ الصراعِ الطبقيِّ الذي يقومُ على القوانينِ الثلاثيةِ للديالكتيكِ المتمثلةِ في وحدةِ وصراعِ الأضدادِ، ونفيِ النفيِ، وقانونِ التحولاتِ الكميةِ إلى كيفيةٍ. وعلى هذا الأساسِ تدرسُ الماركسيةُ قوانينَ العلاقةِ الداخليةِ التناقضيةِ بينَ المادةِ والوعيِ، بينَ البناءِ الفوقيِّ والتحتيِّ، بينَ الطبقاتِ الاجتماعيةِ، ثمَّ تعملُ على استكشافِ القوانينِ العامةِ للوجودِ الاجتماعيِّ، أيْ: القوانينِ العامةِ التي تحكمُ وظيفةَ المجتمعِ وتطورُهُ.</a:t>
            </a:r>
            <a:endParaRPr lang="en-US" sz="1600" dirty="0"/>
          </a:p>
          <a:p>
            <a:pPr algn="r" rtl="1"/>
            <a:r>
              <a:rPr lang="ar-SA" sz="1600" dirty="0"/>
              <a:t>   وباختصارٍ يمكنُ القولُ : إنَّ الماركسيةَ رسّخت نظريةً للصراعِ تقومُ على أساسٍ فلسفيٍّ عميقِ الأبعادِ يتميز بأصالة المنهج وصلابة المحتدّ، وقدْ وظفت هذهِ النظريةُ في استكشافِ التطورِ التاريخيِّ القائمِ على أساس مركزيةِ الصراعِ الطبقيِّ بينَ المستغِّلينَ والمستغَلينَ، بينَ القاهرينَ والمقهورينَ، وهوَ الصراعُ الذي يشكلُ محراكَ التاريخِ وقانونَهُ الأساسيَّ.</a:t>
            </a:r>
            <a:endParaRPr lang="en-US" sz="1600" dirty="0"/>
          </a:p>
          <a:p>
            <a:pPr algn="r" rtl="1"/>
            <a:r>
              <a:rPr lang="ar-SA" sz="1600" dirty="0"/>
              <a:t>   ويكادُ يوجدُ إجماعٌ بينَ النقادِ اليوم على أنَّ مفهومَ الصراعِ قدْ وُلدَ ماركسياً، الصراعُ وعلى أنَّ النظريةَ الماركسيةَ تشكل العمقَ الأيديولوجيَّ والسوسيولوجيَّ لمنظورِ الصراعِ الاجتماعيِّ، كما أنها تؤسسُ لهُ منهجياً وفكرياً وأيديولوجياً.</a:t>
            </a:r>
            <a:endParaRPr lang="en-US" sz="1600" dirty="0"/>
          </a:p>
          <a:p>
            <a:pPr algn="r" rtl="1"/>
            <a:r>
              <a:rPr lang="ar-SA" sz="1600" dirty="0"/>
              <a:t>   ويعودُ الفضلُ في ترسيخِ هذهِ النظريةِ إلى كارل ماركس وزميلِهِ أنجلز، مؤسسا النظرية الماركسية اللذين مارسا دورَهما النضاليَّ خلالَ الفترةِ العاصفةِ التي كانت فيها أوروبا الغربيةُ تنتقلُ من الإقطاعِ إلى الرأسماليةِ، أي: في الوقتِ الذي كانت فيهِ الثورةُ الصناعيةُ تتحركُ بخطاها الواسعةِ في ربوعِ المجتمعاتِ الأوروبيةِ لتعززَ أنظمتَها الرأسماليةَ بالقوةِ التكنولوجيةِ الجديدةِ الصاعدةِ. وقدْ لاحظَ ماركس في هذا السياقِ استفحالَ التفاوتِ الطبقيِّ في المجتمعِ الرأسماليِّ المتنامي، بين طبقتيْ البرجوازيةِ والبروليتاريا، وتعاظمَ الصراع بينَهما في معركةِ توزيع وإعادةِ توزيعِ الثرواتِ والخيراتِ والمواردِ.</a:t>
            </a:r>
            <a:endParaRPr lang="en-US" sz="1600" dirty="0"/>
          </a:p>
        </p:txBody>
      </p:sp>
    </p:spTree>
    <p:extLst>
      <p:ext uri="{BB962C8B-B14F-4D97-AF65-F5344CB8AC3E}">
        <p14:creationId xmlns:p14="http://schemas.microsoft.com/office/powerpoint/2010/main" val="2716367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9DD9BF-2C2A-260A-DA4C-6CEADE18C142}"/>
              </a:ext>
            </a:extLst>
          </p:cNvPr>
          <p:cNvSpPr>
            <a:spLocks noGrp="1"/>
          </p:cNvSpPr>
          <p:nvPr>
            <p:ph idx="1"/>
          </p:nvPr>
        </p:nvSpPr>
        <p:spPr>
          <a:xfrm>
            <a:off x="596080" y="483086"/>
            <a:ext cx="10999839" cy="5891828"/>
          </a:xfrm>
        </p:spPr>
        <p:txBody>
          <a:bodyPr>
            <a:noAutofit/>
          </a:bodyPr>
          <a:lstStyle/>
          <a:p>
            <a:pPr algn="r" rtl="1"/>
            <a:r>
              <a:rPr lang="ar-SA" sz="1600" dirty="0"/>
              <a:t>وفي هذا السياقِ، وجدَ ماركس أنَّ الرأسماليين من أصحابَ المصانعِ قدْ أثروا بفائضِ القيمةِ القائمِ على استغلالِ العمالِ المأجورين الذينَ حرموا من حقوقهم الإنسانية  بتقاضيهم  أجورٍ ضحلةً لا تتناسبُ معَ جهودِهم  الكبيرة  في العملِ وطاقتهم المبذولة في الإنتاج ، وهم غالباً ما يكدحونَ لساعاتٍ طويلةٍ في ظروفٍ صعبة وخطرةٍ، ويعيشونَ ، في كثيرٍ من الأحيانِ،  في أماكنَ مزدحمةٍ غيرِ صحيةٍ ، وفي ظل ظروف اجتماعية قاسية. وقدْ أدى هذا التفاوتُ والاستغلالُ إلى توليدِ الصراعاتِ المستمرةِ بينَ الطبقاتِ الاجتماعيةِ: بينَ الطبقةِ البرجوازيةِ التي تمتلكُ كلَّ شيءٍ،  وبينَ الطبقةِ العماليةِ التي لا تمتلكُ إلا قوةَ عملِها المستلبةَ، وقدْ أدى هذا التناقشُ الطبقيُّ إلى صراعٍ حتميٍّ بينَ العمالِ والبرجوازيةِ كما كانَ هوَ الحالُ الصراعَ الأبديَّ بينَ القاهرينَ والمقهورينَ، والغالبين والمغلوبين ، وهوَ الصراعُ الذي يؤدي في ذروتَهُ إلى الثورة أو التغيرِ الاجتماعيِّ.</a:t>
            </a:r>
            <a:endParaRPr lang="en-US" sz="1600" dirty="0"/>
          </a:p>
          <a:p>
            <a:pPr algn="r" rtl="1"/>
            <a:r>
              <a:rPr lang="ar-SA" sz="1600" dirty="0"/>
              <a:t> -  مفهومُ الصراعِ الماركسي:</a:t>
            </a:r>
            <a:endParaRPr lang="en-US" sz="1600" dirty="0"/>
          </a:p>
          <a:p>
            <a:pPr algn="r" rtl="1"/>
            <a:r>
              <a:rPr lang="ar-SA" sz="1600" dirty="0"/>
              <a:t>   يرى الماركسيون أنَّ الصراعَ الاجتماعيَّ يتشكل كنتاج صريح للهيمنةِ الرأسماليةِ وسطوتِها في المجتمعِ في مختلفِ مناحي الوجودِ الاجتماعيِّ والسياسيِّ والأيديولوجيِّ، ويذهبُ أنصارُها إلى أنَّ الصراعَ الحتميَّ بينَ البروليتاريا والبرجوازيةِ سيؤدي، في نهايةِ المطافِ،  إلى إحداثِ ثورةٍ بروليتاريةٍ تنتهي بزوالِ النظامِ الرأسماليِّ وقيامِ نظامٍ اشتراكيٍّ أكثرَ عدلاً وأقلَّ تناقضاً.</a:t>
            </a:r>
            <a:endParaRPr lang="en-US" sz="1600" dirty="0"/>
          </a:p>
          <a:p>
            <a:pPr algn="r" rtl="1"/>
            <a:r>
              <a:rPr lang="ar-SA" sz="1600" dirty="0"/>
              <a:t>   ويؤكدُ نهجُ الصراعِ الماركسيِّ على التفسيرِ الماديِّ الديالكتيكيِّ للتاريخِ، وينطلقُ من الموقفِ النقديِّ للأوضاعِ الاجتماعيةِ القائمةِ. وفي هذا المسار تؤكدُ النظريةُ الماديةُ الماركسية للتاريخِ على أهميةِ العملِ الذي يقومُ بهِ الناسُ، ودوره في بناء المجتمع، ولا سيما العملُ الذي يمكّنُ الأفرادَ من تأمينِ الضرورياتِ الأساسيةِ للحياةِ: كالمأكلِ والملبسِ والمأوى. ويرى ماركس أنَّ الطريقةَ التي يتمُّ بها تنظيمُ العملِ اجتماعياً، ومدى استخدام التكنولوجيا في الإنتاجِ سيكونُ لها تأثيرٌ قويٌّ في مختلفِ جوانبِ الحياة الاجتماعية، ويؤكد في الوقتِ نفسِهِ أنَّ كلَّ شيءٍ ذي قيمةٍ في المجتمعِ ينتجُ عن العملِ البشريِّ؛ وعلى هذا الأساسِ يرى أنَّ الرجالَ والنساءَ يشاركونَ جميعاً ومعاً في صنعِ المجتمعِ وإيجادِ سبلِ الحياةِ التي تحققُ وجودَهمْ.</a:t>
            </a:r>
            <a:endParaRPr lang="en-US" sz="1600" dirty="0"/>
          </a:p>
          <a:p>
            <a:pPr algn="r" rtl="1"/>
            <a:r>
              <a:rPr lang="ar-SA" sz="1600" dirty="0"/>
              <a:t>   أكدَ ماركس دائماً أنَّ التفاوتَ الطبقيَّ وانقسامَ المجتمعِ إلى طبقاتٍ يشكلُ أحدَ أهمِّ مصادرِ الصراعِ، وأنَّ الحرمانَ الماديَّ والأوضاعَ البائسةَ للعمالِ هيَ العواملُ التي تؤدي إلى تفاقم الصراعِ الطبقيِّ بينَ العمالِ والبرجوازيةِ، وقد بيّنَ أنَّ الصراعَ قد يأخذُ أشكالاً متنوعةً ثقافياً وأيديولوجياً وتنظيمياً، وقدْ يصلُ إلى حدِّ الثورةِ البروليتاريةِ. فالحرمانُ يشكلُ مصدراً للوعيِ الطبقيِّ، ويؤدي إلى احتدامِ الصراعِ والبحثِ عن صيغٍ جديدةٍ للمجتمعِ والتغييرِ الاجتماعيِّ. وقدْ كانَ ماركس مهتماً في المقامِ الأولِ بشرحِ التغييراتِ البنيويةِ أوْ العملياتِ التي تؤسسُ للوعيِ الطبقيِّ، مثلَ: ارتفاعِ مستوياتِ التعليمِ، والتمركزِ العماليِّ في المدنِ، وانتشارِ الأحزابِ السياسيةِ، وزيادةِ حدّةِ الفقرِ والحرمانِ وغيرِها منْ العواملِ المؤدي إلى احتدامِ الصراعِ بينَ الطبقاتِ المستغِّلةِ والمستغَّلةِ.</a:t>
            </a:r>
            <a:endParaRPr lang="en-US" sz="300" dirty="0"/>
          </a:p>
        </p:txBody>
      </p:sp>
    </p:spTree>
    <p:extLst>
      <p:ext uri="{BB962C8B-B14F-4D97-AF65-F5344CB8AC3E}">
        <p14:creationId xmlns:p14="http://schemas.microsoft.com/office/powerpoint/2010/main" val="2477662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ED323B-34A7-9B00-CF06-3595DEFC5F67}"/>
              </a:ext>
            </a:extLst>
          </p:cNvPr>
          <p:cNvSpPr>
            <a:spLocks noGrp="1"/>
          </p:cNvSpPr>
          <p:nvPr>
            <p:ph idx="1"/>
          </p:nvPr>
        </p:nvSpPr>
        <p:spPr>
          <a:xfrm>
            <a:off x="838200" y="412955"/>
            <a:ext cx="10515600" cy="5764008"/>
          </a:xfrm>
        </p:spPr>
        <p:txBody>
          <a:bodyPr>
            <a:noAutofit/>
          </a:bodyPr>
          <a:lstStyle/>
          <a:p>
            <a:pPr algn="r" rtl="1"/>
            <a:r>
              <a:rPr lang="ar-SA" sz="1600" dirty="0"/>
              <a:t>الماركسية الجديدة :-  رالف دارندوف:</a:t>
            </a:r>
            <a:endParaRPr lang="en-US" sz="1600" dirty="0"/>
          </a:p>
          <a:p>
            <a:pPr algn="r" rtl="1"/>
            <a:r>
              <a:rPr lang="ar-SA" sz="1600" dirty="0"/>
              <a:t>   عمل ماركس على بناء نظريته في المادية التاريخية على أساس جدلي (مادي)، معتمداً على البيانات التاريخية والموضوعية حتى عصره. لكن النظام الرأسمالي شهد تغيرات موضوعية وفكرية بعد وفاة ماركس، هذا إلى جانب ظهور قراءات خاطئة للماركسية نفسها، كما تجلت هذه لدى من أخذوا بالحتمية الاقتصادية.</a:t>
            </a:r>
            <a:endParaRPr lang="en-US" sz="1600" dirty="0"/>
          </a:p>
          <a:p>
            <a:pPr algn="r" rtl="1"/>
            <a:r>
              <a:rPr lang="ar-SA" sz="1600" dirty="0"/>
              <a:t>   لذا حاول رالف داهرندورف إلى بناء نظريته المعاصرة حول مفهوم الصراع الاجتماعي بالاعتماد على إعادة قراءة ونقد الأفكار الاجتماعية والاقتصادية التي قدمتها النظرية الماركسية الكلاسيكية، بالإضافة إلى استيعاب التغيرات التي شهدها مجتمع ما بعد الرأسمالي وبالأخص في النص الثاني من القرن العشرين.</a:t>
            </a:r>
            <a:endParaRPr lang="en-US" sz="1600" dirty="0"/>
          </a:p>
          <a:p>
            <a:pPr algn="r" rtl="1"/>
            <a:r>
              <a:rPr lang="ar-SA" sz="1600" dirty="0"/>
              <a:t>   ترى الماركسية أن منشأ الصراع الاجتماعي هو صراع طبقي في المؤسسات الصناعية وذلك بالاعتماد على مقولة ماركس في بيانه الشيوعي (المانيفيستو) عام 1848 (ليس تاريخ المجتمعات سوى صراع طبقي). إلا أن داهرندورف يعتقد بأن الصراع الدائر في وقتنا الحالي ليس صراعاً طبقياً بين طبقة البروليتاريا وطبقة مالكي وسائل الإنتاج كما اعتقد ماركس، حيث أخذ مفهوم الصراع الاجتماعي منحى آخر بناءً على أحداث السياق الاجتماعي وتفاعلاته والتغيرات التي لحقت بالمجتمع ما بعد الرأسمالي. من هذا المنطلق يهدف المقال إلى تسليط الضوء على نظرية الصراع الاجتماعي عند رالف داهرندورف من خلال ما يأتي:-</a:t>
            </a:r>
            <a:endParaRPr lang="en-US" sz="1600" dirty="0"/>
          </a:p>
          <a:p>
            <a:pPr algn="r" rtl="1"/>
            <a:r>
              <a:rPr lang="ar-SA" sz="1600" dirty="0"/>
              <a:t>    أولا:- لقد تأثر داهرندورف كثيراً بالأفكار والمبادئ التي جاء بها ماركس سواءً الاجتماعية منها أو الاقتصادية، وبالأخص التي تتحدث عن الطبقات والصراع الطبقي، ومع ذلك فتأثره لم يكن كلياً وإنما بدرجة نسبية، ويظهر ذلك في عدم اتفاقه معه على أن الصراع ليس محصوراً بين العمال ومالكي وسائل الإنتاج فقط، وإنما هناك أنواع أخرى من الصراع من بينها الذي يحدث بين ذوي البشرة البيضاء والبشرة السوداء (الصراع القائم على التمييز العنصري)، وأيضاً بين الآباء والأبناء داخل الحياة الأسرية (الصراع الأسري)، وبين المدرسين والطلاب في المدارس والجامعات (الصراع المعرفي)... وغيرها. </a:t>
            </a:r>
            <a:endParaRPr lang="en-US" sz="1600" dirty="0"/>
          </a:p>
          <a:p>
            <a:pPr algn="r" rtl="1"/>
            <a:r>
              <a:rPr lang="ar-SA" sz="1600" dirty="0"/>
              <a:t>    كما يرى أن بعض أفكاره لم تعد تتلاءم مع طبيعة المجتمعات المعاصرة التي عرفت تطوراً كبيراً مقارنة بالوقت الذي كتب فيه ماركس نظريته عن الصراع الاجتماعي في المجتمع الرأسمالي الكلاسيكي. فعلى سبيل المثال، لم تعد الطبقة العاملة (البروليتاريا) ذات التوجه الواحد والأهداف الواحدة، بل أصبحت هناك مصالح مختلفة ومكانات متعددة لأفراد الطبقة الواحدة، كما أن نظام الملكية لم يعد كما كان في السابق، بل أصبح هناك انفصال للملكية عن الإدارة، وأُخرج الملاك من عملية الإنتاج وبالتالي القضاء على سلطتهم الاستغلالية، وهذا ما سمح بتحسن ظروف الطبقة العاملة الاقتصادية وارتفاع مكانتهم الاجتماعية. إلا أن هذا ليس معناه أن الصراع لم يعد موجوداً أو ليس له قيمة، بل على العكس، فالواقع يثبت أن الصراع الاجتماعي لم يغب يوماً عن الحياة الاجتماعية والسياسية والاقتصادية والثقافية بل أخذ ممارسات ومظاهر مختلفة.</a:t>
            </a:r>
            <a:endParaRPr lang="en-US" sz="1600" dirty="0"/>
          </a:p>
        </p:txBody>
      </p:sp>
    </p:spTree>
    <p:extLst>
      <p:ext uri="{BB962C8B-B14F-4D97-AF65-F5344CB8AC3E}">
        <p14:creationId xmlns:p14="http://schemas.microsoft.com/office/powerpoint/2010/main" val="1352249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6D720-53AA-38EB-E0AB-469BBA886928}"/>
              </a:ext>
            </a:extLst>
          </p:cNvPr>
          <p:cNvSpPr>
            <a:spLocks noGrp="1"/>
          </p:cNvSpPr>
          <p:nvPr>
            <p:ph idx="1"/>
          </p:nvPr>
        </p:nvSpPr>
        <p:spPr>
          <a:xfrm>
            <a:off x="838200" y="419611"/>
            <a:ext cx="10515600" cy="6158169"/>
          </a:xfrm>
        </p:spPr>
        <p:txBody>
          <a:bodyPr>
            <a:normAutofit/>
          </a:bodyPr>
          <a:lstStyle/>
          <a:p>
            <a:pPr algn="r" rtl="1"/>
            <a:r>
              <a:rPr lang="ar-SA" sz="1600" dirty="0"/>
              <a:t>ثانياً:- رؤية داهرندورف لمفهوم الصراع الاجتماعي: ينظر مفكرو مدرسة الصراع على العكس من تشديد الوظيفيين على الاستقرار والإجماع الى العالم على أنه في حالة صراع متواصل، ويفترضون أن السلوك الاجتماعي يحسن فهمه في سياق الصراع أو التوتر بين الجماعات المتنافسة، وليس من الضروري أن يكون هذا الصراع عنيفاً إذ يمكنه أن يأخذ شكل المفاوضات العمالية والسياسات الحزبية والتنافس بين الجماعات الدينية والاثنية. وامتداداً لأعمال ماركس بدأ علماء الاجتماع المعاصرون ينظرون الى الصراع لا على أنه مجرد ظاهرة طبقية فحسب، ولكنه جزء من الحياة اليومية في جميع المجتمعات ومن بين هؤلاء العلماء رالف داهرندورف. ومن أهم التصورات الأساسية التي يقوم عليها اتجاه الصراع الاجتماعي عموماً في علم الاجتماع في الجوانب والنقاط التالية</a:t>
            </a:r>
            <a:endParaRPr lang="en-US" sz="1600" dirty="0"/>
          </a:p>
          <a:p>
            <a:pPr algn="r" rtl="1"/>
            <a:r>
              <a:rPr lang="ar-SA" sz="1600" dirty="0"/>
              <a:t>- المصالح هي عناصر هامة للحياة الاجتماعية, وخاصة المصالح الطبقية.</a:t>
            </a:r>
            <a:endParaRPr lang="en-US" sz="1600" dirty="0"/>
          </a:p>
          <a:p>
            <a:pPr algn="r" rtl="1"/>
            <a:r>
              <a:rPr lang="ar-SA" sz="1600" dirty="0"/>
              <a:t>- توجد وتتكون الحياة الاجتماعية من جماعات ذات مصالح مختلفة ومتناقضة ومتصارعة.</a:t>
            </a:r>
            <a:endParaRPr lang="en-US" sz="1600" dirty="0"/>
          </a:p>
          <a:p>
            <a:pPr algn="r" rtl="1"/>
            <a:r>
              <a:rPr lang="ar-SA" sz="1600" dirty="0"/>
              <a:t>- تولد الحياة الاجتماعية بطبيعتها الصراع.</a:t>
            </a:r>
            <a:endParaRPr lang="en-US" sz="1600" dirty="0"/>
          </a:p>
          <a:p>
            <a:pPr algn="r" rtl="1"/>
            <a:r>
              <a:rPr lang="ar-SA" sz="1600" dirty="0"/>
              <a:t>- تتضمن التباينات الاجتماعية أشكالاً مختلفة من القوة.</a:t>
            </a:r>
            <a:endParaRPr lang="en-US" sz="1600" dirty="0"/>
          </a:p>
          <a:p>
            <a:pPr algn="r" rtl="1"/>
            <a:r>
              <a:rPr lang="ar-SA" sz="1600" dirty="0"/>
              <a:t>- الأنساق والنظم الاجتماعية ليست متحدة أو منسجمة.</a:t>
            </a:r>
            <a:endParaRPr lang="en-US" sz="1600" dirty="0"/>
          </a:p>
          <a:p>
            <a:pPr algn="r" rtl="1"/>
            <a:r>
              <a:rPr lang="ar-SA" sz="1600" dirty="0"/>
              <a:t>   يعتقد رالف داهرندورف أن الصراع الاجتماعي يحدث نتيجة لغياب الانسجام والتوازن والنظام والاجماع في محيط اجتماعي معين. ويحدث أيضاً نتيجة لوجود حالات من عدم الرضى حول الموارد المادية مثل السلطة والدخل والملكية أو كليهما معاً. أما المحيط الاجتماعي المعني بالصراع فيشمل كل الجماعات سواء كانت صغيرة كالجماعات البسيطة أو كبيرة كالعشائر والقبائل والعائلات والتجمعات السكنية في المدن وحتى الشعوب والأمم.</a:t>
            </a:r>
            <a:endParaRPr lang="en-US" sz="1600" dirty="0"/>
          </a:p>
          <a:p>
            <a:pPr algn="r" rtl="1"/>
            <a:r>
              <a:rPr lang="ar-SA" sz="1600" dirty="0"/>
              <a:t>   ينطلق داهرندورف في نظريته للمجتمع من نقده للبنائية الوظيفية والنظرية الماركسية معاً، ويعتبرها نظريات مجتمع اليوتوبيا. ويرى ضرورة الخروج عن هذا التحليل الطوباوي الذي ينظر للمجتمع نظرة مثالية مطلقة بحيث كل المؤسسات متضامنة، إلا أنه استخدم نفس أدوات التحليل لكلا النظريتين وحلل بنظرية التكامل ونظرية القهر.</a:t>
            </a:r>
            <a:endParaRPr lang="en-US" sz="1600" dirty="0"/>
          </a:p>
          <a:p>
            <a:pPr algn="r" rtl="1"/>
            <a:r>
              <a:rPr lang="ar-SA" sz="1600" dirty="0"/>
              <a:t>   ترى نظرية التكامل أن كل المجتمع متواصل إلى درجة ما وثابت من حيث بناء عناصره المتكاملة، ولكل عنصر وظيفة خاصة بحيث يسهم في دوام المجتمع كنسق، ويعتمد كل بناء اجتماعي وظيفي على نوع من الوفاق بين أعضاءه، وعلى العكس من هذه الأفكار تركز نظرية القهر على أن كل مجتمع عبارة عن موضوع عمليات التغير بوجهة أو بأخرى، والتغير الاجتماعي هذا كل الوجود، ويصور كل مجتمع في كل فترة نوعاً من النزاع أو الصراع ويسهم كل عنصر في عدم تكامل النسق، كما أن كل بناء اجتماعي على وفاق القيم، وإنما يعتمد على قهر بعضها البعض، وقد رأى داهرندورف أن كلتا النظريتين هامتين لفهم المجتمع في اجتماعهما.</a:t>
            </a:r>
            <a:endParaRPr lang="en-US" sz="600" dirty="0"/>
          </a:p>
        </p:txBody>
      </p:sp>
    </p:spTree>
    <p:extLst>
      <p:ext uri="{BB962C8B-B14F-4D97-AF65-F5344CB8AC3E}">
        <p14:creationId xmlns:p14="http://schemas.microsoft.com/office/powerpoint/2010/main" val="2600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8F06FE-0563-6D2C-6BF8-A5248E3F1C27}"/>
              </a:ext>
            </a:extLst>
          </p:cNvPr>
          <p:cNvSpPr>
            <a:spLocks noGrp="1"/>
          </p:cNvSpPr>
          <p:nvPr>
            <p:ph idx="1"/>
          </p:nvPr>
        </p:nvSpPr>
        <p:spPr>
          <a:xfrm>
            <a:off x="838200" y="285135"/>
            <a:ext cx="10515600" cy="5891828"/>
          </a:xfrm>
        </p:spPr>
        <p:txBody>
          <a:bodyPr>
            <a:normAutofit/>
          </a:bodyPr>
          <a:lstStyle/>
          <a:p>
            <a:pPr algn="r" rtl="1"/>
            <a:r>
              <a:rPr lang="ar-SA" sz="1600" dirty="0"/>
              <a:t>فالهيكل السكاني لأي مجتمع من المجتمعات يفيد في التعرف على حجم السكان وتوزيعهم وخصائصهم فيمكن التعرف على الحجم من خلال معدلات الزيادة الطبيعية (الفرق بين معدل المواليد ومعدل الوفيات في فترة محدده) ومعدلات الزيادة الغير طبيعية (الفرق بين معدل الهجرة إلي مكان ومن مكان ) أما التوزيع السكاني فيمكن إدراكه من خلال الكثافة السكانية (نسبة السكان إلي المساحة المأهولة بالكيلومتر المربع فضلا عن تجمعهم طبقا لتوزيع الموارد الطبيعية ،وتوافر فرص العمل ...الخ كما أن للهجرة دورا حيويا أخر فوق دورها في تحديد الحجم السكاني </a:t>
            </a:r>
            <a:r>
              <a:rPr lang="en-US" sz="1600" dirty="0"/>
              <a:t>                                                               .</a:t>
            </a:r>
            <a:br>
              <a:rPr lang="en-US" sz="1600" dirty="0"/>
            </a:br>
            <a:r>
              <a:rPr lang="ar-SA" sz="1600" dirty="0"/>
              <a:t>   أما الخصائص السكانية فيمكن تحديدها في تركيب السكان من حيث النوع والجنس والعمر والحالة الزوجية والحالة التعليمية والحالة المهنية ومتوسط الدخل ...الخ فهي تؤكد نوعية السكان طبقا لمجموعة من المتغيرات التي يختلف حيالها السكان ويتباينون ،وتساعد هذه المتغيرات على تحديد البناء الاجتماعي لهؤلاء السكان وذلك من خلال التركيب الطبقي الذي ينتمون إليه</a:t>
            </a:r>
            <a:r>
              <a:rPr lang="en-US" sz="1600" dirty="0"/>
              <a:t>.                                                                                        </a:t>
            </a:r>
            <a:br>
              <a:rPr lang="en-US" sz="1600" dirty="0"/>
            </a:br>
            <a:br>
              <a:rPr lang="en-US" sz="1600" dirty="0"/>
            </a:br>
            <a:r>
              <a:rPr lang="ar-SA" sz="1600" b="1" dirty="0"/>
              <a:t>خامسا الاتجاه النموذجي</a:t>
            </a:r>
            <a:r>
              <a:rPr lang="en-US" sz="1600" b="1" dirty="0"/>
              <a:t>: </a:t>
            </a:r>
            <a:endParaRPr lang="en-US" sz="1600" dirty="0"/>
          </a:p>
          <a:p>
            <a:pPr algn="r"/>
            <a:br>
              <a:rPr lang="en-US" sz="1600" dirty="0"/>
            </a:br>
            <a:r>
              <a:rPr lang="ar-SA" sz="1600" dirty="0"/>
              <a:t>   ينظر إلي التحليل النموذجي باعتباره نهجا قائما بذاته ويتوصل إليه الباحث عن طريق تحديد الخصائص الملازمة لموضوع أو ظاهرة معينة ، والوصول بها إلي نهايتها المنطقية وصورتها الكاملة بغض النظر عن أمكان تتبعها في الواقع أو وجودها بصورتها المنطقية هذه في مكان ما ولهذا من الصعب إن نلتمس واقعا تجريبا لهذه الخصائص أراد ماكس فيبر في مؤلفه المدينة أن يكشف نموذجا من التاريخ وان يقف على الطبيعة الخاصة للظاهرة الاجتماعية الحضرية</a:t>
            </a:r>
            <a:r>
              <a:rPr lang="en-US" sz="1600" dirty="0"/>
              <a:t> .</a:t>
            </a:r>
            <a:br>
              <a:rPr lang="en-US" sz="1600" dirty="0"/>
            </a:br>
            <a:r>
              <a:rPr lang="ar-SA" sz="1600" dirty="0"/>
              <a:t>ولقد قبل الفكرة الشائعة في وقته والتي مؤداها إن المدينة هي منطقة مزدحمة بالسكان حيث لا يعرف الناس كلا منهم الأخر على خلاف ما يحدث في ألاماكن الأصغر ، ولكنه تفوق على غيره من السوسيولوجين بنظريته عن المجتمع المحلي الحضري ولم يكن المجتمع المحلي الحضري عند فيبر مجرد جمع أو تجمعات للنشاطات الإنسانية ، ولكنه عبارة عن نمط واضح محدد المعالم من أنماط الحياة الإنسانية ولكن إن تظهر المدينة بهذا المعنى فقط تحت شروط خاصة ،وفي مرحلة معينة من مراحل التاريخ  ولقد توفرت هذه الشروط في أوروبا في مدينة ما قبل الصناعة وان فيبر قد اثبت إن هذه الشروط لم تكن موجودة في كل أنحاء أوروبا ، وينبغي تحديد الوقت الحقيقي لظهور المدن على نحو دقيق .</a:t>
            </a:r>
            <a:r>
              <a:rPr lang="en-US" sz="1600" dirty="0"/>
              <a:t> </a:t>
            </a:r>
            <a:endParaRPr lang="en-US" sz="900" dirty="0"/>
          </a:p>
        </p:txBody>
      </p:sp>
    </p:spTree>
    <p:extLst>
      <p:ext uri="{BB962C8B-B14F-4D97-AF65-F5344CB8AC3E}">
        <p14:creationId xmlns:p14="http://schemas.microsoft.com/office/powerpoint/2010/main" val="107095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08AEF9-1ADB-8C22-335B-EAC0474CD0D8}"/>
              </a:ext>
            </a:extLst>
          </p:cNvPr>
          <p:cNvSpPr>
            <a:spLocks noGrp="1"/>
          </p:cNvSpPr>
          <p:nvPr>
            <p:ph idx="1"/>
          </p:nvPr>
        </p:nvSpPr>
        <p:spPr>
          <a:xfrm>
            <a:off x="838200" y="497834"/>
            <a:ext cx="10515600" cy="5862331"/>
          </a:xfrm>
        </p:spPr>
        <p:txBody>
          <a:bodyPr>
            <a:noAutofit/>
          </a:bodyPr>
          <a:lstStyle/>
          <a:p>
            <a:pPr algn="r" rtl="1"/>
            <a:r>
              <a:rPr lang="ar-SA" sz="1600" dirty="0"/>
              <a:t>المدرسة النقدية (مدرسة فرانكفورت)</a:t>
            </a:r>
            <a:endParaRPr lang="en-US" sz="1600" dirty="0"/>
          </a:p>
          <a:p>
            <a:pPr algn="r" rtl="1"/>
            <a:r>
              <a:rPr lang="ar-SA" sz="1600" dirty="0"/>
              <a:t>    لقد كانت مدرسة فرانكفورت في الحقيقة وليدة سياق تاريخي بكل جوانبه السياسية والاجتماعية والفكرية والاقتصادية، ويشير بوتومور إلى ذلك بقوله: لقد تواكبت وقائع مادية بعينها على التأثير في مشروع هذه المدرسة، منها اندلاع الحرب العالمية الأولى، وقيام الثورة البلشفية، وإخفاق الثورة في ألمانيا، وعدم نجاح الحركات الاشتراكية الراديكالية في أوروبا الغربية، وظهور الستالينية في الاتحاد السوفياتي، والنظم الفاشية والنازية في إيطاليا وألمانيا، وهيمنة النظم الرأسمالية وتعزيز سيطرتها الاقتصادية والأيديولوجية، خاصة بعد خروجها من الأزمة الاقتصادية الطاحنة التي مرت بها في الثلاثينيات من القرن العشرين. </a:t>
            </a:r>
            <a:endParaRPr lang="en-US" sz="1600" dirty="0"/>
          </a:p>
          <a:p>
            <a:pPr algn="r" rtl="1"/>
            <a:r>
              <a:rPr lang="ar-SA" sz="1600" dirty="0"/>
              <a:t>   وإضافة إلى هذا فقد عمدت مدرسة فرانكفورت إلى المنهجية التي تقول بتعدد فروع العلم والمعرفة، والبحث عن معايير جديدة، والنقد الجذري من أجل تشكيل عقلاني للمجتمع؛ لهذا طرحت المدرسة قضايا عدة، أهمها النظر إلى الفلسفة الكلاسيكية مثل فلسفة كانط أو هيغل، على أنها أصبحت تقليدية ومثالية، ولم تعد قادرة على تحليل المجتمعات الرأسمالية الحديثة، ومواجهة التحديات المطروحة على المجتمعات الأوربية والغربية؛ لذلك لابد أن تحل العلوم الاجتماعية محل الفلسفة، ودعا هابرماس في نفس الوقت إلى جعل الفلسفة أكثر علمية ودقة، وأن تتخلص من طابعها التجريدي الذي يشبه الألغاز، وأن تقترب من العلوم الإنسانية والاجتماعية كعلم الأنثروبولوجيا وعلم الاقتصاد وعلم الاجتماع وعلم النفس والتحليل النفسي، وهذا تحليل صائب يحظى بالحقيقة. وبهذا الشكل تسعى المدرسة الفرانكفورتية إلى إنزال الفلسفة من برجها العاجي إلى خضم الحياة الواقعية والهموم السياسية للبشر والمجتمع.</a:t>
            </a:r>
            <a:endParaRPr lang="en-US" sz="1600" dirty="0"/>
          </a:p>
          <a:p>
            <a:pPr algn="r" rtl="1"/>
            <a:r>
              <a:rPr lang="ar-SA" sz="1600" dirty="0"/>
              <a:t>   لقد كان بداية مشروع النظرية النقدية مع نشأة معهد البحوث الاجتماعية الذي مارس نشاطه في ألمانيا وكان يديره كارل غرونبرغ وهو من أبرز المفكرين الماركسيين النمساويين، ثم خلفه  هوركهايمر في إدارة المعهد، وكانت أفكار ماركس عن تغيير الواقع الاجتماعي الأساس في عمل مدرسة فرانكفورت النقدية لعصر التنوير الذي انحرف عن سير العقلانية التنويرية نحو ما يسميه ماركيوز بالعقلانية الأداتية التي تخدم الرأسمالية والاستعمار، فجاءت المدرسة النقدية كرد فعل على انحرافات عصر التنوير هذا، وهي تهدف إلى تحرير الإنسان من الخرافة والخوف والسحر والتنجيم والمعتقدات الفاسدة والوصول به إلى ممارسة حريته، فكانت المدرسة فرانكفورتية ثورة على العقل التنويري الانحرافي، ولقطع الطريق أمام العقلانية الأداتية والتكنولوجية التي دخلت في خدمة السلطة والنخبة، فصنع الأدوات المبيدة للبشر كالقنابل الهيدروجينية، والقنابل الذرية، وأدوات وأجهزة الأعلام التي هدفت وساهمت في السيطرة على الطبيعة لصالح نخبة رأسمالية متحكمة، مما أدى إلى انهيار موقع ومكانة الفرد وظهور اللاتسامح والعلموية والتجريبية أو الوضعية الديكارتية الصارمة، واستبعاد واقصاء القيم الجمالية والأخلاقية والدينية والفلسفية.</a:t>
            </a:r>
            <a:endParaRPr lang="en-US" sz="1600" dirty="0"/>
          </a:p>
          <a:p>
            <a:pPr algn="r"/>
            <a:r>
              <a:rPr lang="ar-SA" sz="1600" dirty="0"/>
              <a:t>   وكان من أهداف التنوير الأخرى نقد الركائز الفكرية والأيديولوجية، والوجودية لواقع الحوادث الرأسمالية، ونبذ واستبعاد العقل الخيالي والأسطوري، وتدجين الفرد والسيطرة عليه، وخلق ما يسمى بأسطورة الاغتراب والاستهلاك، بعدما كان العقل الأداتي التكنولوجي قد نجح في السيطرة على الطبيعة وتشيؤ الإنسان وتقزيمه حسب تعبير لوكاش، فمع تشيؤ العقل تصبح</a:t>
            </a:r>
            <a:endParaRPr lang="en-US" sz="300" dirty="0"/>
          </a:p>
        </p:txBody>
      </p:sp>
    </p:spTree>
    <p:extLst>
      <p:ext uri="{BB962C8B-B14F-4D97-AF65-F5344CB8AC3E}">
        <p14:creationId xmlns:p14="http://schemas.microsoft.com/office/powerpoint/2010/main" val="926477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929A26-7EF8-26F3-18A2-BC22995C206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0B9A97-1C30-C333-52DC-E4B36FEEEB5D}"/>
              </a:ext>
            </a:extLst>
          </p:cNvPr>
          <p:cNvSpPr>
            <a:spLocks noGrp="1"/>
          </p:cNvSpPr>
          <p:nvPr>
            <p:ph idx="1"/>
          </p:nvPr>
        </p:nvSpPr>
        <p:spPr>
          <a:xfrm>
            <a:off x="838200" y="497834"/>
            <a:ext cx="10515600" cy="5862331"/>
          </a:xfrm>
        </p:spPr>
        <p:txBody>
          <a:bodyPr>
            <a:noAutofit/>
          </a:bodyPr>
          <a:lstStyle/>
          <a:p>
            <a:pPr algn="r" rtl="1"/>
            <a:r>
              <a:rPr lang="ar-SA" sz="1600" dirty="0"/>
              <a:t>العلاقات بين الناس وعلاقة الإنسان بذاته علاقات متوترة، وبهذا المعنى ارتد العقل وحطم نفسه وانتهى إلى التحول إلى الأسطورة أي اللاعقل، وهذا ما أشار إليه هوركهايمر وأدورنو بقولهما: كما أن الأساطير قد اكتملت التنوير، فإن هذا التنوير قد ارتبك أكثر فأكثر في الأساطير، حيث استقى التنوير جوهر مادته من الأساطير مع أنه كان يريد القضاء عليها، وحين مارس وظيفة الحكم ظل واقعا أسير سحرها. </a:t>
            </a:r>
            <a:endParaRPr lang="en-US" sz="1600" dirty="0"/>
          </a:p>
          <a:p>
            <a:pPr algn="r" rtl="1"/>
            <a:r>
              <a:rPr lang="ar-SA" sz="1600" dirty="0"/>
              <a:t>   ان العقل الأداتي بدأ يخلق الخوف والرعب لدى الإنسان، أي تم استخدام هذا العقل من قبل المؤسسات السياسية والاقتصادية وأجهزة الرأسمالية الإيديولوجية والهيمنة بصورها المختلفة. ومن هنا يرى فلاسفة مدرسة فرانكفورت بأن التنوير انقلب إلى نقيضه تماماً، أي التحول من العقلانية والحرية إلى السيطرة على الطبيعة واستغلالها بشكل يضر بالطبيعة والناس والمجتمع. وقد رأى كل من أدورنو ويوركهايمر، أنه لا يمكن تجنب هذا الأمر الكارثي إلا بممارسة نقد عميق للمجتمعات الأوروبية، واستخدام العقل بطريقة أخرى هو نقد العقل نفسه الذي تحول إلى بنية اجتماعية للسيطرة والقمع، وإلى بناء ما هو كوني أسطوري، منسجم واستاتيكي (مستقر وثابت).</a:t>
            </a:r>
            <a:endParaRPr lang="en-US" sz="1600" dirty="0"/>
          </a:p>
        </p:txBody>
      </p:sp>
    </p:spTree>
    <p:extLst>
      <p:ext uri="{BB962C8B-B14F-4D97-AF65-F5344CB8AC3E}">
        <p14:creationId xmlns:p14="http://schemas.microsoft.com/office/powerpoint/2010/main" val="17505335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2756</Words>
  <Application>Microsoft Office PowerPoint</Application>
  <PresentationFormat>Widescreen</PresentationFormat>
  <Paragraphs>47</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Maher</dc:creator>
  <cp:lastModifiedBy>Maher</cp:lastModifiedBy>
  <cp:revision>8</cp:revision>
  <dcterms:created xsi:type="dcterms:W3CDTF">2025-12-18T10:58:38Z</dcterms:created>
  <dcterms:modified xsi:type="dcterms:W3CDTF">2025-12-18T12:58:06Z</dcterms:modified>
</cp:coreProperties>
</file>