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2F3E8C-94E3-5304-4358-1917C935DA2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66B34AD-ABD1-F330-863F-1248E65F117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527DE08-E233-99AC-30E5-9E95343D6B44}"/>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8706AF0C-642B-7C68-AA3B-34892B77C3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431F5F-6528-3E38-2F84-29DAC4BDF50A}"/>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2080634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59AA9-C29B-D6FD-E635-BA195AE0BB4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D0BA994-DB7B-25A4-67DD-0E3DC5E116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C90518-6F9B-EB0A-382D-333C766B543A}"/>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7DF937DD-A320-B676-082A-035911CA6C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8A240F-266A-B8F6-0AE3-ACC4435C9523}"/>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9329644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970290E-188D-82E5-8EF5-7F886F38222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23A93ED-B12D-FA19-64C6-13447D15886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0A229A-74EA-CCB7-4F28-39841027E9D6}"/>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C1D2CC58-A8C7-2E3C-342C-E9FD37F527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4C26CD-5333-137C-118D-4237C0CB1A12}"/>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3915317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448F6C-52C5-CA63-D0F0-B7FD0950D93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563F8FA-7F7D-CD1F-7C4D-FE600C57D96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28EDAEA-2C77-2692-2EDC-9F2BDA99D079}"/>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7D4309BC-1CC2-0F6A-0B51-331D8DE737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54AE12-6913-9442-A380-A78FB10A90DC}"/>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25404799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37138-876A-C2D6-2DC7-1103E70DD81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E8A35DD-1886-B497-2DCE-D7A367CFA6D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D4B57D3-0CC5-88A5-CB14-F6A35E1FBCD3}"/>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259BC576-7C51-6FA0-3492-4F3A50AC45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DB9C4A-11CD-A352-67C6-16BCD250B09D}"/>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1384882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0F35A2-53FA-CABC-939D-1E445113038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6335EBC-A69D-08BA-2D1F-4B70A843442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5E08ADE-452B-D95B-7096-8A8D9F990BD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9044F73-6187-8317-91CE-63806165393D}"/>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6" name="Footer Placeholder 5">
            <a:extLst>
              <a:ext uri="{FF2B5EF4-FFF2-40B4-BE49-F238E27FC236}">
                <a16:creationId xmlns:a16="http://schemas.microsoft.com/office/drawing/2014/main" id="{AAD875D9-51BA-F9C8-96E5-89F83FECE6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557567-56CE-BE98-142C-166C2EE5D4B6}"/>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1317957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DC392-193B-1222-CC8B-C0773B51B88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0BE310B-4608-59CE-5258-8D6FCDF9571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8B12712-2F45-39E2-496D-61453CDED71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3894136-20E8-5C35-70C9-5547CC46280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41ADBAF-A0D2-0E09-B9CD-4CF95FD93CB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498198F-057A-A359-7093-8F7611CC1E7D}"/>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8" name="Footer Placeholder 7">
            <a:extLst>
              <a:ext uri="{FF2B5EF4-FFF2-40B4-BE49-F238E27FC236}">
                <a16:creationId xmlns:a16="http://schemas.microsoft.com/office/drawing/2014/main" id="{56B421E8-D5FF-4FED-5F5B-DAA74BA7877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A59FECF-F14F-A903-356F-F8FB25483FEE}"/>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42282848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963F2-D64E-33C6-F4CD-64E00924E50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6458840-F127-65EC-E58C-F64324C19E54}"/>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4" name="Footer Placeholder 3">
            <a:extLst>
              <a:ext uri="{FF2B5EF4-FFF2-40B4-BE49-F238E27FC236}">
                <a16:creationId xmlns:a16="http://schemas.microsoft.com/office/drawing/2014/main" id="{23E14058-9F14-DDF0-EDC2-507005B093E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4185356-EE03-2A65-7922-7727B3379A55}"/>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182980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FF477AC-7BF0-A51C-7AE9-814D292009F4}"/>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3" name="Footer Placeholder 2">
            <a:extLst>
              <a:ext uri="{FF2B5EF4-FFF2-40B4-BE49-F238E27FC236}">
                <a16:creationId xmlns:a16="http://schemas.microsoft.com/office/drawing/2014/main" id="{675CC527-E76A-8906-0E80-7FD95514384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6F8F972-F060-9BA7-DC8F-D3F3C7E5A1EF}"/>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2176336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17EC8-67A5-B9B7-F387-B0F4C53C64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26B1EAE-F479-D72C-32D0-9E4263BC23A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33B2CB4-944E-F455-FB33-5D09239E70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4637413-9B22-7663-899C-B9F11CE6B8DD}"/>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6" name="Footer Placeholder 5">
            <a:extLst>
              <a:ext uri="{FF2B5EF4-FFF2-40B4-BE49-F238E27FC236}">
                <a16:creationId xmlns:a16="http://schemas.microsoft.com/office/drawing/2014/main" id="{DF1DD54E-17C3-5ACB-72F9-133107ED675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31EA0D-0BE7-2117-9FC8-A1276A8E221F}"/>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1655665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57A42-76B6-615B-6914-86F498D891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53B1068-DB39-A9E1-31C0-7EBE4333AF2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309CC2D-83BD-F62F-5610-E5B3F39C5E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68A041-F2C2-0B91-FE3F-B7D723218B26}"/>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6" name="Footer Placeholder 5">
            <a:extLst>
              <a:ext uri="{FF2B5EF4-FFF2-40B4-BE49-F238E27FC236}">
                <a16:creationId xmlns:a16="http://schemas.microsoft.com/office/drawing/2014/main" id="{FDCD9D8E-B3D5-036B-CD96-3C75D0F21A0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0873D7-F39F-B7BD-AB4A-ECE7BE6354D8}"/>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21821529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6CA9FA6-173F-1125-09DE-B45A6178332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1451CCC-6F1A-9611-CD74-27D3472FE9B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247A9A-BCDB-F237-0DDF-3C975A4285A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2D286079-6E96-843C-341E-35F4DD9BBB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D663671-FE54-2344-DE9B-7C545F27BD8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C1880B-C545-4A29-AAF2-0CCE44C494AA}" type="slidenum">
              <a:rPr lang="en-US" smtClean="0"/>
              <a:t>‹#›</a:t>
            </a:fld>
            <a:endParaRPr lang="en-US"/>
          </a:p>
        </p:txBody>
      </p:sp>
    </p:spTree>
    <p:extLst>
      <p:ext uri="{BB962C8B-B14F-4D97-AF65-F5344CB8AC3E}">
        <p14:creationId xmlns:p14="http://schemas.microsoft.com/office/powerpoint/2010/main" val="24948434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
            <a:extLst>
              <a:ext uri="{FF2B5EF4-FFF2-40B4-BE49-F238E27FC236}">
                <a16:creationId xmlns:a16="http://schemas.microsoft.com/office/drawing/2014/main" id="{899743BC-4113-434D-F03E-CC8894182A1E}"/>
              </a:ext>
            </a:extLst>
          </p:cNvPr>
          <p:cNvSpPr txBox="1">
            <a:spLocks noChangeArrowheads="1"/>
          </p:cNvSpPr>
          <p:nvPr/>
        </p:nvSpPr>
        <p:spPr bwMode="auto">
          <a:xfrm flipH="1">
            <a:off x="658760" y="785699"/>
            <a:ext cx="11031793" cy="2547436"/>
          </a:xfrm>
          <a:prstGeom prst="rect">
            <a:avLst/>
          </a:prstGeom>
          <a:solidFill>
            <a:srgbClr val="FFFFFF"/>
          </a:solidFill>
          <a:ln w="28575">
            <a:solidFill>
              <a:srgbClr val="000000"/>
            </a:solidFill>
            <a:miter lim="800000"/>
            <a:headEnd/>
            <a:tailEnd/>
          </a:ln>
        </p:spPr>
        <p:txBody>
          <a:bodyPr rot="0" vert="horz" wrap="square" lIns="91440" tIns="45720" rIns="91440" bIns="45720" anchor="t" anchorCtr="0" upright="1">
            <a:noAutofit/>
          </a:bodyPr>
          <a:lstStyle/>
          <a:p>
            <a:pPr marL="0" marR="0">
              <a:lnSpc>
                <a:spcPct val="115000"/>
              </a:lnSpc>
              <a:spcAft>
                <a:spcPts val="800"/>
              </a:spcAft>
              <a:buNone/>
            </a:pPr>
            <a:r>
              <a:rPr lang="en-US" sz="1200" kern="100">
                <a:effectLst/>
                <a:latin typeface="Calibri" panose="020F0502020204030204" pitchFamily="34" charset="0"/>
                <a:ea typeface="Calibri" panose="020F0502020204030204" pitchFamily="34" charset="0"/>
                <a:cs typeface="Arial" panose="020B0604020202020204" pitchFamily="34" charset="0"/>
              </a:rPr>
              <a:t> </a:t>
            </a:r>
          </a:p>
        </p:txBody>
      </p:sp>
      <p:sp>
        <p:nvSpPr>
          <p:cNvPr id="4" name="Text Box 7">
            <a:extLst>
              <a:ext uri="{FF2B5EF4-FFF2-40B4-BE49-F238E27FC236}">
                <a16:creationId xmlns:a16="http://schemas.microsoft.com/office/drawing/2014/main" id="{53B0F738-32DC-68FB-926D-8C96D16693C3}"/>
              </a:ext>
            </a:extLst>
          </p:cNvPr>
          <p:cNvSpPr txBox="1">
            <a:spLocks noChangeArrowheads="1"/>
          </p:cNvSpPr>
          <p:nvPr/>
        </p:nvSpPr>
        <p:spPr bwMode="auto">
          <a:xfrm>
            <a:off x="829842" y="1140541"/>
            <a:ext cx="3614339" cy="1858297"/>
          </a:xfrm>
          <a:prstGeom prst="rect">
            <a:avLst/>
          </a:prstGeom>
          <a:solidFill>
            <a:srgbClr val="FFFFFF"/>
          </a:solidFill>
          <a:ln>
            <a:noFill/>
          </a:ln>
        </p:spPr>
        <p:txBody>
          <a:bodyPr rot="0" vert="horz" wrap="square" lIns="91440" tIns="45720" rIns="91440" bIns="45720" anchor="t" anchorCtr="0" upright="1">
            <a:noAutofit/>
          </a:bodyPr>
          <a:lstStyle/>
          <a:p>
            <a:pPr algn="r" rtl="1">
              <a:lnSpc>
                <a:spcPct val="115000"/>
              </a:lnSpc>
              <a:spcAft>
                <a:spcPts val="800"/>
              </a:spcAft>
            </a:pPr>
            <a:r>
              <a:rPr lang="ar-IQ" sz="1100" b="1" kern="100" dirty="0">
                <a:effectLst/>
                <a:latin typeface="Calibri" panose="020F0502020204030204" pitchFamily="34" charset="0"/>
                <a:ea typeface="Calibri" panose="020F0502020204030204" pitchFamily="34" charset="0"/>
                <a:cs typeface="Arial" panose="020B0604020202020204" pitchFamily="34" charset="0"/>
              </a:rPr>
              <a:t>عنوان المحاضرة:</a:t>
            </a:r>
            <a:r>
              <a:rPr lang="en-US" sz="1100" b="1" i="1" kern="100" dirty="0">
                <a:effectLst/>
                <a:latin typeface="Calibri" panose="020F0502020204030204" pitchFamily="34" charset="0"/>
                <a:ea typeface="Calibri" panose="020F0502020204030204" pitchFamily="34" charset="0"/>
                <a:cs typeface="Arial" panose="020B0604020202020204" pitchFamily="34" charset="0"/>
              </a:rPr>
              <a:t> </a:t>
            </a:r>
            <a:r>
              <a:rPr lang="ar-SA" dirty="0"/>
              <a:t>جذور النظرية الوظيفية</a:t>
            </a:r>
            <a:endParaRPr lang="ar-IQ" sz="1100" dirty="0"/>
          </a:p>
          <a:p>
            <a:pPr algn="r" rtl="1">
              <a:lnSpc>
                <a:spcPct val="115000"/>
              </a:lnSpc>
              <a:spcAft>
                <a:spcPts val="800"/>
              </a:spcAft>
            </a:pPr>
            <a:r>
              <a:rPr lang="ar-IQ" sz="1400" dirty="0"/>
              <a:t> </a:t>
            </a:r>
            <a:r>
              <a:rPr lang="ar-IQ" sz="1100" b="1" kern="100" dirty="0">
                <a:effectLst/>
                <a:latin typeface="Calibri" panose="020F0502020204030204" pitchFamily="34" charset="0"/>
                <a:ea typeface="Calibri" panose="020F0502020204030204" pitchFamily="34" charset="0"/>
                <a:cs typeface="Arial" panose="020B0604020202020204" pitchFamily="34" charset="0"/>
              </a:rPr>
              <a:t>المادة الدراسية: </a:t>
            </a:r>
            <a:r>
              <a:rPr lang="ar-SA" sz="1400" dirty="0"/>
              <a:t>النظريات الاجتماعية المتقدمة </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800"/>
              </a:spcAft>
            </a:pPr>
            <a:r>
              <a:rPr lang="ar-IQ" sz="1100" b="1" kern="100" dirty="0">
                <a:effectLst/>
                <a:latin typeface="Calibri" panose="020F0502020204030204" pitchFamily="34" charset="0"/>
                <a:ea typeface="Calibri" panose="020F0502020204030204" pitchFamily="34" charset="0"/>
                <a:cs typeface="Arial" panose="020B0604020202020204" pitchFamily="34" charset="0"/>
              </a:rPr>
              <a:t>المرحلة الدراسية: </a:t>
            </a:r>
            <a:r>
              <a:rPr lang="ar-IQ" sz="1600" dirty="0"/>
              <a:t>دراسات عليا </a:t>
            </a:r>
            <a:endParaRPr lang="ar-IQ" dirty="0"/>
          </a:p>
          <a:p>
            <a:pPr algn="r" rtl="1">
              <a:lnSpc>
                <a:spcPct val="115000"/>
              </a:lnSpc>
              <a:spcAft>
                <a:spcPts val="800"/>
              </a:spcAft>
            </a:pPr>
            <a:r>
              <a:rPr lang="ar-IQ" sz="1100" b="1" kern="100" dirty="0">
                <a:effectLst/>
                <a:latin typeface="Calibri" panose="020F0502020204030204" pitchFamily="34" charset="0"/>
                <a:ea typeface="Calibri" panose="020F0502020204030204" pitchFamily="34" charset="0"/>
                <a:cs typeface="Arial" panose="020B0604020202020204" pitchFamily="34" charset="0"/>
              </a:rPr>
              <a:t>مدرس المادة: </a:t>
            </a:r>
            <a:r>
              <a:rPr lang="ar-IQ" sz="1400" dirty="0"/>
              <a:t>أ.د. شفيق ابراهيم صالح الجبوري. </a:t>
            </a:r>
            <a:endParaRPr lang="ar-IQ" dirty="0"/>
          </a:p>
          <a:p>
            <a:pPr algn="r" rtl="1">
              <a:lnSpc>
                <a:spcPct val="115000"/>
              </a:lnSpc>
              <a:spcAft>
                <a:spcPts val="800"/>
              </a:spcAft>
            </a:pPr>
            <a:r>
              <a:rPr lang="ar-IQ" sz="1100" b="1" kern="100" dirty="0">
                <a:effectLst/>
                <a:latin typeface="Calibri" panose="020F0502020204030204" pitchFamily="34" charset="0"/>
                <a:ea typeface="Calibri" panose="020F0502020204030204" pitchFamily="34" charset="0"/>
                <a:cs typeface="Arial" panose="020B0604020202020204" pitchFamily="34" charset="0"/>
              </a:rPr>
              <a:t>العام الدراسي: 2024-2025</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Text Box 5">
            <a:extLst>
              <a:ext uri="{FF2B5EF4-FFF2-40B4-BE49-F238E27FC236}">
                <a16:creationId xmlns:a16="http://schemas.microsoft.com/office/drawing/2014/main" id="{96977988-5E97-BDDC-3CA6-0A7435327C59}"/>
              </a:ext>
            </a:extLst>
          </p:cNvPr>
          <p:cNvSpPr txBox="1">
            <a:spLocks noChangeArrowheads="1"/>
          </p:cNvSpPr>
          <p:nvPr/>
        </p:nvSpPr>
        <p:spPr bwMode="auto">
          <a:xfrm>
            <a:off x="7165750" y="1012722"/>
            <a:ext cx="4196408" cy="1759975"/>
          </a:xfrm>
          <a:prstGeom prst="rect">
            <a:avLst/>
          </a:prstGeom>
          <a:solidFill>
            <a:srgbClr val="FFFFFF"/>
          </a:solidFill>
          <a:ln>
            <a:noFill/>
          </a:ln>
        </p:spPr>
        <p:txBody>
          <a:bodyPr rot="0" vert="horz" wrap="square" lIns="91440" tIns="45720" rIns="91440" bIns="45720" anchor="t" anchorCtr="0" upright="1">
            <a:noAutofit/>
          </a:bodyPr>
          <a:lstStyle/>
          <a:p>
            <a:pPr marL="0" marR="0" algn="r" rtl="1">
              <a:lnSpc>
                <a:spcPct val="150000"/>
              </a:lnSpc>
              <a:spcAft>
                <a:spcPts val="800"/>
              </a:spcAft>
              <a:buNone/>
            </a:pPr>
            <a:r>
              <a:rPr lang="ar-IQ" sz="2400" b="1" kern="100" dirty="0">
                <a:effectLst/>
                <a:latin typeface="Calibri" panose="020F0502020204030204" pitchFamily="34" charset="0"/>
                <a:ea typeface="Calibri" panose="020F0502020204030204" pitchFamily="34" charset="0"/>
                <a:cs typeface="Arial" panose="020B0604020202020204" pitchFamily="34" charset="0"/>
              </a:rPr>
              <a:t>جامعة الموصل</a:t>
            </a:r>
            <a:endParaRPr lang="en-US" sz="2000" kern="100" dirty="0">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50000"/>
              </a:lnSpc>
              <a:spcAft>
                <a:spcPts val="800"/>
              </a:spcAft>
              <a:buNone/>
            </a:pPr>
            <a:r>
              <a:rPr lang="ar-IQ" sz="2400" b="1" kern="100" dirty="0">
                <a:effectLst/>
                <a:latin typeface="Calibri" panose="020F0502020204030204" pitchFamily="34" charset="0"/>
                <a:ea typeface="Calibri" panose="020F0502020204030204" pitchFamily="34" charset="0"/>
                <a:cs typeface="Arial" panose="020B0604020202020204" pitchFamily="34" charset="0"/>
              </a:rPr>
              <a:t>كلية الآداب</a:t>
            </a:r>
            <a:endParaRPr lang="en-US" sz="2000" kern="100" dirty="0">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50000"/>
              </a:lnSpc>
              <a:spcAft>
                <a:spcPts val="800"/>
              </a:spcAft>
              <a:buNone/>
            </a:pPr>
            <a:r>
              <a:rPr lang="ar-IQ" sz="2400" b="1" kern="100" dirty="0">
                <a:effectLst/>
                <a:latin typeface="Calibri" panose="020F0502020204030204" pitchFamily="34" charset="0"/>
                <a:ea typeface="Calibri" panose="020F0502020204030204" pitchFamily="34" charset="0"/>
                <a:cs typeface="Arial" panose="020B0604020202020204" pitchFamily="34" charset="0"/>
              </a:rPr>
              <a:t>القسم: الاجتماع</a:t>
            </a:r>
            <a:endParaRPr lang="en-US" sz="2000" kern="1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7" name="صورة 1">
            <a:extLst>
              <a:ext uri="{FF2B5EF4-FFF2-40B4-BE49-F238E27FC236}">
                <a16:creationId xmlns:a16="http://schemas.microsoft.com/office/drawing/2014/main" id="{7C23123D-6EF6-1EEA-84B5-A50FDDF6C9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66851" y="1130268"/>
            <a:ext cx="1858297" cy="1858297"/>
          </a:xfrm>
          <a:prstGeom prst="rect">
            <a:avLst/>
          </a:prstGeom>
        </p:spPr>
      </p:pic>
      <p:sp>
        <p:nvSpPr>
          <p:cNvPr id="9" name="TextBox 8">
            <a:extLst>
              <a:ext uri="{FF2B5EF4-FFF2-40B4-BE49-F238E27FC236}">
                <a16:creationId xmlns:a16="http://schemas.microsoft.com/office/drawing/2014/main" id="{7756BF25-8EA9-5774-C654-6680E25F18E3}"/>
              </a:ext>
            </a:extLst>
          </p:cNvPr>
          <p:cNvSpPr txBox="1"/>
          <p:nvPr/>
        </p:nvSpPr>
        <p:spPr>
          <a:xfrm>
            <a:off x="2310581" y="4035849"/>
            <a:ext cx="7570838" cy="1323439"/>
          </a:xfrm>
          <a:prstGeom prst="rect">
            <a:avLst/>
          </a:prstGeom>
          <a:noFill/>
        </p:spPr>
        <p:txBody>
          <a:bodyPr wrap="square">
            <a:spAutoFit/>
          </a:bodyPr>
          <a:lstStyle/>
          <a:p>
            <a:pPr algn="ctr" rtl="1"/>
            <a:r>
              <a:rPr lang="ar-IQ" sz="4400" b="1" dirty="0"/>
              <a:t>المحاضرة الثالثة</a:t>
            </a:r>
            <a:endParaRPr lang="en-US" sz="4400" dirty="0"/>
          </a:p>
          <a:p>
            <a:pPr algn="ctr" rtl="1"/>
            <a:r>
              <a:rPr lang="ar-SA" b="1" dirty="0"/>
              <a:t>جذور النظرية الوظيفية </a:t>
            </a:r>
            <a:r>
              <a:rPr lang="ar-IQ" b="1" dirty="0"/>
              <a:t>/ دراسات عليا – دكتوراه علم الاجتماع الحضري / قسم علم الاجتماع – كلية الاداب – جامعة الموصل / أ.د. شفيق ابراهيم صالح الجبوري.</a:t>
            </a:r>
            <a:endParaRPr lang="en-US" b="1" dirty="0"/>
          </a:p>
        </p:txBody>
      </p:sp>
    </p:spTree>
    <p:extLst>
      <p:ext uri="{BB962C8B-B14F-4D97-AF65-F5344CB8AC3E}">
        <p14:creationId xmlns:p14="http://schemas.microsoft.com/office/powerpoint/2010/main" val="7659879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4C885FA-BDA6-B41F-BA37-2185972465F5}"/>
              </a:ext>
            </a:extLst>
          </p:cNvPr>
          <p:cNvSpPr>
            <a:spLocks noGrp="1"/>
          </p:cNvSpPr>
          <p:nvPr>
            <p:ph idx="1"/>
          </p:nvPr>
        </p:nvSpPr>
        <p:spPr>
          <a:xfrm>
            <a:off x="838200" y="366251"/>
            <a:ext cx="10515600" cy="6125497"/>
          </a:xfrm>
        </p:spPr>
        <p:txBody>
          <a:bodyPr>
            <a:normAutofit/>
          </a:bodyPr>
          <a:lstStyle/>
          <a:p>
            <a:pPr algn="r" rtl="1"/>
            <a:r>
              <a:rPr lang="ar-SA" sz="1600" dirty="0"/>
              <a:t>جذورالنظرية الوظيفية:</a:t>
            </a:r>
            <a:endParaRPr lang="en-US" sz="1600" dirty="0"/>
          </a:p>
          <a:p>
            <a:pPr algn="r" rtl="1"/>
            <a:r>
              <a:rPr lang="ar-SA" sz="1600" dirty="0"/>
              <a:t>   تمتد الجذور التاريخية للنظرية الوظيفية إلى آراء المفكر العربي عبد الرحمن بن خلدون واسهاماته الأدبية والفكرية في مجال علم الاجتماع والنظريات المنبثقة عنها، ثم اوكست كونت في فلسفته الوضعية  وسبنسر في اتجاهه الاحيائي وماكس فيبر في (الدين والاقتصاد)، وايميل دوركايم في (تقسيم العمل في المجتمع)، ووليام جراهام في(طرق الشعوب)، في مؤلفاتهم المشهورة.</a:t>
            </a:r>
            <a:endParaRPr lang="en-US" sz="1600" dirty="0"/>
          </a:p>
          <a:p>
            <a:pPr algn="r" rtl="1"/>
            <a:r>
              <a:rPr lang="ar-SA" sz="1600" dirty="0"/>
              <a:t>   تجدر الاشارة الى ان الوظيفية من الاصطلاحات التي يكثر الجدل حولها في العلوم الاجتماعية، ويرجع ذلك إلى الاختلافات التي تنجم عن استخدامها في البيولوجيا، وكذلك تعدد معانيها يؤدي إلى الخلط واللبس، و في هذا السياق يذهب "نيقولا تيماشيف" إلى أنه من الصعب تحديد المقصود بهذا الاتجاه، وذلك يرجع حسب رأيه إلى أن مصطلح وظيفة، ووظيفي في علم الاجتماع والأنثروبولوجيا الثقافية، يتضمنان معان مختلفة ومتباعدة.</a:t>
            </a:r>
            <a:endParaRPr lang="en-US" sz="1600" dirty="0"/>
          </a:p>
          <a:p>
            <a:pPr algn="r" rtl="1"/>
            <a:r>
              <a:rPr lang="ar-SA" sz="1600" dirty="0"/>
              <a:t>   ويمكننا صياغة تعريف شامل ومبسط نوعا ما يشمل كل مناحي النظرية الوظيفية، وهو أنه مهما كان نوع النظرية الوظيفية فهي نظرية تقوم على اعتبار مصطلح الوظيفة الأداة المفهوماتية الرئيسية لدراسة الأنظمة الاجتماعية، وهذا انطلاقا من الاعتماد على مسلمة مفادها أن كل نظام اجتماعي يتكون عن عناصر مترابطة فيما بينها ويرجع هذا الترابط إلى قيام كل منها بوظيفة، وقيامه بهذه الوظيفة مرتبط بقيام الآخرين بوظائفهم، وهذا ما يؤدي إلى تحقيق التكيف والاندماج، ومن هنا يتبين أن الوظيفة تستعمل من منظور المماثلة العضوية: وارتباط الأجزاء الكل والمنظور الرياضي: تناسب القيام بالوظيفة مع حاجة الكل(1).</a:t>
            </a:r>
            <a:endParaRPr lang="en-US" sz="1600" dirty="0"/>
          </a:p>
          <a:p>
            <a:pPr algn="r" rtl="1"/>
            <a:r>
              <a:rPr lang="ar-SA" sz="1600" dirty="0"/>
              <a:t>-	اوجست كونت</a:t>
            </a:r>
            <a:endParaRPr lang="en-US" sz="1600" dirty="0"/>
          </a:p>
          <a:p>
            <a:pPr algn="r" rtl="1"/>
            <a:r>
              <a:rPr lang="ar-SA" sz="1600" dirty="0"/>
              <a:t>   تاريخيا تعود فكرة الوظيفية الى كونت قسّم موضوع الدراسة في علم الاجتماع إلى قسمين أساسيين هما: </a:t>
            </a:r>
            <a:endParaRPr lang="en-US" sz="1600" dirty="0"/>
          </a:p>
          <a:p>
            <a:pPr algn="r" rtl="1"/>
            <a:r>
              <a:rPr lang="ar-SA" sz="1600" dirty="0"/>
              <a:t>أ- الاستاتيكا الاجتماعية: عالج كونت هذا الموضوع في الدرس الخمسين من  ” دروسه الفلسفة الوضعية “، فالاستاتيكا الاجتماعية هي نوع من التشريح الاجتماعي ، وهي تدرس الظواهر المجتمعية في حالتها الساكنة والثابتة والنسبية، كدراسة النظم الاجتماعية الجزئية ( النظام الأسري، والنظام التربوي، والنظام السياسي، والنظام الاقتصادي…)، بالتركيز على العلاقات الترابطية والسببية بين المتغيرات. حيث تعبر عن فكرة النظام والاستقرار.</a:t>
            </a:r>
            <a:endParaRPr lang="ar-IQ" sz="1600" dirty="0"/>
          </a:p>
          <a:p>
            <a:pPr marL="0" indent="0" algn="r" rtl="1">
              <a:buNone/>
            </a:pPr>
            <a:endParaRPr lang="ar-IQ" sz="1600" dirty="0"/>
          </a:p>
          <a:p>
            <a:pPr marL="0" indent="0" algn="r" rtl="1">
              <a:buNone/>
            </a:pPr>
            <a:r>
              <a:rPr lang="ar-SA" sz="1600" dirty="0"/>
              <a:t> </a:t>
            </a:r>
            <a:endParaRPr lang="ar-IQ" sz="1600" dirty="0"/>
          </a:p>
          <a:p>
            <a:pPr algn="r" rtl="1"/>
            <a:r>
              <a:rPr lang="ar-SA" sz="1400" dirty="0"/>
              <a:t>.................................</a:t>
            </a:r>
            <a:endParaRPr lang="en-US" sz="1400" dirty="0"/>
          </a:p>
          <a:p>
            <a:pPr algn="r" rtl="1"/>
            <a:r>
              <a:rPr lang="ar-SA" sz="1400" dirty="0"/>
              <a:t>(1)النظرية الوظيفية </a:t>
            </a:r>
            <a:r>
              <a:rPr lang="en-US" sz="1400" dirty="0"/>
              <a:t>https://political-encyclopeditdma.org</a:t>
            </a:r>
            <a:r>
              <a:rPr lang="ar-SA" sz="1400" dirty="0"/>
              <a:t>/</a:t>
            </a:r>
            <a:endParaRPr lang="en-US" sz="1000" dirty="0"/>
          </a:p>
        </p:txBody>
      </p:sp>
    </p:spTree>
    <p:extLst>
      <p:ext uri="{BB962C8B-B14F-4D97-AF65-F5344CB8AC3E}">
        <p14:creationId xmlns:p14="http://schemas.microsoft.com/office/powerpoint/2010/main" val="2716367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49DD9BF-2C2A-260A-DA4C-6CEADE18C142}"/>
              </a:ext>
            </a:extLst>
          </p:cNvPr>
          <p:cNvSpPr>
            <a:spLocks noGrp="1"/>
          </p:cNvSpPr>
          <p:nvPr>
            <p:ph idx="1"/>
          </p:nvPr>
        </p:nvSpPr>
        <p:spPr>
          <a:xfrm>
            <a:off x="596080" y="483086"/>
            <a:ext cx="10999839" cy="5891828"/>
          </a:xfrm>
        </p:spPr>
        <p:txBody>
          <a:bodyPr>
            <a:noAutofit/>
          </a:bodyPr>
          <a:lstStyle/>
          <a:p>
            <a:pPr algn="r" rtl="1"/>
            <a:r>
              <a:rPr lang="ar-SA" sz="1600" dirty="0"/>
              <a:t>إن هذا القسم يهتم بدراسة الظواهر المستقرة والكشف عن قوانين الاستمرار والاستقرار والتعايش والبقاء، وهي قوانين تحكم العلاقات بين الأجزاء والعناصر المكونة للظواهر سواء في الكون كامله، أو في الجسم الإنساني، أو في المجتمع.        </a:t>
            </a:r>
            <a:endParaRPr lang="en-US" sz="1600" dirty="0"/>
          </a:p>
          <a:p>
            <a:pPr algn="r" rtl="1"/>
            <a:r>
              <a:rPr lang="ar-SA" sz="1600" dirty="0"/>
              <a:t>ب- أما الثاني الديناميكيا الاجتماعية: يشرح كونت هذا القسم في سبعة دورس (51- 57) ، وهي تدرس التغير وحركة المجتمع عبر الصيرورة الزمنية، أي الذي يختص بدراسة القوانين الاجتماعية، والسير الآلي للمجتمعات الإنسانية والكشف عن مدى التقدم الذي تخطوه الإنسانية في تطورها. حيث تعبر عن نظرية تطور المجتمعات (قانون الحالات الثلاث) وفكرة التقدم.</a:t>
            </a:r>
            <a:endParaRPr lang="en-US" sz="1600" dirty="0"/>
          </a:p>
          <a:p>
            <a:pPr algn="r" rtl="1"/>
            <a:r>
              <a:rPr lang="ar-SA" sz="1600" dirty="0"/>
              <a:t>   بمعنى آخر، ينشغل هذا القسم بدراسة التغير والتطور الذي يطرأ على العلاقة بين الأنظمة الأساسية في مختلف المجتمعات الإنسانية عبر العمليات التاريخية التراكمية، ويعني به التغير الذي يطرأ على الأسرة والدين، وتقسيم العمل، والحكومة وعلى ترابطهما البنائي، وتساندها الوظيفي، والاعتماد المتبادل فيما بينهما في مجتمعات بعينها. إنها دراسة النمو والتطور في ذاته، وهو يأخذ طابعاً تقدمياً بالأساس وبحسبان أن التقدم ظاهرة عامة وملحوظة في كل المجتمعات الإنسانية .</a:t>
            </a:r>
            <a:endParaRPr lang="en-US" sz="1600" dirty="0"/>
          </a:p>
          <a:p>
            <a:pPr algn="r" rtl="1"/>
            <a:r>
              <a:rPr lang="ar-SA" sz="1600" dirty="0"/>
              <a:t>   وفيما يخص فكرة التقدم يرى كونت أن التقدم الاجتماعي لابد أن يكون خاضعاً لقوانين ولعل هذه الفكرة كانت غائبة عن أذهان المفكرين السابقين الذين درسوا الحركات الاجتماعية بوصفها ذبذبات أو اضطرابات وهو يرى أن انتقال الإنسانية من مرحلة إلى أخرى يكون عادة مصحوباً بتقدم أو تحسن يبدو في مظهرين: 1) التقدم المادي. 2) التقدم في الطبيعة الإنسانية.ان التقدم المادي يكون أوضح، وأسرع حركة، وأسهل تحقيقاً، أما التقدم في الطبيعة الإنسانية فيكون واضحاً في الطبيعة البيولوجية والعقلية، وهو يرى ” أن الجانب العقلي من التقدم جانب أساسي وظاهر، فالتاريخ يحكمه ويوجهه نمو الأفكار وتشعبها، وأن النمو العقلي كما يعتقد كونت غالباً ما يؤدي إلى النمو المادي ويثيره. ويرى كذلك أن الإنسان يبدو غالباً مشغولاً بإشباع حاجات مادية ولذلك فإن التقدم يكون واضحاً وظاهراً بالفعل في مجال السيطرة على قوى الطبيعة لكن كونت يصر على أن النمو العقلي يؤدي إلى النمو المادي. ولقد دعم كونت نظريته المتفائلة بقبوله النظرية التي تقول أن السمات التي يكتسبها الفرد خلال حياته يمكن أن تنتقل بالوراثة البيولوجية إلى الأبناء، كما اعتقد كونت أن التطور الاجتماعي ما هو إلا استمرار للتقدم العام الذي يبدأ من مملكة النبات، فالسلسلة الاجتماعية الكبرى تتطابق مع سلسلة الكائنات الكبرى وليس مع تتابع المراحل العمرية لكائن عضوي بسيط ويعد هذا الافتراض عنصراً أساسياً في نسق فكري يؤكد التقدم المستمر. وتمثل الديناميكا الاجتماعية ما يعرف الآن في علم الاجتماع باسم التغير الاجتماعي. كما اتسع نطاق مناقشة الاستاتيكا الاجتماعية – والذي أخذ فيما بعد تسمية جديدة هي ” البناء الاجتماعي ” – وبالأخص بعد ظهور الاتجاه البنائي الوظيفي الذي يقوم في جوهره على تصور المجتمع كبناء مكون من أجزاء متعددة تقوم كل منها بوظيفة محددة، وتترابط الوظائف وتتكامل فيما بينها للمحافظة على هذا البناء(1).</a:t>
            </a:r>
            <a:endParaRPr lang="en-US" sz="1600" dirty="0"/>
          </a:p>
        </p:txBody>
      </p:sp>
    </p:spTree>
    <p:extLst>
      <p:ext uri="{BB962C8B-B14F-4D97-AF65-F5344CB8AC3E}">
        <p14:creationId xmlns:p14="http://schemas.microsoft.com/office/powerpoint/2010/main" val="24776628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ED323B-34A7-9B00-CF06-3595DEFC5F67}"/>
              </a:ext>
            </a:extLst>
          </p:cNvPr>
          <p:cNvSpPr>
            <a:spLocks noGrp="1"/>
          </p:cNvSpPr>
          <p:nvPr>
            <p:ph idx="1"/>
          </p:nvPr>
        </p:nvSpPr>
        <p:spPr>
          <a:xfrm>
            <a:off x="838200" y="412955"/>
            <a:ext cx="10515600" cy="5764008"/>
          </a:xfrm>
        </p:spPr>
        <p:txBody>
          <a:bodyPr>
            <a:noAutofit/>
          </a:bodyPr>
          <a:lstStyle/>
          <a:p>
            <a:pPr algn="r" rtl="1"/>
            <a:r>
              <a:rPr lang="ar-SA" sz="1600" dirty="0"/>
              <a:t>الماركسية الجديدة :-  رالف دارندوف:</a:t>
            </a:r>
            <a:endParaRPr lang="en-US" sz="1600" dirty="0"/>
          </a:p>
          <a:p>
            <a:pPr algn="r" rtl="1"/>
            <a:r>
              <a:rPr lang="ar-SA" sz="1600" dirty="0"/>
              <a:t>   عمل ماركس على بناء نظريته في المادية التاريخية على أساس جدلي (مادي)، معتمداً على البيانات التاريخية والموضوعية حتى عصره. لكن النظام الرأسمالي شهد تغيرات موضوعية وفكرية بعد وفاة ماركس، هذا إلى جانب ظهور قراءات خاطئة للماركسية نفسها، كما تجلت هذه لدى من أخذوا بالحتمية الاقتصادية.</a:t>
            </a:r>
            <a:endParaRPr lang="en-US" sz="1600" dirty="0"/>
          </a:p>
          <a:p>
            <a:pPr algn="r" rtl="1"/>
            <a:r>
              <a:rPr lang="ar-SA" sz="1600" dirty="0"/>
              <a:t>   لذا حاول رالف داهرندورف إلى بناء نظريته المعاصرة حول مفهوم الصراع الاجتماعي بالاعتماد على إعادة قراءة ونقد الأفكار الاجتماعية والاقتصادية التي قدمتها النظرية الماركسية الكلاسيكية، بالإضافة إلى استيعاب التغيرات التي شهدها مجتمع ما بعد الرأسمالي وبالأخص في النص الثاني من القرن العشرين.</a:t>
            </a:r>
            <a:endParaRPr lang="en-US" sz="1600" dirty="0"/>
          </a:p>
          <a:p>
            <a:pPr algn="r" rtl="1"/>
            <a:r>
              <a:rPr lang="ar-SA" sz="1600" dirty="0"/>
              <a:t>   ترى الماركسية أن منشأ الصراع الاجتماعي هو صراع طبقي في المؤسسات الصناعية وذلك بالاعتماد على مقولة ماركس في بيانه الشيوعي (المانيفيستو) عام 1848 (ليس تاريخ المجتمعات سوى صراع طبقي). إلا أن داهرندورف يعتقد بأن الصراع الدائر في وقتنا الحالي ليس صراعاً طبقياً بين طبقة البروليتاريا وطبقة مالكي وسائل الإنتاج كما اعتقد ماركس، حيث أخذ مفهوم الصراع الاجتماعي منحى آخر بناءً على أحداث السياق الاجتماعي وتفاعلاته والتغيرات التي لحقت بالمجتمع ما بعد الرأسمالي. من هذا المنطلق يهدف المقال إلى تسليط الضوء على نظرية الصراع الاجتماعي عند رالف داهرندورف من خلال ما يأتي:-</a:t>
            </a:r>
            <a:endParaRPr lang="en-US" sz="1600" dirty="0"/>
          </a:p>
          <a:p>
            <a:pPr algn="r" rtl="1"/>
            <a:r>
              <a:rPr lang="ar-SA" sz="1600" dirty="0"/>
              <a:t>    أولا:- لقد تأثر داهرندورف كثيراً بالأفكار والمبادئ التي جاء بها ماركس سواءً الاجتماعية منها أو الاقتصادية، وبالأخص التي تتحدث عن الطبقات والصراع الطبقي، ومع ذلك فتأثره لم يكن كلياً وإنما بدرجة نسبية، ويظهر ذلك في عدم اتفاقه معه على أن الصراع ليس محصوراً بين العمال ومالكي وسائل الإنتاج فقط، وإنما هناك أنواع أخرى من الصراع من بينها الذي يحدث بين ذوي البشرة البيضاء والبشرة السوداء (الصراع القائم على التمييز العنصري)، وأيضاً بين الآباء والأبناء داخل الحياة الأسرية (الصراع الأسري)، وبين المدرسين والطلاب في المدارس والجامعات (الصراع المعرفي)... وغيرها. </a:t>
            </a:r>
            <a:endParaRPr lang="en-US" sz="1600" dirty="0"/>
          </a:p>
          <a:p>
            <a:pPr algn="r" rtl="1"/>
            <a:r>
              <a:rPr lang="ar-SA" sz="1600" dirty="0"/>
              <a:t>    كما يرى أن بعض أفكاره لم تعد تتلاءم مع طبيعة المجتمعات المعاصرة التي عرفت تطوراً كبيراً مقارنة بالوقت الذي كتب فيه ماركس نظريته عن الصراع الاجتماعي في المجتمع الرأسمالي الكلاسيكي. فعلى سبيل المثال، لم تعد الطبقة العاملة (البروليتاريا) ذات التوجه الواحد والأهداف الواحدة، بل أصبحت هناك مصالح مختلفة ومكانات متعددة لأفراد الطبقة الواحدة، كما أن نظام الملكية لم يعد كما كان في السابق، بل أصبح هناك انفصال للملكية عن الإدارة، وأُخرج الملاك من عملية الإنتاج وبالتالي القضاء على سلطتهم الاستغلالية، وهذا ما سمح بتحسن ظروف الطبقة العاملة الاقتصادية وارتفاع مكانتهم الاجتماعية. إلا أن هذا ليس معناه أن الصراع لم يعد موجوداً أو ليس له قيمة، بل على العكس، فالواقع يثبت أن الصراع الاجتماعي لم يغب يوماً عن الحياة الاجتماعية والسياسية والاقتصادية والثقافية بل أخذ ممارسات ومظاهر مختلفة.</a:t>
            </a:r>
            <a:endParaRPr lang="ar-IQ" sz="1600" dirty="0"/>
          </a:p>
          <a:p>
            <a:pPr algn="r" rtl="1"/>
            <a:r>
              <a:rPr lang="ar-SA" sz="1600" dirty="0"/>
              <a:t>.......................................</a:t>
            </a:r>
            <a:endParaRPr lang="en-US" sz="1600" dirty="0"/>
          </a:p>
          <a:p>
            <a:pPr algn="r" rtl="1"/>
            <a:r>
              <a:rPr lang="ar-SA" sz="1600" dirty="0"/>
              <a:t>(1)	حسام الدين فياض/ إسهامات أوغست كونت في علم الاجتماع الحديث/ </a:t>
            </a:r>
            <a:r>
              <a:rPr lang="en-US" sz="1600" dirty="0"/>
              <a:t>https://altanweeri.net</a:t>
            </a:r>
            <a:r>
              <a:rPr lang="ar-SA" sz="1600" dirty="0"/>
              <a:t>/</a:t>
            </a:r>
            <a:endParaRPr lang="en-US" sz="1600" dirty="0"/>
          </a:p>
          <a:p>
            <a:pPr algn="r" rtl="1"/>
            <a:endParaRPr lang="en-US" sz="1600" dirty="0"/>
          </a:p>
        </p:txBody>
      </p:sp>
    </p:spTree>
    <p:extLst>
      <p:ext uri="{BB962C8B-B14F-4D97-AF65-F5344CB8AC3E}">
        <p14:creationId xmlns:p14="http://schemas.microsoft.com/office/powerpoint/2010/main" val="1352249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F6D720-53AA-38EB-E0AB-469BBA886928}"/>
              </a:ext>
            </a:extLst>
          </p:cNvPr>
          <p:cNvSpPr>
            <a:spLocks noGrp="1"/>
          </p:cNvSpPr>
          <p:nvPr>
            <p:ph idx="1"/>
          </p:nvPr>
        </p:nvSpPr>
        <p:spPr>
          <a:xfrm>
            <a:off x="838200" y="419611"/>
            <a:ext cx="10515600" cy="6158169"/>
          </a:xfrm>
        </p:spPr>
        <p:txBody>
          <a:bodyPr>
            <a:normAutofit lnSpcReduction="10000"/>
          </a:bodyPr>
          <a:lstStyle/>
          <a:p>
            <a:pPr algn="r" rtl="1"/>
            <a:r>
              <a:rPr lang="ar-SA" sz="1600" dirty="0"/>
              <a:t>-	هربرت سبنسر:</a:t>
            </a:r>
            <a:endParaRPr lang="en-US" sz="1600" dirty="0"/>
          </a:p>
          <a:p>
            <a:pPr algn="r" rtl="1"/>
            <a:r>
              <a:rPr lang="ar-SA" sz="1600" dirty="0"/>
              <a:t> التّطوّر الحيويّ/ قانون الوجود:</a:t>
            </a:r>
            <a:endParaRPr lang="en-US" sz="1600" dirty="0"/>
          </a:p>
          <a:p>
            <a:pPr algn="r" rtl="1"/>
            <a:r>
              <a:rPr lang="ar-SA" sz="1600" dirty="0"/>
              <a:t>   يشكلّ مفهوم التطوّر المدخل الاستراتيجيّ في أيّ محاولة لفهم نظريّات سبنسر في كلّ ميادين نشاطه العلميّ. ينسحب هذا على العلوم الإنسانية مثلما ينسحب على العلوم الطبيعيّة الإحيائيّة. وينطلق سبنسر من قانون التطوّر الحيويّ ليبني صرح فلسفته الشّمولية. فالحياة قائمة على التطوّر الحيويّ، وكلّ مظاهر الوجود تستند إلى هذا القانون. ذلك أنّ الكون في مختلف ظواهره وتجلياته عبارة عن تكتّلات فائقة من المادّة والحركة المتلازمتين أبدا ضمن سيرورة من الجدل المستمرّ بينهما، إذ لا توجد حركة إلاّ في مادّة، ولا توجد مادّة من دون حركة.</a:t>
            </a:r>
            <a:endParaRPr lang="en-US" sz="1600" dirty="0"/>
          </a:p>
          <a:p>
            <a:pPr algn="r" rtl="1"/>
            <a:r>
              <a:rPr lang="ar-SA" sz="1600" dirty="0"/>
              <a:t>   ومن صميم الجدل بين المادّة والحركة ينشأ الكون، وتولد الظواهر، وتنشأ الأشياء سواء أكان الأمر في المادة الجامدة أم الحيّة، أم في المادّة الفائقة التي تتمثّل في ظواهر العقل والمجتمع. فالكون مادّة تلازمها الحركة ويؤدّي التّفاعل بينهما إلى ولادة المادّة الحيّة التي تنشأ من هذا التّفاعل الكونيّ بين المادّة والحركة، ومن ثَمّ يحدث التّطوّر من المادّة الحيّة إلى التّكوينات العضويّة الحيّة. وفي ظلّ هذه الدّورة المستمرّة من التّفاعل، ينشأ المجتمع بوصفه صورة حيّة فائقة للحياة. وضمن جدل العلاقة بين الحركة والمادة تحدث تفاعلات الوجود والتطوّر والفناء. فقانون التطوّر قد يقود إلى النّشوء والارتقاء، وقد يؤدّي في النّهاية إلى الخمول والسّقوط والتّلاشي. فالتطوّر يأخذ صورة حركة من اللاّمتعين اللاّمحدود إلى المتعيّن المحدود، ومن الغبار المادّي إلى التّشكيلات الحيويّة العضويّة والاجتماعيّة، وقد يؤدّي التّناقض والخمول إلى الحال الأولى: حال التّلاشي والتذرّر والخمول، أي إلى حالة الموات والعدم المادّي. فالإنسان يحيا، وينمو، ويتلاشى، ويموت. وتلك هي حال الظّواهر المادّية والعضويّة والاجتماعية , ويعرف سبنسر التطوّر بقولهِ: "التطوّر هو نموّ تكامليّ في المادّة يصاحبه تشتّت ملازم للحركة الذي بموجبه تنتقل المادّة من حالة التّجانس غير المتماسك وغير المتعيّن نسبياً إلى حالة التّنافر المحدّد أو المتماسك نسبياً، وتخضع الحركة الباقية أثناءهُ لتحوّلٍ مماثل من حالة التّجانس غير المحدود إلى حالة التباين المحدود.</a:t>
            </a:r>
            <a:endParaRPr lang="en-US" sz="1600" dirty="0"/>
          </a:p>
          <a:p>
            <a:pPr algn="r" rtl="1"/>
            <a:r>
              <a:rPr lang="ar-SA" sz="1600" dirty="0"/>
              <a:t>المماثلة البيولوجية – المجتمع كيان عضويّ:</a:t>
            </a:r>
            <a:endParaRPr lang="en-US" sz="1600" dirty="0"/>
          </a:p>
          <a:p>
            <a:pPr algn="r" rtl="1"/>
            <a:r>
              <a:rPr lang="ar-SA" sz="1600" dirty="0"/>
              <a:t>   انطلق سبنسر في تشييده لعلم الاجتماع من مسلّمتين أساسيّتين: أولاهما النّظر إلى المجتمع في مختلف تجلّياته بوصفه كيانا حيويّا، وأنّ المجتمع هو كائن حيّ يخضع لقوانين الحياة التي نراها في الطبيعة، وثانيهما أنّ المجتمع يمور بالحركة ويأخذ مسارات تطوريّة مستمرّة. وهذا يعني أنّ المجتمع كيان حيويّ قائم على مبدأ الحركة والتطوّر المستمرّ , فتناول المجتمع من اعتباره كيانا عضويّا بيولوجيّا. وقد بالغ في تشبيهه بالكائن العضويّ، إذ يرى بأنّ المجتمع يتجانس إلى حدّ كبير مع الكائنات البيولوجيّة الحيّة: له أعضاء للتّغذية، ودورة دمويّة، وفيه تعاون بين الأعضاء، كما له تناسل وإفراز تماماً مثل الكيانات المتعضّية. وعلى هذه النّحو يتجلّى المجتمع في منظور سبنسر على صورة نسق اجتماعيّ، أو كيان حيويّ على غرار الكائن العضويّ، ومن هنا ضرورة التّركيز على طبيعة العلاقات القائمة بين عناصر المجتمع من حيث هي نسق يتشابه مع الأنساق العامّة للوجود مثل: نسق الكواكب والنّسق الشمسيّ ونسق الذرّة ونسق الأفكار، وتحيل كلمة النّسق على كلّ شيء يمكن أدراكه على أنّه كلٌّ يتكوّن من أجزاء شبه مستقلّة، معتمدة على بعضها بعضا في الوقت نفسه. وبناء على هذه المماثلة يقرّر سبنسر أنّ المجتمع لا يعدو أن يكون جزءا من الطّبيعية، وهكذا فإنّ علم الاجتماع يشكّل محاولة علميّة لدراسة المجتمع واستكشاف مختلف تكويناته واستقصاء مختلف مراحل نموّه وتطوّره، والبحث في مختلف الظّواهر الاجتماعيّة في أنساق علاقاتها مع مختلف العوامل الطبيعيّة والنفسيّة والحيويّة. </a:t>
            </a:r>
            <a:endParaRPr lang="en-US" sz="1600" dirty="0"/>
          </a:p>
        </p:txBody>
      </p:sp>
    </p:spTree>
    <p:extLst>
      <p:ext uri="{BB962C8B-B14F-4D97-AF65-F5344CB8AC3E}">
        <p14:creationId xmlns:p14="http://schemas.microsoft.com/office/powerpoint/2010/main" val="26002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8F06FE-0563-6D2C-6BF8-A5248E3F1C27}"/>
              </a:ext>
            </a:extLst>
          </p:cNvPr>
          <p:cNvSpPr>
            <a:spLocks noGrp="1"/>
          </p:cNvSpPr>
          <p:nvPr>
            <p:ph idx="1"/>
          </p:nvPr>
        </p:nvSpPr>
        <p:spPr>
          <a:xfrm>
            <a:off x="838200" y="285135"/>
            <a:ext cx="10515600" cy="5891828"/>
          </a:xfrm>
        </p:spPr>
        <p:txBody>
          <a:bodyPr>
            <a:normAutofit/>
          </a:bodyPr>
          <a:lstStyle/>
          <a:p>
            <a:pPr algn="r" rtl="1"/>
            <a:r>
              <a:rPr lang="ar-SA" sz="1600" dirty="0"/>
              <a:t>ويرى سبنسر في هذا السّياق أنّ التطوّر الاجتماعيّ هو عمليّة تطوّريّة عضويّة تجري في أرقى أشكال التطوّر العضويّ الفائق المتمثّل في المجتمع الإنسانيّ الذي يشكّل أرقى صورة وأنبل تشكّل للتّطوّر ما فوق العضويّ , ويمكننا إجمال مسارات التطوّر في اثنين أساسيّين متلازمين، هما:</a:t>
            </a:r>
            <a:endParaRPr lang="en-US" sz="1600" dirty="0"/>
          </a:p>
          <a:p>
            <a:pPr algn="r" rtl="1"/>
            <a:r>
              <a:rPr lang="ar-SA" sz="1600" dirty="0"/>
              <a:t>- مسار التّباين والاختلاف: ويقصد به الانتقال من المتجانس الى اللاتجانس، ومن المتشابه إلى المختلف، ومن اللاّمتعيّن إلى المتعيّن، ومن المادّيّ إلى العضويّ، ومن العضويّ إلى الفائق الاجتماعيّ.</a:t>
            </a:r>
            <a:endParaRPr lang="en-US" sz="1600" dirty="0"/>
          </a:p>
          <a:p>
            <a:pPr algn="r" rtl="1"/>
            <a:r>
              <a:rPr lang="ar-SA" sz="1600" dirty="0"/>
              <a:t>- مسار التّكامل والتّفاعل والتّرابط: وهو مسار يواكب مفهوم التّباين ويلازمه في الحضور والغياب. وهذا يعني أنّ التفرّد أو التخصّص لا يؤدّى الى الاستقلال والانعزال والاكتفاء الذاتيّ، وإنّما الى التّضامن والتّماسك واعتماد الأجزاء بعضها على البعض الآخر، وذلك طبقا لمبدأ توزيع العمل البيولوجي بالنسبة للمركب الحيوي وطبقا لمبدأ التضامن والتكامل الاجتماعي بالنسبة لشئون الحياة.</a:t>
            </a:r>
            <a:endParaRPr lang="en-US" sz="1600" dirty="0"/>
          </a:p>
          <a:p>
            <a:pPr algn="r" rtl="1"/>
            <a:r>
              <a:rPr lang="ar-SA" sz="1600" dirty="0"/>
              <a:t> وقد حذّر سبنسر من الانزلاق إلى الاعتقاد في أحاديّة التّطوّر، والاتّجاه نحو الأشكال العليا للحياة. وقد بيّن في كتابه (المبادئ الأولى) خطأ الاعتقاد بأنّ التطوّر الحيويّ ينزع نحو الصّور العليا للوجود, وأوضح بأنّ التطوّر لا يكون تقدّميا دائما، وأنّ حركته تعتمد على متغيرّات وظروف متنوّعة. وإذا لم تتوافر الظّروف المثاليّة للتطوّر التقدميّ، فإنّ التغيّر يأخذ توجّها عكسيّا انتكاسياً نحو التّلاشي والانحلال والتّدهور(1)</a:t>
            </a:r>
            <a:endParaRPr lang="en-US" sz="1600" dirty="0"/>
          </a:p>
          <a:p>
            <a:pPr algn="r" rtl="1"/>
            <a:r>
              <a:rPr lang="ar-SA" sz="1600" dirty="0"/>
              <a:t>-	راد كلف براون:</a:t>
            </a:r>
            <a:endParaRPr lang="en-US" sz="1600" dirty="0"/>
          </a:p>
          <a:p>
            <a:pPr algn="r" rtl="1"/>
            <a:r>
              <a:rPr lang="ar-SA" sz="1600" dirty="0"/>
              <a:t>   لعلماء الانثروبولوجيا اسهامات كبيرة في هذه النظرية وأشهرهم راد كليف براون. فهو يرى أن البناء يتألف من كائنات إنسانية وأن كلمة ” بناء ” تشير بالضرورة إلى وجود نوع من التنسيق والترتيب بين ” الأجزاء ” التي تدخل في تكوين ” الكل ” الذي نسميه ” بناء ” وكذلك يوجد روابط معينة تقوم بين هذه ” الأجزاء ” التي تؤلف ” الكل ” وتجعل منه بناء متماسك متمايز . وبمقتضى هذا الفهم تكون “الوحدات الجزئية ” الداخلة في تكوين ” البناء الاجتماعي ” هي ” الأشخاص ” أي أعضاء المجتمع الذي يحتل كل منهم مركزاً معيناً ويؤدي دوراً محدداً في الحياة الاجتماعية , فالفرد لا يعتبر جزءاً مكوناً في البناء ولكن أعضاء المجتمع من حيث هم ”</a:t>
            </a:r>
            <a:endParaRPr lang="en-US" sz="1600" dirty="0"/>
          </a:p>
          <a:p>
            <a:pPr algn="r" rtl="1"/>
            <a:r>
              <a:rPr lang="ar-SA" sz="1600" dirty="0"/>
              <a:t>........................................</a:t>
            </a:r>
            <a:endParaRPr lang="en-US" sz="1600" dirty="0"/>
          </a:p>
          <a:p>
            <a:pPr algn="r" rtl="1"/>
            <a:r>
              <a:rPr lang="ar-SA" sz="1600" dirty="0"/>
              <a:t>(1)	 الإنترنيت /علي اسعد وطفة / السوسيولوجيا الاصطفائيّة: قراءة نقدية معاصرة في نظرية هربرت سبنسر</a:t>
            </a:r>
            <a:endParaRPr lang="en-US" sz="400" dirty="0"/>
          </a:p>
        </p:txBody>
      </p:sp>
    </p:spTree>
    <p:extLst>
      <p:ext uri="{BB962C8B-B14F-4D97-AF65-F5344CB8AC3E}">
        <p14:creationId xmlns:p14="http://schemas.microsoft.com/office/powerpoint/2010/main" val="1070951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08AEF9-1ADB-8C22-335B-EAC0474CD0D8}"/>
              </a:ext>
            </a:extLst>
          </p:cNvPr>
          <p:cNvSpPr>
            <a:spLocks noGrp="1"/>
          </p:cNvSpPr>
          <p:nvPr>
            <p:ph idx="1"/>
          </p:nvPr>
        </p:nvSpPr>
        <p:spPr>
          <a:xfrm>
            <a:off x="838200" y="497834"/>
            <a:ext cx="10515600" cy="5862331"/>
          </a:xfrm>
        </p:spPr>
        <p:txBody>
          <a:bodyPr>
            <a:noAutofit/>
          </a:bodyPr>
          <a:lstStyle/>
          <a:p>
            <a:pPr algn="r" rtl="1"/>
            <a:r>
              <a:rPr lang="ar-SA" sz="1600" dirty="0"/>
              <a:t>أشخاص ” يدخلون كوحدات في هذا البناء ويدخلون في شبكة معقدة من العلاقات . فرادكليف براون يستخدم مفهوم البناء الاجتماعي بمعنى واسع لأنه يدخل فيه كل العلاقات الثنائية التي تقوم بين شخص وآخر مثل العلاقة بين الأب والابن أو العلاقة بين الشعب والدولة وغيرها ويرى راد كليف براون كذلك أن البناء الاجتماعي ليس إلا مجموعة من ” الأنساق الاجتماعية ” والأنساق هي الأجهزة أو النظم التي تتفاعل فيما بينها داخل إطار البناء الكلي الشامل . والنسق عبارة عن عدد من النظم الاجتماعية التي تتشابك وتتضامن فيما بينهما في </a:t>
            </a:r>
            <a:endParaRPr lang="en-US" sz="1600" dirty="0"/>
          </a:p>
          <a:p>
            <a:pPr algn="r" rtl="1"/>
            <a:r>
              <a:rPr lang="ar-SA" sz="1600" dirty="0"/>
              <a:t>شكل رتيب منظم . كما أن النظام عبارة عن قاعدة أو عدة قواعد منظمة للسلوك يتفق عليها الأشخاص وتنظمها الجماعة داخل البناء.</a:t>
            </a:r>
            <a:endParaRPr lang="en-US" sz="1600" dirty="0"/>
          </a:p>
          <a:p>
            <a:pPr algn="r" rtl="1"/>
            <a:r>
              <a:rPr lang="ar-SA" sz="1600" dirty="0"/>
              <a:t>   ويرى راد كليف براون أن علاقة النظم بالبناء علاقة ذات شطرين :</a:t>
            </a:r>
            <a:endParaRPr lang="en-US" sz="1600" dirty="0"/>
          </a:p>
          <a:p>
            <a:pPr algn="r" rtl="1"/>
            <a:r>
              <a:rPr lang="ar-SA" sz="1600" dirty="0"/>
              <a:t>1 – علاقة النظام بأفراد الجماعة داخل البناء الاجتماعي .</a:t>
            </a:r>
            <a:endParaRPr lang="en-US" sz="1600" dirty="0"/>
          </a:p>
          <a:p>
            <a:pPr algn="r" rtl="1"/>
            <a:r>
              <a:rPr lang="ar-SA" sz="1600" dirty="0"/>
              <a:t>2 – علاقة النظام بسائر النظم الأخرى التي تتعلق بالنسق وبالبناء الاجتماعي .</a:t>
            </a:r>
            <a:endParaRPr lang="en-US" sz="1600" dirty="0"/>
          </a:p>
          <a:p>
            <a:pPr algn="r" rtl="1"/>
            <a:r>
              <a:rPr lang="ar-SA" sz="1600" dirty="0"/>
              <a:t>    ومن مجموعة الأنساق القرابية والاقتصادية والسياسية والعقائدية وغيرها يتألف البناء ويميز راد كليف براون بين ” الصورة البنائية ” و ” البناء الواقعي ” . فالصورة البنائية هي الصورة العامة أو السوية لعلاقة من العلاقات بعد تجريدها من مختلف الأحداث الجزئية رغم إدخال هذه التغيرات في الاعتبار . أما البناء الواقعي فهو البناء من حيث هو حقيقة شخصية وموجودة بالفعل ويمكن ملاحظتها مباشرة .</a:t>
            </a:r>
            <a:endParaRPr lang="en-US" sz="1600" dirty="0"/>
          </a:p>
          <a:p>
            <a:pPr algn="r" rtl="1"/>
            <a:r>
              <a:rPr lang="ar-SA" sz="1600" dirty="0"/>
              <a:t>   والبناء الواقعي يتغير بسرعة واستمرار بعكس الصورة البنائية التي تحتفظ بخصائصها وملامحها الأساسية بدون تغير لفترات طويلة من الزمن وتتمتع بدرجة من الاستقرار والثبات هذا بالنسبة للبناء أما الوظيفة كما ذكرها العلماء الوظيفيون هي الدور الذي يلعبه الجزء في الكل أي النظام في البناء الاجتماعي الشامل , فالوظيفة في البناء هي التي تحقق هذا التساند والتكامل بين أجزائه بحيث يفقد النسق أو البناء الاجتماعي معناه المتكامل لو انتزع من نظام ما  أما راد كليف براون فيرى أن فكرة الوظيفة التي تطبق على النظم الاجتماعية تقوم على المماثلة بين الحياة الاجتماعية والحياة البيولوجية فالوظيفة هي الدور الذي يؤديه أي نشاط جزئي في النشاط الكلي الذي ينتمي إليه . وهكذا تكون وظيفة أي نظام اجتماعي هي الدور الذي يلعبه في البناء الاجتماعي الذي يتألف من أفراد الناس الذين يرتبطون ببعضهم البعض في كل واحد متماسك عن طريق علاقات اجتماعية محددة .</a:t>
            </a:r>
            <a:endParaRPr lang="en-US" sz="1600" dirty="0"/>
          </a:p>
          <a:p>
            <a:pPr algn="r" rtl="1"/>
            <a:r>
              <a:rPr lang="ar-SA" sz="1600" dirty="0"/>
              <a:t>    ومن ابرز مفاهيم الوظيفية:</a:t>
            </a:r>
            <a:endParaRPr lang="en-US" sz="1600" dirty="0"/>
          </a:p>
          <a:p>
            <a:pPr algn="r" rtl="1"/>
            <a:r>
              <a:rPr lang="ar-SA" sz="1600" dirty="0"/>
              <a:t>1 – النظرة الكلية للمجتمع باعتباره نسقا يحتوي على مجموعة من الأجزاء المتكاملة .</a:t>
            </a:r>
            <a:endParaRPr lang="en-US" sz="1600" dirty="0"/>
          </a:p>
          <a:p>
            <a:pPr algn="r" rtl="1"/>
            <a:r>
              <a:rPr lang="ar-SA" sz="1600" dirty="0"/>
              <a:t>2 – رغم أن التكامل لا يكون تاما على الإطلاق إلا أن الأنساق الاجتماعية تخضع لحالة من التوازن الديناميكي .</a:t>
            </a:r>
            <a:endParaRPr lang="en-US" sz="1600" dirty="0"/>
          </a:p>
          <a:p>
            <a:pPr algn="r" rtl="1"/>
            <a:r>
              <a:rPr lang="ar-SA" sz="1600" dirty="0"/>
              <a:t>3 – أن التوازن والانحرافات والقصور الوظيفي يمكن أن يقوم داخل النسق .</a:t>
            </a:r>
            <a:endParaRPr lang="en-US" sz="1600" dirty="0"/>
          </a:p>
        </p:txBody>
      </p:sp>
    </p:spTree>
    <p:extLst>
      <p:ext uri="{BB962C8B-B14F-4D97-AF65-F5344CB8AC3E}">
        <p14:creationId xmlns:p14="http://schemas.microsoft.com/office/powerpoint/2010/main" val="9264778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TotalTime>
  <Words>2688</Words>
  <Application>Microsoft Office PowerPoint</Application>
  <PresentationFormat>Widescreen</PresentationFormat>
  <Paragraphs>59</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Maher</dc:creator>
  <cp:lastModifiedBy>Maher</cp:lastModifiedBy>
  <cp:revision>9</cp:revision>
  <dcterms:created xsi:type="dcterms:W3CDTF">2025-12-18T10:58:38Z</dcterms:created>
  <dcterms:modified xsi:type="dcterms:W3CDTF">2025-12-18T13:01:43Z</dcterms:modified>
</cp:coreProperties>
</file>