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78" d="100"/>
          <a:sy n="78" d="100"/>
        </p:scale>
        <p:origin x="878" y="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2F3E8C-94E3-5304-4358-1917C935DA2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E66B34AD-ABD1-F330-863F-1248E65F117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527DE08-E233-99AC-30E5-9E95343D6B44}"/>
              </a:ext>
            </a:extLst>
          </p:cNvPr>
          <p:cNvSpPr>
            <a:spLocks noGrp="1"/>
          </p:cNvSpPr>
          <p:nvPr>
            <p:ph type="dt" sz="half" idx="10"/>
          </p:nvPr>
        </p:nvSpPr>
        <p:spPr/>
        <p:txBody>
          <a:bodyPr/>
          <a:lstStyle/>
          <a:p>
            <a:fld id="{D725CD2F-03EF-4247-B5D1-65186EA51531}" type="datetimeFigureOut">
              <a:rPr lang="en-US" smtClean="0"/>
              <a:t>12/18/2025</a:t>
            </a:fld>
            <a:endParaRPr lang="en-US"/>
          </a:p>
        </p:txBody>
      </p:sp>
      <p:sp>
        <p:nvSpPr>
          <p:cNvPr id="5" name="Footer Placeholder 4">
            <a:extLst>
              <a:ext uri="{FF2B5EF4-FFF2-40B4-BE49-F238E27FC236}">
                <a16:creationId xmlns:a16="http://schemas.microsoft.com/office/drawing/2014/main" id="{8706AF0C-642B-7C68-AA3B-34892B77C35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D431F5F-6528-3E38-2F84-29DAC4BDF50A}"/>
              </a:ext>
            </a:extLst>
          </p:cNvPr>
          <p:cNvSpPr>
            <a:spLocks noGrp="1"/>
          </p:cNvSpPr>
          <p:nvPr>
            <p:ph type="sldNum" sz="quarter" idx="12"/>
          </p:nvPr>
        </p:nvSpPr>
        <p:spPr/>
        <p:txBody>
          <a:bodyPr/>
          <a:lstStyle/>
          <a:p>
            <a:fld id="{45C1880B-C545-4A29-AAF2-0CCE44C494AA}" type="slidenum">
              <a:rPr lang="en-US" smtClean="0"/>
              <a:t>‹#›</a:t>
            </a:fld>
            <a:endParaRPr lang="en-US"/>
          </a:p>
        </p:txBody>
      </p:sp>
    </p:spTree>
    <p:extLst>
      <p:ext uri="{BB962C8B-B14F-4D97-AF65-F5344CB8AC3E}">
        <p14:creationId xmlns:p14="http://schemas.microsoft.com/office/powerpoint/2010/main" val="20806342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659AA9-C29B-D6FD-E635-BA195AE0BB43}"/>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D0BA994-DB7B-25A4-67DD-0E3DC5E1161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9C90518-6F9B-EB0A-382D-333C766B543A}"/>
              </a:ext>
            </a:extLst>
          </p:cNvPr>
          <p:cNvSpPr>
            <a:spLocks noGrp="1"/>
          </p:cNvSpPr>
          <p:nvPr>
            <p:ph type="dt" sz="half" idx="10"/>
          </p:nvPr>
        </p:nvSpPr>
        <p:spPr/>
        <p:txBody>
          <a:bodyPr/>
          <a:lstStyle/>
          <a:p>
            <a:fld id="{D725CD2F-03EF-4247-B5D1-65186EA51531}" type="datetimeFigureOut">
              <a:rPr lang="en-US" smtClean="0"/>
              <a:t>12/18/2025</a:t>
            </a:fld>
            <a:endParaRPr lang="en-US"/>
          </a:p>
        </p:txBody>
      </p:sp>
      <p:sp>
        <p:nvSpPr>
          <p:cNvPr id="5" name="Footer Placeholder 4">
            <a:extLst>
              <a:ext uri="{FF2B5EF4-FFF2-40B4-BE49-F238E27FC236}">
                <a16:creationId xmlns:a16="http://schemas.microsoft.com/office/drawing/2014/main" id="{7DF937DD-A320-B676-082A-035911CA6C2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18A240F-266A-B8F6-0AE3-ACC4435C9523}"/>
              </a:ext>
            </a:extLst>
          </p:cNvPr>
          <p:cNvSpPr>
            <a:spLocks noGrp="1"/>
          </p:cNvSpPr>
          <p:nvPr>
            <p:ph type="sldNum" sz="quarter" idx="12"/>
          </p:nvPr>
        </p:nvSpPr>
        <p:spPr/>
        <p:txBody>
          <a:bodyPr/>
          <a:lstStyle/>
          <a:p>
            <a:fld id="{45C1880B-C545-4A29-AAF2-0CCE44C494AA}" type="slidenum">
              <a:rPr lang="en-US" smtClean="0"/>
              <a:t>‹#›</a:t>
            </a:fld>
            <a:endParaRPr lang="en-US"/>
          </a:p>
        </p:txBody>
      </p:sp>
    </p:spTree>
    <p:extLst>
      <p:ext uri="{BB962C8B-B14F-4D97-AF65-F5344CB8AC3E}">
        <p14:creationId xmlns:p14="http://schemas.microsoft.com/office/powerpoint/2010/main" val="9329644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970290E-188D-82E5-8EF5-7F886F38222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23A93ED-B12D-FA19-64C6-13447D15886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F0A229A-74EA-CCB7-4F28-39841027E9D6}"/>
              </a:ext>
            </a:extLst>
          </p:cNvPr>
          <p:cNvSpPr>
            <a:spLocks noGrp="1"/>
          </p:cNvSpPr>
          <p:nvPr>
            <p:ph type="dt" sz="half" idx="10"/>
          </p:nvPr>
        </p:nvSpPr>
        <p:spPr/>
        <p:txBody>
          <a:bodyPr/>
          <a:lstStyle/>
          <a:p>
            <a:fld id="{D725CD2F-03EF-4247-B5D1-65186EA51531}" type="datetimeFigureOut">
              <a:rPr lang="en-US" smtClean="0"/>
              <a:t>12/18/2025</a:t>
            </a:fld>
            <a:endParaRPr lang="en-US"/>
          </a:p>
        </p:txBody>
      </p:sp>
      <p:sp>
        <p:nvSpPr>
          <p:cNvPr id="5" name="Footer Placeholder 4">
            <a:extLst>
              <a:ext uri="{FF2B5EF4-FFF2-40B4-BE49-F238E27FC236}">
                <a16:creationId xmlns:a16="http://schemas.microsoft.com/office/drawing/2014/main" id="{C1D2CC58-A8C7-2E3C-342C-E9FD37F5276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64C26CD-5333-137C-118D-4237C0CB1A12}"/>
              </a:ext>
            </a:extLst>
          </p:cNvPr>
          <p:cNvSpPr>
            <a:spLocks noGrp="1"/>
          </p:cNvSpPr>
          <p:nvPr>
            <p:ph type="sldNum" sz="quarter" idx="12"/>
          </p:nvPr>
        </p:nvSpPr>
        <p:spPr/>
        <p:txBody>
          <a:bodyPr/>
          <a:lstStyle/>
          <a:p>
            <a:fld id="{45C1880B-C545-4A29-AAF2-0CCE44C494AA}" type="slidenum">
              <a:rPr lang="en-US" smtClean="0"/>
              <a:t>‹#›</a:t>
            </a:fld>
            <a:endParaRPr lang="en-US"/>
          </a:p>
        </p:txBody>
      </p:sp>
    </p:spTree>
    <p:extLst>
      <p:ext uri="{BB962C8B-B14F-4D97-AF65-F5344CB8AC3E}">
        <p14:creationId xmlns:p14="http://schemas.microsoft.com/office/powerpoint/2010/main" val="39153173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448F6C-52C5-CA63-D0F0-B7FD0950D93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563F8FA-7F7D-CD1F-7C4D-FE600C57D96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28EDAEA-2C77-2692-2EDC-9F2BDA99D079}"/>
              </a:ext>
            </a:extLst>
          </p:cNvPr>
          <p:cNvSpPr>
            <a:spLocks noGrp="1"/>
          </p:cNvSpPr>
          <p:nvPr>
            <p:ph type="dt" sz="half" idx="10"/>
          </p:nvPr>
        </p:nvSpPr>
        <p:spPr/>
        <p:txBody>
          <a:bodyPr/>
          <a:lstStyle/>
          <a:p>
            <a:fld id="{D725CD2F-03EF-4247-B5D1-65186EA51531}" type="datetimeFigureOut">
              <a:rPr lang="en-US" smtClean="0"/>
              <a:t>12/18/2025</a:t>
            </a:fld>
            <a:endParaRPr lang="en-US"/>
          </a:p>
        </p:txBody>
      </p:sp>
      <p:sp>
        <p:nvSpPr>
          <p:cNvPr id="5" name="Footer Placeholder 4">
            <a:extLst>
              <a:ext uri="{FF2B5EF4-FFF2-40B4-BE49-F238E27FC236}">
                <a16:creationId xmlns:a16="http://schemas.microsoft.com/office/drawing/2014/main" id="{7D4309BC-1CC2-0F6A-0B51-331D8DE7379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F54AE12-6913-9442-A380-A78FB10A90DC}"/>
              </a:ext>
            </a:extLst>
          </p:cNvPr>
          <p:cNvSpPr>
            <a:spLocks noGrp="1"/>
          </p:cNvSpPr>
          <p:nvPr>
            <p:ph type="sldNum" sz="quarter" idx="12"/>
          </p:nvPr>
        </p:nvSpPr>
        <p:spPr/>
        <p:txBody>
          <a:bodyPr/>
          <a:lstStyle/>
          <a:p>
            <a:fld id="{45C1880B-C545-4A29-AAF2-0CCE44C494AA}" type="slidenum">
              <a:rPr lang="en-US" smtClean="0"/>
              <a:t>‹#›</a:t>
            </a:fld>
            <a:endParaRPr lang="en-US"/>
          </a:p>
        </p:txBody>
      </p:sp>
    </p:spTree>
    <p:extLst>
      <p:ext uri="{BB962C8B-B14F-4D97-AF65-F5344CB8AC3E}">
        <p14:creationId xmlns:p14="http://schemas.microsoft.com/office/powerpoint/2010/main" val="25404799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737138-876A-C2D6-2DC7-1103E70DD81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AE8A35DD-1886-B497-2DCE-D7A367CFA6D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D4B57D3-0CC5-88A5-CB14-F6A35E1FBCD3}"/>
              </a:ext>
            </a:extLst>
          </p:cNvPr>
          <p:cNvSpPr>
            <a:spLocks noGrp="1"/>
          </p:cNvSpPr>
          <p:nvPr>
            <p:ph type="dt" sz="half" idx="10"/>
          </p:nvPr>
        </p:nvSpPr>
        <p:spPr/>
        <p:txBody>
          <a:bodyPr/>
          <a:lstStyle/>
          <a:p>
            <a:fld id="{D725CD2F-03EF-4247-B5D1-65186EA51531}" type="datetimeFigureOut">
              <a:rPr lang="en-US" smtClean="0"/>
              <a:t>12/18/2025</a:t>
            </a:fld>
            <a:endParaRPr lang="en-US"/>
          </a:p>
        </p:txBody>
      </p:sp>
      <p:sp>
        <p:nvSpPr>
          <p:cNvPr id="5" name="Footer Placeholder 4">
            <a:extLst>
              <a:ext uri="{FF2B5EF4-FFF2-40B4-BE49-F238E27FC236}">
                <a16:creationId xmlns:a16="http://schemas.microsoft.com/office/drawing/2014/main" id="{259BC576-7C51-6FA0-3492-4F3A50AC453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FDB9C4A-11CD-A352-67C6-16BCD250B09D}"/>
              </a:ext>
            </a:extLst>
          </p:cNvPr>
          <p:cNvSpPr>
            <a:spLocks noGrp="1"/>
          </p:cNvSpPr>
          <p:nvPr>
            <p:ph type="sldNum" sz="quarter" idx="12"/>
          </p:nvPr>
        </p:nvSpPr>
        <p:spPr/>
        <p:txBody>
          <a:bodyPr/>
          <a:lstStyle/>
          <a:p>
            <a:fld id="{45C1880B-C545-4A29-AAF2-0CCE44C494AA}" type="slidenum">
              <a:rPr lang="en-US" smtClean="0"/>
              <a:t>‹#›</a:t>
            </a:fld>
            <a:endParaRPr lang="en-US"/>
          </a:p>
        </p:txBody>
      </p:sp>
    </p:spTree>
    <p:extLst>
      <p:ext uri="{BB962C8B-B14F-4D97-AF65-F5344CB8AC3E}">
        <p14:creationId xmlns:p14="http://schemas.microsoft.com/office/powerpoint/2010/main" val="13848828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0F35A2-53FA-CABC-939D-1E445113038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6335EBC-A69D-08BA-2D1F-4B70A843442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45E08ADE-452B-D95B-7096-8A8D9F990BD4}"/>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9044F73-6187-8317-91CE-63806165393D}"/>
              </a:ext>
            </a:extLst>
          </p:cNvPr>
          <p:cNvSpPr>
            <a:spLocks noGrp="1"/>
          </p:cNvSpPr>
          <p:nvPr>
            <p:ph type="dt" sz="half" idx="10"/>
          </p:nvPr>
        </p:nvSpPr>
        <p:spPr/>
        <p:txBody>
          <a:bodyPr/>
          <a:lstStyle/>
          <a:p>
            <a:fld id="{D725CD2F-03EF-4247-B5D1-65186EA51531}" type="datetimeFigureOut">
              <a:rPr lang="en-US" smtClean="0"/>
              <a:t>12/18/2025</a:t>
            </a:fld>
            <a:endParaRPr lang="en-US"/>
          </a:p>
        </p:txBody>
      </p:sp>
      <p:sp>
        <p:nvSpPr>
          <p:cNvPr id="6" name="Footer Placeholder 5">
            <a:extLst>
              <a:ext uri="{FF2B5EF4-FFF2-40B4-BE49-F238E27FC236}">
                <a16:creationId xmlns:a16="http://schemas.microsoft.com/office/drawing/2014/main" id="{AAD875D9-51BA-F9C8-96E5-89F83FECE6A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8557567-56CE-BE98-142C-166C2EE5D4B6}"/>
              </a:ext>
            </a:extLst>
          </p:cNvPr>
          <p:cNvSpPr>
            <a:spLocks noGrp="1"/>
          </p:cNvSpPr>
          <p:nvPr>
            <p:ph type="sldNum" sz="quarter" idx="12"/>
          </p:nvPr>
        </p:nvSpPr>
        <p:spPr/>
        <p:txBody>
          <a:bodyPr/>
          <a:lstStyle/>
          <a:p>
            <a:fld id="{45C1880B-C545-4A29-AAF2-0CCE44C494AA}" type="slidenum">
              <a:rPr lang="en-US" smtClean="0"/>
              <a:t>‹#›</a:t>
            </a:fld>
            <a:endParaRPr lang="en-US"/>
          </a:p>
        </p:txBody>
      </p:sp>
    </p:spTree>
    <p:extLst>
      <p:ext uri="{BB962C8B-B14F-4D97-AF65-F5344CB8AC3E}">
        <p14:creationId xmlns:p14="http://schemas.microsoft.com/office/powerpoint/2010/main" val="13179576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3DC392-193B-1222-CC8B-C0773B51B88C}"/>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0BE310B-4608-59CE-5258-8D6FCDF9571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8B12712-2F45-39E2-496D-61453CDED71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23894136-20E8-5C35-70C9-5547CC46280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41ADBAF-A0D2-0E09-B9CD-4CF95FD93CB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0498198F-057A-A359-7093-8F7611CC1E7D}"/>
              </a:ext>
            </a:extLst>
          </p:cNvPr>
          <p:cNvSpPr>
            <a:spLocks noGrp="1"/>
          </p:cNvSpPr>
          <p:nvPr>
            <p:ph type="dt" sz="half" idx="10"/>
          </p:nvPr>
        </p:nvSpPr>
        <p:spPr/>
        <p:txBody>
          <a:bodyPr/>
          <a:lstStyle/>
          <a:p>
            <a:fld id="{D725CD2F-03EF-4247-B5D1-65186EA51531}" type="datetimeFigureOut">
              <a:rPr lang="en-US" smtClean="0"/>
              <a:t>12/18/2025</a:t>
            </a:fld>
            <a:endParaRPr lang="en-US"/>
          </a:p>
        </p:txBody>
      </p:sp>
      <p:sp>
        <p:nvSpPr>
          <p:cNvPr id="8" name="Footer Placeholder 7">
            <a:extLst>
              <a:ext uri="{FF2B5EF4-FFF2-40B4-BE49-F238E27FC236}">
                <a16:creationId xmlns:a16="http://schemas.microsoft.com/office/drawing/2014/main" id="{56B421E8-D5FF-4FED-5F5B-DAA74BA78775}"/>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EA59FECF-F14F-A903-356F-F8FB25483FEE}"/>
              </a:ext>
            </a:extLst>
          </p:cNvPr>
          <p:cNvSpPr>
            <a:spLocks noGrp="1"/>
          </p:cNvSpPr>
          <p:nvPr>
            <p:ph type="sldNum" sz="quarter" idx="12"/>
          </p:nvPr>
        </p:nvSpPr>
        <p:spPr/>
        <p:txBody>
          <a:bodyPr/>
          <a:lstStyle/>
          <a:p>
            <a:fld id="{45C1880B-C545-4A29-AAF2-0CCE44C494AA}" type="slidenum">
              <a:rPr lang="en-US" smtClean="0"/>
              <a:t>‹#›</a:t>
            </a:fld>
            <a:endParaRPr lang="en-US"/>
          </a:p>
        </p:txBody>
      </p:sp>
    </p:spTree>
    <p:extLst>
      <p:ext uri="{BB962C8B-B14F-4D97-AF65-F5344CB8AC3E}">
        <p14:creationId xmlns:p14="http://schemas.microsoft.com/office/powerpoint/2010/main" val="42282848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9963F2-D64E-33C6-F4CD-64E00924E50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6458840-F127-65EC-E58C-F64324C19E54}"/>
              </a:ext>
            </a:extLst>
          </p:cNvPr>
          <p:cNvSpPr>
            <a:spLocks noGrp="1"/>
          </p:cNvSpPr>
          <p:nvPr>
            <p:ph type="dt" sz="half" idx="10"/>
          </p:nvPr>
        </p:nvSpPr>
        <p:spPr/>
        <p:txBody>
          <a:bodyPr/>
          <a:lstStyle/>
          <a:p>
            <a:fld id="{D725CD2F-03EF-4247-B5D1-65186EA51531}" type="datetimeFigureOut">
              <a:rPr lang="en-US" smtClean="0"/>
              <a:t>12/18/2025</a:t>
            </a:fld>
            <a:endParaRPr lang="en-US"/>
          </a:p>
        </p:txBody>
      </p:sp>
      <p:sp>
        <p:nvSpPr>
          <p:cNvPr id="4" name="Footer Placeholder 3">
            <a:extLst>
              <a:ext uri="{FF2B5EF4-FFF2-40B4-BE49-F238E27FC236}">
                <a16:creationId xmlns:a16="http://schemas.microsoft.com/office/drawing/2014/main" id="{23E14058-9F14-DDF0-EDC2-507005B093E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54185356-EE03-2A65-7922-7727B3379A55}"/>
              </a:ext>
            </a:extLst>
          </p:cNvPr>
          <p:cNvSpPr>
            <a:spLocks noGrp="1"/>
          </p:cNvSpPr>
          <p:nvPr>
            <p:ph type="sldNum" sz="quarter" idx="12"/>
          </p:nvPr>
        </p:nvSpPr>
        <p:spPr/>
        <p:txBody>
          <a:bodyPr/>
          <a:lstStyle/>
          <a:p>
            <a:fld id="{45C1880B-C545-4A29-AAF2-0CCE44C494AA}" type="slidenum">
              <a:rPr lang="en-US" smtClean="0"/>
              <a:t>‹#›</a:t>
            </a:fld>
            <a:endParaRPr lang="en-US"/>
          </a:p>
        </p:txBody>
      </p:sp>
    </p:spTree>
    <p:extLst>
      <p:ext uri="{BB962C8B-B14F-4D97-AF65-F5344CB8AC3E}">
        <p14:creationId xmlns:p14="http://schemas.microsoft.com/office/powerpoint/2010/main" val="1829805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FF477AC-7BF0-A51C-7AE9-814D292009F4}"/>
              </a:ext>
            </a:extLst>
          </p:cNvPr>
          <p:cNvSpPr>
            <a:spLocks noGrp="1"/>
          </p:cNvSpPr>
          <p:nvPr>
            <p:ph type="dt" sz="half" idx="10"/>
          </p:nvPr>
        </p:nvSpPr>
        <p:spPr/>
        <p:txBody>
          <a:bodyPr/>
          <a:lstStyle/>
          <a:p>
            <a:fld id="{D725CD2F-03EF-4247-B5D1-65186EA51531}" type="datetimeFigureOut">
              <a:rPr lang="en-US" smtClean="0"/>
              <a:t>12/18/2025</a:t>
            </a:fld>
            <a:endParaRPr lang="en-US"/>
          </a:p>
        </p:txBody>
      </p:sp>
      <p:sp>
        <p:nvSpPr>
          <p:cNvPr id="3" name="Footer Placeholder 2">
            <a:extLst>
              <a:ext uri="{FF2B5EF4-FFF2-40B4-BE49-F238E27FC236}">
                <a16:creationId xmlns:a16="http://schemas.microsoft.com/office/drawing/2014/main" id="{675CC527-E76A-8906-0E80-7FD955143843}"/>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B6F8F972-F060-9BA7-DC8F-D3F3C7E5A1EF}"/>
              </a:ext>
            </a:extLst>
          </p:cNvPr>
          <p:cNvSpPr>
            <a:spLocks noGrp="1"/>
          </p:cNvSpPr>
          <p:nvPr>
            <p:ph type="sldNum" sz="quarter" idx="12"/>
          </p:nvPr>
        </p:nvSpPr>
        <p:spPr/>
        <p:txBody>
          <a:bodyPr/>
          <a:lstStyle/>
          <a:p>
            <a:fld id="{45C1880B-C545-4A29-AAF2-0CCE44C494AA}" type="slidenum">
              <a:rPr lang="en-US" smtClean="0"/>
              <a:t>‹#›</a:t>
            </a:fld>
            <a:endParaRPr lang="en-US"/>
          </a:p>
        </p:txBody>
      </p:sp>
    </p:spTree>
    <p:extLst>
      <p:ext uri="{BB962C8B-B14F-4D97-AF65-F5344CB8AC3E}">
        <p14:creationId xmlns:p14="http://schemas.microsoft.com/office/powerpoint/2010/main" val="21763365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E17EC8-67A5-B9B7-F387-B0F4C53C643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B26B1EAE-F479-D72C-32D0-9E4263BC23A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E33B2CB4-944E-F455-FB33-5D09239E70B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4637413-9B22-7663-899C-B9F11CE6B8DD}"/>
              </a:ext>
            </a:extLst>
          </p:cNvPr>
          <p:cNvSpPr>
            <a:spLocks noGrp="1"/>
          </p:cNvSpPr>
          <p:nvPr>
            <p:ph type="dt" sz="half" idx="10"/>
          </p:nvPr>
        </p:nvSpPr>
        <p:spPr/>
        <p:txBody>
          <a:bodyPr/>
          <a:lstStyle/>
          <a:p>
            <a:fld id="{D725CD2F-03EF-4247-B5D1-65186EA51531}" type="datetimeFigureOut">
              <a:rPr lang="en-US" smtClean="0"/>
              <a:t>12/18/2025</a:t>
            </a:fld>
            <a:endParaRPr lang="en-US"/>
          </a:p>
        </p:txBody>
      </p:sp>
      <p:sp>
        <p:nvSpPr>
          <p:cNvPr id="6" name="Footer Placeholder 5">
            <a:extLst>
              <a:ext uri="{FF2B5EF4-FFF2-40B4-BE49-F238E27FC236}">
                <a16:creationId xmlns:a16="http://schemas.microsoft.com/office/drawing/2014/main" id="{DF1DD54E-17C3-5ACB-72F9-133107ED675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731EA0D-0BE7-2117-9FC8-A1276A8E221F}"/>
              </a:ext>
            </a:extLst>
          </p:cNvPr>
          <p:cNvSpPr>
            <a:spLocks noGrp="1"/>
          </p:cNvSpPr>
          <p:nvPr>
            <p:ph type="sldNum" sz="quarter" idx="12"/>
          </p:nvPr>
        </p:nvSpPr>
        <p:spPr/>
        <p:txBody>
          <a:bodyPr/>
          <a:lstStyle/>
          <a:p>
            <a:fld id="{45C1880B-C545-4A29-AAF2-0CCE44C494AA}" type="slidenum">
              <a:rPr lang="en-US" smtClean="0"/>
              <a:t>‹#›</a:t>
            </a:fld>
            <a:endParaRPr lang="en-US"/>
          </a:p>
        </p:txBody>
      </p:sp>
    </p:spTree>
    <p:extLst>
      <p:ext uri="{BB962C8B-B14F-4D97-AF65-F5344CB8AC3E}">
        <p14:creationId xmlns:p14="http://schemas.microsoft.com/office/powerpoint/2010/main" val="16556659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857A42-76B6-615B-6914-86F498D891D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53B1068-DB39-A9E1-31C0-7EBE4333AF2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1309CC2D-83BD-F62F-5610-E5B3F39C5EB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168A041-F2C2-0B91-FE3F-B7D723218B26}"/>
              </a:ext>
            </a:extLst>
          </p:cNvPr>
          <p:cNvSpPr>
            <a:spLocks noGrp="1"/>
          </p:cNvSpPr>
          <p:nvPr>
            <p:ph type="dt" sz="half" idx="10"/>
          </p:nvPr>
        </p:nvSpPr>
        <p:spPr/>
        <p:txBody>
          <a:bodyPr/>
          <a:lstStyle/>
          <a:p>
            <a:fld id="{D725CD2F-03EF-4247-B5D1-65186EA51531}" type="datetimeFigureOut">
              <a:rPr lang="en-US" smtClean="0"/>
              <a:t>12/18/2025</a:t>
            </a:fld>
            <a:endParaRPr lang="en-US"/>
          </a:p>
        </p:txBody>
      </p:sp>
      <p:sp>
        <p:nvSpPr>
          <p:cNvPr id="6" name="Footer Placeholder 5">
            <a:extLst>
              <a:ext uri="{FF2B5EF4-FFF2-40B4-BE49-F238E27FC236}">
                <a16:creationId xmlns:a16="http://schemas.microsoft.com/office/drawing/2014/main" id="{FDCD9D8E-B3D5-036B-CD96-3C75D0F21A0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50873D7-F39F-B7BD-AB4A-ECE7BE6354D8}"/>
              </a:ext>
            </a:extLst>
          </p:cNvPr>
          <p:cNvSpPr>
            <a:spLocks noGrp="1"/>
          </p:cNvSpPr>
          <p:nvPr>
            <p:ph type="sldNum" sz="quarter" idx="12"/>
          </p:nvPr>
        </p:nvSpPr>
        <p:spPr/>
        <p:txBody>
          <a:bodyPr/>
          <a:lstStyle/>
          <a:p>
            <a:fld id="{45C1880B-C545-4A29-AAF2-0CCE44C494AA}" type="slidenum">
              <a:rPr lang="en-US" smtClean="0"/>
              <a:t>‹#›</a:t>
            </a:fld>
            <a:endParaRPr lang="en-US"/>
          </a:p>
        </p:txBody>
      </p:sp>
    </p:spTree>
    <p:extLst>
      <p:ext uri="{BB962C8B-B14F-4D97-AF65-F5344CB8AC3E}">
        <p14:creationId xmlns:p14="http://schemas.microsoft.com/office/powerpoint/2010/main" val="21821529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6CA9FA6-173F-1125-09DE-B45A6178332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E1451CCC-6F1A-9611-CD74-27D3472FE9B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C247A9A-BCDB-F237-0DDF-3C975A4285A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725CD2F-03EF-4247-B5D1-65186EA51531}" type="datetimeFigureOut">
              <a:rPr lang="en-US" smtClean="0"/>
              <a:t>12/18/2025</a:t>
            </a:fld>
            <a:endParaRPr lang="en-US"/>
          </a:p>
        </p:txBody>
      </p:sp>
      <p:sp>
        <p:nvSpPr>
          <p:cNvPr id="5" name="Footer Placeholder 4">
            <a:extLst>
              <a:ext uri="{FF2B5EF4-FFF2-40B4-BE49-F238E27FC236}">
                <a16:creationId xmlns:a16="http://schemas.microsoft.com/office/drawing/2014/main" id="{2D286079-6E96-843C-341E-35F4DD9BBBC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8D663671-FE54-2344-DE9B-7C545F27BD8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5C1880B-C545-4A29-AAF2-0CCE44C494AA}" type="slidenum">
              <a:rPr lang="en-US" smtClean="0"/>
              <a:t>‹#›</a:t>
            </a:fld>
            <a:endParaRPr lang="en-US"/>
          </a:p>
        </p:txBody>
      </p:sp>
    </p:spTree>
    <p:extLst>
      <p:ext uri="{BB962C8B-B14F-4D97-AF65-F5344CB8AC3E}">
        <p14:creationId xmlns:p14="http://schemas.microsoft.com/office/powerpoint/2010/main" val="249484348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1">
            <a:extLst>
              <a:ext uri="{FF2B5EF4-FFF2-40B4-BE49-F238E27FC236}">
                <a16:creationId xmlns:a16="http://schemas.microsoft.com/office/drawing/2014/main" id="{899743BC-4113-434D-F03E-CC8894182A1E}"/>
              </a:ext>
            </a:extLst>
          </p:cNvPr>
          <p:cNvSpPr txBox="1">
            <a:spLocks noChangeArrowheads="1"/>
          </p:cNvSpPr>
          <p:nvPr/>
        </p:nvSpPr>
        <p:spPr bwMode="auto">
          <a:xfrm flipH="1">
            <a:off x="658760" y="785699"/>
            <a:ext cx="11031793" cy="2547436"/>
          </a:xfrm>
          <a:prstGeom prst="rect">
            <a:avLst/>
          </a:prstGeom>
          <a:solidFill>
            <a:srgbClr val="FFFFFF"/>
          </a:solidFill>
          <a:ln w="28575">
            <a:solidFill>
              <a:srgbClr val="000000"/>
            </a:solidFill>
            <a:miter lim="800000"/>
            <a:headEnd/>
            <a:tailEnd/>
          </a:ln>
        </p:spPr>
        <p:txBody>
          <a:bodyPr rot="0" vert="horz" wrap="square" lIns="91440" tIns="45720" rIns="91440" bIns="45720" anchor="t" anchorCtr="0" upright="1">
            <a:noAutofit/>
          </a:bodyPr>
          <a:lstStyle/>
          <a:p>
            <a:pPr marL="0" marR="0">
              <a:lnSpc>
                <a:spcPct val="115000"/>
              </a:lnSpc>
              <a:spcAft>
                <a:spcPts val="800"/>
              </a:spcAft>
              <a:buNone/>
            </a:pPr>
            <a:r>
              <a:rPr lang="en-US" sz="1200" kern="100">
                <a:effectLst/>
                <a:latin typeface="Calibri" panose="020F0502020204030204" pitchFamily="34" charset="0"/>
                <a:ea typeface="Calibri" panose="020F0502020204030204" pitchFamily="34" charset="0"/>
                <a:cs typeface="Arial" panose="020B0604020202020204" pitchFamily="34" charset="0"/>
              </a:rPr>
              <a:t> </a:t>
            </a:r>
          </a:p>
        </p:txBody>
      </p:sp>
      <p:sp>
        <p:nvSpPr>
          <p:cNvPr id="4" name="Text Box 7">
            <a:extLst>
              <a:ext uri="{FF2B5EF4-FFF2-40B4-BE49-F238E27FC236}">
                <a16:creationId xmlns:a16="http://schemas.microsoft.com/office/drawing/2014/main" id="{53B0F738-32DC-68FB-926D-8C96D16693C3}"/>
              </a:ext>
            </a:extLst>
          </p:cNvPr>
          <p:cNvSpPr txBox="1">
            <a:spLocks noChangeArrowheads="1"/>
          </p:cNvSpPr>
          <p:nvPr/>
        </p:nvSpPr>
        <p:spPr bwMode="auto">
          <a:xfrm>
            <a:off x="829842" y="1140541"/>
            <a:ext cx="3614339" cy="1858297"/>
          </a:xfrm>
          <a:prstGeom prst="rect">
            <a:avLst/>
          </a:prstGeom>
          <a:solidFill>
            <a:srgbClr val="FFFFFF"/>
          </a:solidFill>
          <a:ln>
            <a:noFill/>
          </a:ln>
        </p:spPr>
        <p:txBody>
          <a:bodyPr rot="0" vert="horz" wrap="square" lIns="91440" tIns="45720" rIns="91440" bIns="45720" anchor="t" anchorCtr="0" upright="1">
            <a:noAutofit/>
          </a:bodyPr>
          <a:lstStyle/>
          <a:p>
            <a:pPr algn="r" rtl="1">
              <a:lnSpc>
                <a:spcPct val="115000"/>
              </a:lnSpc>
              <a:spcAft>
                <a:spcPts val="800"/>
              </a:spcAft>
            </a:pPr>
            <a:r>
              <a:rPr lang="ar-IQ" sz="1100" b="1" kern="100" dirty="0">
                <a:effectLst/>
                <a:latin typeface="Calibri" panose="020F0502020204030204" pitchFamily="34" charset="0"/>
                <a:ea typeface="Calibri" panose="020F0502020204030204" pitchFamily="34" charset="0"/>
                <a:cs typeface="Arial" panose="020B0604020202020204" pitchFamily="34" charset="0"/>
              </a:rPr>
              <a:t>عنوان المحاضرة:</a:t>
            </a:r>
            <a:r>
              <a:rPr lang="en-US" sz="1100" b="1" i="1" kern="100" dirty="0">
                <a:effectLst/>
                <a:latin typeface="Calibri" panose="020F0502020204030204" pitchFamily="34" charset="0"/>
                <a:ea typeface="Calibri" panose="020F0502020204030204" pitchFamily="34" charset="0"/>
                <a:cs typeface="Arial" panose="020B0604020202020204" pitchFamily="34" charset="0"/>
              </a:rPr>
              <a:t> </a:t>
            </a:r>
            <a:r>
              <a:rPr lang="ar-SA" dirty="0"/>
              <a:t>النظرية الوظيفية</a:t>
            </a:r>
            <a:endParaRPr lang="ar-IQ" sz="1100" dirty="0"/>
          </a:p>
          <a:p>
            <a:pPr algn="r" rtl="1">
              <a:lnSpc>
                <a:spcPct val="115000"/>
              </a:lnSpc>
              <a:spcAft>
                <a:spcPts val="800"/>
              </a:spcAft>
            </a:pPr>
            <a:r>
              <a:rPr lang="ar-IQ" sz="1400" dirty="0"/>
              <a:t> </a:t>
            </a:r>
            <a:r>
              <a:rPr lang="ar-IQ" sz="1100" b="1" kern="100" dirty="0">
                <a:effectLst/>
                <a:latin typeface="Calibri" panose="020F0502020204030204" pitchFamily="34" charset="0"/>
                <a:ea typeface="Calibri" panose="020F0502020204030204" pitchFamily="34" charset="0"/>
                <a:cs typeface="Arial" panose="020B0604020202020204" pitchFamily="34" charset="0"/>
              </a:rPr>
              <a:t>المادة الدراسية: </a:t>
            </a:r>
            <a:r>
              <a:rPr lang="ar-SA" sz="1400" dirty="0"/>
              <a:t>النظريات الاجتماعية المتقدمة </a:t>
            </a:r>
            <a:endParaRPr lang="en-US" sz="1600" kern="100" dirty="0">
              <a:effectLst/>
              <a:latin typeface="Calibri" panose="020F0502020204030204" pitchFamily="34" charset="0"/>
              <a:ea typeface="Calibri" panose="020F0502020204030204" pitchFamily="34" charset="0"/>
              <a:cs typeface="Arial" panose="020B0604020202020204" pitchFamily="34" charset="0"/>
            </a:endParaRPr>
          </a:p>
          <a:p>
            <a:pPr algn="r" rtl="1">
              <a:lnSpc>
                <a:spcPct val="115000"/>
              </a:lnSpc>
              <a:spcAft>
                <a:spcPts val="800"/>
              </a:spcAft>
            </a:pPr>
            <a:r>
              <a:rPr lang="ar-IQ" sz="1100" b="1" kern="100" dirty="0">
                <a:effectLst/>
                <a:latin typeface="Calibri" panose="020F0502020204030204" pitchFamily="34" charset="0"/>
                <a:ea typeface="Calibri" panose="020F0502020204030204" pitchFamily="34" charset="0"/>
                <a:cs typeface="Arial" panose="020B0604020202020204" pitchFamily="34" charset="0"/>
              </a:rPr>
              <a:t>المرحلة الدراسية: </a:t>
            </a:r>
            <a:r>
              <a:rPr lang="ar-IQ" sz="1600" dirty="0"/>
              <a:t>دراسات عليا </a:t>
            </a:r>
            <a:endParaRPr lang="ar-IQ" dirty="0"/>
          </a:p>
          <a:p>
            <a:pPr algn="r" rtl="1">
              <a:lnSpc>
                <a:spcPct val="115000"/>
              </a:lnSpc>
              <a:spcAft>
                <a:spcPts val="800"/>
              </a:spcAft>
            </a:pPr>
            <a:r>
              <a:rPr lang="ar-IQ" sz="1100" b="1" kern="100" dirty="0">
                <a:effectLst/>
                <a:latin typeface="Calibri" panose="020F0502020204030204" pitchFamily="34" charset="0"/>
                <a:ea typeface="Calibri" panose="020F0502020204030204" pitchFamily="34" charset="0"/>
                <a:cs typeface="Arial" panose="020B0604020202020204" pitchFamily="34" charset="0"/>
              </a:rPr>
              <a:t>مدرس المادة: </a:t>
            </a:r>
            <a:r>
              <a:rPr lang="ar-IQ" sz="1400" dirty="0"/>
              <a:t>أ.د. شفيق ابراهيم صالح الجبوري. </a:t>
            </a:r>
            <a:endParaRPr lang="ar-IQ" dirty="0"/>
          </a:p>
          <a:p>
            <a:pPr algn="r" rtl="1">
              <a:lnSpc>
                <a:spcPct val="115000"/>
              </a:lnSpc>
              <a:spcAft>
                <a:spcPts val="800"/>
              </a:spcAft>
            </a:pPr>
            <a:r>
              <a:rPr lang="ar-IQ" sz="1100" b="1" kern="100" dirty="0">
                <a:effectLst/>
                <a:latin typeface="Calibri" panose="020F0502020204030204" pitchFamily="34" charset="0"/>
                <a:ea typeface="Calibri" panose="020F0502020204030204" pitchFamily="34" charset="0"/>
                <a:cs typeface="Arial" panose="020B0604020202020204" pitchFamily="34" charset="0"/>
              </a:rPr>
              <a:t>العام الدراسي: 2024-2025</a:t>
            </a:r>
            <a:endParaRPr lang="en-US" sz="1600" kern="1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6" name="Text Box 5">
            <a:extLst>
              <a:ext uri="{FF2B5EF4-FFF2-40B4-BE49-F238E27FC236}">
                <a16:creationId xmlns:a16="http://schemas.microsoft.com/office/drawing/2014/main" id="{96977988-5E97-BDDC-3CA6-0A7435327C59}"/>
              </a:ext>
            </a:extLst>
          </p:cNvPr>
          <p:cNvSpPr txBox="1">
            <a:spLocks noChangeArrowheads="1"/>
          </p:cNvSpPr>
          <p:nvPr/>
        </p:nvSpPr>
        <p:spPr bwMode="auto">
          <a:xfrm>
            <a:off x="7165750" y="1012722"/>
            <a:ext cx="4196408" cy="1759975"/>
          </a:xfrm>
          <a:prstGeom prst="rect">
            <a:avLst/>
          </a:prstGeom>
          <a:solidFill>
            <a:srgbClr val="FFFFFF"/>
          </a:solidFill>
          <a:ln>
            <a:noFill/>
          </a:ln>
        </p:spPr>
        <p:txBody>
          <a:bodyPr rot="0" vert="horz" wrap="square" lIns="91440" tIns="45720" rIns="91440" bIns="45720" anchor="t" anchorCtr="0" upright="1">
            <a:noAutofit/>
          </a:bodyPr>
          <a:lstStyle/>
          <a:p>
            <a:pPr marL="0" marR="0" algn="r" rtl="1">
              <a:lnSpc>
                <a:spcPct val="150000"/>
              </a:lnSpc>
              <a:spcAft>
                <a:spcPts val="800"/>
              </a:spcAft>
              <a:buNone/>
            </a:pPr>
            <a:r>
              <a:rPr lang="ar-IQ" sz="2400" b="1" kern="100" dirty="0">
                <a:effectLst/>
                <a:latin typeface="Calibri" panose="020F0502020204030204" pitchFamily="34" charset="0"/>
                <a:ea typeface="Calibri" panose="020F0502020204030204" pitchFamily="34" charset="0"/>
                <a:cs typeface="Arial" panose="020B0604020202020204" pitchFamily="34" charset="0"/>
              </a:rPr>
              <a:t>جامعة الموصل</a:t>
            </a:r>
            <a:endParaRPr lang="en-US" sz="2000" kern="100" dirty="0">
              <a:effectLst/>
              <a:latin typeface="Calibri" panose="020F0502020204030204" pitchFamily="34" charset="0"/>
              <a:ea typeface="Calibri" panose="020F0502020204030204" pitchFamily="34" charset="0"/>
              <a:cs typeface="Arial" panose="020B0604020202020204" pitchFamily="34" charset="0"/>
            </a:endParaRPr>
          </a:p>
          <a:p>
            <a:pPr marL="0" marR="0" algn="r" rtl="1">
              <a:lnSpc>
                <a:spcPct val="150000"/>
              </a:lnSpc>
              <a:spcAft>
                <a:spcPts val="800"/>
              </a:spcAft>
              <a:buNone/>
            </a:pPr>
            <a:r>
              <a:rPr lang="ar-IQ" sz="2400" b="1" kern="100" dirty="0">
                <a:effectLst/>
                <a:latin typeface="Calibri" panose="020F0502020204030204" pitchFamily="34" charset="0"/>
                <a:ea typeface="Calibri" panose="020F0502020204030204" pitchFamily="34" charset="0"/>
                <a:cs typeface="Arial" panose="020B0604020202020204" pitchFamily="34" charset="0"/>
              </a:rPr>
              <a:t>كلية الآداب</a:t>
            </a:r>
            <a:endParaRPr lang="en-US" sz="2000" kern="100" dirty="0">
              <a:effectLst/>
              <a:latin typeface="Calibri" panose="020F0502020204030204" pitchFamily="34" charset="0"/>
              <a:ea typeface="Calibri" panose="020F0502020204030204" pitchFamily="34" charset="0"/>
              <a:cs typeface="Arial" panose="020B0604020202020204" pitchFamily="34" charset="0"/>
            </a:endParaRPr>
          </a:p>
          <a:p>
            <a:pPr marL="0" marR="0" algn="r" rtl="1">
              <a:lnSpc>
                <a:spcPct val="150000"/>
              </a:lnSpc>
              <a:spcAft>
                <a:spcPts val="800"/>
              </a:spcAft>
              <a:buNone/>
            </a:pPr>
            <a:r>
              <a:rPr lang="ar-IQ" sz="2400" b="1" kern="100" dirty="0">
                <a:effectLst/>
                <a:latin typeface="Calibri" panose="020F0502020204030204" pitchFamily="34" charset="0"/>
                <a:ea typeface="Calibri" panose="020F0502020204030204" pitchFamily="34" charset="0"/>
                <a:cs typeface="Arial" panose="020B0604020202020204" pitchFamily="34" charset="0"/>
              </a:rPr>
              <a:t>القسم: الاجتماع</a:t>
            </a:r>
            <a:endParaRPr lang="en-US" sz="2000" kern="100" dirty="0">
              <a:effectLst/>
              <a:latin typeface="Calibri" panose="020F0502020204030204" pitchFamily="34" charset="0"/>
              <a:ea typeface="Calibri" panose="020F0502020204030204" pitchFamily="34" charset="0"/>
              <a:cs typeface="Arial" panose="020B0604020202020204" pitchFamily="34" charset="0"/>
            </a:endParaRPr>
          </a:p>
        </p:txBody>
      </p:sp>
      <p:pic>
        <p:nvPicPr>
          <p:cNvPr id="7" name="صورة 1">
            <a:extLst>
              <a:ext uri="{FF2B5EF4-FFF2-40B4-BE49-F238E27FC236}">
                <a16:creationId xmlns:a16="http://schemas.microsoft.com/office/drawing/2014/main" id="{7C23123D-6EF6-1EEA-84B5-A50FDDF6C9D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166851" y="1130268"/>
            <a:ext cx="1858297" cy="1858297"/>
          </a:xfrm>
          <a:prstGeom prst="rect">
            <a:avLst/>
          </a:prstGeom>
        </p:spPr>
      </p:pic>
      <p:sp>
        <p:nvSpPr>
          <p:cNvPr id="9" name="TextBox 8">
            <a:extLst>
              <a:ext uri="{FF2B5EF4-FFF2-40B4-BE49-F238E27FC236}">
                <a16:creationId xmlns:a16="http://schemas.microsoft.com/office/drawing/2014/main" id="{7756BF25-8EA9-5774-C654-6680E25F18E3}"/>
              </a:ext>
            </a:extLst>
          </p:cNvPr>
          <p:cNvSpPr txBox="1"/>
          <p:nvPr/>
        </p:nvSpPr>
        <p:spPr>
          <a:xfrm>
            <a:off x="2310581" y="4035849"/>
            <a:ext cx="7570838" cy="1323439"/>
          </a:xfrm>
          <a:prstGeom prst="rect">
            <a:avLst/>
          </a:prstGeom>
          <a:noFill/>
        </p:spPr>
        <p:txBody>
          <a:bodyPr wrap="square">
            <a:spAutoFit/>
          </a:bodyPr>
          <a:lstStyle/>
          <a:p>
            <a:pPr algn="ctr" rtl="1"/>
            <a:r>
              <a:rPr lang="ar-IQ" sz="4400" b="1" dirty="0"/>
              <a:t>المحاضرة الرابعة</a:t>
            </a:r>
            <a:endParaRPr lang="en-US" sz="4400" dirty="0"/>
          </a:p>
          <a:p>
            <a:pPr algn="ctr" rtl="1"/>
            <a:r>
              <a:rPr lang="ar-SA" b="1" dirty="0"/>
              <a:t>النظرية الوظيفية </a:t>
            </a:r>
            <a:r>
              <a:rPr lang="ar-IQ" b="1" dirty="0"/>
              <a:t>/ دراسات عليا – دكتوراه علم الاجتماع الحضري / قسم علم الاجتماع – كلية الاداب – جامعة الموصل / أ.د. شفيق ابراهيم صالح الجبوري.</a:t>
            </a:r>
            <a:endParaRPr lang="en-US" b="1" dirty="0"/>
          </a:p>
        </p:txBody>
      </p:sp>
    </p:spTree>
    <p:extLst>
      <p:ext uri="{BB962C8B-B14F-4D97-AF65-F5344CB8AC3E}">
        <p14:creationId xmlns:p14="http://schemas.microsoft.com/office/powerpoint/2010/main" val="7659879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4C885FA-BDA6-B41F-BA37-2185972465F5}"/>
              </a:ext>
            </a:extLst>
          </p:cNvPr>
          <p:cNvSpPr>
            <a:spLocks noGrp="1"/>
          </p:cNvSpPr>
          <p:nvPr>
            <p:ph idx="1"/>
          </p:nvPr>
        </p:nvSpPr>
        <p:spPr>
          <a:xfrm>
            <a:off x="838200" y="366251"/>
            <a:ext cx="10515600" cy="6125497"/>
          </a:xfrm>
        </p:spPr>
        <p:txBody>
          <a:bodyPr>
            <a:normAutofit/>
          </a:bodyPr>
          <a:lstStyle/>
          <a:p>
            <a:pPr algn="r" rtl="1"/>
            <a:r>
              <a:rPr lang="ar-SA" sz="1600" dirty="0"/>
              <a:t>تبلور النظرية الوظيفية:</a:t>
            </a:r>
            <a:endParaRPr lang="en-US" sz="1600" dirty="0"/>
          </a:p>
          <a:p>
            <a:pPr algn="r" rtl="1"/>
            <a:r>
              <a:rPr lang="ar-SA" sz="1600" dirty="0"/>
              <a:t>-	دوركهايم:</a:t>
            </a:r>
            <a:endParaRPr lang="en-US" sz="1600" dirty="0"/>
          </a:p>
          <a:p>
            <a:pPr algn="r" rtl="1"/>
            <a:r>
              <a:rPr lang="ar-SA" sz="1600" dirty="0"/>
              <a:t>   يعرف دور كايم الوظيفة بأنها: "تتمثل وظيفة العناصر الاجتماعية في مساهمتها في الحفاظ على مجرى الحياة في المجتمع". فالثقافة هي التي تمثل جانباً من العناصر الاجتماعية فتشمل اللغة، العادات، والتقاليد، والعقائد الدينية، القيم الثقافية، وكل هذه العناصر تمثل مؤسسات اجتماعية لها وظيفتها ولا يمكن الأستغناء عنها لأهميتها في مجرى الحياة الاجتماعية ولكونها تشكل العناصر البنيوية في المجتمع .</a:t>
            </a:r>
            <a:endParaRPr lang="en-US" sz="1600" dirty="0"/>
          </a:p>
          <a:p>
            <a:pPr algn="r" rtl="1"/>
            <a:r>
              <a:rPr lang="ar-SA" sz="1600" dirty="0"/>
              <a:t>   ومن ملامح الوظيفية النظرية أنها تنظر إلى المجتمع كنسق اجتماعي أي وحدات اجتماعية مختلفة نسبيا تساهم في وظائف مختلفة لدفع المجتمع وتقدمه. وحسب دوركايم فأن الأنسجام من ملامح الرؤية الوظيفية، لا بل أنها تنظر إلى المجتمع على أساس أنه مستقر وليس هناك ما يعكّر صفوه من صراعات ونزاعات بما أن أجزاءه تتكامل في القصد والهدف.</a:t>
            </a:r>
            <a:endParaRPr lang="en-US" sz="1600" dirty="0"/>
          </a:p>
          <a:p>
            <a:pPr algn="r" rtl="1"/>
            <a:r>
              <a:rPr lang="ar-SA" sz="1600" dirty="0"/>
              <a:t>   إن اهتمام دوركايم بالوقائع الاجتماعية جعله يهتم أيضا بالأجزاء المكونة للنسق الاجتماعي من جهة وعلاقات الأجزاء ببعضها البعض ومن ثم تأثيرها على المجتمع. ففي حديثه عن الوقائع الاجتماعية وجد نفسه مضطراً لإعطاها أهمية كونها تندرج في إطار في بنى ومؤسسات سعى دوركايم إلى البحث عنها .أعتنى دوركايم كثيراً بالبنى والوظائف وعلاقاتها بحاجات المجتمع. وهذا يعني أهتمامه بالبنية والوظيفة كعنصرين هامين في التحليل السوسيولوجي .من أهم الامور التي قام بها دوركايم تمييزه بين مفهومين هما "السبب الاجتماعي" و "الوظيفة الاجتماعية ".إذ أن دراسة "السبب الاجتماعي" سيعني الاهتمام بمبرارات وجود البنية. </a:t>
            </a:r>
            <a:endParaRPr lang="en-US" sz="1600" dirty="0"/>
          </a:p>
          <a:p>
            <a:pPr algn="r" rtl="1"/>
            <a:r>
              <a:rPr lang="ar-SA" sz="1600" dirty="0"/>
              <a:t>   أما دراسة "الوظيفة الاجتماعية" فستعني الاهتمام بحاجات المجتمع الكبيرة وكيفية تلبيتها من طرف بنية معينة. مثال :إذا درسنا سبب ظهور الأسرة النووية فسنفكر ما إذا كان التصنيع وأنتقال الناس من حال إلى حال هو السبب في ذلك، كما سنتساءل عن وظيفة الأسرة النووية كبنية جديدة في المجتمع الصناعي.</a:t>
            </a:r>
            <a:endParaRPr lang="en-US" sz="1600" dirty="0"/>
          </a:p>
          <a:p>
            <a:pPr algn="r" rtl="1"/>
            <a:r>
              <a:rPr lang="ar-SA" sz="1600" dirty="0"/>
              <a:t>...............................</a:t>
            </a:r>
            <a:endParaRPr lang="en-US" sz="1600" dirty="0"/>
          </a:p>
          <a:p>
            <a:pPr algn="r" rtl="1"/>
            <a:r>
              <a:rPr lang="ar-SA" sz="1600" dirty="0"/>
              <a:t>(1)	النظرية البنائية الوظيفية /</a:t>
            </a:r>
            <a:r>
              <a:rPr lang="en-US" sz="1600" dirty="0"/>
              <a:t>https://www.aranthropos.com</a:t>
            </a:r>
            <a:r>
              <a:rPr lang="ar-SA" sz="1600" dirty="0"/>
              <a:t>/</a:t>
            </a:r>
            <a:endParaRPr lang="en-US" sz="1600" dirty="0"/>
          </a:p>
          <a:p>
            <a:pPr marL="0" indent="0" algn="r" rtl="1">
              <a:buNone/>
            </a:pPr>
            <a:r>
              <a:rPr lang="ar-SA" sz="1600" dirty="0"/>
              <a:t> </a:t>
            </a:r>
            <a:endParaRPr lang="en-US" sz="1600" dirty="0"/>
          </a:p>
        </p:txBody>
      </p:sp>
    </p:spTree>
    <p:extLst>
      <p:ext uri="{BB962C8B-B14F-4D97-AF65-F5344CB8AC3E}">
        <p14:creationId xmlns:p14="http://schemas.microsoft.com/office/powerpoint/2010/main" val="27163670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49DD9BF-2C2A-260A-DA4C-6CEADE18C142}"/>
              </a:ext>
            </a:extLst>
          </p:cNvPr>
          <p:cNvSpPr>
            <a:spLocks noGrp="1"/>
          </p:cNvSpPr>
          <p:nvPr>
            <p:ph idx="1"/>
          </p:nvPr>
        </p:nvSpPr>
        <p:spPr>
          <a:xfrm>
            <a:off x="596080" y="374931"/>
            <a:ext cx="10999839" cy="5891828"/>
          </a:xfrm>
        </p:spPr>
        <p:txBody>
          <a:bodyPr>
            <a:noAutofit/>
          </a:bodyPr>
          <a:lstStyle/>
          <a:p>
            <a:pPr algn="r" rtl="1"/>
            <a:r>
              <a:rPr lang="ar-SA" sz="1600" dirty="0"/>
              <a:t>رفض دوركايم رفضاً قاطعاً فكرة اسطورية الدين، وأكد في المقابل على أنه ظاهرة عالمية وبالتالي لابد وأن تكون له وظيفة في المجتمعات البشرية. فمن بين وظائف الدين عند دوركايم وابن خلدون العمل على توحيد الناس وخلق روح التضامن الاجتماعي بينهم عن طريق القيم الثقافية والاعتقادات الدينية التي يدعو اليها هذا الدين أو ذاك .مثال: وظيفة الشعائر الدينية يقدم دوركايم في كتابه "الاشكال الاولية للحياة الدينية" نموذجاً للمعنى الاجتماعي للشعائر الدينية أو الحفلات المراسمية. ففي نظره تحقق الشعائر الدينية التماسك الاجتماعي من خلال أدائها لاربع وظائف :</a:t>
            </a:r>
            <a:endParaRPr lang="en-US" sz="1600" dirty="0"/>
          </a:p>
          <a:p>
            <a:pPr algn="r" rtl="1"/>
            <a:r>
              <a:rPr lang="ar-SA" sz="1600" dirty="0"/>
              <a:t>- مراسم الحفل ، وهذه تهيئ الفرد للحياة الاجتماعية من خلال فرض الطاعة عليه </a:t>
            </a:r>
            <a:endParaRPr lang="en-US" sz="1600" dirty="0"/>
          </a:p>
          <a:p>
            <a:pPr algn="r" rtl="1"/>
            <a:r>
              <a:rPr lang="ar-SA" sz="1600" dirty="0"/>
              <a:t>- الشعائر الدينية لدى ممارستها التزام الفرد لتقاليد المجتمع .</a:t>
            </a:r>
            <a:endParaRPr lang="en-US" sz="1600" dirty="0"/>
          </a:p>
          <a:p>
            <a:pPr algn="r" rtl="1"/>
            <a:r>
              <a:rPr lang="ar-SA" sz="1600" dirty="0"/>
              <a:t>- يشعر الفرد بالراحة والحماس الاجتماعي اثناء مشاركته بالحفل الديني.</a:t>
            </a:r>
            <a:endParaRPr lang="en-US" sz="1600" dirty="0"/>
          </a:p>
          <a:p>
            <a:pPr algn="r" rtl="1"/>
            <a:r>
              <a:rPr lang="ar-SA" sz="1600" dirty="0"/>
              <a:t>   إن الدين هو المؤسسة الاجتماعية الأكثر جوهرية، حيث ولدت منه جميع المؤسسات الاجتماعية الأخرى تقريباً، في مرحلة ما من تاريخ البشرية. ولهذه الأسباب قدم تحليلاً وظيفيا لهذه الظاهرة(1).</a:t>
            </a:r>
            <a:endParaRPr lang="en-US" sz="1600" dirty="0"/>
          </a:p>
          <a:p>
            <a:pPr algn="r" rtl="1"/>
            <a:r>
              <a:rPr lang="ar-SA" sz="1600" dirty="0"/>
              <a:t>   عبر هذه الحالات الأربع فإن الشعائر الدينية تساهم بتلبية الحاجات الدينية للفرد، ومن ثم يتضح من التفكير السوسيولوجي الدوركايمي أن كل وحدة اجتماعية في المجتمع لها علاقة بالمجتمع الكبير وفي كل الوحدات الموجودة فيه؛ ويعتقد دوركايم ان الأنسجام في المجتمع يصبح واقعاً مجسماً عندما تسود هذه الحالة الطبيعية. أي عند قيام هذه الوحدات الأربع بوظائفها في المجتمع ككل .</a:t>
            </a:r>
            <a:endParaRPr lang="en-US" sz="1600" dirty="0"/>
          </a:p>
          <a:p>
            <a:pPr algn="r" rtl="1"/>
            <a:r>
              <a:rPr lang="ar-SA" sz="1600" dirty="0"/>
              <a:t>    الدين عند دوركهايم هو نتاج النشاط البشري، وليس التدخل الإلهي. ومن ثم فهو يتعامل مع الدين باعتباره حقيقة اجتماعية فريدة ويحلله اجتماعيا. يشرح دوركهايم نظريته عن الدين باستفاضة في أهم أعماله “النماذج” </a:t>
            </a:r>
            <a:r>
              <a:rPr lang="en-US" sz="1600" dirty="0"/>
              <a:t>Forms</a:t>
            </a:r>
            <a:r>
              <a:rPr lang="ar-SA" sz="1600" dirty="0"/>
              <a:t>. يستخدم دوركهايم في هذا الكتاب البيانات الإثنوغرافية التي كانت متاحة في ذلك الوقت لتركيز تحليله على الدين الأكثر بدائية الذي كان معروفاً في ذلك الوقت، وهو الدين الطوطمي لسكان أستراليا الأصليين. وقد تم ذلك لأغراض منهجية، حيث إن دوركهايم كان يرغب في دراسة أبسط شكل ممكن من أشكال الدين، حيث يكون من الأسهل التحقق من العناصر الأساسية للحياة الدينية. بمعنى ما، يبحث دوركهايم في السؤال القديم حول أصل الدين، ولو بطريقة جديدة.</a:t>
            </a:r>
            <a:endParaRPr lang="en-US" sz="1600" dirty="0"/>
          </a:p>
          <a:p>
            <a:pPr algn="r" rtl="1"/>
            <a:r>
              <a:rPr lang="ar-SA" sz="1600" dirty="0"/>
              <a:t>من المهم أن نلاحظ، مع ذلك، أن دوركهايم لا يبحث عن أصل مطلق، أو عن اللحظة الجذرية التي ظهر فيها الدين لأول مرة. مثل هذا التحقيق سيكون مستحيلا وعرضة للتكهنات. وبهذا المعنى الميتافيزيقي للأصل، فإن الدين، مثل كل مؤسسة اجتماعية، لا يبدأ من أي مكان. بدلاً من ذلك، كما يقول دوركايم، فهو يبحث في القوى والأسباب الاجتماعية الموجودة دائمًا</a:t>
            </a:r>
            <a:endParaRPr lang="en-US" sz="1600" dirty="0"/>
          </a:p>
          <a:p>
            <a:pPr algn="r" rtl="1"/>
            <a:r>
              <a:rPr lang="ar-SA" sz="1600" dirty="0"/>
              <a:t>..................................</a:t>
            </a:r>
            <a:endParaRPr lang="en-US" sz="1600" dirty="0"/>
          </a:p>
          <a:p>
            <a:pPr algn="r" rtl="1"/>
            <a:r>
              <a:rPr lang="ar-SA" sz="1600" dirty="0"/>
              <a:t>(1)	الانترنيت / الجامعة المستنصرية / عذراء صليوة / الوظيفية عند اميل دوركايم  </a:t>
            </a:r>
            <a:endParaRPr lang="en-US" sz="1050" dirty="0"/>
          </a:p>
        </p:txBody>
      </p:sp>
    </p:spTree>
    <p:extLst>
      <p:ext uri="{BB962C8B-B14F-4D97-AF65-F5344CB8AC3E}">
        <p14:creationId xmlns:p14="http://schemas.microsoft.com/office/powerpoint/2010/main" val="24776628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CED323B-34A7-9B00-CF06-3595DEFC5F67}"/>
              </a:ext>
            </a:extLst>
          </p:cNvPr>
          <p:cNvSpPr>
            <a:spLocks noGrp="1"/>
          </p:cNvSpPr>
          <p:nvPr>
            <p:ph idx="1"/>
          </p:nvPr>
        </p:nvSpPr>
        <p:spPr>
          <a:xfrm>
            <a:off x="838200" y="412955"/>
            <a:ext cx="10515600" cy="5764008"/>
          </a:xfrm>
        </p:spPr>
        <p:txBody>
          <a:bodyPr>
            <a:noAutofit/>
          </a:bodyPr>
          <a:lstStyle/>
          <a:p>
            <a:pPr algn="r" rtl="1"/>
            <a:r>
              <a:rPr lang="ar-SA" sz="1600" dirty="0"/>
              <a:t>بالفعل في الوسط الاجتماعي والتي تؤدي إلى ظهور الحياة الدينية والفكر في نقاط زمنية مختلفة، وفي ظل ظروف مختلفة.</a:t>
            </a:r>
            <a:endParaRPr lang="en-US" sz="1600" dirty="0"/>
          </a:p>
          <a:p>
            <a:pPr algn="r" rtl="1"/>
            <a:r>
              <a:rPr lang="ar-SA" sz="1600" dirty="0"/>
              <a:t>   من المهم أن ننظر إلى نقطة البداية في تحليل دوركهايم، أي تعريفه للدين: “الدين هو نظام موحد من المعتقدات والممارسات المتعلقة بالأشياء المقدسة، أي الأشياء المنفصلة والمحرمة – المعتقدات والممارسات التي توحد في مجتمع أخلاقي واحد يسمى الكنيسة لكل من يلتزم بها”. هناك بالتالي ثلاثة عناصر أساسية لكل دين: الأشياء المقدسة، ومجموعة من المعتقدات والممارسات، ووجود مجتمع أخلاقي. ومن بين هذه الثلاثة، ربما يكون الأهم هو مفهوم المقدس، وهو النقطة التي يدور حولها أي نظام ديني. وهو ما يلهم احتراماً وإعجاباً كبيراً من جانب المجتمع وما يفصل ويبقي المؤمنين على مسافة.</a:t>
            </a:r>
            <a:endParaRPr lang="en-US" sz="1600" dirty="0"/>
          </a:p>
          <a:p>
            <a:pPr algn="r" rtl="1"/>
            <a:r>
              <a:rPr lang="ar-SA" sz="1600" dirty="0"/>
              <a:t>   يقارن دوركهايم بين المقدس ومفهوم المدنس، أو ما يدنس المقدس والذي يجب حماية المقدس منه، مما يجعل التعارض بين المقدس والمدنس عنصراً مركزياً في نظرية دوركهايم. </a:t>
            </a:r>
            <a:endParaRPr lang="en-US" sz="1600" dirty="0"/>
          </a:p>
          <a:p>
            <a:pPr algn="r" rtl="1"/>
            <a:r>
              <a:rPr lang="ar-SA" sz="1600" dirty="0"/>
              <a:t>   ومن خلال هذا التعريف، يركز دوركهايم أيضاً على العنصر الاجتماعي للدين.</a:t>
            </a:r>
            <a:endParaRPr lang="en-US" sz="1600" dirty="0"/>
          </a:p>
          <a:p>
            <a:pPr algn="r" rtl="1"/>
            <a:r>
              <a:rPr lang="ar-SA" sz="1600" dirty="0"/>
              <a:t>   وهذا أمر مهم لأنه يقضي قدراً كبيراً من الوقت في النماذج يتجادل ضد المنظرين مثل هربرت سبنسر، إدوارد تايلور، أو جيمس فريزر الذين حددوا أصل الدين في الظواهر النفسية مثل الأحلام (وجهة نظر سبنسر الروحانية) أو الظواهر الطبيعية، مثل كالعواصف (النظرة الطبيعية للاثنين الأخيرين). يرى دوركهايم أن مثل هذا التفسير للظواهر مكتسب اجتماعياً، ولا يمكن أن يكون إلا نتيجة لدين مؤسس بالفعل، وليس سببه.</a:t>
            </a:r>
            <a:endParaRPr lang="en-US" sz="1600" dirty="0"/>
          </a:p>
          <a:p>
            <a:pPr algn="r" rtl="1"/>
            <a:r>
              <a:rPr lang="ar-SA" sz="1600" dirty="0"/>
              <a:t>   وفقاً لدوركهايم، فإن الدين يأتي إلى الوجود ويكتسب الشرعية من خلال لحظات ما يسميه “الفوران الجماعي”. يشير الانفعال الجماعي إلى لحظات في الحياة المجتمعية تجتمع فيها مجموعة الأفراد الذين يشكلون المجتمع معاً لأداء طقوس دينية. خلال هذه اللحظات، تجتمع المجموعة وتتواصل في نفس الفكر وتشارك في نفس العمل، مما يعمل على توحيد مجموعة الأفراد. عندما يكون الأفراد على اتصال وثيق مع بعضهم البعض، وعندما يتم تجميعهم بهذه الطريقة، يتم إنشاء وإطلاق “كهرباء” معينة، مما يقود المشاركين إلى درجة عالية من التفاعل</a:t>
            </a:r>
            <a:endParaRPr lang="en-US" sz="1600" dirty="0"/>
          </a:p>
          <a:p>
            <a:pPr algn="r" rtl="1"/>
            <a:r>
              <a:rPr lang="ar-SA" sz="1600" dirty="0"/>
              <a:t>كالإثارة العاطفية الجماعية أو الهذيان. هذه القوة غير الشخصية، خارج الفرد، والتي هي عنصر أساسي في الدين، تنقل الأفراد إلى عالم مثالي جديد، وترفعهم خارج أنفسهم، وتجعلهم يشعرون كما لو كانوا على اتصال مع طاقة غير عادية.</a:t>
            </a:r>
            <a:endParaRPr lang="en-US" sz="1600" dirty="0"/>
          </a:p>
          <a:p>
            <a:pPr algn="r" rtl="1"/>
            <a:r>
              <a:rPr lang="ar-SA" sz="1600" dirty="0"/>
              <a:t>    والخطوة التالية في نشأة الدين هي إسقاط هذه الطاقة الجماعية على رمز خارجي. وكما يقول دوركهايم، لا يمكن للمجتمع أن يصبح واعياً بهذه القوى المنتشرة في العالم الاجتماعي إلا من خلال تمثيلها بطريقة ما. لذلك، يجب تجسيد قوة الدين، أو جعلها مرئية بطريقة أو بأخرى، ويصبح الموضوع الذي تُسقط عليه هذه القوة مقدساً. يتلقى هذا الشيء المقدس القوة الجماعية وبالتالي يتم غرسه بقوة المجتمع. وبهذه الطريقة يكتسب المجتمع فكرة أو تمثيلاً ملموسًا لنفسه. عند مناقشة هذه الأمور، يحرص دوركايم على استخدام كلمة “الشيء المقدس” لوصف ما يُفهم تقليدياً في الغرب على أنه إله. وذلك لأن الأشياء المقدسة يمكن أن تكون متنوعة جداً ولا تشير بالضرورة إلى آلهة خارقة للطبيعة.</a:t>
            </a:r>
            <a:endParaRPr lang="en-US" sz="1050" dirty="0"/>
          </a:p>
        </p:txBody>
      </p:sp>
    </p:spTree>
    <p:extLst>
      <p:ext uri="{BB962C8B-B14F-4D97-AF65-F5344CB8AC3E}">
        <p14:creationId xmlns:p14="http://schemas.microsoft.com/office/powerpoint/2010/main" val="13522497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AF6D720-53AA-38EB-E0AB-469BBA886928}"/>
              </a:ext>
            </a:extLst>
          </p:cNvPr>
          <p:cNvSpPr>
            <a:spLocks noGrp="1"/>
          </p:cNvSpPr>
          <p:nvPr>
            <p:ph idx="1"/>
          </p:nvPr>
        </p:nvSpPr>
        <p:spPr>
          <a:xfrm>
            <a:off x="838200" y="419611"/>
            <a:ext cx="10515600" cy="6158169"/>
          </a:xfrm>
        </p:spPr>
        <p:txBody>
          <a:bodyPr>
            <a:normAutofit/>
          </a:bodyPr>
          <a:lstStyle/>
          <a:p>
            <a:pPr algn="r" rtl="1"/>
            <a:r>
              <a:rPr lang="ar-SA" sz="1600" dirty="0"/>
              <a:t>على سبيل المثال، يعتبر الله شيئاً مقدساً للمجتمعات المسيحية، وكان الثور شيئاً مقدساً لمجتمع الفايكنج، لكن الحقائق الأربع النبيلة هي أيضاً أشياء مقدسة عند البوذيين، وكما نرى أصبح الشخص الفردي شيئاً مقدساً للحداثة في المجتمع الغربي. يمكن أيضاً أن تصبح الأشياء المادية، مثل الصخور، والريش، والطوطم، والصلبان، وما إلى ذلك، مشبعة بقوة الجماعة، وبالتالي تصبح مقدسة وتكون بمثابة تذكير مادي لوجود المجتمع.</a:t>
            </a:r>
            <a:endParaRPr lang="en-US" sz="1600" dirty="0"/>
          </a:p>
          <a:p>
            <a:pPr algn="r" rtl="1"/>
            <a:r>
              <a:rPr lang="ar-SA" sz="1600" dirty="0"/>
              <a:t>   مثل هذه الآراء حول الدين تسمح لدوركهايم بتقديم ادعاء جذري بأن الشيء المقدس للمجتمع ليس سوى القوى الجماعية للمجموعة المتغيرة. الدين هو المجتمع الذي يعبد نفسه، ومن خلال الدين يمثل الأفراد لأنفسهم المجتمع وعلاقتهم به.</a:t>
            </a:r>
            <a:endParaRPr lang="en-US" sz="1600" dirty="0"/>
          </a:p>
          <a:p>
            <a:pPr algn="r" rtl="1"/>
            <a:r>
              <a:rPr lang="ar-SA" sz="1600" dirty="0"/>
              <a:t>   وإذا كانت لحظات الفوران الجماعي هذه هي أصل المشاعر الدينية، فلا بد من تكرار الشعائر الدينية من أجل إعادة تأكيد الوحدة الجماعية للمجتمع، وإلا أصبح وجوده في خطر. ويشير دوركهايم إلى أنه إذا لم يتم إعادة إحياء القوى المجتمعية المركزية في الحياة الدينية للمجتمع، فسوف يتم نسيانها، مما يترك الأفراد دون معرفة بالروابط القائمة بينهم ولا مفهوم للمجتمع الذي ينتمون إليه. ولهذا السبب فإن الطقوس الدينية ضرورية لاستمرار وجود المجتمع؛ لا يمكن للدين أن يوجد من خلال الإيمان وحده، فهو يحتاج بشكل دوري إلى حقيقة القوة الكامنة وراء الإيمان حتى يتم تجديده. ويتم ذلك من خلال طقوس دينية مختلفة، يتم فيها إعادة تأكيد المعتقدات الجماعية ويعبر الفرد عن تضامنه مع الشيء المقدس في المجتمع، أو مع المجتمع نفسه. يمكن أن يختلف الشكل الذي تتخذه الطقوس المحددة بشكل كبير، من الجنازات إلى رقصات المطر إلى الأعياد الوطنية، لكن هدفها هو نفسه دائماً.</a:t>
            </a:r>
            <a:endParaRPr lang="en-US" sz="1600" dirty="0"/>
          </a:p>
          <a:p>
            <a:pPr algn="r" rtl="1"/>
            <a:r>
              <a:rPr lang="ar-SA" sz="1600" dirty="0"/>
              <a:t>   من خلال هذه الطقوس، يحافظ المجتمع على وجوده ويدمج الأفراد في الحظيرة الاجتماعية، ويمارس الضغط عليهم للتصرف والتفكير على حد سواء. في حين أن تحليل دوركهايم يتعلق بسياقات دينية بشكل واضح، فمن المهم أن نلاحظ أن عمليات التفاعل الطقسي التي يصفها تحدث في سياقات مختلفة وأقل رسمية. يمكن اعتبار العمليات الطقسية جزءًا من الحياة اليومية ولها دور فعال في تنظيم التضامن الجماعي والعلاقات بين الأشخاص في المؤسسات الاجتماعية المختلفة وعلى مستويات مختلفة من الشكليات. على الأقل من الناحية الرمزية، لأنها تعبر عن قوة موجودة بالفعل، قوة المجتمع. ولذلك، لا يمكن استبعاد الدين والمعتقد الديني والتجربة الدينية باعتبارها مجرد خيالات أو أوهام(1).</a:t>
            </a:r>
            <a:endParaRPr lang="en-US" sz="1600" dirty="0"/>
          </a:p>
          <a:p>
            <a:pPr marL="0" indent="0" algn="r" rtl="1">
              <a:buNone/>
            </a:pPr>
            <a:endParaRPr lang="en-US" sz="1600" dirty="0"/>
          </a:p>
          <a:p>
            <a:pPr marL="0" indent="0" algn="r" rtl="1">
              <a:buNone/>
            </a:pPr>
            <a:endParaRPr lang="en-US" sz="1600" dirty="0"/>
          </a:p>
          <a:p>
            <a:pPr marL="0" indent="0" algn="r" rtl="1">
              <a:buNone/>
            </a:pPr>
            <a:r>
              <a:rPr lang="ar-SA" sz="1600" dirty="0"/>
              <a:t>...................................</a:t>
            </a:r>
            <a:endParaRPr lang="en-US" sz="1600" dirty="0"/>
          </a:p>
          <a:p>
            <a:pPr marL="0" indent="0" algn="r" rtl="1">
              <a:buNone/>
            </a:pPr>
            <a:r>
              <a:rPr lang="ar-SA" sz="1600" dirty="0"/>
              <a:t> (1)حسن العاصي / الأشكال الأولية للحياة الدينية… فلسفة الدين عند دوركهايم /</a:t>
            </a:r>
            <a:r>
              <a:rPr lang="en-US" sz="1600" dirty="0"/>
              <a:t>https://akkanet.net </a:t>
            </a:r>
            <a:endParaRPr lang="en-US" sz="900" dirty="0"/>
          </a:p>
        </p:txBody>
      </p:sp>
    </p:spTree>
    <p:extLst>
      <p:ext uri="{BB962C8B-B14F-4D97-AF65-F5344CB8AC3E}">
        <p14:creationId xmlns:p14="http://schemas.microsoft.com/office/powerpoint/2010/main" val="26002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C8F06FE-0563-6D2C-6BF8-A5248E3F1C27}"/>
              </a:ext>
            </a:extLst>
          </p:cNvPr>
          <p:cNvSpPr>
            <a:spLocks noGrp="1"/>
          </p:cNvSpPr>
          <p:nvPr>
            <p:ph idx="1"/>
          </p:nvPr>
        </p:nvSpPr>
        <p:spPr>
          <a:xfrm>
            <a:off x="838200" y="285135"/>
            <a:ext cx="10515600" cy="5891828"/>
          </a:xfrm>
        </p:spPr>
        <p:txBody>
          <a:bodyPr>
            <a:noAutofit/>
          </a:bodyPr>
          <a:lstStyle/>
          <a:p>
            <a:pPr algn="r" rtl="1"/>
            <a:r>
              <a:rPr lang="ar-SA" sz="1600" dirty="0"/>
              <a:t>-	تالكوت بارسونز:</a:t>
            </a:r>
            <a:endParaRPr lang="en-US" sz="1600" dirty="0"/>
          </a:p>
          <a:p>
            <a:pPr algn="r" rtl="1"/>
            <a:r>
              <a:rPr lang="ar-SA" sz="1600" dirty="0"/>
              <a:t>   فـي مؤلفـه عـن " النسـق الاجتمـاعي" نجـد بارسـونز یقـرر أن هنـاك نسـقا اجتماعیـا یقـوم فیـه الأفـراد بأفعـال تجـاه بعضـهم الـبعض، وهـذه الأفعـال عـادة مـا تكـون منظمـة لأن الأفراد في النسق یشتركون سویا في الاعتقاد فـي قیم معینة وفـي أسالیب مناسبـة  للسلوك، وبعض هـذه القیم یمكن أن نسمیها معاییر، والذیـن یتبعون هـذه المعاییـر یتصــرفون بشـكل متشـابه فـي المواقـف المتشـابهة، وهـذا مـا یحقـق الانتظـام فـي المجتمـع أو ما نسمیه التوازن الاجتماعي وهذا التوازن في غایة الأهمیة بالنسبة للمجتمـع، ویتحقـق هـذا الأخیــر ویـــتم المحافظـــة علیـــه عـــن طریـــق أســـلوبین همـــا: التنشـــئة الاجتماعیـــة، والضـــبط الاجتماعي, والأسـلوبین مكملـین لبعضـهما الـبعض وهـدفهما جعـل الأشـخاص فـي المجتمـع ینصـاعون للمعـاییر التـي توجـد بالنسـق الاجتمـاعي فـإذا مـا فشـلت التنشـئة الاجتماعیـة فـي جعل الأشخاص یتبعون المعاییر فإن الضبط الاجتماعي یجبرهم على ذلك.  والإنسـان تجـده غیـر قـادر علـى تغییـر هـذه الأنسـاق القیمیـة ولكـن علیـه أن یخضـع لها ویتكیف معها، فإن حاول الإنسان تغییر هذه الأنساق فإن المجتمع سیصاب بحالة مـن اللاتوازن .</a:t>
            </a:r>
            <a:endParaRPr lang="en-US" sz="1600" dirty="0"/>
          </a:p>
          <a:p>
            <a:pPr algn="r" rtl="1"/>
            <a:r>
              <a:rPr lang="ar-SA" sz="1600" dirty="0"/>
              <a:t>    وقد ذهب بارسـونز فـي نظریتـه عـن "النسـق الاجتمـاعي" </a:t>
            </a:r>
            <a:r>
              <a:rPr lang="en-US" sz="1600" dirty="0"/>
              <a:t>System Social</a:t>
            </a:r>
            <a:r>
              <a:rPr lang="ar-SA" sz="1600" dirty="0"/>
              <a:t>إلـى القـول بأن لكل مستوى من مستویات الأنسـاق الاجتماعیـة مشـكلاته النوعیـة التـي تمیـزه عـن غیـره من الأنساق، فعندما تحدث بارسونز عن طریقة عمل النسق الاجتماعي ذكر أن كل نسـق لا بد أن یجد حلا لعدد من المشكلات، أو أن یواجـه علـى الأقـل أربـع مشـكلات أو شـروط أساسیة لكي یستمر في البقاء. وقـــد أطلـــق بارســـونز علـــى هـــذه المشـــكلات أو الشـــروط اســـم الملزمـــات الوظیفیـــة وقـــد أطلـــق بارســـونز علـــى هـــذه المشـــكلات أو الشـــروط اســـم المستلزمـــات الوظیفیـــة او المتطلبات الوظيفية وهي :</a:t>
            </a:r>
            <a:endParaRPr lang="en-US" sz="1600" dirty="0"/>
          </a:p>
          <a:p>
            <a:pPr algn="r" rtl="1"/>
            <a:r>
              <a:rPr lang="ar-SA" sz="1600" dirty="0"/>
              <a:t>أ‌- التكیف . </a:t>
            </a:r>
            <a:endParaRPr lang="en-US" sz="1600" dirty="0"/>
          </a:p>
          <a:p>
            <a:pPr algn="r" rtl="1"/>
            <a:r>
              <a:rPr lang="ar-SA" sz="1600" dirty="0"/>
              <a:t>ب‌-  تحقیق الهدف . </a:t>
            </a:r>
            <a:endParaRPr lang="en-US" sz="1600" dirty="0"/>
          </a:p>
          <a:p>
            <a:pPr algn="r" rtl="1"/>
            <a:r>
              <a:rPr lang="ar-SA" sz="1600" dirty="0"/>
              <a:t>ت‌-  التكامـل .</a:t>
            </a:r>
            <a:endParaRPr lang="en-US" sz="1600" dirty="0"/>
          </a:p>
          <a:p>
            <a:pPr algn="r" rtl="1"/>
            <a:r>
              <a:rPr lang="ar-SA" sz="1600" dirty="0"/>
              <a:t> ث‌-  المحافظة على بقاء النمط وإ دارة التوتر:</a:t>
            </a:r>
            <a:endParaRPr lang="en-US" sz="1600" dirty="0"/>
          </a:p>
          <a:p>
            <a:pPr algn="r" rtl="1"/>
            <a:r>
              <a:rPr lang="ar-SA" sz="1600" dirty="0"/>
              <a:t>   ویتطــــلب التكیـــف مــــع البیئـــة أن یقــــوم النســـق الاجتماعــــي بتأمیــــن التســـهیلات و الوسائل الاقتصادیة الضروریة لحیاة أعضاء المجتمع، وتوزیعها من خلال النسق. , ویشیر تحقیق الهدف إلى مشكلة تحدید الأولویات بین أهـداف المجتمـع والاسـتخدام الأمثل لموارد النسـق مـن أجـل تحقیـق هـذه الأهـداف، ویعنـي التكامـل ضـرورة التنسـیق بـین أجزاء النسق الاجتماعي و المحافظة على العلاقات الداخلیة بین هذه الأجزاء. </a:t>
            </a:r>
            <a:endParaRPr lang="en-US" sz="1600" dirty="0"/>
          </a:p>
          <a:p>
            <a:pPr algn="r" rtl="1"/>
            <a:r>
              <a:rPr lang="ar-SA" sz="1600" dirty="0"/>
              <a:t>   أمـــا مشـــكلة المحافظـــة علـــى الـــنمط وإ دارة التـــوتر، فتشـــیر إلـــى ضـــرورة أن یتأكـــد المجتمع من أن   أعضاءه تتوافر فیهم الخصائص المناسبة لتحقیق الالتزام الضروري بالقیم الاجتماعیة، كما تشیر هذه المشكلة إلى ضرورة التعامل مـع التـوترات الداخلیـة والضـغوط، أي أن یكـون أعضـاء المجتمـع قـادرین علـى خفـض التـوتر وإدارة التـوترات الانفعالیـة التـي یمكن أن تظهر بین الأعضاء خلال التفاعلات الاجتماعیة الیومیة.</a:t>
            </a:r>
            <a:endParaRPr lang="en-US" sz="1600" dirty="0"/>
          </a:p>
        </p:txBody>
      </p:sp>
    </p:spTree>
    <p:extLst>
      <p:ext uri="{BB962C8B-B14F-4D97-AF65-F5344CB8AC3E}">
        <p14:creationId xmlns:p14="http://schemas.microsoft.com/office/powerpoint/2010/main" val="1070951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808AEF9-1ADB-8C22-335B-EAC0474CD0D8}"/>
              </a:ext>
            </a:extLst>
          </p:cNvPr>
          <p:cNvSpPr>
            <a:spLocks noGrp="1"/>
          </p:cNvSpPr>
          <p:nvPr>
            <p:ph idx="1"/>
          </p:nvPr>
        </p:nvSpPr>
        <p:spPr>
          <a:xfrm>
            <a:off x="838200" y="497834"/>
            <a:ext cx="10515600" cy="5862331"/>
          </a:xfrm>
        </p:spPr>
        <p:txBody>
          <a:bodyPr>
            <a:noAutofit/>
          </a:bodyPr>
          <a:lstStyle/>
          <a:p>
            <a:pPr algn="r" rtl="1"/>
            <a:r>
              <a:rPr lang="ar-SA" sz="1600" dirty="0"/>
              <a:t>ونجد أن الملزمـات و المتطلبـات الوظیفیـة السـابقة و هـي: التكیـف، وتحقیـق الهـدف، التكامل، والمحافظـة علـى بقـاء الـنمط وإ دارة التـوتر، هـي مـن وجهـة نظـر التحلیـل الـوظیفي تعــد أساســیة وعالمیــة فــي جمیــع الأنســاق الاجتماعیــة، ذلــك لأن الفشــل فــي إنجــاز هــذه الملزمـــات أو المتطلبـــات یـــؤدي إلـــى تعـــرض النســـق الاجتمـــاعي إلـــى الانهیـــار، وتشـــكل المتطلبـــات الوظیفیـــة مشـــاكل محـــددة یتعـــین علـــى الأنســـاق الاجتماعیـــة حلهـــا مـــن أجـــل المحافظة على بقاء المجتمع . </a:t>
            </a:r>
            <a:endParaRPr lang="en-US" sz="1600" dirty="0"/>
          </a:p>
          <a:p>
            <a:pPr algn="r" rtl="1"/>
            <a:r>
              <a:rPr lang="ar-SA" sz="1600" dirty="0"/>
              <a:t>     ویرى بارسونز النظام الاجتماعي للفعـل علـى اعتبـار أن لـه حاجـات لا بـد أن تلبـى إذا مـا أریـد لـه البقـاء والاسـتمرار، وأنـه یتكـون مـن عـدد مـن الأجـزاء التـي تعمـل لتلبیـة تلـك الحاجـات، وهـو یـرى أن كـل الأنسـاق الحیـة تسـعى لأن تكـون فـي حالـة التـوازن، حالـة مـن الاستقرار والعلاقات المتوازنة بین أجزائها المختلفة .</a:t>
            </a:r>
            <a:endParaRPr lang="en-US" sz="1600" dirty="0"/>
          </a:p>
          <a:p>
            <a:pPr algn="r" rtl="1"/>
            <a:r>
              <a:rPr lang="ar-SA" sz="1600" dirty="0"/>
              <a:t> </a:t>
            </a:r>
            <a:endParaRPr lang="en-US" sz="1600" dirty="0"/>
          </a:p>
          <a:p>
            <a:pPr algn="r" rtl="1"/>
            <a:r>
              <a:rPr lang="ar-SA" sz="1600" dirty="0"/>
              <a:t>-	رو برت میرتـون :</a:t>
            </a:r>
            <a:endParaRPr lang="en-US" sz="1600" dirty="0"/>
          </a:p>
          <a:p>
            <a:pPr algn="r" rtl="1"/>
            <a:r>
              <a:rPr lang="ar-SA" sz="1600" dirty="0"/>
              <a:t>   یعـد عــالم الاجتمــاع الأمریكـي "روبــرت میرتــون" مــن أبـرز علمــاء الاجتمــاع الــذین اهتمــوا بــدور المنظمــات الاجتماعیــة وغیرهــا مــن أجــزاء المجتمــع فــي المســاهمة لتحقیــق أهـداف النظـام الاجتمـاعي، وقـد أكـد میرتـون علـى أن أجـزاء النظـام إذا فشـلت فـي تحقیـق أهـدافها نجـم عـن ذلـك مـا یسـمى بالخلــل الـوظیفي ویعـد میرتـون هـو أول مـن أدخـل هـذا المصطلح في المنظور الوظیفي. ویــرى میرتــون أن الــنظم الاجتماعیــة یــنجم عنهــا أحیانــا بعــض الأضــرار أو الخلــل الوظیفي، أي بعض النتائج السلبیة التي تؤدي إلى فشلها في تحقیق رفاهیة المجتـمع ونجد أن هذه النظم تقلل من تكیف النسق أو توافقـه وتجعله في حـالة من عدم التوازن .</a:t>
            </a:r>
            <a:endParaRPr lang="en-US" sz="1600" dirty="0"/>
          </a:p>
          <a:p>
            <a:pPr algn="r" rtl="1"/>
            <a:r>
              <a:rPr lang="ar-SA" sz="1600" dirty="0"/>
              <a:t>   لقـد استخدم میرتـون مصطلح الأنومي الـذي اسـتخدم لأول مـرة عـن طریـق دو ركـایم </a:t>
            </a:r>
            <a:r>
              <a:rPr lang="en-US" sz="1600" dirty="0"/>
              <a:t>Durkheim</a:t>
            </a:r>
            <a:r>
              <a:rPr lang="ar-SA" sz="1600" dirty="0"/>
              <a:t>  الذي اسـتخدمه فـي مناقشـة مشـكلة التضـامن الاجتمـاعي </a:t>
            </a:r>
            <a:r>
              <a:rPr lang="en-US" sz="1600" dirty="0"/>
              <a:t>Solidarity Social </a:t>
            </a:r>
            <a:r>
              <a:rPr lang="ar-SA" sz="1600" dirty="0"/>
              <a:t>فـي مجتمـع متمـایز بطریقـة متزایـدة وفـي المجتمـع الصـناعي الجدیـد، أمـا میرتـون فقـد اسـتخدمه مـــن خـــلال قضـــیة عامـــة مؤادهـــا أن البنـــاءات الاجتماعیـــة تمـــارس ضـــغطا محـــددا علـــى أشـخاص معینـین ( أو أي أشـخاص فـي مواقـف اجتماعیـة معینـة) عنـدما لا یمتثـل السـلوك بصورة أو بأخرى. ولكــي یتقــدم بهــذه القضــیة فقــد عقــد تمییــزا هامــا بــین الغایــات و الوســائل فــي أي مجتمع، ومن جانـب آخـر هنـاك تعریـف ثقـافي للأهـداف و الأغـراض والاهتمامـات وهـو " التمسك بموضوعات شرعیة لجمیع أعضاء المجتمع أو لجـزء متنـوع مـنهم"، و تتكامـل هـذه الأهـداف بدرجـة كبیـرة أو صـغیرة كـل مـع الأخـرى، وتـنظم فـي نـوع معـین مـن هـرم ترتیـب القـیم، ومـن ناحیـة أخـرى هنـاك ممارسـات مقننـة مـن الناحیـة الثقافیـة مـن شـأنها تحدیـد و تنظـیم وضـبط الوسـائل المتفـق علیهـا للوصـول إلـى الأهـداف المحـددة أو محاولـة الوصـول إلیها.</a:t>
            </a:r>
            <a:endParaRPr lang="en-US" sz="1050" dirty="0"/>
          </a:p>
        </p:txBody>
      </p:sp>
    </p:spTree>
    <p:extLst>
      <p:ext uri="{BB962C8B-B14F-4D97-AF65-F5344CB8AC3E}">
        <p14:creationId xmlns:p14="http://schemas.microsoft.com/office/powerpoint/2010/main" val="9264778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C70BE1-D442-EA5C-2CC8-91C60652DE74}"/>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30D4FDE-0659-D05B-8EB4-CB08138F3F32}"/>
              </a:ext>
            </a:extLst>
          </p:cNvPr>
          <p:cNvSpPr>
            <a:spLocks noGrp="1"/>
          </p:cNvSpPr>
          <p:nvPr>
            <p:ph idx="1"/>
          </p:nvPr>
        </p:nvSpPr>
        <p:spPr>
          <a:xfrm>
            <a:off x="838200" y="497834"/>
            <a:ext cx="10515600" cy="5862331"/>
          </a:xfrm>
        </p:spPr>
        <p:txBody>
          <a:bodyPr>
            <a:noAutofit/>
          </a:bodyPr>
          <a:lstStyle/>
          <a:p>
            <a:pPr algn="r" rtl="1"/>
            <a:r>
              <a:rPr lang="ar-SA" sz="1600" dirty="0"/>
              <a:t>إن میرتون یؤكد على الهدف الثقـافي المقبـول، والحقیقـة التـي مؤداهـا أن عدیـدا مـن الناس في المجتمع محرومون من الاقتراب من وسائل نظامیـة للوصـول إلـى هـذه الأهـداف التي تتحدد بطریق شرعي وتكون ممكنة ومتاحة لجمیع أعضاء المجتمع (1)</a:t>
            </a:r>
            <a:endParaRPr lang="en-US" sz="1600" dirty="0"/>
          </a:p>
          <a:p>
            <a:pPr algn="r" rtl="1"/>
            <a:r>
              <a:rPr lang="ar-SA" sz="1600" dirty="0"/>
              <a:t> </a:t>
            </a:r>
            <a:endParaRPr lang="en-US" sz="1600" dirty="0"/>
          </a:p>
          <a:p>
            <a:pPr algn="r" rtl="1"/>
            <a:r>
              <a:rPr lang="ar-SA" sz="1600" dirty="0"/>
              <a:t>(1)	النظرية الوسطى:</a:t>
            </a:r>
            <a:endParaRPr lang="en-US" sz="1600" dirty="0"/>
          </a:p>
          <a:p>
            <a:pPr algn="r" rtl="1"/>
            <a:r>
              <a:rPr lang="ar-SA" sz="1600" dirty="0"/>
              <a:t>   يقول كانط في كتابه "نقد العقل الخالص ": الحدوس الحسّيّة بدون مفاهيم تكون عمياء، والتصوّرات العقليّة بدون حدوس حسّيّة تبقى جوفاء". ويقول عالم الفيزياء المعروف ريتشارد فاينمان" لا يمكن للنظريّة أن تكون مقنعة أبداً ما لم تتّفق مع التجربة فهي خاطئة. وعلى هذا المنهج نطلق ميرتون ليفنّد النظريّات الوظيفيّة المجرّدة داعياً إلى عقلنتها بالواقع والتجربة، وإلى تخصيبها بمعطيات الواقع الحيّ للوجود الاجتماعيّ.</a:t>
            </a:r>
            <a:endParaRPr lang="en-US" sz="1600" dirty="0"/>
          </a:p>
          <a:p>
            <a:pPr algn="r" rtl="1"/>
            <a:r>
              <a:rPr lang="ar-SA" sz="1600" dirty="0"/>
              <a:t>   ظهر ميرتون ظهر في الفترة الّتي كانت فيها السوسيولوجيا الأمريكيّة تقع تحت الهيمنة الكلّيّة لتيّارين كبيرين متناقضين: الاتّجاه الأمبيريقيّ الّذي يمثّله بول لازارسفلد، والاتّجاه النظريّ الّذي يمثّله تالكوت بارسونز، وقد ترتّب على ميرتون أن يحدث تحوّلاً كبيراً في علم الاجتماع، وأن يبدع نوعاً من التجديد يقوم على تحقيق التكامل الحيويّ بين الاتّجاهين الأمبيريقيّ الخالص والنظريّ الخالص، وقد أراد تأسيس هذه السوسيولوجيّة الّتي تقوم على ركيزتي النظريّة والتطبيق، وتجلّى هذا التجديد في تأصيله لما يسمّى بالنظريّات الوسطى الّتي تستجمع في ذاتها تخاصباً بين النظريّة والواقع. وقد عبّر عن هذا التوجّه الجديد في كتابه "عناصر النظريّة والمنهج السوسيولوجيّ, وفي هذا الكتاب يؤسس ميرتون منهجه السوسيولوجيّ الجديد ويطبقه على مجموعة من الظواهر الاجتماعيّة، مثل: الاختلالات الوظيفيّة، والتناقضات الطبقيّة، وسوسيولوجيا المعرفة، وقد وجد السياق أنّ أصحاب النزعة التجريبيّة (الأمبيريقيّون) يركزون اهتمامهم على الوقائع والمعطيات الميدانيّة دون غيرها، وفي المقابل يهتمّ أصحاب النزعة التجريديّة (المنظرون) بصياغة التعميمات النظريّة الكبرى دون الاهتمام بالواقع الأمبيريقي </a:t>
            </a:r>
            <a:endParaRPr lang="en-US" sz="1600" dirty="0"/>
          </a:p>
          <a:p>
            <a:pPr algn="r" rtl="1"/>
            <a:r>
              <a:rPr lang="ar-SA" sz="1600" dirty="0"/>
              <a:t>للظواهر الاجتماعية. ويتمثّل التناقض بين الاتّجاهين في أنّ " الأمبيريقيّون" يقولون عندما يجرون تجاربهم الميدانيّة "نعلم أنّ هذا صحيح، لكن نجهل فيما إذا كان له معنى ". بينما وعلى خلاف ذلك يقول المنظّرون عند صوغ نظريّاتهم "نعرف أنّ لذلك معنى، لكن نجهل فيما إذا كان صحيحاً" وهنا يأتي دور ميرتون ليقول بناء على نظريّاته الوسيطة الّتي تجمع بين النظريّة والتجربة: "إنّنا نعرف بأنّ هذا الأمر صحيح، وهو يحمل في ذاته المعنى"، وهذا القول يدلّ على أنّ ميرتون استطاع بمنهجه المتفرّد أن يحقّق الوحدة والتكامل بين مآلات النظريّة المجرّدة ومطالب التجربة الحسّيّة، وتمكّن من هدم الحواجز القائمة بين الواقع والنظريّة. الواقع الاجتماعيّ الحيّ أو التعبير عنه. وقد وجد في سياق نقده للطابع التجريديّ في نظريّة بارسونز وغيره من الوظيفيّين أنّه يجب على الباحثين والمفكّرين العمل على ترميم هذا النقص.</a:t>
            </a:r>
            <a:endParaRPr lang="en-US" sz="1600" dirty="0"/>
          </a:p>
          <a:p>
            <a:pPr algn="r" rtl="1"/>
            <a:r>
              <a:rPr lang="ar-SA" sz="1600" dirty="0"/>
              <a:t>.............................</a:t>
            </a:r>
            <a:endParaRPr lang="en-US" sz="1600" dirty="0"/>
          </a:p>
          <a:p>
            <a:pPr algn="r" rtl="1"/>
            <a:r>
              <a:rPr lang="ar-SA" sz="1600" dirty="0"/>
              <a:t>(1)</a:t>
            </a:r>
            <a:r>
              <a:rPr lang="en-US" sz="1600" dirty="0"/>
              <a:t>https://www.b-sociology.com</a:t>
            </a:r>
            <a:r>
              <a:rPr lang="ar-SA" sz="1600" dirty="0"/>
              <a:t>/</a:t>
            </a:r>
            <a:endParaRPr lang="en-US" sz="700" dirty="0"/>
          </a:p>
        </p:txBody>
      </p:sp>
    </p:spTree>
    <p:extLst>
      <p:ext uri="{BB962C8B-B14F-4D97-AF65-F5344CB8AC3E}">
        <p14:creationId xmlns:p14="http://schemas.microsoft.com/office/powerpoint/2010/main" val="225587056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72</TotalTime>
  <Words>2973</Words>
  <Application>Microsoft Office PowerPoint</Application>
  <PresentationFormat>Widescreen</PresentationFormat>
  <Paragraphs>69</Paragraphs>
  <Slides>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Maher</dc:creator>
  <cp:lastModifiedBy>Maher</cp:lastModifiedBy>
  <cp:revision>10</cp:revision>
  <dcterms:created xsi:type="dcterms:W3CDTF">2025-12-18T10:58:38Z</dcterms:created>
  <dcterms:modified xsi:type="dcterms:W3CDTF">2025-12-18T13:04:54Z</dcterms:modified>
</cp:coreProperties>
</file>