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F3E8C-94E3-5304-4358-1917C935DA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6B34AD-ABD1-F330-863F-1248E65F11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27DE08-E233-99AC-30E5-9E95343D6B4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8706AF0C-642B-7C68-AA3B-34892B77C3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431F5F-6528-3E38-2F84-29DAC4BDF50A}"/>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080634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59AA9-C29B-D6FD-E635-BA195AE0BB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0BA994-DB7B-25A4-67DD-0E3DC5E116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C90518-6F9B-EB0A-382D-333C766B543A}"/>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F937DD-A320-B676-082A-035911CA6C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A240F-266A-B8F6-0AE3-ACC4435C9523}"/>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932964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70290E-188D-82E5-8EF5-7F886F3822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3A93ED-B12D-FA19-64C6-13447D1588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0A229A-74EA-CCB7-4F28-39841027E9D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C1D2CC58-A8C7-2E3C-342C-E9FD37F527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4C26CD-5333-137C-118D-4237C0CB1A12}"/>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3915317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48F6C-52C5-CA63-D0F0-B7FD0950D9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63F8FA-7F7D-CD1F-7C4D-FE600C57D9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8EDAEA-2C77-2692-2EDC-9F2BDA99D079}"/>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4309BC-1CC2-0F6A-0B51-331D8DE737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54AE12-6913-9442-A380-A78FB10A90DC}"/>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540479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37138-876A-C2D6-2DC7-1103E70DD8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8A35DD-1886-B497-2DCE-D7A367CFA6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4B57D3-0CC5-88A5-CB14-F6A35E1FBCD3}"/>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59BC576-7C51-6FA0-3492-4F3A50AC4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B9C4A-11CD-A352-67C6-16BCD250B09D}"/>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8488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F35A2-53FA-CABC-939D-1E44511303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335EBC-A69D-08BA-2D1F-4B70A84344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E08ADE-452B-D95B-7096-8A8D9F990B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044F73-6187-8317-91CE-63806165393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AAD875D9-51BA-F9C8-96E5-89F83FECE6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557567-56CE-BE98-142C-166C2EE5D4B6}"/>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1795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DC392-193B-1222-CC8B-C0773B51B8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BE310B-4608-59CE-5258-8D6FCDF957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B12712-2F45-39E2-496D-61453CDED7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894136-20E8-5C35-70C9-5547CC4628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1ADBAF-A0D2-0E09-B9CD-4CF95FD93C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98198F-057A-A359-7093-8F7611CC1E7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8" name="Footer Placeholder 7">
            <a:extLst>
              <a:ext uri="{FF2B5EF4-FFF2-40B4-BE49-F238E27FC236}">
                <a16:creationId xmlns:a16="http://schemas.microsoft.com/office/drawing/2014/main" id="{56B421E8-D5FF-4FED-5F5B-DAA74BA787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59FECF-F14F-A903-356F-F8FB25483FEE}"/>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4228284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963F2-D64E-33C6-F4CD-64E00924E5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458840-F127-65EC-E58C-F64324C19E5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4" name="Footer Placeholder 3">
            <a:extLst>
              <a:ext uri="{FF2B5EF4-FFF2-40B4-BE49-F238E27FC236}">
                <a16:creationId xmlns:a16="http://schemas.microsoft.com/office/drawing/2014/main" id="{23E14058-9F14-DDF0-EDC2-507005B093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4185356-EE03-2A65-7922-7727B3379A55}"/>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82980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F477AC-7BF0-A51C-7AE9-814D292009F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3" name="Footer Placeholder 2">
            <a:extLst>
              <a:ext uri="{FF2B5EF4-FFF2-40B4-BE49-F238E27FC236}">
                <a16:creationId xmlns:a16="http://schemas.microsoft.com/office/drawing/2014/main" id="{675CC527-E76A-8906-0E80-7FD9551438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F8F972-F060-9BA7-DC8F-D3F3C7E5A1E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7633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17EC8-67A5-B9B7-F387-B0F4C53C64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6B1EAE-F479-D72C-32D0-9E4263BC23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3B2CB4-944E-F455-FB33-5D09239E7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637413-9B22-7663-899C-B9F11CE6B8D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DF1DD54E-17C3-5ACB-72F9-133107ED67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31EA0D-0BE7-2117-9FC8-A1276A8E221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655665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57A42-76B6-615B-6914-86F498D89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3B1068-DB39-A9E1-31C0-7EBE4333AF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09CC2D-83BD-F62F-5610-E5B3F39C5E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68A041-F2C2-0B91-FE3F-B7D723218B2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FDCD9D8E-B3D5-036B-CD96-3C75D0F21A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0873D7-F39F-B7BD-AB4A-ECE7BE6354D8}"/>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82152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CA9FA6-173F-1125-09DE-B45A617833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51CCC-6F1A-9611-CD74-27D3472FE9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247A9A-BCDB-F237-0DDF-3C975A4285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D286079-6E96-843C-341E-35F4DD9BB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663671-FE54-2344-DE9B-7C545F27BD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C1880B-C545-4A29-AAF2-0CCE44C494AA}" type="slidenum">
              <a:rPr lang="en-US" smtClean="0"/>
              <a:t>‹#›</a:t>
            </a:fld>
            <a:endParaRPr lang="en-US"/>
          </a:p>
        </p:txBody>
      </p:sp>
    </p:spTree>
    <p:extLst>
      <p:ext uri="{BB962C8B-B14F-4D97-AF65-F5344CB8AC3E}">
        <p14:creationId xmlns:p14="http://schemas.microsoft.com/office/powerpoint/2010/main" val="2494843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
            <a:extLst>
              <a:ext uri="{FF2B5EF4-FFF2-40B4-BE49-F238E27FC236}">
                <a16:creationId xmlns:a16="http://schemas.microsoft.com/office/drawing/2014/main" id="{899743BC-4113-434D-F03E-CC8894182A1E}"/>
              </a:ext>
            </a:extLst>
          </p:cNvPr>
          <p:cNvSpPr txBox="1">
            <a:spLocks noChangeArrowheads="1"/>
          </p:cNvSpPr>
          <p:nvPr/>
        </p:nvSpPr>
        <p:spPr bwMode="auto">
          <a:xfrm flipH="1">
            <a:off x="658760" y="785699"/>
            <a:ext cx="11031793" cy="2547436"/>
          </a:xfrm>
          <a:prstGeom prst="rect">
            <a:avLst/>
          </a:prstGeom>
          <a:solidFill>
            <a:srgbClr val="FFFFFF"/>
          </a:solidFill>
          <a:ln w="2857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Aft>
                <a:spcPts val="800"/>
              </a:spcAft>
              <a:buNone/>
            </a:pPr>
            <a:r>
              <a:rPr lang="en-US" sz="1200" kern="100">
                <a:effectLst/>
                <a:latin typeface="Calibri" panose="020F0502020204030204" pitchFamily="34" charset="0"/>
                <a:ea typeface="Calibri" panose="020F0502020204030204" pitchFamily="34" charset="0"/>
                <a:cs typeface="Arial" panose="020B0604020202020204" pitchFamily="34" charset="0"/>
              </a:rPr>
              <a:t> </a:t>
            </a:r>
          </a:p>
        </p:txBody>
      </p:sp>
      <p:sp>
        <p:nvSpPr>
          <p:cNvPr id="4" name="Text Box 7">
            <a:extLst>
              <a:ext uri="{FF2B5EF4-FFF2-40B4-BE49-F238E27FC236}">
                <a16:creationId xmlns:a16="http://schemas.microsoft.com/office/drawing/2014/main" id="{53B0F738-32DC-68FB-926D-8C96D16693C3}"/>
              </a:ext>
            </a:extLst>
          </p:cNvPr>
          <p:cNvSpPr txBox="1">
            <a:spLocks noChangeArrowheads="1"/>
          </p:cNvSpPr>
          <p:nvPr/>
        </p:nvSpPr>
        <p:spPr bwMode="auto">
          <a:xfrm>
            <a:off x="829842" y="1140541"/>
            <a:ext cx="3614339" cy="1858297"/>
          </a:xfrm>
          <a:prstGeom prst="rect">
            <a:avLst/>
          </a:prstGeom>
          <a:solidFill>
            <a:srgbClr val="FFFFFF"/>
          </a:solidFill>
          <a:ln>
            <a:noFill/>
          </a:ln>
        </p:spPr>
        <p:txBody>
          <a:bodyPr rot="0" vert="horz" wrap="square" lIns="91440" tIns="45720" rIns="91440" bIns="45720" anchor="t" anchorCtr="0" upright="1">
            <a:noAutofit/>
          </a:bodyPr>
          <a:lstStyle/>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عنوان المحاضرة:</a:t>
            </a:r>
            <a:r>
              <a:rPr lang="en-US" sz="1100" b="1" i="1" kern="100" dirty="0">
                <a:effectLst/>
                <a:latin typeface="Calibri" panose="020F0502020204030204" pitchFamily="34" charset="0"/>
                <a:ea typeface="Calibri" panose="020F0502020204030204" pitchFamily="34" charset="0"/>
                <a:cs typeface="Arial" panose="020B0604020202020204" pitchFamily="34" charset="0"/>
              </a:rPr>
              <a:t> </a:t>
            </a:r>
            <a:r>
              <a:rPr lang="ar-SA" dirty="0"/>
              <a:t>مفهوم التفاعل الرمزي</a:t>
            </a:r>
            <a:endParaRPr lang="ar-IQ" sz="1100" dirty="0"/>
          </a:p>
          <a:p>
            <a:pPr algn="r" rtl="1">
              <a:lnSpc>
                <a:spcPct val="115000"/>
              </a:lnSpc>
              <a:spcAft>
                <a:spcPts val="800"/>
              </a:spcAft>
            </a:pPr>
            <a:r>
              <a:rPr lang="ar-IQ" sz="1400" dirty="0"/>
              <a:t> </a:t>
            </a: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المادة الدراسية: </a:t>
            </a:r>
            <a:r>
              <a:rPr lang="ar-SA" sz="1400" dirty="0"/>
              <a:t>النظريات الاجتماعية المتقدمة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المرحلة الدراسية: </a:t>
            </a:r>
            <a:r>
              <a:rPr lang="ar-IQ" sz="1600" dirty="0"/>
              <a:t>دراسات عليا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مدرس المادة: </a:t>
            </a:r>
            <a:r>
              <a:rPr lang="ar-IQ" sz="1400" dirty="0"/>
              <a:t>أ.د. شفيق ابراهيم صالح الجبوري.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العام الدراسي: 2024-2025</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ext Box 5">
            <a:extLst>
              <a:ext uri="{FF2B5EF4-FFF2-40B4-BE49-F238E27FC236}">
                <a16:creationId xmlns:a16="http://schemas.microsoft.com/office/drawing/2014/main" id="{96977988-5E97-BDDC-3CA6-0A7435327C59}"/>
              </a:ext>
            </a:extLst>
          </p:cNvPr>
          <p:cNvSpPr txBox="1">
            <a:spLocks noChangeArrowheads="1"/>
          </p:cNvSpPr>
          <p:nvPr/>
        </p:nvSpPr>
        <p:spPr bwMode="auto">
          <a:xfrm>
            <a:off x="7165750" y="1012722"/>
            <a:ext cx="4196408" cy="1759975"/>
          </a:xfrm>
          <a:prstGeom prst="rect">
            <a:avLst/>
          </a:prstGeom>
          <a:solidFill>
            <a:srgbClr val="FFFFFF"/>
          </a:solidFill>
          <a:ln>
            <a:noFill/>
          </a:ln>
        </p:spPr>
        <p:txBody>
          <a:bodyPr rot="0" vert="horz" wrap="square" lIns="91440" tIns="45720" rIns="91440" bIns="45720" anchor="t" anchorCtr="0" upright="1">
            <a:noAutofit/>
          </a:bodyPr>
          <a:lstStyle/>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جامعة الموصل</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كلية الآداب</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القسم: الاجتماع</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صورة 1">
            <a:extLst>
              <a:ext uri="{FF2B5EF4-FFF2-40B4-BE49-F238E27FC236}">
                <a16:creationId xmlns:a16="http://schemas.microsoft.com/office/drawing/2014/main" id="{7C23123D-6EF6-1EEA-84B5-A50FDDF6C9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66851" y="1130268"/>
            <a:ext cx="1858297" cy="1858297"/>
          </a:xfrm>
          <a:prstGeom prst="rect">
            <a:avLst/>
          </a:prstGeom>
        </p:spPr>
      </p:pic>
      <p:sp>
        <p:nvSpPr>
          <p:cNvPr id="9" name="TextBox 8">
            <a:extLst>
              <a:ext uri="{FF2B5EF4-FFF2-40B4-BE49-F238E27FC236}">
                <a16:creationId xmlns:a16="http://schemas.microsoft.com/office/drawing/2014/main" id="{7756BF25-8EA9-5774-C654-6680E25F18E3}"/>
              </a:ext>
            </a:extLst>
          </p:cNvPr>
          <p:cNvSpPr txBox="1"/>
          <p:nvPr/>
        </p:nvSpPr>
        <p:spPr>
          <a:xfrm>
            <a:off x="2310581" y="4035849"/>
            <a:ext cx="7570838" cy="1323439"/>
          </a:xfrm>
          <a:prstGeom prst="rect">
            <a:avLst/>
          </a:prstGeom>
          <a:noFill/>
        </p:spPr>
        <p:txBody>
          <a:bodyPr wrap="square">
            <a:spAutoFit/>
          </a:bodyPr>
          <a:lstStyle/>
          <a:p>
            <a:pPr algn="ctr" rtl="1"/>
            <a:r>
              <a:rPr lang="ar-IQ" sz="4400" b="1" dirty="0"/>
              <a:t>المحاضرة الخامسة</a:t>
            </a:r>
            <a:endParaRPr lang="en-US" sz="4400" dirty="0"/>
          </a:p>
          <a:p>
            <a:pPr algn="ctr" rtl="1"/>
            <a:r>
              <a:rPr lang="ar-SA" b="1" dirty="0"/>
              <a:t>مفهوم التفاعل الرمزي </a:t>
            </a:r>
            <a:r>
              <a:rPr lang="ar-IQ" b="1" dirty="0"/>
              <a:t>/ دراسات عليا – دكتوراه علم الاجتماع الحضري / قسم علم الاجتماع – كلية الاداب – جامعة الموصل / أ.د. شفيق ابراهيم صالح الجبوري.</a:t>
            </a:r>
            <a:endParaRPr lang="en-US" b="1" dirty="0"/>
          </a:p>
        </p:txBody>
      </p:sp>
    </p:spTree>
    <p:extLst>
      <p:ext uri="{BB962C8B-B14F-4D97-AF65-F5344CB8AC3E}">
        <p14:creationId xmlns:p14="http://schemas.microsoft.com/office/powerpoint/2010/main" val="765987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B2D7C5-A4A4-8DDB-48DA-A8B63768774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6166AF-2552-C68F-4F95-91F5EB68D5CD}"/>
              </a:ext>
            </a:extLst>
          </p:cNvPr>
          <p:cNvSpPr>
            <a:spLocks noGrp="1"/>
          </p:cNvSpPr>
          <p:nvPr>
            <p:ph idx="1"/>
          </p:nvPr>
        </p:nvSpPr>
        <p:spPr>
          <a:xfrm>
            <a:off x="838200" y="360182"/>
            <a:ext cx="10515600" cy="5862331"/>
          </a:xfrm>
        </p:spPr>
        <p:txBody>
          <a:bodyPr>
            <a:noAutofit/>
          </a:bodyPr>
          <a:lstStyle/>
          <a:p>
            <a:pPr algn="r" rtl="1"/>
            <a:r>
              <a:rPr lang="ar-SA" sz="1600" dirty="0"/>
              <a:t>وكذلك فإن هذا الباعث الذي يؤثر في فعلي قد يكون واحد أو متعدد، معروف أو غير معروف، مثلاً عندما أذهب للحلاق، وأطلب منه أن يهذب شعري؛ لكي أظهر بمظهرٍ لائق أمام زبائني في المتجر الذي أعمل به، فإن المؤثر في سلوكي هو متعدد وغير معروف، وبالتالي فإن هذا السّلوك هو فعل اجتماعي، خضع لتوجيه العديد من الناس الذين يزورون متجري، وهم زبائن متوقعين، وليس بالضرورة أن يكونوا معروفين بالنسبة لي أم لا.</a:t>
            </a:r>
            <a:endParaRPr lang="en-US" sz="1600" dirty="0"/>
          </a:p>
          <a:p>
            <a:pPr algn="r" rtl="1"/>
            <a:r>
              <a:rPr lang="ar-SA" sz="1600" dirty="0"/>
              <a:t>   ولكن بالمقابل لو قمت بنفس الفعل، وهو الذّهاب إلى الحلاق كما ذكرنا، بدافع أنه سيكون لدي لقاء مع خطيبتي غدًا، وأحبُّ أن تراني على أحسن حال، وأبهى هندام، فإن فعلي هذا سيكون فعلًا اجتماعيًا وقد خضع لتوجيه فرد واحد ومعروف بالنسبة لي؛ الذي هو: الخطيبة كما ذكرنا.</a:t>
            </a:r>
            <a:endParaRPr lang="en-US" sz="1600" dirty="0"/>
          </a:p>
          <a:p>
            <a:pPr algn="r" rtl="1"/>
            <a:r>
              <a:rPr lang="ar-SA" sz="1600" dirty="0"/>
              <a:t>   ومن جهة ثانية يرى فيبر أنه ليس كل فعل خضع لمؤثر خارجي هو فعل اجتماعي، أو كما يقول: ليس كل نوع من الفعل، يخضع لمؤثر خارجي يكون فعل اجتماعي- بالمعنى الثابت للكلمة - ولكن فقط عندما يتوجه الفعل بسلوك موضوعات واقعية.</a:t>
            </a:r>
            <a:endParaRPr lang="en-US" sz="1600" dirty="0"/>
          </a:p>
          <a:p>
            <a:pPr algn="r" rtl="1"/>
            <a:r>
              <a:rPr lang="ar-SA" sz="1600" dirty="0"/>
              <a:t>من جهة أخرى – أيضًا - لا يُعتبر كل سلوك ترافق مع تواصل بين فاعلين فعل اجتماعي، يقول فيبر:"ليس كل نوع للتواصل الإنساني يكون ذا طابع اجتماعي، بل فقط بالشكل الذي يوجه فيه سلوك الآخر السلوك الخاص : فمثلاً لو أنك جلستَ إلى طاولة في أحد المقاصف، ثم وأنت ترشف فنجان من القهوة جلس مجموعة من الزبائن إلى نفس الطاولة ليتناولوا كذلك القهوة، فإن مثل هذا السّلوك لا يعتبر تواصل أو فعل اجتماعي، إذ أن هذا الاجتماع كان محض صدفة، ولا يتضمن توجيه للسّلوك الخاص، وإن كان يتمظهر بطابع اجتماعي، في حين لو أن هذا اللقاء كان عن تعارف وموعد مسبق، فلا شك حينها أنه سوف يكون فعل اجتماعي.  </a:t>
            </a:r>
            <a:endParaRPr lang="en-US" sz="1600" dirty="0"/>
          </a:p>
          <a:p>
            <a:pPr algn="r" rtl="1"/>
            <a:r>
              <a:rPr lang="ar-SA" sz="1600" dirty="0"/>
              <a:t> </a:t>
            </a:r>
            <a:endParaRPr lang="en-US" sz="1600" dirty="0"/>
          </a:p>
          <a:p>
            <a:pPr algn="r" rtl="1"/>
            <a:r>
              <a:rPr lang="ar-SA" sz="1600" dirty="0"/>
              <a:t>انماط الفعل الاجتماعي :</a:t>
            </a:r>
            <a:endParaRPr lang="en-US" sz="1600" dirty="0"/>
          </a:p>
          <a:p>
            <a:pPr algn="r" rtl="1"/>
            <a:r>
              <a:rPr lang="ar-SA" sz="1600" dirty="0"/>
              <a:t>1- النمط المثالي للفعل الموجه بأهداف عقلية:</a:t>
            </a:r>
            <a:endParaRPr lang="en-US" sz="1600" dirty="0"/>
          </a:p>
          <a:p>
            <a:pPr algn="r" rtl="1"/>
            <a:r>
              <a:rPr lang="ar-SA" sz="1600" dirty="0"/>
              <a:t>    وهو ببساط كل فعل اجتماعي يقوم به الفاعل بتحديد السّبل والشّروط الصّحيحة الّتي تمكّنه من بلوغ هدفه بصورة عقلانيّة، فهو يدرك علاقة التّرابط بين السّبب والنّتيجة، فمثلًا من أراد أن يشتري سيارة جديدة، فعليه أن يحسب حسابه أن عليه العمل بجد لجمع المبلغ المطلوب، ثم عليه متابعة العروض الّتي تُقدِّمها وكالات السّيّارات، ثم عليه أنْ يحدِّد ما يريد شرائه في حدود إمكانياته المالية، وهكذا عليه أن يحسب كل خطوة بصورة عقلانية، ويتخذ الإجراءات الماديّة للوصل إلى هدفه أو غايته. وهذا النّوع من الأفعال الاجتماعية أغلب ما يكون في مجال النّشاط الاقتصادي والتقني.</a:t>
            </a:r>
            <a:endParaRPr lang="en-US" sz="1600" dirty="0"/>
          </a:p>
          <a:p>
            <a:pPr algn="r" rtl="1"/>
            <a:r>
              <a:rPr lang="ar-SA" sz="1600" dirty="0"/>
              <a:t>2- النمط المثالي للفعل الموجه بالقيم:</a:t>
            </a:r>
            <a:endParaRPr lang="en-US" sz="1600" dirty="0"/>
          </a:p>
          <a:p>
            <a:pPr algn="r" rtl="1"/>
            <a:r>
              <a:rPr lang="ar-SA" sz="1600" dirty="0"/>
              <a:t>   وهو كل فعل ذا طابع اجتماعي يقوم به الفاعل على خلفية توجهه بقيمة أخلاقية أو بتعاليم دين أو مذهب ما، وذلك بصورة عقلانية محسوبة. فمثلًا عندما يُقدِمُ شخص ما، بالتعاون مع مجموعة ما، بتأسيس جمعية خيرية تجمع التبرعات لصالح فقراء طائفة أو دين أو مجتمع يربطهم به وشائج مشتركة. </a:t>
            </a:r>
            <a:endParaRPr lang="en-US" sz="700" dirty="0"/>
          </a:p>
        </p:txBody>
      </p:sp>
    </p:spTree>
    <p:extLst>
      <p:ext uri="{BB962C8B-B14F-4D97-AF65-F5344CB8AC3E}">
        <p14:creationId xmlns:p14="http://schemas.microsoft.com/office/powerpoint/2010/main" val="3748105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22861-D855-E4B1-E2EB-EFB26BF8204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1E2464-79CD-30B7-CC46-B7CCED1225A2}"/>
              </a:ext>
            </a:extLst>
          </p:cNvPr>
          <p:cNvSpPr>
            <a:spLocks noGrp="1"/>
          </p:cNvSpPr>
          <p:nvPr>
            <p:ph idx="1"/>
          </p:nvPr>
        </p:nvSpPr>
        <p:spPr>
          <a:xfrm>
            <a:off x="838200" y="360182"/>
            <a:ext cx="10515600" cy="5862331"/>
          </a:xfrm>
        </p:spPr>
        <p:txBody>
          <a:bodyPr>
            <a:noAutofit/>
          </a:bodyPr>
          <a:lstStyle/>
          <a:p>
            <a:pPr algn="r" rtl="1"/>
            <a:r>
              <a:rPr lang="ar-SA" sz="1600" dirty="0"/>
              <a:t>- النمط المثالي للفعل الموجه بالعواطف:</a:t>
            </a:r>
            <a:endParaRPr lang="en-US" sz="1600" dirty="0"/>
          </a:p>
          <a:p>
            <a:pPr algn="r" rtl="1"/>
            <a:r>
              <a:rPr lang="ar-SA" sz="1600" dirty="0"/>
              <a:t>   هو جميع الأفعال التي يكون الباعث الموجه لها، نابع من العاطفة؛ سواءً أكانت عاطفة إيجابية أم سلبية. فمثلًا عندما يقوم أحدهم بنظم قصيدة من الشعر ووضعها في مظروف والدفع به إلى فتاة تعلق بها قلبه، فالباعث هنا هو عاطفة الحب، أو على نحوٍ سلبي، عندما يقوم أحدهم بدافع عاطفة الكره، بعدم دعوة شخص ما إلى مناسبة سعيدة خاصة به.</a:t>
            </a:r>
            <a:endParaRPr lang="en-US" sz="1600" dirty="0"/>
          </a:p>
          <a:p>
            <a:pPr algn="r" rtl="1"/>
            <a:r>
              <a:rPr lang="ar-SA" sz="1600" dirty="0"/>
              <a:t> 4- النمط المثالي للفعل الموجه بالتقاليد:</a:t>
            </a:r>
            <a:endParaRPr lang="en-US" sz="1600" dirty="0"/>
          </a:p>
          <a:p>
            <a:pPr algn="r" rtl="1"/>
            <a:r>
              <a:rPr lang="ar-SA" sz="1600" dirty="0"/>
              <a:t>   وهو من الأفعال المنتشرة في المجتمع على نطاق واسع، فهو كل فعل اجتماعي نأتي به على خلفية التوجه بالتقاليد والعادات الخاصة بنا. فمثلًا عندما يحمل الرجل اليميني على خصره "الجنابية" أو الخنجر اليمني، وهو موجه بتقاليده المحلية. أو عندما تقوم الفتاة العربية في بعض مجتمعاتنا باستخدام الحناء لرسم الزخارف والأوشمة على الكفين في المناسبات السعيدة كـ يوم الزواج – مثلًا- وهكذا هو كل فعل نتأثر به بتقاليدنا وعاداتنا ، من جهة ثانية، فإن فيبر يتحدث عن فعل اجتماعي يمكن أن يتوجه بعدة بواعث في آن واحد، فمثلًا لو أخذنا حالة (أستاذ جامعي يمتنع عن التدخين)، ثم يتبين لنا أنه أقدم على هذا الامتناع لعدة بواعث، هي:- </a:t>
            </a:r>
            <a:endParaRPr lang="en-US" sz="1600" dirty="0"/>
          </a:p>
          <a:p>
            <a:pPr algn="r" rtl="1"/>
            <a:r>
              <a:rPr lang="ar-SA" sz="1600" dirty="0"/>
              <a:t>1-	 باعث عقلي: لأن التدخين مضر بالصحة كما أثبتت الأبحاث الطّبية والنّفسيّة، فهذا هو النوع الأول من أنماط الفعل. </a:t>
            </a:r>
            <a:endParaRPr lang="en-US" sz="1600" dirty="0"/>
          </a:p>
          <a:p>
            <a:pPr algn="r" rtl="1"/>
            <a:r>
              <a:rPr lang="ar-SA" sz="1600" dirty="0"/>
              <a:t>2-	باعث قيمي: لأنه أستاذ جامعي فهو يريد أن يحقق في شخصه مفهوم القدوة لطلبته، لذلك فقد عدل عن التدخين، وهذا هو النوع الثاني من أنماط الفعل.</a:t>
            </a:r>
            <a:endParaRPr lang="en-US" sz="1600" dirty="0"/>
          </a:p>
          <a:p>
            <a:pPr algn="r" rtl="1"/>
            <a:r>
              <a:rPr lang="ar-SA" sz="1600" dirty="0"/>
              <a:t>3-	باعث عاطفي: لأن زوجته تكره رائحة التدخين، وحبه لها يدفعه لتجنب إزعاجها بهذه الرائحة الكريهة، لذلك ترك هذا الفعل السيء، وهذا هو النوع الثالث من أنماط الفعل.</a:t>
            </a:r>
            <a:endParaRPr lang="en-US" sz="1600" dirty="0"/>
          </a:p>
          <a:p>
            <a:pPr algn="r" rtl="1"/>
            <a:r>
              <a:rPr lang="ar-SA" sz="1600" dirty="0"/>
              <a:t>4-	باعث تقليدي: التقاليد الأكاديمية لا تعتبر أن وجود أستاذ جامعي مدخن شيء مألوف، بل هي لا ترحب بمثل هذا الفعل، لذلك تماشيًا مع تقاليد العمل الأكاديمي أقلع عن التدخين، وبالتالي هذا هو النمط الرابع من الأفعال (1).</a:t>
            </a:r>
            <a:endParaRPr lang="en-US" sz="1600" dirty="0"/>
          </a:p>
        </p:txBody>
      </p:sp>
    </p:spTree>
    <p:extLst>
      <p:ext uri="{BB962C8B-B14F-4D97-AF65-F5344CB8AC3E}">
        <p14:creationId xmlns:p14="http://schemas.microsoft.com/office/powerpoint/2010/main" val="2316913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C885FA-BDA6-B41F-BA37-2185972465F5}"/>
              </a:ext>
            </a:extLst>
          </p:cNvPr>
          <p:cNvSpPr>
            <a:spLocks noGrp="1"/>
          </p:cNvSpPr>
          <p:nvPr>
            <p:ph idx="1"/>
          </p:nvPr>
        </p:nvSpPr>
        <p:spPr>
          <a:xfrm>
            <a:off x="838200" y="366251"/>
            <a:ext cx="10515600" cy="6125497"/>
          </a:xfrm>
        </p:spPr>
        <p:txBody>
          <a:bodyPr>
            <a:normAutofit/>
          </a:bodyPr>
          <a:lstStyle/>
          <a:p>
            <a:pPr algn="r" rtl="1"/>
            <a:r>
              <a:rPr lang="ar-SA" sz="1600" dirty="0"/>
              <a:t>مفهوم نظرية التفاعل الرمزي</a:t>
            </a:r>
            <a:endParaRPr lang="en-US" sz="1600" dirty="0"/>
          </a:p>
          <a:p>
            <a:pPr algn="r" rtl="1"/>
            <a:r>
              <a:rPr lang="ar-SA" sz="1600" dirty="0"/>
              <a:t>    تعد نظرية التفاعل الرمزي من النظريات السلوكية الاجتماعية، حيث شرعت هذه النظرية بالتركيز علي الوحدات الاجتماعية الصغرى مثل الأسرة وجماعة الأصدقاء، والسلوك الواقعي والمنظور الذي يمارسه الأفراد في مختلف التشكيلات المحددة والمناسبات المألوفة. </a:t>
            </a:r>
            <a:endParaRPr lang="en-US" sz="1600" dirty="0"/>
          </a:p>
          <a:p>
            <a:pPr algn="r" rtl="1"/>
            <a:r>
              <a:rPr lang="ar-SA" sz="1600" dirty="0"/>
              <a:t>    وبالتالي تُعرف التفاعلية الرمزية علي أنها عملية تفاعل اجتماعي يكون فيها الفرد على علاقة واتصال بعقول الآخرين وحاجاتهم ورغباتهم الكامنة في تحقيق أهدافهم، ويتم استخدامها لتفسير بعض الملاحظات الخاصة بالإنسان وسلوكه وتفاعله مع غيرة من أعضاء مجتمعه، وتلك التفاعلات تقوم علي استخدام الرموز حيث تتخذ أشكالا وصورا مختلفة. </a:t>
            </a:r>
            <a:endParaRPr lang="en-US" sz="1600" dirty="0"/>
          </a:p>
          <a:p>
            <a:pPr algn="r" rtl="1"/>
            <a:r>
              <a:rPr lang="ar-SA" sz="1600" dirty="0"/>
              <a:t>    وبالنظـر إلى مصطلـح النظرية التفاعلية الرمزيـة نجـد أنه يتضمن مصطلحات عديدة، نذكر فيما يلي مفاهيم هذه المصطلحات: </a:t>
            </a:r>
            <a:endParaRPr lang="en-US" sz="1600" dirty="0"/>
          </a:p>
          <a:p>
            <a:pPr algn="r" rtl="1"/>
            <a:r>
              <a:rPr lang="ar-SA" sz="1600" dirty="0"/>
              <a:t>    التفاعل </a:t>
            </a:r>
            <a:r>
              <a:rPr lang="en-US" sz="1600" dirty="0"/>
              <a:t>Interaction</a:t>
            </a:r>
            <a:r>
              <a:rPr lang="ar-SA" sz="1600" dirty="0"/>
              <a:t>: هو سلسة متبادلة ومستمرة من الاتصالات بين الفرد مع الفرد، أو بين الفرد وجماعة من الأفراد، أو بين جماعة من الأفراد مع جماعة اخرى. </a:t>
            </a:r>
            <a:endParaRPr lang="en-US" sz="1600" dirty="0"/>
          </a:p>
          <a:p>
            <a:pPr algn="r" rtl="1"/>
            <a:r>
              <a:rPr lang="ar-SA" sz="1600" dirty="0"/>
              <a:t>    الرمــوز </a:t>
            </a:r>
            <a:r>
              <a:rPr lang="en-US" sz="1600" dirty="0"/>
              <a:t>Symbols</a:t>
            </a:r>
            <a:r>
              <a:rPr lang="ar-SA" sz="1600" dirty="0"/>
              <a:t>: وهـي مجموعـة مــن الإشــارات المصطنعـة، التـي يستخدمها الناس فيما بينهم بهدف تسهيل عملية التواصل، وهي سمة خاصة فـي الإنسـان، وتشمـل علـى اللغـة والمعانـي والانطباعات والصور الذهنية. </a:t>
            </a:r>
            <a:endParaRPr lang="en-US" sz="1600" dirty="0"/>
          </a:p>
          <a:p>
            <a:pPr algn="r" rtl="1"/>
            <a:r>
              <a:rPr lang="ar-SA" sz="1600" dirty="0"/>
              <a:t>    فالتفاعليـة الرمزيـة: هـي التفاعل الـذي ينشأ بيـن مختلـف العقـول والمعاني والذي يعد سمة مميزة للمجتمع الإنساني، ويستند هذا التفاعل الاجتماعي على: أخذ الفرد ذاته في عين الاعتبار، وأن يحسب الفرد حساباً للأخرين، بمعنى أن يتفهم ادوارهم ويراعيها، وبالتالي تكون التفاعلية الرمزية معبرة عن التوجه الاجتماعي لعلم النفس الاجتماعي، فهي التي كشفت عن المصادر الاجتماعية للسمات الفريدة للإنسان، وأوضحت أن الفعل والذات هما أبسط صور المجتمع، ووصفت كيف يستطيع أعضاء الجماعات الإنسانية اظهار تصوراتهم للعالم الذي يعيشون فيه، كما ألقت الضوء على عملية التفاعل حيث كشفت أن الناس يشاركون بعضهم بعضاً من خلال هذا التفاعل أكثر من كونهم يستجيبون للسلوك الظاهر المتبادل، فهي بعبارة أخرى وضعت الفرد في قلب المجتمع كما جعلت المجتمع يعيش في الأفراد. </a:t>
            </a:r>
            <a:endParaRPr lang="en-US" sz="1600" dirty="0"/>
          </a:p>
          <a:p>
            <a:pPr algn="r" rtl="1"/>
            <a:r>
              <a:rPr lang="ar-SA" sz="1600" dirty="0"/>
              <a:t>    كما يُقصد بالتفاعل الرمزي ذلك التفاعل الذي يقوم بين الأفراد، ضن نسق مجتمعي معين، ويظهر ذلك التفاعل في مجموعة من السلوكيات التي يقوم بها فاعل ما، في علاقة بالسلوك الذي يصدر عن الفاعل الآخر، وبتعبير أخر تصدر عن الذوات المتبادلة مجموعة من الأفعال وردود الأفعال في تماثل مع بنية المجتمع، وتتخذ هذه الأفعال معاني ودلالات رمزية متنوعة تستلزم الفهم والتأويل، ومن هنا ركزت المقاربة التفاعلية الرمزية على أفعال الذوات أثناء عمليات التبادل والتواصل في حضن المجتمع، بهـدف تحصيـل المعانـي الاجتماعيـة التـي تعبـر عنهـا تـلك الأفعـال والسلوكيات الرمزية. </a:t>
            </a:r>
            <a:endParaRPr lang="en-US" sz="1600" dirty="0"/>
          </a:p>
        </p:txBody>
      </p:sp>
    </p:spTree>
    <p:extLst>
      <p:ext uri="{BB962C8B-B14F-4D97-AF65-F5344CB8AC3E}">
        <p14:creationId xmlns:p14="http://schemas.microsoft.com/office/powerpoint/2010/main" val="2716367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9DD9BF-2C2A-260A-DA4C-6CEADE18C142}"/>
              </a:ext>
            </a:extLst>
          </p:cNvPr>
          <p:cNvSpPr>
            <a:spLocks noGrp="1"/>
          </p:cNvSpPr>
          <p:nvPr>
            <p:ph idx="1"/>
          </p:nvPr>
        </p:nvSpPr>
        <p:spPr>
          <a:xfrm>
            <a:off x="391446" y="425898"/>
            <a:ext cx="11409107" cy="6006204"/>
          </a:xfrm>
        </p:spPr>
        <p:txBody>
          <a:bodyPr>
            <a:noAutofit/>
          </a:bodyPr>
          <a:lstStyle/>
          <a:p>
            <a:pPr algn="r" rtl="1"/>
            <a:r>
              <a:rPr lang="ar-SA" sz="1600" dirty="0"/>
              <a:t>ويُشير مصطلح التفاعل الرمزي إلى عملية التفاعل الاجتماعي التي يكون فيها الفرد على علاقة واتصال بعقول الآخرين وحاجاتهم ورغباتهم الكامنة ووسائلهم في تحقيق أهدافهم، ولقد استخدم هذا المفهوم في البداية وذلك تمييزاً لنمط من العلاقات الاجتماعية، وكذلك لتفسير بعض الملاحظات الخاصة بالإنسان وسلوكه في تفاعله مع غيره من أعضاء جماعته ومجتمعه في ضوء بعض الرموز والمعاني. </a:t>
            </a:r>
            <a:endParaRPr lang="en-US" sz="1600" dirty="0"/>
          </a:p>
          <a:p>
            <a:pPr algn="r" rtl="1"/>
            <a:r>
              <a:rPr lang="ar-SA" sz="1600" dirty="0"/>
              <a:t>    وتُعبـر التفاعلـية الرمزيـة عن مختلــف العقــول والمعانـي التـي تميـز المجتمعات الإنسانية، ويتخيل انصارها العلاقة بين الفرد والمجتمع من خلال النظر إليهما باعتبارهما وحدات اجتماعية متلازمة، وإن محاولة فهم أحدهما إنما تتطلب الفهم الكامل للآخر، حيث إنه يمكن فهم المجتمع في ضوء عمل الافراد، وكذلك النظر إلى هؤلاء الأفراد من خلال المجتمعات التي يعيشون فيها، وذلك لأن تلك الكائنات الإنسانية يكون لديها القدرة على أن تعكس ذاتها، وهذه الذوات هي التي تعمل على توجيه السلوك الإنساني في المجتمع. </a:t>
            </a:r>
            <a:endParaRPr lang="en-US" sz="1600" dirty="0"/>
          </a:p>
          <a:p>
            <a:pPr algn="r" rtl="1"/>
            <a:r>
              <a:rPr lang="ar-SA" sz="1600" dirty="0"/>
              <a:t> </a:t>
            </a:r>
            <a:endParaRPr lang="en-US" sz="1600" dirty="0"/>
          </a:p>
          <a:p>
            <a:pPr algn="r" rtl="1"/>
            <a:r>
              <a:rPr lang="ar-SA" sz="1600" dirty="0"/>
              <a:t>الرواد الأوربيين</a:t>
            </a:r>
            <a:endParaRPr lang="en-US" sz="1600" dirty="0"/>
          </a:p>
          <a:p>
            <a:pPr algn="r" rtl="1"/>
            <a:r>
              <a:rPr lang="ar-SA" sz="1600" dirty="0"/>
              <a:t>    تعود التفاعلية الرمزية في اصول نشأتها الى وجورج زمل  وفيبر في طروحاتهم التفاعلية فيما قدموه من تفسيرات افضت بالنتيجة  الى ما سُمي بالتفاعلية الرمزية </a:t>
            </a:r>
            <a:endParaRPr lang="en-US" sz="1600" dirty="0"/>
          </a:p>
          <a:p>
            <a:pPr algn="r" rtl="1"/>
            <a:r>
              <a:rPr lang="ar-SA" sz="1600" dirty="0"/>
              <a:t>جوج زيمل</a:t>
            </a:r>
            <a:endParaRPr lang="en-US" sz="1600" dirty="0"/>
          </a:p>
          <a:p>
            <a:pPr algn="r" rtl="1"/>
            <a:r>
              <a:rPr lang="ar-SA" sz="1600" dirty="0"/>
              <a:t>   تدرس السوسيولوجيا عند زيمل الوسائل المستخدمة للعيش المشترك. ويصف لنا زيمل ذلك بدقة في كتابه (علم الاجتماع/ </a:t>
            </a:r>
            <a:r>
              <a:rPr lang="en-US" sz="1600" dirty="0" err="1"/>
              <a:t>Soziologie</a:t>
            </a:r>
            <a:r>
              <a:rPr lang="ar-SA" sz="1600" dirty="0"/>
              <a:t>) الذي صدر سنة 1908 م. ومن ثم، فموضوع علم الاجتماع هو دراسة أفعال الأفراد في شكلها التفاعلي أو التواصلي أو التبادلي. ومثال ذلك عندما يحيي شخص زميله في الشارع، يرد عليه الآخر بالتحية بشكل تناوبي. ويعني هذا أن هناك تفاعل متبادل بين الطرفين، ضمن سياق اجتماعي معين. وعنصر التفاعل أو التبادل مهم في فكر زيمل. وبالتالي، تتوقف السوسيولوجيا عند مختلف الروابط والعلاقات الاجتماعية التي تربط الأفراد، ضمن سياق تفاعلي معين. أي: تعنى السوسيولوجيا بدراسة التفاعل الاجتماعي أو التآلف أو التآنس الاجتماعي الذي يتخذ طابعا ديناميكيا. ويعني هذا أيضا ملاحظة أفعال الأفراد المتفاعلة، ووصفها بدقة لمعرفة الدلالات التي تحملها اجتماعيا، وتأويلها في سياق مجتمعي معين.</a:t>
            </a:r>
            <a:endParaRPr lang="en-US" sz="1600" dirty="0"/>
          </a:p>
          <a:p>
            <a:pPr algn="r" rtl="1"/>
            <a:r>
              <a:rPr lang="ar-SA" sz="1600" dirty="0"/>
              <a:t>   وبتعبير آخر، لايدرس علم الاجتماع الفرد في حد ذاته كما عند ماكس فيبر، أو يدرس المجتمع كما عند دوركايم، بل يدرس العلاقة التفاعلية الموجودة بين الفرد والمجتمع، سواء أكانت تلك العلاقة التفاعلية متماسكة أم مبعثرة، إيجابية أم سلبية. بمعنى آخر، يدرس علم الاجتماع ذلك التأثير الذي يمارس الفرد على الآخر، ضمن وضعية اجتماعية معينة. وبالتالي، يحوي هذا التفاعل المضمون والشكل معا. وبهذا، يكون زيمل هو المؤسس الحقيقي للمدرسة التفاعلية التي نشطت كثيرا مع مدرسة شيكاغو الأمريكية.</a:t>
            </a:r>
            <a:endParaRPr lang="ar-IQ" sz="1600" dirty="0"/>
          </a:p>
          <a:p>
            <a:pPr marL="0" indent="0" algn="r" rtl="1">
              <a:buNone/>
            </a:pPr>
            <a:r>
              <a:rPr lang="ar-SA" sz="1400" dirty="0"/>
              <a:t>....................................</a:t>
            </a:r>
            <a:endParaRPr lang="en-US" sz="1400" dirty="0"/>
          </a:p>
          <a:p>
            <a:pPr algn="r" rtl="1"/>
            <a:r>
              <a:rPr lang="ar-SA" sz="1400" dirty="0"/>
              <a:t>(1)	الإنترنيت : دعاء نجيب / النظرية التفاعلية الرمزية /  مركز قاف للدراسات.</a:t>
            </a:r>
            <a:endParaRPr lang="en-US" sz="1400" dirty="0"/>
          </a:p>
          <a:p>
            <a:pPr algn="r" rtl="1"/>
            <a:endParaRPr lang="en-US" sz="700" dirty="0"/>
          </a:p>
        </p:txBody>
      </p:sp>
    </p:spTree>
    <p:extLst>
      <p:ext uri="{BB962C8B-B14F-4D97-AF65-F5344CB8AC3E}">
        <p14:creationId xmlns:p14="http://schemas.microsoft.com/office/powerpoint/2010/main" val="2477662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ED323B-34A7-9B00-CF06-3595DEFC5F67}"/>
              </a:ext>
            </a:extLst>
          </p:cNvPr>
          <p:cNvSpPr>
            <a:spLocks noGrp="1"/>
          </p:cNvSpPr>
          <p:nvPr>
            <p:ph idx="1"/>
          </p:nvPr>
        </p:nvSpPr>
        <p:spPr>
          <a:xfrm>
            <a:off x="838200" y="412955"/>
            <a:ext cx="10515600" cy="5764008"/>
          </a:xfrm>
        </p:spPr>
        <p:txBody>
          <a:bodyPr>
            <a:noAutofit/>
          </a:bodyPr>
          <a:lstStyle/>
          <a:p>
            <a:pPr algn="r" rtl="1"/>
            <a:r>
              <a:rPr lang="ar-SA" sz="1600" dirty="0"/>
              <a:t>تأثر جورج زيمل كثيرا بفلسفة الفهم والتأويلية الألمانية. وتأثر كذلك بالوضعية كما عند أوغست كونت ودوركايم. ومن ثم، فهو يعرف علم الاجتماع بأنه ذلك العلم الذي يدرس التفاعل بين الأفراد داخل الحياة المجتمعية. أي: دراسة الروابط ومختلف التفاعلات والعلاقات التواصلية الموجودة بين الأفراد ضمن بنية المجتمع، وفهم معنى تلك التفاعلات وتأويلها. وفي هذا، يقول زيمل: "يتبادل الأفراد النظرات، يغارون من بعضهم، يأكلون سوية، يتبادلون الرسائل، يشعرون تجاه بعضهم بالكراهية أو" المحبة، يعترفون بالجميل ... إلخ، آلاف الأفعال، المؤقتة أو الدائمة، الواعية أو اللاواعية، السطحية السريعة أو الغنية بنتائجها ... إلخ، تربطنا الواحد بالآخر، وهي التي ترعى صلابة الحياة المجتمعية ومرونتها وتنوعها ووحدتها وتماسكها. إن التنظيمات المجتمعية الكبرى، والأنساق المجتمعية الكبرى التي تتضمنها فكرة المجتمع ليست أكثر من أساليب وطرائق ووسائل للحفاظ، في أطر مجتمعية باقية ومستقلة، على الأفعال المباشرة التي تربط الأفراد بعضهم ببعض. </a:t>
            </a:r>
            <a:endParaRPr lang="en-US" sz="1600" dirty="0"/>
          </a:p>
          <a:p>
            <a:pPr algn="r" rtl="1"/>
            <a:r>
              <a:rPr lang="ar-SA" sz="1600" dirty="0"/>
              <a:t>   ويلاحظ أن زيمل ينطلق من تعريف ماكس فيبر للسوسيولوجيا، بالتركيز على الفعل السلوكي للأفراد داخل المجتمع، وفهم دلالات الأفعال التواصلية، وإدراك معانيها ومقاصدها وغاياتها ونواياها , وبشكل أوضح، "قدم زيمل، في سبيل تحليل هذه العلاقات، تصورا رئيسيا، هو الفعل المتبادل. وببساطة هو يعني بالفعل المتبادل التأثير الذي يمارسه كل فرد على الغير. وهو فعل موجه بمجموعة من الدوافع المختلفة (الغرائز الجنسية، والمصالح العملية، والمعتقد الديني، ومتطلبات النجاة والعدوان، والمتعة في اللعب، والعمل ... ) . وإن والكلية- المتحركة دوما- لهذه الأفعال هي التي تساهم في توحيد كل الأفراد في مجتمع بمجمله." </a:t>
            </a:r>
            <a:endParaRPr lang="en-US" sz="1600" dirty="0"/>
          </a:p>
          <a:p>
            <a:pPr algn="r" rtl="1"/>
            <a:r>
              <a:rPr lang="ar-SA" sz="1600" dirty="0"/>
              <a:t>    لكن موضوع تحليل زيمل ليس الفرد، وليس المجتمع بماهما عليه، كل اهتمامه يتركز على التفاعل الخلاق بين هذين القطبين الطرفيين. إن إنتاج المجتمع، بهذا المعنى، هو المنبت المؤسس للرباط الاجتماعي. وعلى العكس من دوركايم، ينحاز زيمل إلى صيرورة المجتمع، وليس إلى الضغط الذي يمارسه هذا المجتمع. ولهذا السبب سيتكلم بأريحية عن التنشئة الاجتماعية أكثر من حديثه عن المجتمع. وعليه، فعلم الاجتماع عند جورج زيمل هو الذي يدرس التفاعل الاجتماعي المتبادل بين الأفراد، داخل سياق مجتمعي معين. ويعني هذا أن زيمل يوفق بين تيارين: تيار فيبر الذي يعنى بالفرد، وتيار دوركايم الذي يهتم بالمجتمع. ومن ثم، فقد ركز زيمل على العلاقة التفاعلية الموجودة بين الفرد والمجتمع، تلك العلاقة التي تتخذ مضمونا وشكلا، وتنتج عنها تأثيرات متبادلة بين الأفراد، سواء أكانت إيجابية أم سلبية , وعلى ذلك ميز مَيز جورج زيمل بين مضمون التفاعل الاجتماعي وشكله. ومن هنا، يتمثل مضمون التفاعل في مختلف الدوافع والحوافز والضغوطات العضوية والنفسية التي تدفع الأفراد وتحركهم، بشكل من الأشكال، للتفاعل فيما بينهم، داخل سياق مجتمعي معين. ويتخذ هذا المضمون التفاعلي شكلا معينا. ومن هنا، فالواقعية الاجتماعية الناتجة عن التفاعل الاجتماعي لايمكن الفصل فيها بين مضمون التفاعل وشكله. ومن هنا، إذا كان مضمون التفاعل هو الحافز، أو المنفعة، أو المصلحة، أو الغاية، أو السبب ... ، فإن الشكل هو صيغة التفاعل وطريقته وهيئته الأدائية والإنجازية. </a:t>
            </a:r>
            <a:endParaRPr lang="en-US" sz="700" dirty="0"/>
          </a:p>
        </p:txBody>
      </p:sp>
    </p:spTree>
    <p:extLst>
      <p:ext uri="{BB962C8B-B14F-4D97-AF65-F5344CB8AC3E}">
        <p14:creationId xmlns:p14="http://schemas.microsoft.com/office/powerpoint/2010/main" val="1352249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6D720-53AA-38EB-E0AB-469BBA886928}"/>
              </a:ext>
            </a:extLst>
          </p:cNvPr>
          <p:cNvSpPr>
            <a:spLocks noGrp="1"/>
          </p:cNvSpPr>
          <p:nvPr>
            <p:ph idx="1"/>
          </p:nvPr>
        </p:nvSpPr>
        <p:spPr>
          <a:xfrm>
            <a:off x="838200" y="419611"/>
            <a:ext cx="10515600" cy="6158169"/>
          </a:xfrm>
        </p:spPr>
        <p:txBody>
          <a:bodyPr>
            <a:normAutofit/>
          </a:bodyPr>
          <a:lstStyle/>
          <a:p>
            <a:pPr algn="r" rtl="1"/>
            <a:r>
              <a:rPr lang="ar-SA" sz="1600" dirty="0"/>
              <a:t>وإذا كان إميل دوركايم يدعو إلى دراسة المجتمع دراسة تشييئية علمية وتجريبية، في ضوء مرتكزات المدرسة الوضعية الكلاسيكية، فإن جورج زيمل، يدعو إلى دراسة العلاقات التفاعلية بين الفرد والمجتمع؛ لأن الفرد، باعتباره فاعلا ذاتيا، له أهمية كبرى في التأثير في المجتمع إلى درجة تغييره، وإعادة بنائه من جديد. كما للمجتمع تأثيره الجبري في الفرد , وإذا أخذنا مثال "السكن" لدراسته وفق مقترب زيمل مضمونا وشكلا، فإن هذه الكلمة تحمل مضامين التفاعل الاجتماعي؛ إذ تحيلنا الكلمة على ضرورة السكن والاستقرار والاتقاء من أخطار الطبيعة والشارع. كما تحيلنا الكلمة على التفاعل الاجتماعي والعيش المشترك بين الجيران والأقارب والأصدقاء والناس بصفة عامة. بمعنى أن الفرد لايمكن أن يتواصل ويتفاعل مع الآخرين، ضمن سياق مجتمعي معين، إلا بالاستقرار في المكان. أي: بالحصول على المنزل واختياره مسكنا للحياة. ومن هنا، يتخذ هذا المضمون التفاعلي شكلا معينا هو الذي يحدد طبيعة هذا التفاعل الاجتماعي، حسب فهم الآخرين، ومنظورهم إلى السكن، وتغيير دلالاته من فرد إلى آخر. ومن هنا، يمكن تخصيص موضوع السكن لدراسته وفق نظرية التفاعل الاجتماعي. وعلى الرغم من ذلك يبقى مفهوم الشكل - هنا- غامضا ومعقدا ومبهما. </a:t>
            </a:r>
            <a:endParaRPr lang="en-US" sz="1600" dirty="0"/>
          </a:p>
          <a:p>
            <a:pPr algn="r" rtl="1"/>
            <a:r>
              <a:rPr lang="ar-SA" sz="1600" dirty="0"/>
              <a:t>  ان جورج زمل بهذا قد اصبح الى جانب تصوره التفاعلي مؤسسا ً لسوسيولوجيا الأشكال في أثناء تمييزه بين مضمون الفعل وشكلهوتمثل المضمون ب (الدوافع التي توجه الفعل البشري) وشكله ويقصد بشكل الفعل ما ينتج عن الأفعال الاجتماعية في أثناء عمليات التفاعل أو التبادل المجتمعي. </a:t>
            </a:r>
            <a:endParaRPr lang="en-US" sz="1600" dirty="0"/>
          </a:p>
          <a:p>
            <a:pPr algn="r" rtl="1"/>
            <a:r>
              <a:rPr lang="ar-SA" sz="1600" dirty="0"/>
              <a:t>واقترح زمل أربعة أنماط من الأشكال الاجتماعية هي:</a:t>
            </a:r>
            <a:endParaRPr lang="en-US" sz="1600" dirty="0"/>
          </a:p>
          <a:p>
            <a:pPr algn="r" rtl="1"/>
            <a:r>
              <a:rPr lang="ar-SA" sz="1600" dirty="0"/>
              <a:t>1-	الأشكال المتصفة بالديمومة: العائلة، والدولة، والكنيسة، والمنشآت، والأحزاب السياسية .. ، وتسمى هذه الأشكال بالمؤسسات. </a:t>
            </a:r>
            <a:endParaRPr lang="en-US" sz="1600" dirty="0"/>
          </a:p>
          <a:p>
            <a:pPr algn="r" rtl="1"/>
            <a:r>
              <a:rPr lang="ar-SA" sz="1600" dirty="0"/>
              <a:t>2-	الأشكال التي هي تصميمات مبنية مسبقا، وتتفرع عنها المنظمات التابعة لها: التراتبية، والتنافس، والصراع، والمغامرة، والإقصاء، والميراث، والتقليد ... ، وتسمى بالأشكال التكوينية. </a:t>
            </a:r>
            <a:endParaRPr lang="en-US" sz="1600" dirty="0"/>
          </a:p>
          <a:p>
            <a:pPr algn="r" rtl="1"/>
            <a:r>
              <a:rPr lang="ar-SA" sz="1600" dirty="0"/>
              <a:t>3-	الأشكال التي تكون الإطار العام الذي تحدث ضمنه التنشئة الاجتماعية: السياسة، والاقتصاد، والقانون، والتعليم، والدين ... وتسمى بأشكال التوافق. </a:t>
            </a:r>
            <a:endParaRPr lang="en-US" sz="1600" dirty="0"/>
          </a:p>
          <a:p>
            <a:pPr algn="r" rtl="1"/>
            <a:r>
              <a:rPr lang="ar-SA" sz="1600" dirty="0"/>
              <a:t>4-	الأشكال العابرة التي تؤسس للطقوس اليومية: العادات، والطعام المشترك، والنزهات المشتركة، والتهذيب، والكياسة ... </a:t>
            </a:r>
            <a:endParaRPr lang="en-US" sz="1600" dirty="0"/>
          </a:p>
          <a:p>
            <a:pPr marL="0" indent="0" algn="r">
              <a:buNone/>
            </a:pPr>
            <a:r>
              <a:rPr lang="ar-SA" sz="1600" dirty="0"/>
              <a:t>وللتمثيل، يتوقف زيمل عند شكل اجتماعي مثاله (الموضة) لدراسته. لذا، يعتبرها تعبيرا عن النزعة الليبرالية الفردية، و "دون أن تتوقف مع ذلك عن فضح الفوارق الطبقية، تكشف ربما بشكل أفضل، من أي شكل آخر، جوهر دينامية الاجتماعي. تسمح الموضة في الواقع بالتفرد</a:t>
            </a:r>
            <a:r>
              <a:rPr lang="ar-IQ" sz="1600" dirty="0"/>
              <a:t> </a:t>
            </a:r>
            <a:r>
              <a:rPr lang="ar-SA" sz="1600" dirty="0"/>
              <a:t>(الحاجة إلى التميز) ، دون الانفصال عن جماعات الانتماء (الحاجة إلى التماسك) . فهي شكل للحياة، من بين أشكال أخرى كثيرة؛ يسمح بأن يجتمع في فعل موحد الميل إلى المساواة الاجتماعية، والميل إلى التمايز الفردي. أي: إلى التنوع." </a:t>
            </a:r>
            <a:endParaRPr lang="en-US" sz="1600" dirty="0"/>
          </a:p>
        </p:txBody>
      </p:sp>
    </p:spTree>
    <p:extLst>
      <p:ext uri="{BB962C8B-B14F-4D97-AF65-F5344CB8AC3E}">
        <p14:creationId xmlns:p14="http://schemas.microsoft.com/office/powerpoint/2010/main" val="2600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8F06FE-0563-6D2C-6BF8-A5248E3F1C27}"/>
              </a:ext>
            </a:extLst>
          </p:cNvPr>
          <p:cNvSpPr>
            <a:spLocks noGrp="1"/>
          </p:cNvSpPr>
          <p:nvPr>
            <p:ph idx="1"/>
          </p:nvPr>
        </p:nvSpPr>
        <p:spPr>
          <a:xfrm>
            <a:off x="838200" y="285135"/>
            <a:ext cx="10515600" cy="5891828"/>
          </a:xfrm>
        </p:spPr>
        <p:txBody>
          <a:bodyPr>
            <a:noAutofit/>
          </a:bodyPr>
          <a:lstStyle/>
          <a:p>
            <a:pPr algn="r" rtl="1"/>
            <a:r>
              <a:rPr lang="ar-SA" sz="1600" dirty="0"/>
              <a:t>وهكذا، فالأشكال هي منتجات للإنسان وللتفاعلات التي تربطها مع بعضها "فهي تميل أيضا لأن تصبح موضوعات أو أغراضا (</a:t>
            </a:r>
            <a:r>
              <a:rPr lang="en-US" sz="1600" dirty="0" err="1"/>
              <a:t>Objets</a:t>
            </a:r>
            <a:r>
              <a:rPr lang="ar-SA" sz="1600" dirty="0"/>
              <a:t>) تجد بنفسها قوانين تطورها الخاصة بها. إن عملية التجريد هذه تجعل الأشكال الاجتماعية تعمل بمنطق استقلال ذاتي لدرجة تجعلها غريبة عن الأشخاص الذين أوجدوها. كذلك يشير زيمل إلى أنه، بمجرد ما تنشأ - حتى بمساعدة حساسيتنا الفردية المبالغ فيها- فإن الأغراض القانونية والفنية الاعتيادية ... تفلت منا لدرجة أننا لم نعد أبدا أسيادا على التأثيرات التي قد تحرض عليها هذه الأغراض. ومع ذلك، تظل الأشكال الاجتماعية عناصر محايثة لحياتنا اليومية من باب أنها تشارك في إدارة العلاقات بين الأفراد. وهذه هي حال النقود، فهي كأداة ضرورية للتبادل التجاري، تسهل النمو الاقتصادي، لكنها في الوقت ذاته، تسجن الأفراد ضمن علاقات اجتماعية ضعيفة. وفي الواقع، مع تكاثر هذا النمط من التفاعل الاقتصادي، يتقلص الرباط الاجتماعي بشكل متزايد، ليصبح مجرد علاقات شخص/ نقود/ شخص، خاضعة للحساب وللإستراتيجيات. هذا الميل الثابت لتشييء الرباط الاجتماعي يقع في قلب الإستراتيجية الثقافية للحداثة." </a:t>
            </a:r>
            <a:endParaRPr lang="en-US" sz="1600" dirty="0"/>
          </a:p>
          <a:p>
            <a:pPr algn="r" rtl="1"/>
            <a:r>
              <a:rPr lang="ar-SA" sz="1600" dirty="0"/>
              <a:t>     يتبنى زيمل المقاربة التفاعلية في دراسة الظواهر المجتمعية. بمعنى أنه يستعمل المنهجية الكيفية. في حين، يستعمل ماكس فيبر المنهج التفهمي، بينما يستخدم دوركايم المنهج التفسيري الوضعي والكمي. ويعني هذا كله أن زيمل قد ركز على الفرد في علاقته التفاعلية مع الأفراد الآخرين، ضمن سياق تفاعلي مجتمعي قائم على الفعل ورد الفعل. أي: درس زيمل العلاقة التفاعلية القائمة بين الفرد والمجتمع، أو درس مختلف التفاعلات المتبادلة بين الأفراد، مثل: الصراع، والتنافس، والتعاون، والتضامن، والغيرة، والأهواء، والعواطف، والجمعيات، وتبادل الرسائل ... ويعني هذا ضرورة الاهتمام بالتفاعلات التي تفرزها الحياة اليومية العادية بأشكالها الاجتماعية. كما أن هذه المقاربة التفاعلية ذات طبيعة سياقية مرتبطة بالفعل المتبادل في نطاقه الزماني والمكاني. </a:t>
            </a:r>
            <a:endParaRPr lang="en-US" sz="1600" dirty="0"/>
          </a:p>
          <a:p>
            <a:pPr algn="r" rtl="1"/>
            <a:r>
              <a:rPr lang="ar-SA" sz="1600" dirty="0"/>
              <a:t>   وبهذا، تعتمد المقاربة التفاعلية عند زيمل على تجربة الأفراد في العالم أو الواقع اليومي، والتركيز بالخصوص على التفاعل المتبادل، ودراسة الفاعل تبعا للواقع الطبيعي الذي يعيش فيه. أي: دراسة "وجهة نظر الفاعلين الاجتماعيين بالحسبان، إذ إن هؤلاء يبنون عالمهم الاجتماعي من خلال المعاني التي يخصون بها الأشياء والأفراد والرموز التي تحيط بهم. </a:t>
            </a:r>
            <a:endParaRPr lang="en-US" sz="1600" dirty="0"/>
          </a:p>
          <a:p>
            <a:pPr algn="r" rtl="1"/>
            <a:r>
              <a:rPr lang="ar-SA" sz="1600" dirty="0"/>
              <a:t>  ومن هنا، كان زيمل هو الممهد لظهور التفاعلية الرمزية أو مدرسة شيكاغو الأمريكية مع جورج هربرت ميد وألبيون سمول وغيرهما. وبذلك، أصبح علم الاجتماع علما ميدانيا، يهتم بدراسة المدينة، وحل مشاكلها الاجتماعية، والاتجاه إلى علم اجتماع غير نظري، بل قائم على العمل الميداني. والدليل على تأثر مدرسة شيكاغو بزيمل ما أورده آلان كولون في كتابه (مدرسة شيكاغو) , علاوة على ذلك، فقد استعان زيمل بالفلسفة وعلم النفس والتاريخ في دراسة الظواهر المجتمعية، ولاسيما أن زيمل أعد أطروحة جامعية حول فلسفة كانط. كما كان زيمل من المساهمين في بلورة علم النفس الاجتماعي. ويعني هذا كله أن هناك انتقاء منهجي، والجمع بين مجموعة من المقاربات في فهم الظواهر المجتمعية وتفسيرها وتأويلها، وخاصة الفلسفة وعلم النفس. </a:t>
            </a:r>
            <a:endParaRPr lang="en-US" sz="1050" dirty="0"/>
          </a:p>
        </p:txBody>
      </p:sp>
    </p:spTree>
    <p:extLst>
      <p:ext uri="{BB962C8B-B14F-4D97-AF65-F5344CB8AC3E}">
        <p14:creationId xmlns:p14="http://schemas.microsoft.com/office/powerpoint/2010/main" val="107095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08AEF9-1ADB-8C22-335B-EAC0474CD0D8}"/>
              </a:ext>
            </a:extLst>
          </p:cNvPr>
          <p:cNvSpPr>
            <a:spLocks noGrp="1"/>
          </p:cNvSpPr>
          <p:nvPr>
            <p:ph idx="1"/>
          </p:nvPr>
        </p:nvSpPr>
        <p:spPr>
          <a:xfrm>
            <a:off x="838200" y="497834"/>
            <a:ext cx="10515600" cy="5862331"/>
          </a:xfrm>
        </p:spPr>
        <p:txBody>
          <a:bodyPr>
            <a:noAutofit/>
          </a:bodyPr>
          <a:lstStyle/>
          <a:p>
            <a:pPr algn="r" rtl="1"/>
            <a:r>
              <a:rPr lang="ar-SA" sz="1600" dirty="0"/>
              <a:t>وما يميز زيمل أيضا عن دوركايم وماكس فيبر هو الاهتمام بالتفاعل الاجتماعي الذي يجمع بين مجموعة من الذوات التي تتفاعل فيما بينها، ضمن سياقات اجتماعية مختلفة فهو يرى أن الحياة الاجتماعية حركة لاتتوقف العلاقات بين الأفراد من خلالها عن تعديل بعضها البعض. وهذه العلاقات، على شاكلة الجسر الذي يربط، والباب الذي يفصل، هي علامات لميول متضاربة نحو التماسك والتبعثر. وبشكل أوضح، قدم زيمل، في سبيل تحليل هذه العلاقات، تصورا رئيسيا هو الفعل المتبادل. وببساطة هو يعني بالفعل المتبادل التأثير الذي يمارسه كل فرد على الغير. وهو فعل موجه بمجموعة من الدوافع المختلفة (الغرائز الجنسية، والمصالح العملية، والمعتقد الديني، ومتطلبات النجاة أو العدوان، والمتعة في اللعب، والعمل ... ) ، وإن الكلية- المتحركة دوما- لهذه الأفعال هي التي تساهم في توحيد كل الأفراد في مجتمع بمجمله. </a:t>
            </a:r>
            <a:endParaRPr lang="en-US" sz="1600" dirty="0"/>
          </a:p>
          <a:p>
            <a:pPr algn="r" rtl="1"/>
            <a:r>
              <a:rPr lang="ar-SA" sz="1600" dirty="0"/>
              <a:t>   لكن موضوع تحليل زيمل ليس الفرد وليس المجتمع بماهما عليه: كل اهتمامه يتركز على التفاعل الخلاق بين هذين القطبين الطرفيين. إن إنتاج المجتمع، بهذا المعنى، هو المنبت المؤسس للرباط الاجتماعي. وعلى العكس من دوركايم، ينحاز زيمل إلى صيرورة المجتمع، وليس إلى الضغط الذي يمارسه هذا المجتمع. ولهذا السبب سيتكلم بأريحية عن التنشئة الاجتماعية أكثر مما عن المجتمع. </a:t>
            </a:r>
            <a:endParaRPr lang="en-US" sz="1600" dirty="0"/>
          </a:p>
          <a:p>
            <a:pPr algn="r" rtl="1"/>
            <a:r>
              <a:rPr lang="ar-SA" sz="1600" dirty="0"/>
              <a:t>    ومن جهة أخرى، يلاحظ على جورج زيمل أنه لم يوضح المقصود من شكل التفاعل الاجتماعي بشكل جيد، فمازال المفهوم غامضا ومعقدا وملتبسا؛ وهذا ما جعل إميل دوركايم يصف فكر زيمل بالتعقيد والغموض والإبهام. ونجد هذه الملاحظة نفسها عند جون سكوت في قوله: "فكثيرا ما يوصف زيمل بالاجتماعي الشكلي. ومن دون أي مخاوف بشأن غموض مفهومه الأساس عن الأشكال الاجتماعية، فقد أظهرت التحليلات المتعاقبة أن هذا المفهوم ضابط غير منتظم لظواهر متنوعة تعرف بالعلاقات الاجتماعية، والعمليات الاجتماعية، والأشكال الاجتماعية(1).</a:t>
            </a:r>
            <a:endParaRPr lang="en-US" sz="1600" dirty="0"/>
          </a:p>
          <a:p>
            <a:pPr algn="r" rtl="1"/>
            <a:r>
              <a:rPr lang="ar-SA" sz="1600" dirty="0"/>
              <a:t>ماكس فيبر</a:t>
            </a:r>
            <a:endParaRPr lang="en-US" sz="1600" dirty="0"/>
          </a:p>
          <a:p>
            <a:pPr algn="r" rtl="1"/>
            <a:r>
              <a:rPr lang="ar-SA" sz="1600" dirty="0"/>
              <a:t>  انّ فيبر بنى مفاهيمه الاجتماعية الأساسيّة على خلفية نظرته لـلظاهرة الاجتماعية، الّتي يرى أنّها تحدث في إطار ثلاث مستويات مختلفة، هي:</a:t>
            </a:r>
            <a:endParaRPr lang="en-US" sz="1600" dirty="0"/>
          </a:p>
          <a:p>
            <a:pPr algn="r" rtl="1"/>
            <a:r>
              <a:rPr lang="ar-SA" sz="1600" dirty="0"/>
              <a:t>   المستوى الأول: هو مستوى الفعل الفردي؛ أي النّشاط أو الفعل الّذي يقوم به فرد واحد، وهنا سوف يسعى "فيبر" إلى فهم المعنى المقصود الّذي أراده الفاعل من هذا الفعل أو البواعث الكامنة خلف قيامه بهذا النّشاط.</a:t>
            </a:r>
            <a:endParaRPr lang="en-US" sz="1600" dirty="0"/>
          </a:p>
          <a:p>
            <a:pPr algn="r" rtl="1"/>
            <a:r>
              <a:rPr lang="ar-SA" sz="1600" dirty="0"/>
              <a:t>   المستوى الثاني: هو مستوى العلاقة الاجتماعية، الّتي تجري بين فاعلين أو أكثر في إطار الحياة الاجتماعية داخل مجتمع ما.</a:t>
            </a:r>
            <a:endParaRPr lang="ar-IQ" sz="1600" dirty="0"/>
          </a:p>
          <a:p>
            <a:pPr algn="r" rtl="1"/>
            <a:r>
              <a:rPr lang="ar-SA" sz="1600" dirty="0"/>
              <a:t>المستوى الثالث: هو مستوى التّرابطات أو النّظام الاجتماعي، الّذي ينبغي أن يعكس الأبعاد المعقدة لمستويات الواقعة الاجتماعية داخل المجتمع.</a:t>
            </a:r>
            <a:endParaRPr lang="en-US" sz="1600" dirty="0"/>
          </a:p>
          <a:p>
            <a:pPr algn="r" rtl="1"/>
            <a:r>
              <a:rPr lang="ar-SA" sz="1600" dirty="0"/>
              <a:t>.................................................</a:t>
            </a:r>
            <a:endParaRPr lang="en-US" sz="1600" dirty="0"/>
          </a:p>
          <a:p>
            <a:pPr algn="r" rtl="1"/>
            <a:r>
              <a:rPr lang="ar-SA" sz="1600" dirty="0"/>
              <a:t>(1)	الانترنيت:الدكتور جميل حمداوي  / جورج زيمل والسوسيولوجيا التفاعلية / جامع الكتب الاسلامية</a:t>
            </a:r>
            <a:endParaRPr lang="en-US" sz="300" dirty="0"/>
          </a:p>
        </p:txBody>
      </p:sp>
    </p:spTree>
    <p:extLst>
      <p:ext uri="{BB962C8B-B14F-4D97-AF65-F5344CB8AC3E}">
        <p14:creationId xmlns:p14="http://schemas.microsoft.com/office/powerpoint/2010/main" val="926477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C70BE1-D442-EA5C-2CC8-91C60652DE7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0D4FDE-0659-D05B-8EB4-CB08138F3F32}"/>
              </a:ext>
            </a:extLst>
          </p:cNvPr>
          <p:cNvSpPr>
            <a:spLocks noGrp="1"/>
          </p:cNvSpPr>
          <p:nvPr>
            <p:ph idx="1"/>
          </p:nvPr>
        </p:nvSpPr>
        <p:spPr>
          <a:xfrm>
            <a:off x="838200" y="497834"/>
            <a:ext cx="10515600" cy="5862331"/>
          </a:xfrm>
        </p:spPr>
        <p:txBody>
          <a:bodyPr>
            <a:noAutofit/>
          </a:bodyPr>
          <a:lstStyle/>
          <a:p>
            <a:pPr algn="r" rtl="1"/>
            <a:r>
              <a:rPr lang="ar-SA" sz="1600" dirty="0"/>
              <a:t>المفاهيم الاجتماعية الأساسيّة لماكس فيبر</a:t>
            </a:r>
            <a:endParaRPr lang="en-US" sz="1600" dirty="0"/>
          </a:p>
          <a:p>
            <a:pPr algn="r" rtl="1"/>
            <a:r>
              <a:rPr lang="ar-SA" sz="1600" dirty="0"/>
              <a:t> المفهوم الأول: السّوسيولوجية الفهميّة:</a:t>
            </a:r>
            <a:endParaRPr lang="en-US" sz="1600" dirty="0"/>
          </a:p>
          <a:p>
            <a:pPr algn="r" rtl="1"/>
            <a:r>
              <a:rPr lang="ar-SA" sz="1600" dirty="0"/>
              <a:t> يبدأ فيبر مفاهيمه بتعريفه المشهور للسّوسيولوجية الفهميّة: بوصفها ذلك العلم، الذي ينبغي أن يفهم معنى الفعل الاجتماعي، وبالتالي يفسر (سببيًا) حدوثه وبواعثه ومؤثراته.</a:t>
            </a:r>
            <a:endParaRPr lang="en-US" sz="1600" dirty="0"/>
          </a:p>
          <a:p>
            <a:pPr algn="r" rtl="1"/>
            <a:r>
              <a:rPr lang="ar-SA" sz="1600" dirty="0"/>
              <a:t>   وبهذا المعنى فإن السّوسيولوجية عند فيبر، هي: علمٌ خاص بالفعل الإنساني- الاجتماعي، أي العلم الثّقافي الذي لا يريد (فقط) أن يفهم قصد وبواعث الفاعل من قيامه بفعله، بل هو يريد كذلك أن يفسر بصورة (سببية) مترابطة الأسس التي تكمن خلف قيام الفاعل بفعله أو نشاطه.    وهذا العلم سوف ينتمي للنزعة "المنهجية الفردية" أو "الفردانيّة المنهجية"، لأنه يسعى لفهم المعنى المقصود ذاتيًا من قبل الفاعل أثناء قيامه بفعله.</a:t>
            </a:r>
            <a:endParaRPr lang="en-US" sz="1600" dirty="0"/>
          </a:p>
          <a:p>
            <a:pPr algn="r" rtl="1"/>
            <a:r>
              <a:rPr lang="ar-SA" sz="1600" dirty="0"/>
              <a:t>   والسّوسيولوجية عند فيبر هي أيضًا علم للخبرة التّجريبيّة، وليست علم معياري؛ يهتم بطرح قضية (ما ينبغي أن يكون عليه الفعل الاجتماعي) كما هو الحال في "الفلسفة الاجتماعية". وهي كذلك قليلًا ما تكون بمستوى علم اجتماعي تقني - إذا صح التعبير- كالسياسة الاجتماعية. وهي علاوة على ذلك "علم للواقع" يتخذ مكانه بين العلوم الإنسانية والعلوم الطبيعية.</a:t>
            </a:r>
            <a:endParaRPr lang="en-US" sz="1600" dirty="0"/>
          </a:p>
          <a:p>
            <a:pPr algn="r" rtl="1"/>
            <a:r>
              <a:rPr lang="ar-SA" sz="1600" dirty="0"/>
              <a:t> المفهوم الثّاني: الفعل الإنساني:</a:t>
            </a:r>
            <a:endParaRPr lang="en-US" sz="1600" dirty="0"/>
          </a:p>
          <a:p>
            <a:pPr algn="r" rtl="1"/>
            <a:r>
              <a:rPr lang="ar-SA" sz="1600" dirty="0"/>
              <a:t>   الفعل: ينبغي بهذا أن يدعى سلوكًا إنسانيًا (بغض النظر عما إذا أذعن أو امتنع لفعلٍ خارجي أو داخلي)، إذا أو طالما أن الواحد أو الفاعل يربطه بمعنى ذاتي , بهذا المعنى فإن فيبر يعتبر الفعل الإنساني، هو (فقط) ذلك السّلوك أو النّشاط، الّذي يمكن أن ننسب إليه قصد أو معنى ذاتي لتبرير ما قام به الفاعل من نشاط.</a:t>
            </a:r>
            <a:endParaRPr lang="en-US" sz="1600" dirty="0"/>
          </a:p>
          <a:p>
            <a:pPr algn="r" rtl="1"/>
            <a:r>
              <a:rPr lang="ar-SA" sz="1600" dirty="0"/>
              <a:t>   ولكن هذا التّعريف سيطرح جدلًا واسعًا حول كيفية ربط الفعل بقصد الفاعل، وإلى أي درجة يمكن أن ننجح بمثل هذا الرّبط. فكثيرًا ما تكون نتائج الفعل المُتحصِّلة ليست هي القصد الّذي أراده الفاعل من فعله، وكذلك قد تتحق نتيجة لها معنى من فعل غير مقصود , فمثلًا: لو أنّ شخصًا ما، أراد أن يستند إلى ذرفة الباب، فوضع يده على المقبض، فإذا الباب وقد فتح من غير أن يقصد ذلك. من وجهة نظر فيبر فإن هذا النّشاط ليس فعل إنساني، لأن الفاعل لم يعنِ أو لم يقصد من حركته تلك فتح الباب، بل كان هدفه فقط أن يستند عليه، ولكن من جهة أخرى فإن المراقب لا يستطيع أن ينكر بأن عملًا قد أُنجز بالفعل؛ وهو فتح الباب، فكيف لا ندعُ هذا النشاط بـفعل إنساني؟</a:t>
            </a:r>
            <a:endParaRPr lang="en-US" sz="1600" dirty="0"/>
          </a:p>
        </p:txBody>
      </p:sp>
    </p:spTree>
    <p:extLst>
      <p:ext uri="{BB962C8B-B14F-4D97-AF65-F5344CB8AC3E}">
        <p14:creationId xmlns:p14="http://schemas.microsoft.com/office/powerpoint/2010/main" val="2255870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16FD7-0585-7E34-FCCE-EC3A872175D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9FB498-E9EC-AD11-B338-7D55FF9FB016}"/>
              </a:ext>
            </a:extLst>
          </p:cNvPr>
          <p:cNvSpPr>
            <a:spLocks noGrp="1"/>
          </p:cNvSpPr>
          <p:nvPr>
            <p:ph idx="1"/>
          </p:nvPr>
        </p:nvSpPr>
        <p:spPr>
          <a:xfrm>
            <a:off x="838200" y="497834"/>
            <a:ext cx="10515600" cy="5862331"/>
          </a:xfrm>
        </p:spPr>
        <p:txBody>
          <a:bodyPr>
            <a:noAutofit/>
          </a:bodyPr>
          <a:lstStyle/>
          <a:p>
            <a:pPr algn="r" rtl="1"/>
            <a:r>
              <a:rPr lang="ar-SA" sz="1600" dirty="0"/>
              <a:t>ربما أنّ الأمر هنا لم يتضح؛ لذلك نأخذ مثالًا آخر من الحياة العملية؛ كأن يريد شخص ما، أن يركن سيارته في الموقف المخصص لها، حسب "فيبر" المعنى المقصود هو ركن السيّارة، وهذا ما يجعل من هذا السلوك فعل لأن شرط ربطه بمعنى ذاتي للفاعل متحقق. ولكن ماذا يحدث لو أن هذا السّائق أثناء محاولته ركن السّيّارة في مكانها ألحق ضررًا بالسيارة المجاورة من غير أن يقصد فعل ذلك؟ حسب فيبر إن هذا السلوك ليس فعل؛ لأننا لا يمكن أن نربطه بقصد الفاعل، على الرغم من حدوث نتيجة واضحة عنه، الفاعل قصده أن يركن السّيّارة لا أن يلحق الضرر بالسيارة المجاورة. ولكن القانوني مثلًا لا يستطيع أن ينظر إلى هذا السّلوك على أنه ليس فعل كما يريد فيبر، بل هو في هذه الحالة يُجِّرم السّائق ويلزمه بأن يعالج الضّرر الّذي ألحقه بالسيارة الأخرى، فرغم أن السّلوك الذي قام به لا يمكن أن نربطه بقصده – كما يقول فيبر - لأنه ليس المعنى الذاتي الذي أراده من فعله، إلا أنه من وجهة نظر العلوم القانونية (فعل إنساني) يتحمل صاحبه تبعاته. وبالتالي فإن التعريف الذي يورده فيبر في تحديد السّلوك البشري الذي يمكن أن نطلق عليه صفة (فعل إنساني) لا يستطيع أن يشمل جميع أنواع الفعل الإنساني حقيقةً، بل طائفة محددة منها فقط؛ وهي تلك التي تحقق فيها شرط ربط الفعل بالمعنى الذي قصده الفاعل. </a:t>
            </a:r>
            <a:endParaRPr lang="en-US" sz="1600" dirty="0"/>
          </a:p>
          <a:p>
            <a:pPr algn="r" rtl="1"/>
            <a:r>
              <a:rPr lang="ar-SA" sz="1600" dirty="0"/>
              <a:t> المفهوم الثّالث: الفعل الاجتماعي:</a:t>
            </a:r>
            <a:endParaRPr lang="en-US" sz="1600" dirty="0"/>
          </a:p>
          <a:p>
            <a:pPr algn="r" rtl="1"/>
            <a:r>
              <a:rPr lang="ar-SA" sz="1600" dirty="0"/>
              <a:t>الفعل الاجتماعي: هو أحد أنواع الفعل الإنساني، وله خصوصيّة تميزه عن غيره من الأفعال، وهو يعتبر الأساس الذي تقوم عليه "السوسيولوجية الفيبرية"، ففي الوقت الذي رأينا فيه فيبر يعرف الأول على أنه سلوك أو نشاط يرتبط بمعنى ذاتي خاص بالفاعل، فإن فيبر يعرف الثاني على النحو التالي : يكون الفعل اجتماعيًا؛ إذا تعلق معناه المقصود من قبل فاعله أو فاعليه بسلوك الآخرين، الذين يوجهون حدوثه".</a:t>
            </a:r>
            <a:endParaRPr lang="en-US" sz="1600" dirty="0"/>
          </a:p>
          <a:p>
            <a:pPr algn="r" rtl="1"/>
            <a:r>
              <a:rPr lang="ar-SA" sz="1600" dirty="0"/>
              <a:t>   إذن الفعل الاجتماعي هو الذي يتوجه بسلوك الغير، ويرتبط بمعنى مشترك معه، فمثلًا: إذا قمت بفتح نافذة الحجرة لكي يدخل الهواء النّقي، فإن هذا السّلوك هو فعل إنساني، له معنى ذاتي مقصود للفاعل، ولكنه ليس فعلًا اجتماعيًا، وكذلك الحال إذا أردت أن أُروح عن نفسي، فأخذت أُدندن وأنا جالس وحدي في غرفتي، فإن هذا الفعل ليس اجتماعي، ولكن لو أنني كنت أشاهد مباراة كرة القدم مع مجموعة من الأصدقاء، وأخذنا ننشد سويًا أناشيد حماسيّة لتشجيع الفريق في الملعب، فإن هذا السّلوك يمكن أن يسمى: فعل اجتماعي، لأنه ارتبط بسلوك الآخرين، الذين وجهوا سلوكي. والأمر كذلك لو أنني كنت في عرسٍ ريفي واصطف الحضور في صفين يجيب كلاً منهم الآخر بمقطع من الأهازيج الشّعبيّة، وقد كنت من بينهم، فإن سلوكي هنا أيضًا هو استجابة أو متأثر ومتوجّه بسلوك الآخر، وبالتالي فإنه سيكون فعلاً اجتماعيًا.</a:t>
            </a:r>
            <a:endParaRPr lang="en-US" sz="1600" dirty="0"/>
          </a:p>
          <a:p>
            <a:pPr algn="r" rtl="1"/>
            <a:r>
              <a:rPr lang="ar-SA" sz="1600" dirty="0"/>
              <a:t>   ومن جهة أخرى فإن التأثير الذي يمارسه الآخر على سلوكي أو فعلي الاجتماعي ويسهم في توجيهه له أنواع يحددها فيبر، على النّحو التالي:</a:t>
            </a:r>
            <a:endParaRPr lang="en-US" sz="1600" dirty="0"/>
          </a:p>
          <a:p>
            <a:pPr algn="r" rtl="1"/>
            <a:r>
              <a:rPr lang="ar-SA" sz="1600" dirty="0"/>
              <a:t>     الفعل الاجتماعي: يمكن أن يتوجه بمؤثر آخر حاضر أو ماض أو منتظر في المستقبل، و يمكن أن يكون هذا الآخر – أو الآخرين- معروف أو غير معروف. اذن فإن الفاعل الآخر الذي يوجه سلوكي فيجعل منه فعلاً اجتماعيًا، قد يكون موجود أمامي حاضر- على سبيل المثال - عندما أجلس بصمت وهدوء في قاعة يتكلم فيها أحد النّاجين من مجازر القتلة، فتنساب الدّموع من مقلتي. ولكن قد يكون الباعث لهذا السّلوك مؤثر قديم كأن أتذكر زوجتي المتوفاة من عدة سنوات فأذرف لفقدها الدّمع. وقد يكون الباعث مستقبلي؛ كأن أتذكر واجب تسديد مبالغ طائلة للدائنين في نهاية العام فأصاب بالحزن وأرثي لحالي.</a:t>
            </a:r>
            <a:endParaRPr lang="en-US" sz="1050" dirty="0"/>
          </a:p>
        </p:txBody>
      </p:sp>
    </p:spTree>
    <p:extLst>
      <p:ext uri="{BB962C8B-B14F-4D97-AF65-F5344CB8AC3E}">
        <p14:creationId xmlns:p14="http://schemas.microsoft.com/office/powerpoint/2010/main" val="9332757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4642</Words>
  <Application>Microsoft Office PowerPoint</Application>
  <PresentationFormat>Widescreen</PresentationFormat>
  <Paragraphs>86</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Maher</dc:creator>
  <cp:lastModifiedBy>Maher</cp:lastModifiedBy>
  <cp:revision>11</cp:revision>
  <dcterms:created xsi:type="dcterms:W3CDTF">2025-12-18T10:58:38Z</dcterms:created>
  <dcterms:modified xsi:type="dcterms:W3CDTF">2025-12-18T13:10:58Z</dcterms:modified>
</cp:coreProperties>
</file>