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IQ" b="1" dirty="0"/>
              <a:t> </a:t>
            </a:r>
            <a:r>
              <a:rPr lang="ar-SA" sz="1600" dirty="0"/>
              <a:t>التفاعلية الرمزية الرواد الامريكان</a:t>
            </a:r>
            <a:endParaRPr lang="ar-IQ" sz="14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SA" sz="1400" dirty="0"/>
              <a:t>النظريات الاجتماعية المتقدمة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شفيق ابراهيم صالح الجبوري.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السادسة</a:t>
            </a:r>
            <a:endParaRPr lang="en-US" sz="4400" dirty="0"/>
          </a:p>
          <a:p>
            <a:pPr algn="ctr" rtl="1"/>
            <a:r>
              <a:rPr lang="ar-SA" b="1" dirty="0"/>
              <a:t>التفاعلية الرمزية الرواد الامريكان</a:t>
            </a:r>
            <a:r>
              <a:rPr lang="ar-IQ" b="1" dirty="0"/>
              <a:t> / دراسات عليا – ماجستير علم الاجتماع الحضري / قسم علم الاجتماع – كلية الاداب – جامعة الموصل / أ.د. شفيق ابراهيم صالح.</a:t>
            </a:r>
            <a:endParaRPr lang="en-US" dirty="0"/>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a:bodyPr>
          <a:lstStyle/>
          <a:p>
            <a:pPr algn="r" rtl="1"/>
            <a:r>
              <a:rPr lang="ar-SA" sz="1600" dirty="0"/>
              <a:t>الرواد الأمريكان</a:t>
            </a:r>
            <a:endParaRPr lang="en-US" sz="1600" dirty="0"/>
          </a:p>
          <a:p>
            <a:pPr algn="r" rtl="1"/>
            <a:r>
              <a:rPr lang="ar-SA" sz="1600" dirty="0"/>
              <a:t>اما في الولايات المتحدة الامريكية فان التفاعلية الرمزية تطورت  بشكل رئيسي في جامعة شيكاغو خلال الفترة ما بين الحربين العالميتين ، انطلقت من الفلسفة البراجماتية التي نشأت في الولايات المتحدة الامريكية خلال الثلث الاخير من القرن التاسع عشر ، حيث أكدت على أهمية الفعل والعمل في مقابل التفكير والمنطق والعقل ، وهي تجسيد للحياة في المجتمع الامريكي الذي يتميز بالسلوك والحركة وبالبناء والتغير. ويرجع الفضل في بروز هذا الاتجاه وتطوره إلى</a:t>
            </a:r>
            <a:endParaRPr lang="en-US" sz="1600" dirty="0"/>
          </a:p>
          <a:p>
            <a:pPr algn="r" rtl="1"/>
            <a:r>
              <a:rPr lang="ar-SA" sz="1600" dirty="0"/>
              <a:t> </a:t>
            </a:r>
            <a:endParaRPr lang="en-US" sz="1600" dirty="0"/>
          </a:p>
          <a:p>
            <a:pPr algn="r" rtl="1"/>
            <a:r>
              <a:rPr lang="ar-SA" sz="1600" dirty="0"/>
              <a:t>....................................</a:t>
            </a:r>
            <a:endParaRPr lang="en-US" sz="1600" dirty="0"/>
          </a:p>
          <a:p>
            <a:pPr algn="r" rtl="1"/>
            <a:r>
              <a:rPr lang="ar-SA" sz="1600" dirty="0"/>
              <a:t>(1)	الأنترنيت :عبد الحكيم شباط  / ماكس فيبر والفعل الاجتماعي / دار ناشري للنشر الألكتروني.</a:t>
            </a:r>
            <a:endParaRPr lang="en-US" sz="1600" dirty="0"/>
          </a:p>
          <a:p>
            <a:pPr algn="r" rtl="1"/>
            <a:r>
              <a:rPr lang="ar-SA" sz="1600" dirty="0"/>
              <a:t>إسهام العديد من علماء االجتماع الاوائل أمثال : روبرت بارك ،وليام إسحاق توماس ،تشارلز كولي ،جون ديوي و جورج هربرت ميد ووليام جيمس. إذ لاتزال أعمال هؤالء المفكرين هي الركيزة الاساسية لمختلف اتجاهات التفاعلية الرمزية , حيث يرى هربرت بلومر وهو من أهم الرواد المعاصرين لهذا الاتجاه ، بأنه بالرغم من أن جورج هربرت ميد قد مات منذ 1931 إلا أن إسهاماته هي جوهر التفاعلية الرمزية كما تجري الان . مع ذلك هناك محاولات عديدة لتطوير هذه المدرسة تمثل الجزء الاكبر منها في دراسات هربرت بلومر ، فضلا عن إسهامات ارفنج جوفمان  بأعماله في مجال الفنون واالنثروبولوجيا ، وبخاصة تحليلاته للذات والشخصية التي استخدمت لغة التفاعلية استخداما واسعا(1)</a:t>
            </a:r>
            <a:endParaRPr lang="en-US" sz="1600" dirty="0"/>
          </a:p>
          <a:p>
            <a:pPr algn="r" rtl="1"/>
            <a:r>
              <a:rPr lang="ar-SA" sz="1600" dirty="0"/>
              <a:t>سنشير الى اسهامات تشارلز هورتون كولي وجورج هربرت ميد وهربرت بلومر</a:t>
            </a:r>
            <a:endParaRPr lang="en-US" sz="1600" dirty="0"/>
          </a:p>
          <a:p>
            <a:pPr algn="r" rtl="1"/>
            <a:r>
              <a:rPr lang="ar-SA" sz="1600" dirty="0"/>
              <a:t> </a:t>
            </a:r>
            <a:endParaRPr lang="en-US" sz="1600" dirty="0"/>
          </a:p>
          <a:p>
            <a:pPr algn="r" rtl="1"/>
            <a:r>
              <a:rPr lang="ar-SA" sz="1600" dirty="0"/>
              <a:t>تشارلز هورتون كولي </a:t>
            </a:r>
            <a:endParaRPr lang="en-US" sz="1600" dirty="0"/>
          </a:p>
          <a:p>
            <a:pPr algn="r"/>
            <a:r>
              <a:rPr lang="ar-SA" sz="1600" dirty="0"/>
              <a:t>تشارلز هورتون كولي (1864– 1929م)، يُعَدّ من أبرز علماء الاجتماع الأميركيين الذين أسهموا في تطوير الفهم الحديث للعلاقة بين الفرد والمجتمع. وتكمن الأهمية المعاصرة لأعماله في محاولته الجادّة إلغاء الثنائيات التقليدية التي طالما قسّمت الفهم الاجتماعي والنفسي، وعلى رأسها ثنائية الفرد\المجتمع </a:t>
            </a:r>
            <a:r>
              <a:rPr lang="en-US" sz="1600" dirty="0"/>
              <a:t>individual/society </a:t>
            </a:r>
            <a:r>
              <a:rPr lang="ar-SA" sz="1600" dirty="0"/>
              <a:t>وثنائية الجسد\العقل </a:t>
            </a:r>
            <a:r>
              <a:rPr lang="en-US" sz="1600" dirty="0"/>
              <a:t>body/mind </a:t>
            </a:r>
            <a:r>
              <a:rPr lang="ar-SA" sz="1600" dirty="0"/>
              <a:t>فقد رأى كولي أنّ الذات والمجتمع لا يمكن فهمهما أو تعريفهما كلٌّ على حدة، بل إنّ كلّا منهما يتحدّد بالآخر: فالمجتمع يشكّل الفرد ويؤثّر فيه تأثيرا حتميا، في حين أنّ الأفراد هم الذين يُكوّنون المجتمع ويعطونه صورته. </a:t>
            </a:r>
            <a:endParaRPr lang="en-US" sz="900" dirty="0"/>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596080" y="483086"/>
            <a:ext cx="10999839" cy="5891828"/>
          </a:xfrm>
        </p:spPr>
        <p:txBody>
          <a:bodyPr>
            <a:noAutofit/>
          </a:bodyPr>
          <a:lstStyle/>
          <a:p>
            <a:pPr algn="r" rtl="1"/>
            <a:r>
              <a:rPr lang="ar-SA" sz="1600" dirty="0"/>
              <a:t>ومن أبرز مفاهيمه التي تركت أثرا بالغا في علم الاجتماع مفهوم الذات المرآتية </a:t>
            </a:r>
            <a:r>
              <a:rPr lang="en-US" sz="1600" dirty="0"/>
              <a:t>looking-glass self </a:t>
            </a:r>
            <a:r>
              <a:rPr lang="ar-SA" sz="1600" dirty="0"/>
              <a:t>أو الذات في المرآة ويقصد به أنّ الفرد يبني تصوّره عن ذاته من خلال الطريقة التي يظنّ أنّ الآخرين يرونه بها. فصورتنا عن أنفسنا لا تتكوّن من داخلنا فقط، بل تنعكس إلينا من خلال مرآة علاقاتنا الاجتماعية، أي من خلال نظرتنا إلى تقييم الآخرين لنا وتوقّعاتهم منّا. وقد تبنّى جورج هربرت ميد هذا المفهوم ووسّعه ضمن نظريته الأشمل عن تكوّن الذات التي تُعدّ من أسس نظرية التفاعلية الرمزية في علم الاجتماع المعاصر(2).</a:t>
            </a:r>
            <a:endParaRPr lang="en-US" sz="1600" dirty="0"/>
          </a:p>
          <a:p>
            <a:pPr algn="r" rtl="1"/>
            <a:r>
              <a:rPr lang="ar-SA" sz="1600" dirty="0"/>
              <a:t>    لقد طبق "كولي" على المجتمع نوع المدخل الذي طبقه "جيمس" على علم النفس، فالذات الاجتماعية لصديق ما قائمة في عقلي على أنها ببساطة مجموعة من الأفكار تصاحب رموزا معينة عن مستواه. فالذات الاجتماعية هي  بعض الأفكار التي يشار إليها بضمير المتكلم المفرد: "أنا"  « </a:t>
            </a:r>
            <a:r>
              <a:rPr lang="en-US" sz="1600" dirty="0"/>
              <a:t>I</a:t>
            </a:r>
            <a:r>
              <a:rPr lang="ar-SA" sz="1600" dirty="0"/>
              <a:t> »في صيغة الفاعل )أنا طالب جامعي، أنا مواطن عراقي...إلخ) أو المفعول ب: "ياء" الملكية « </a:t>
            </a:r>
            <a:r>
              <a:rPr lang="en-US" sz="1600" dirty="0"/>
              <a:t>Me</a:t>
            </a:r>
            <a:r>
              <a:rPr lang="ar-SA" sz="1600" dirty="0"/>
              <a:t> » (فلان أعطان(ي) تفاحة، هذه سيارت(ي)...إلخ) فالذات تتضمن تلك الرموز الفردية وتتكون من جراء شعور الذات المتمايز مع الآخرين.</a:t>
            </a:r>
            <a:endParaRPr lang="en-US" sz="1600" dirty="0"/>
          </a:p>
          <a:p>
            <a:pPr algn="r" rtl="1"/>
            <a:r>
              <a:rPr lang="ar-SA" sz="1600" dirty="0"/>
              <a:t>.....................................</a:t>
            </a:r>
            <a:endParaRPr lang="en-US" sz="1600" dirty="0"/>
          </a:p>
          <a:p>
            <a:pPr algn="r" rtl="1"/>
            <a:r>
              <a:rPr lang="ar-SA" sz="1600" dirty="0"/>
              <a:t>(1)	الانترنيت : محاضرات مقياس النظرية السوسيولوجية الحديثة1/ جامعة ام البواقي – الجزائر.</a:t>
            </a:r>
            <a:endParaRPr lang="en-US" sz="1600" dirty="0"/>
          </a:p>
          <a:p>
            <a:pPr algn="r" rtl="1"/>
            <a:r>
              <a:rPr lang="ar-SA" sz="1600" dirty="0"/>
              <a:t>(2)	الإنترنيت :  تشارلز هورتون كولي / معجم المصطلحات الكبير.</a:t>
            </a:r>
            <a:endParaRPr lang="en-US" sz="1600" dirty="0"/>
          </a:p>
          <a:p>
            <a:pPr algn="r" rtl="1"/>
            <a:r>
              <a:rPr lang="ar-SA" sz="1600" dirty="0"/>
              <a:t>   إذن طبيعة "الأنا": تتلخص في أنها شعور أو خبرة شعورية أو الشعور بالملكية(لسماة أو خصائص مادية أو معنوية معينة) وهذه المشاعر غريزية تولد معنا، ثم ينمو من خلال الخبرات التي يمر بها الشخص؛ ولا يمكننا يمكن أن يبرز لدينا الشعور بالأنا في أية لحظة دون أن يكون مصحوبا بالشعور بذوات الآخرين مثلا: أنا أطول منك، فالطول هنا لايتحدد إلا إذا كان هناك شخصان، واحد طويل والآخر قصير، أي الشعور بالتمايز عن الآخر.</a:t>
            </a:r>
            <a:endParaRPr lang="ar-IQ" sz="1600" dirty="0"/>
          </a:p>
          <a:p>
            <a:pPr algn="r" rtl="1"/>
            <a:r>
              <a:rPr lang="ar-SA" sz="1600" dirty="0"/>
              <a:t>لقد حدد "كولي" الذات في ثلاثة عناصر هي:</a:t>
            </a:r>
            <a:endParaRPr lang="en-US" sz="1600" dirty="0"/>
          </a:p>
          <a:p>
            <a:pPr algn="r" rtl="1"/>
            <a:r>
              <a:rPr lang="ar-SA" sz="1600" dirty="0"/>
              <a:t>-	تخيلنا لما نبدو عليه في نظر شخص آخر.</a:t>
            </a:r>
            <a:endParaRPr lang="en-US" sz="1600" dirty="0"/>
          </a:p>
          <a:p>
            <a:pPr algn="r" rtl="1"/>
            <a:r>
              <a:rPr lang="ar-SA" sz="1600" dirty="0"/>
              <a:t>-	تخيلنا لحكم الآخرين علينا.</a:t>
            </a:r>
            <a:endParaRPr lang="en-US" sz="1600" dirty="0"/>
          </a:p>
          <a:p>
            <a:pPr algn="r" rtl="1"/>
            <a:r>
              <a:rPr lang="ar-SA" sz="1600" dirty="0"/>
              <a:t>-	ثم ما يترتب عن ذلك من شعور بالمدح أو المذلة.</a:t>
            </a:r>
            <a:endParaRPr lang="en-US" sz="1600" dirty="0"/>
          </a:p>
          <a:p>
            <a:pPr algn="r" rtl="1"/>
            <a:endParaRPr lang="en-US" sz="16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Autofit/>
          </a:bodyPr>
          <a:lstStyle/>
          <a:p>
            <a:pPr algn="r" rtl="1"/>
            <a:r>
              <a:rPr lang="ar-SA" sz="1600" dirty="0"/>
              <a:t> ان الذات الجماعية أو "النحن" أو « </a:t>
            </a:r>
            <a:r>
              <a:rPr lang="en-US" sz="1600" dirty="0"/>
              <a:t>We</a:t>
            </a:r>
            <a:r>
              <a:rPr lang="ar-SA" sz="1600" dirty="0"/>
              <a:t> »: هي شكل من أشكال نمو الأنا تتحقق إذا ما توافرت شروط معينة أهمها:</a:t>
            </a:r>
            <a:endParaRPr lang="en-US" sz="1600" dirty="0"/>
          </a:p>
          <a:p>
            <a:pPr algn="r" rtl="1"/>
            <a:r>
              <a:rPr lang="ar-SA" sz="1600" dirty="0"/>
              <a:t>   عضوية الفرد داخل جماعة بعينها، يسود التعاون بين أعضائها كما يسود التعارض بينها وبين غيرها من الجماعات، فإذا كان الأنا يعتمد في إرتقائه على الشعور بالملكية أو بالتمايز عن الآخرين فإن النحن يعتمد على الشعور بالملكية المتبادلة بين الأنا والآخرين؛ ويمكننا على هذا الأساس أن نتصور عددا من الذوات الجماعية يساوي عدد الجماعات التي يدخل فيها الفرد كعضو مثلا: هناك ذات جماعية مرتبطة بعضوية الفرد في جماعة الأصدقاء، ذات جماعية أخرى مترتبة على عضوية الفرد في ناد معين، ذات جماعية أو نحن مترتبة على عضوية الفرد في وطن معين، طائفة دينية معينة، أو مدرسة فكرية...إلخ(1).</a:t>
            </a:r>
            <a:endParaRPr lang="en-US" sz="1600" dirty="0"/>
          </a:p>
          <a:p>
            <a:pPr algn="r" rtl="1"/>
            <a:r>
              <a:rPr lang="ar-SA" sz="1600" dirty="0"/>
              <a:t>فمفهوم الذات الاجتماعية قد يبدو مقلقًا في البداية، لأنه يتحدى فكرتنا عن الاستقلالية المطلقة. لكنه في الحقيقة منظور محرر. إنه يوضح أننا لسنا جزرًا معزولة، بل نحن كائنات مترابطة بعمق. إحساسنا بالذات ليس شيئًا نكتشفه بمفردنا، بل هو أثمن إبداع نشاركه مع الآخرين.</a:t>
            </a:r>
            <a:endParaRPr lang="en-US" sz="1600" dirty="0"/>
          </a:p>
          <a:p>
            <a:pPr algn="r"/>
            <a:r>
              <a:rPr lang="ar-SA" sz="1600" dirty="0"/>
              <a:t>   إن فهم هذه العملية يمنحنا القدرة على أن نكون أكثر وعيًا وتأملًا. يمكننا أن نبدأ في التساؤل: من هي "المرايا" التي أختار أن أنظر فيها؟ هل الانعكاسات التي أتلقاها صحية وبناءة؟ من خلال اختيار علاقاتنا ومجتمعاتنا بوعي، فإننا لا نختار فقط أصدقائنا، بل نختار أيضًا المهندسين المشاركين في بناء أغلى ما نملك: إحساسنا بمن نحن.</a:t>
            </a:r>
            <a:endParaRPr lang="ar-IQ" sz="1600" dirty="0"/>
          </a:p>
          <a:p>
            <a:pPr algn="r" rtl="1"/>
            <a:r>
              <a:rPr lang="ar-SA" sz="1600" dirty="0"/>
              <a:t> ان مفهوم الذات الاجتماعية هو العملية التي يتشكل بها إحساسنا بالذات. أما احترام الذات فهو تقييمنا لهذه الذات (هل هي إيجابية أم سلبية). إذا كانت "الذات الزجاجية" تعكس لنا باستمرار أحكامًا سلبية، فمن المرجح أن نعاني من تدني احترام الذات نعم في بعض الأحيان، قد نفسر ردود أفعال الآخرين بشكل خاطئ (على سبيل المثال، قد نعتقد أنهم يحكمون علينا سلبًا بينما هم لا يفعلون ذلك) وهذا يمكن أن يؤدي إلى القلق الاجتماعي وتصور مشوه للذات.</a:t>
            </a:r>
            <a:endParaRPr lang="en-US" sz="1600" dirty="0"/>
          </a:p>
          <a:p>
            <a:pPr marL="0" indent="0" algn="r" rtl="1">
              <a:buNone/>
            </a:pPr>
            <a:r>
              <a:rPr lang="ar-SA" sz="1600" dirty="0"/>
              <a:t>(1)	 الانترنيت / بلحريزي سعاد / سوسيولوجيا المؤسسة التربوية / جامعة تلمسان.</a:t>
            </a:r>
            <a:endParaRPr lang="en-US" sz="1600" dirty="0"/>
          </a:p>
          <a:p>
            <a:pPr algn="r" rtl="1"/>
            <a:r>
              <a:rPr lang="ar-SA" sz="1600" dirty="0"/>
              <a:t>وهذا يعني أننا يجب أن نهتم دائمًا بما يعتقده الآخرون ,لا، بل يعني أننا نتأثر ايضاَ بما نعتقد أن الآخرين يعتقدونه، سواء أردنا ذلك أم لا. المفتاح هو الوعي بهذه العملية واختيار "الآخرين المهمين" الذين نقدر آراءهم ونسمح لهم بتشكيل إحساسنا بالذات، مع تعلم تجاهل الأحكام غير البناءة من "الآخر المعمم"(1).</a:t>
            </a:r>
            <a:endParaRPr lang="en-US" sz="1600" dirty="0"/>
          </a:p>
          <a:p>
            <a:pPr algn="r" rtl="1"/>
            <a:r>
              <a:rPr lang="ar-SA" sz="1600" dirty="0"/>
              <a:t> ربما تكون هذه هي الفكرة الأكثر بديهية وقوة في فهم الذات الاجتماعية. يقترح كولي أننا لا نرى أنفسنا مباشرة، بل نرى أنفسنا من خلال انعكاسنا في عيون الآخرين. هذه العملية، التي أطلق عليها "الذات الزجاجية", تحدث في ثلاث خطوات مستمرة في كل تفاعل اجتماعي:</a:t>
            </a:r>
            <a:endParaRPr lang="en-US" sz="1600" dirty="0"/>
          </a:p>
          <a:p>
            <a:pPr algn="r" rtl="1"/>
            <a:r>
              <a:rPr lang="ar-SA" sz="1600" dirty="0"/>
              <a:t>نتخيل كيف نظهر للآخرين: نحن نتخيل باستمرار كيف يرانا الآخرون. هل يروننا أذكياء، مضحكين، محرجين، أقوياء؟</a:t>
            </a:r>
            <a:endParaRPr lang="en-US" sz="1600" dirty="0"/>
          </a:p>
          <a:p>
            <a:pPr algn="r" rtl="1"/>
            <a:r>
              <a:rPr lang="ar-SA" sz="1600" dirty="0"/>
              <a:t>نتخيل حكمهم على هذا المظهر: لا نكتفي بتخيل مظهرنا، بل نتخيل أيضًا كيف يقيم الآخرون هذا المظهر. هل يعجبهم؟ هل يوافقون عليه؟ هل يسخرون منه؟</a:t>
            </a:r>
            <a:endParaRPr lang="en-US" sz="1600" dirty="0"/>
          </a:p>
          <a:p>
            <a:pPr algn="r" rtl="1"/>
            <a:r>
              <a:rPr lang="ar-SA" sz="1600" dirty="0"/>
              <a:t>نطور شعورًا تجاه أنفسنا: بناءً على هذا الحكم المتخيل، نشعر بمشاعر مثل الفخر، أو الخجل، أو الثقة، أو الذنب. هذا الشعور هو ما يشكل إحساسنا بالذات.</a:t>
            </a:r>
            <a:endParaRPr lang="en-US" sz="700" dirty="0"/>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ar-SA" sz="1600" dirty="0"/>
              <a:t>وفقًا لكولي، فإن "الأنا" ليست ما أعتقده عن نفسي، بل هي ما أعتقد أنك تعتقده عني. وهذا يفسر لماذا يمكن لكلمة مديح أن ترفع معنوياتنا، ولماذا يمكن لنظرة ازدراء أن تدمر يومنا.</a:t>
            </a:r>
            <a:endParaRPr lang="en-US" sz="1600" dirty="0"/>
          </a:p>
          <a:p>
            <a:pPr algn="r" rtl="1"/>
            <a:r>
              <a:rPr lang="ar-SA" sz="1600" dirty="0"/>
              <a:t>جورج هربرت ميد</a:t>
            </a:r>
            <a:endParaRPr lang="en-US" sz="1600" dirty="0"/>
          </a:p>
          <a:p>
            <a:pPr algn="r" rtl="1"/>
            <a:r>
              <a:rPr lang="ar-SA" sz="1600" dirty="0"/>
              <a:t>    تمتد نظريات ميد إلى الطبيعة الاجتماعية للسلوك البشري، والتي تتلخص في مفهوم السلوك البشري في البيئة الاجتماعية  يعد هذا المفهوم بمثابة حجر الزاوية في العلوم الاجتماعية، حيث يفترض أن سلوك الفرد يتأثر بشدة ببيئته الاجتماعية. يرى ميد أن وجود الذات الروحية ضروري لحدوث العمليات الاجتماعية؛ وبدون الشعور بالذات، لا يستطيع الأفراد الانخراط بشكل هادف في التفاعلات الاجتماعية. وتلعب فكرة “الآخر المعمم” دورًا حاسمًا في هذا الإطار، لأنها تمثل المواقف والتوقعات الجماعية للمجتمع الأوسع الذي يستوعبه الأفراد. ومن خلال الآخر المعمم، تمارس العمليات الاجتماعية تأثيرًا على السلوك الفردي، وتوجه الإجراءات والقرارات ضمن السياقات المجتمعية. على سبيل المثال، يمكن للمعايير المجتمعية المحيطة بأدوار الجنسين أن تشكل سلوك الأفراد، مما يؤدي بهم إلى التوافق مع توقعات محددة مرتبطة بهويتهم الجنسية. وهو  يشير إلى التصورات التي يحملها الأفراد عن أنفسهم والتي تشمل الأبعاد النفسية والاجتماعية والجسدية. يفترض ميد أن مفهوم الذات يمكن أن يظهر بشكل إيجابي أو سلبي، مما يؤثر بشكل كبير على سلوك الفرد وتفاعلاته مع الآخرين. على سبيل المثال، يمكن لمفهوم الذات الإيجابي أن يعزز الثقة ويشجع المشاركة الاجتماعية، في حين أن مفهوم الذات السلبي قد يؤدي إلى الانسحاب والقلق الاجتماعي. تتوافق هذه الفكرة مع </a:t>
            </a:r>
            <a:endParaRPr lang="en-US" sz="1600" dirty="0"/>
          </a:p>
          <a:p>
            <a:pPr algn="r" rtl="1"/>
            <a:r>
              <a:rPr lang="ar-SA" sz="1600" dirty="0"/>
              <a:t>..........................</a:t>
            </a:r>
            <a:endParaRPr lang="en-US" sz="1600" dirty="0"/>
          </a:p>
          <a:p>
            <a:pPr algn="r" rtl="1"/>
            <a:r>
              <a:rPr lang="ar-SA" sz="1600" dirty="0"/>
              <a:t>(1)الانترنيت / موقع : مجتمع وفكر: احمد ماجد /مفهوم الذات الاجتماعية.</a:t>
            </a:r>
            <a:endParaRPr lang="en-US" sz="1600" dirty="0"/>
          </a:p>
          <a:p>
            <a:pPr algn="r" rtl="1"/>
            <a:r>
              <a:rPr lang="ar-SA" sz="1600" dirty="0"/>
              <a:t> العمل السابق لوليام جيمس (1890)، الذي ميز بين وجهين للذات: “أنا” و”أنا”. تمثل “أنا” الذات الاجتماعية، التي تشكلها التفاعلات الاجتماعية وتصورات الآخرين، في حين تجسد “أنا” تجربة الفرد الذاتية واستجابته للعالم. وقد استعادت هذه الازدواجية في فهم الذات مكانة بارزة في الخطاب الاجتماعي المعاصر، مؤكدة على التفاعل الديناميكي بين الإدراك الذاتي والتغذية الراجعة الاجتماعية(1).</a:t>
            </a:r>
            <a:endParaRPr lang="en-US" sz="16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rmAutofit/>
          </a:bodyPr>
          <a:lstStyle/>
          <a:p>
            <a:pPr algn="r" rtl="1"/>
            <a:r>
              <a:rPr lang="ar-SA" sz="1600" dirty="0"/>
              <a:t>فالهيكل السكاني لأي مجتمع من المجتمعات يفيد في التعرف على حجم السكان وتوزيعهم وخصائصهم فيمكن التعرف على الحجم من خلال معدلات الزيادة الطبيعية (الفرق بين معدل المواليد ومعدل الوفيات في فترة محدده) ومعدلات الزيادة الغير طبيعية (الفرق بين معدل الهجرة إلي مكان ومن مكان ) أما التوزيع السكاني فيمكن إدراكه من خلال الكثافة السكانية (نسبة السكان إلي المساحة المأهولة بالكيلومتر المربع فضلا عن تجمعهم طبقا لتوزيع الموارد الطبيعية ،وتوافر فرص العمل ...الخ كما أن للهجرة دورا حيويا أخر فوق دورها في تحديد الحجم السكاني </a:t>
            </a:r>
            <a:r>
              <a:rPr lang="en-US" sz="1600" dirty="0"/>
              <a:t>                                                               .</a:t>
            </a:r>
            <a:br>
              <a:rPr lang="en-US" sz="1600" dirty="0"/>
            </a:br>
            <a:r>
              <a:rPr lang="ar-SA" sz="1600" dirty="0"/>
              <a:t>   أما الخصائص السكانية فيمكن تحديدها في تركيب السكان من حيث النوع والجنس والعمر والحالة الزوجية والحالة التعليمية والحالة المهنية ومتوسط الدخل ...الخ فهي تؤكد نوعية السكان طبقا لمجموعة من المتغيرات التي يختلف حيالها السكان ويتباينون ،وتساعد هذه المتغيرات على تحديد البناء الاجتماعي لهؤلاء السكان وذلك من خلال التركيب الطبقي الذي ينتمون إليه</a:t>
            </a:r>
            <a:r>
              <a:rPr lang="en-US" sz="1600" dirty="0"/>
              <a:t>.                                                                                        </a:t>
            </a:r>
            <a:br>
              <a:rPr lang="en-US" sz="1600" dirty="0"/>
            </a:br>
            <a:br>
              <a:rPr lang="en-US" sz="1600" dirty="0"/>
            </a:br>
            <a:r>
              <a:rPr lang="ar-SA" sz="1600" b="1" dirty="0"/>
              <a:t>خامسا الاتجاه النموذجي</a:t>
            </a:r>
            <a:r>
              <a:rPr lang="en-US" sz="1600" b="1" dirty="0"/>
              <a:t>: </a:t>
            </a:r>
            <a:endParaRPr lang="en-US" sz="1600" dirty="0"/>
          </a:p>
          <a:p>
            <a:pPr algn="r"/>
            <a:br>
              <a:rPr lang="en-US" sz="1600" dirty="0"/>
            </a:br>
            <a:r>
              <a:rPr lang="ar-SA" sz="1600" dirty="0"/>
              <a:t>   ينظر إلي التحليل النموذجي باعتباره نهجا قائما بذاته ويتوصل إليه الباحث عن طريق تحديد الخصائص الملازمة لموضوع أو ظاهرة معينة ، والوصول بها إلي نهايتها المنطقية وصورتها الكاملة بغض النظر عن أمكان تتبعها في الواقع أو وجودها بصورتها المنطقية هذه في مكان ما ولهذا من الصعب إن نلتمس واقعا تجريبا لهذه الخصائص أراد ماكس فيبر في مؤلفه المدينة أن يكشف نموذجا من التاريخ وان يقف على الطبيعة الخاصة للظاهرة الاجتماعية الحضرية</a:t>
            </a:r>
            <a:r>
              <a:rPr lang="en-US" sz="1600" dirty="0"/>
              <a:t> .</a:t>
            </a:r>
            <a:br>
              <a:rPr lang="en-US" sz="1600" dirty="0"/>
            </a:br>
            <a:r>
              <a:rPr lang="ar-SA" sz="1600" dirty="0"/>
              <a:t>ولقد قبل الفكرة الشائعة في وقته والتي مؤداها إن المدينة هي منطقة مزدحمة بالسكان حيث لا يعرف الناس كلا منهم الأخر على خلاف ما يحدث في ألاماكن الأصغر ، ولكنه تفوق على غيره من السوسيولوجين بنظريته عن المجتمع المحلي الحضري ولم يكن المجتمع المحلي الحضري عند فيبر مجرد جمع أو تجمعات للنشاطات الإنسانية ، ولكنه عبارة عن نمط واضح محدد المعالم من أنماط الحياة الإنسانية ولكن إن تظهر المدينة بهذا المعنى فقط تحت شروط خاصة ،وفي مرحلة معينة من مراحل التاريخ  ولقد توفرت هذه الشروط في أوروبا في مدينة ما قبل الصناعة وان فيبر قد اثبت إن هذه الشروط لم تكن موجودة في كل أنحاء أوروبا ، وينبغي تحديد الوقت الحقيقي لظهور المدن على نحو دقيق .</a:t>
            </a:r>
            <a:r>
              <a:rPr lang="en-US" sz="1600" dirty="0"/>
              <a:t> </a:t>
            </a:r>
            <a:endParaRPr lang="en-US" sz="9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497834"/>
            <a:ext cx="10515600" cy="5862331"/>
          </a:xfrm>
        </p:spPr>
        <p:txBody>
          <a:bodyPr>
            <a:noAutofit/>
          </a:bodyPr>
          <a:lstStyle/>
          <a:p>
            <a:pPr algn="r" rtl="1"/>
            <a:r>
              <a:rPr lang="ar-SA" sz="1600" dirty="0"/>
              <a:t> يسلط هذا التفاعل بين الذات والبيئة الاجتماعية الضوء على الترابط بين السلوك البشري، ويكشف أن الهوية الشخصية ليست مجرد بناء معزول ولكنها نتاج للتفاعلات الاجتماعية المستمرة. في النهاية، يعزز استكشاف ميد للطبيعة الاجتماعية للسلوك البشري فكرة أن الأفراد هم كائنات اجتماعية بطبيعتها، وتنسج أفعالهم وهوياتهم بشكل معقد في نسيج مجتمعاتهم من خلال تشكيل الذات، وهي الهوية المميزة للشخص التي يتم تطويرها من خلال التفاعل الاجتماعي. من أجل الانخراط في عملية «الذات» هذه، يجب أن يكون الفرد قادرًا على رؤية نفسه من خلال عيون الآخرين. هذه ليست القدرة التي ولدنا بها (ميد 1934). من خلال التنشئة الاجتماعية نتعلم أن نضع أنفسنا مكان شخص آخر وننظر إلى العالم من خلال منظوره. هذا يساعدنا في أن نصبح مدركين لذاتنا، حيث ننظر إلى أنفسنا من منظور «الآخر». توضح حالة دانييل، على سبيل المثال، ما يحدث عندما يكون التفاعل الاجتماعي غائبًا عن التجربة المبكرة: لم تكن دانييل قادرة على رؤية نفسها كما يراها الآخرون. من وجهة نظر ميد، لم يكن لديها «الذات» , فكيف ننتقل من الأطفال حديثي الولادة إلى البشر ذوي «الذات»؟ يعتقد ميد أن هناك مسارًا محددًا للتنمية يمر به جميع الناس. خلال المرحلة التحضيرية، يكون الأطفال قادرين فقط على التقليد: ليس لديهم القدرة على تخيل كيف يرى الآخرون الأشياء. إنهم ينسخون تصرفات الأشخاص الذين يتفاعلون معهم بانتظام، مثل أمهاتهم وآبائهم. ويلي ذلك مرحلة اللعب، حيث يبدأ الأطفال في القيام بالدور الذي قد يلعبه شخص آخر. وبالتالي، قد يحاول الأطفال التعامل مع</a:t>
            </a:r>
            <a:endParaRPr lang="en-US" sz="1600" dirty="0"/>
          </a:p>
          <a:p>
            <a:pPr algn="r" rtl="1"/>
            <a:r>
              <a:rPr lang="ar-SA" sz="1600" dirty="0"/>
              <a:t>وجهة نظر الوالدين من خلال التصرف بسلوك «الكبار»، مثل لعب «التلبيس» وتمثيل دور «الأم»، أو التحدث على هاتف لعبة بالطريقة التي يرون بها والدهم يفعل.</a:t>
            </a:r>
            <a:endParaRPr lang="ar-IQ" sz="1600" dirty="0"/>
          </a:p>
          <a:p>
            <a:pPr algn="r" rtl="1"/>
            <a:r>
              <a:rPr lang="ar-SA" sz="1600" dirty="0"/>
              <a:t>خلال مرحلة اللعب، يتعلم الأطفال التفكير في عدة أدوار في نفس الوقت وكيفية تفاعل هذه الأدوار مع بعضها البعض. يتعلمون فهم التفاعلات التي تشمل أشخاصًا مختلفين مع مجموعة متنوعة من الأغراض. على سبيل المثال، من المرجح أن يكون الطفل في هذه المرحلة على دراية بالمسؤوليات المختلفة للأشخاص في المطعم الذين يعملون معًا على توفير تجربة طعام سلسة (شخص يجلس لك، وآخر يأخذ طلبك، وشخص آخر يطبخ الطعام، بينما يزيل آخر الأطباق المتسخة). أخيرًا، يطور الأطفال ويفهمون ويتعلمون فكرة الآخر المعمم، التوقعات السلوكية المشتركة للمجتمع العام. في هذه المرحلة من التطور، يكون الفرد قادرًا على تخيل كيف ينظر إليه شخص أو العديد من الآخرين - وبالتالي، من منظور علم الاجتماع، أن يكون لديه «الذات» (ميد 1934؛ ميد 1964)(2).</a:t>
            </a:r>
            <a:endParaRPr lang="en-US" sz="1600" dirty="0"/>
          </a:p>
          <a:p>
            <a:pPr algn="r" rtl="1"/>
            <a:endParaRPr lang="en-US" sz="1050" dirty="0"/>
          </a:p>
        </p:txBody>
      </p:sp>
    </p:spTree>
    <p:extLst>
      <p:ext uri="{BB962C8B-B14F-4D97-AF65-F5344CB8AC3E}">
        <p14:creationId xmlns:p14="http://schemas.microsoft.com/office/powerpoint/2010/main" val="926477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5DAF3-D1BF-9496-047C-678676F83EA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91A208-8FA1-63BD-D5ED-D4C0D823C62D}"/>
              </a:ext>
            </a:extLst>
          </p:cNvPr>
          <p:cNvSpPr>
            <a:spLocks noGrp="1"/>
          </p:cNvSpPr>
          <p:nvPr>
            <p:ph idx="1"/>
          </p:nvPr>
        </p:nvSpPr>
        <p:spPr>
          <a:xfrm>
            <a:off x="838200" y="497834"/>
            <a:ext cx="10515600" cy="5862331"/>
          </a:xfrm>
        </p:spPr>
        <p:txBody>
          <a:bodyPr>
            <a:noAutofit/>
          </a:bodyPr>
          <a:lstStyle/>
          <a:p>
            <a:pPr algn="r" rtl="1"/>
            <a:r>
              <a:rPr lang="ar-SA" sz="1600" b="1" dirty="0"/>
              <a:t>ثامنا : الاتجاه التنظيمي</a:t>
            </a:r>
            <a:br>
              <a:rPr lang="en-US" sz="1600" dirty="0"/>
            </a:br>
            <a:r>
              <a:rPr lang="ar-SA" sz="1600" dirty="0"/>
              <a:t>   لا يقتصر التحضر والنمو الحضري في هذا الاتجاه على مجرد زيادة عدد السكان وارتفاع كثافتهم ، أو على تطوير نسق اقتصادي تدعمه تكنولوجيا صناعية متقدمة وإنما يعني في الأساس الاتجاه إلي تنظيمات اجتماعية أكثر تعقيدا ، يشتمل ذلك على تطوير وسائل الاتصال والميكانزمات الاجتماعية والسياسية التي تسمح بإمكانية الربط والتنسيق بين مجالات وكيانات متخصصة ومتمايزة ، بعبارة أخرى ، فان النمو الحضري هو انتقال من المجتمع البسيط إلي صورة أكثر تعقيدا كما ان التحضر معناه تراكم التطور والتعقد النظامي بنفس الدرجة وفي نفس الاتجاه الذي سارت فيه التطورات التكنولوجية </a:t>
            </a:r>
            <a:r>
              <a:rPr lang="en-US" sz="1600" dirty="0"/>
              <a:t>                                                     .</a:t>
            </a:r>
            <a:br>
              <a:rPr lang="en-US" sz="1600" dirty="0"/>
            </a:br>
            <a:r>
              <a:rPr lang="ar-SA" sz="1600" dirty="0"/>
              <a:t>   ويشمل ذلك التقيد النظامي تاريخيا على تطوير الحكومات المركزية القوية وتطوير الأسواق المحلية والإقليمية والعالمية وانتشار الإشكال المختلف للتنظيمات الرسمية والغير رسمية كالنقابات واتحادات العمال وروابط أصحاب العمل ، إلي جانب تطوير عدد من التنظيمات الاجتماعية لتقابل الاحتياجات المتزايدة لنظام اقتصادي واجتماعي معقد ، فضلا عن تلك التغيرات التي لحقت بناء ووظائف وحدات التنظيم القائمة بالفعل ، كالأسرة والمدرسة والمؤسسات الدينية وأنساق المكانة والتدرج الطبقي وبناء القوة  والواقع إن هناك قدرا متراكما من التراث الذي يدور حول ما ارتبط بظهور المدن والنمو الحضري بوجه عام من مظاهر للتغير في هذا الجانب ، ويكاد يكون القاسم المشترك الأعظم في عناصر هذا التراث ذلك التأكيد على البيروقراطية والتدرج الطبقي الاجتماعي وانتشار الروابط الطوعية كأهم ما يمكن إن تقاس به درجات التحضر والنمو الحضري من مقاييس أو مؤشرات</a:t>
            </a:r>
            <a:r>
              <a:rPr lang="ar-IQ" sz="1600" dirty="0"/>
              <a:t>.</a:t>
            </a:r>
          </a:p>
          <a:p>
            <a:pPr algn="r" rtl="1"/>
            <a:r>
              <a:rPr lang="ar-SA" sz="1600" b="1" dirty="0"/>
              <a:t>تاسعا : الاتجاه السياسي والإداري</a:t>
            </a:r>
            <a:r>
              <a:rPr lang="en-US" sz="1600" b="1" dirty="0"/>
              <a:t>:</a:t>
            </a:r>
            <a:br>
              <a:rPr lang="en-US" sz="1600" dirty="0"/>
            </a:br>
            <a:r>
              <a:rPr lang="ar-SA" sz="1600" dirty="0"/>
              <a:t>   ينظر كثير من دارسي علم الاجتماع الحضري إلي المدينة من منظور سياسي إداري وذلك لكون بعدها السياسي محددا بكونها مركزا إداريا وقد يكون دورها السياسي لكونها مركزا للحكم تتمركز فيها إدارات الحكم المختلفة ، وقد لأتكون المدينة هنا هي العاصمة السياسية وإنما كل مدينة لها تأثير على المنطقة المحيطة بها</a:t>
            </a:r>
            <a:r>
              <a:rPr lang="en-US" sz="1600" dirty="0"/>
              <a:t> .</a:t>
            </a:r>
            <a:br>
              <a:rPr lang="en-US" sz="1600" dirty="0"/>
            </a:br>
            <a:r>
              <a:rPr lang="ar-SA" sz="1600" dirty="0"/>
              <a:t>   ومن الطبيعي إن تتواكب ظاهرة الحضرية مع نمو الوظيفة السياسية للمدينة ، فهذه الوظيفة تمثل في كثير من الأحيان ركنا أصيلا يمثل السبب الأصلي لنشأة المدينة كما انه يعمل على نموها وتطورها فضلا عن انه يحول في الغالب دون  محاولة زحزحتها من موقعها </a:t>
            </a:r>
            <a:r>
              <a:rPr lang="en-US" sz="1600" dirty="0"/>
              <a:t>                                                  .</a:t>
            </a:r>
            <a:br>
              <a:rPr lang="en-US" sz="1600" dirty="0"/>
            </a:br>
            <a:r>
              <a:rPr lang="ar-SA" sz="1600" dirty="0"/>
              <a:t>   وإذا أردنا إن نقدم تحليلا لكيفية ارتباط البعد السياسي بنشأة المدينة فمن اليسير إن نكشف إن نمو معظم الاتجاهات السياسية والقوى المحركة لها مسالة لاتتم إلا في المدينة ، كما إن التنظيمات السياسية بمختلف إشكالها وصورها لا تنشا سوى في المدينة ، فضلا عن الممارسة السياسية ذاتها حيث تتخذ من المدينة ميدانا ومجالا رحبا تصول وتجول فيه</a:t>
            </a:r>
            <a:r>
              <a:rPr lang="en-US" sz="1600" dirty="0"/>
              <a:t> .</a:t>
            </a:r>
            <a:br>
              <a:rPr lang="en-US" sz="1600" dirty="0"/>
            </a:br>
            <a:r>
              <a:rPr lang="ar-SA" sz="1600" dirty="0"/>
              <a:t>إما النتائج التي تترتب على اعتمادية المدينة أحيانا على البعد السياسي فهو يأتي من كون المدينة عاصمة للدولة أو الإقليم أو المقاطعة حيث تكون الوظيفة السياسية هي البعد الحيوي للمدينة العاصمة ، وهي ظاهرة تتضح بشكل كبير في دول العالم الثالث ، أما البعد الإداري فهو شديد الارتباط بالجانب السياسي فالتقسيم السياسي يرتكز على دعامة تتمثل في خضوع المنطقة حضرية كانت أم ريفية للادراة المحلية وتكون محددة بنطاق إداري .</a:t>
            </a:r>
            <a:endParaRPr lang="en-US" sz="1600" dirty="0"/>
          </a:p>
        </p:txBody>
      </p:sp>
    </p:spTree>
    <p:extLst>
      <p:ext uri="{BB962C8B-B14F-4D97-AF65-F5344CB8AC3E}">
        <p14:creationId xmlns:p14="http://schemas.microsoft.com/office/powerpoint/2010/main" val="808828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2902</Words>
  <Application>Microsoft Office PowerPoint</Application>
  <PresentationFormat>Widescreen</PresentationFormat>
  <Paragraphs>55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7</cp:revision>
  <dcterms:created xsi:type="dcterms:W3CDTF">2025-12-18T10:58:38Z</dcterms:created>
  <dcterms:modified xsi:type="dcterms:W3CDTF">2025-12-18T13:11:58Z</dcterms:modified>
</cp:coreProperties>
</file>