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2F3E8C-94E3-5304-4358-1917C935DA2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66B34AD-ABD1-F330-863F-1248E65F117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527DE08-E233-99AC-30E5-9E95343D6B44}"/>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8706AF0C-642B-7C68-AA3B-34892B77C3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D431F5F-6528-3E38-2F84-29DAC4BDF50A}"/>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20806342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659AA9-C29B-D6FD-E635-BA195AE0BB4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D0BA994-DB7B-25A4-67DD-0E3DC5E1161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C90518-6F9B-EB0A-382D-333C766B543A}"/>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7DF937DD-A320-B676-082A-035911CA6C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8A240F-266A-B8F6-0AE3-ACC4435C9523}"/>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9329644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970290E-188D-82E5-8EF5-7F886F38222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23A93ED-B12D-FA19-64C6-13447D15886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0A229A-74EA-CCB7-4F28-39841027E9D6}"/>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C1D2CC58-A8C7-2E3C-342C-E9FD37F527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4C26CD-5333-137C-118D-4237C0CB1A12}"/>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39153173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448F6C-52C5-CA63-D0F0-B7FD0950D93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563F8FA-7F7D-CD1F-7C4D-FE600C57D96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28EDAEA-2C77-2692-2EDC-9F2BDA99D079}"/>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7D4309BC-1CC2-0F6A-0B51-331D8DE737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54AE12-6913-9442-A380-A78FB10A90DC}"/>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25404799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737138-876A-C2D6-2DC7-1103E70DD81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E8A35DD-1886-B497-2DCE-D7A367CFA6D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D4B57D3-0CC5-88A5-CB14-F6A35E1FBCD3}"/>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259BC576-7C51-6FA0-3492-4F3A50AC45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DB9C4A-11CD-A352-67C6-16BCD250B09D}"/>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13848828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0F35A2-53FA-CABC-939D-1E445113038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6335EBC-A69D-08BA-2D1F-4B70A843442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5E08ADE-452B-D95B-7096-8A8D9F990BD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9044F73-6187-8317-91CE-63806165393D}"/>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6" name="Footer Placeholder 5">
            <a:extLst>
              <a:ext uri="{FF2B5EF4-FFF2-40B4-BE49-F238E27FC236}">
                <a16:creationId xmlns:a16="http://schemas.microsoft.com/office/drawing/2014/main" id="{AAD875D9-51BA-F9C8-96E5-89F83FECE6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557567-56CE-BE98-142C-166C2EE5D4B6}"/>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13179576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DC392-193B-1222-CC8B-C0773B51B88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0BE310B-4608-59CE-5258-8D6FCDF9571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8B12712-2F45-39E2-496D-61453CDED71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3894136-20E8-5C35-70C9-5547CC46280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41ADBAF-A0D2-0E09-B9CD-4CF95FD93CB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498198F-057A-A359-7093-8F7611CC1E7D}"/>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8" name="Footer Placeholder 7">
            <a:extLst>
              <a:ext uri="{FF2B5EF4-FFF2-40B4-BE49-F238E27FC236}">
                <a16:creationId xmlns:a16="http://schemas.microsoft.com/office/drawing/2014/main" id="{56B421E8-D5FF-4FED-5F5B-DAA74BA7877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A59FECF-F14F-A903-356F-F8FB25483FEE}"/>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42282848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963F2-D64E-33C6-F4CD-64E00924E50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6458840-F127-65EC-E58C-F64324C19E54}"/>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4" name="Footer Placeholder 3">
            <a:extLst>
              <a:ext uri="{FF2B5EF4-FFF2-40B4-BE49-F238E27FC236}">
                <a16:creationId xmlns:a16="http://schemas.microsoft.com/office/drawing/2014/main" id="{23E14058-9F14-DDF0-EDC2-507005B093E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4185356-EE03-2A65-7922-7727B3379A55}"/>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182980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FF477AC-7BF0-A51C-7AE9-814D292009F4}"/>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3" name="Footer Placeholder 2">
            <a:extLst>
              <a:ext uri="{FF2B5EF4-FFF2-40B4-BE49-F238E27FC236}">
                <a16:creationId xmlns:a16="http://schemas.microsoft.com/office/drawing/2014/main" id="{675CC527-E76A-8906-0E80-7FD95514384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6F8F972-F060-9BA7-DC8F-D3F3C7E5A1EF}"/>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21763365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17EC8-67A5-B9B7-F387-B0F4C53C643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26B1EAE-F479-D72C-32D0-9E4263BC23A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33B2CB4-944E-F455-FB33-5D09239E70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4637413-9B22-7663-899C-B9F11CE6B8DD}"/>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6" name="Footer Placeholder 5">
            <a:extLst>
              <a:ext uri="{FF2B5EF4-FFF2-40B4-BE49-F238E27FC236}">
                <a16:creationId xmlns:a16="http://schemas.microsoft.com/office/drawing/2014/main" id="{DF1DD54E-17C3-5ACB-72F9-133107ED675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31EA0D-0BE7-2117-9FC8-A1276A8E221F}"/>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16556659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57A42-76B6-615B-6914-86F498D891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53B1068-DB39-A9E1-31C0-7EBE4333AF2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309CC2D-83BD-F62F-5610-E5B3F39C5E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68A041-F2C2-0B91-FE3F-B7D723218B26}"/>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6" name="Footer Placeholder 5">
            <a:extLst>
              <a:ext uri="{FF2B5EF4-FFF2-40B4-BE49-F238E27FC236}">
                <a16:creationId xmlns:a16="http://schemas.microsoft.com/office/drawing/2014/main" id="{FDCD9D8E-B3D5-036B-CD96-3C75D0F21A0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0873D7-F39F-B7BD-AB4A-ECE7BE6354D8}"/>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21821529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6CA9FA6-173F-1125-09DE-B45A6178332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1451CCC-6F1A-9611-CD74-27D3472FE9B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247A9A-BCDB-F237-0DDF-3C975A4285A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2D286079-6E96-843C-341E-35F4DD9BBBC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D663671-FE54-2344-DE9B-7C545F27BD8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C1880B-C545-4A29-AAF2-0CCE44C494AA}" type="slidenum">
              <a:rPr lang="en-US" smtClean="0"/>
              <a:t>‹#›</a:t>
            </a:fld>
            <a:endParaRPr lang="en-US"/>
          </a:p>
        </p:txBody>
      </p:sp>
    </p:spTree>
    <p:extLst>
      <p:ext uri="{BB962C8B-B14F-4D97-AF65-F5344CB8AC3E}">
        <p14:creationId xmlns:p14="http://schemas.microsoft.com/office/powerpoint/2010/main" val="24948434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ar.wikipedia.org/wiki/%D8%B9%D9%84%D9%85_%D8%A7%D9%84%D8%A5%D9%86%D8%B3%D8%A7%D9%86" TargetMode="External"/><Relationship Id="rId7" Type="http://schemas.openxmlformats.org/officeDocument/2006/relationships/hyperlink" Target="https://ar.wikipedia.org/wiki/%D8%B4%D8%B9%D9%88%D8%B1" TargetMode="External"/><Relationship Id="rId2" Type="http://schemas.openxmlformats.org/officeDocument/2006/relationships/hyperlink" Target="https://ar.wikipedia.org/wiki/%D8%B9%D9%84%D9%85_%D8%A7%D9%84%D8%A7%D8%AC%D8%AA%D9%85%D8%A7%D8%B9_%D8%A7%D9%84%D8%AD%D8%B6%D8%B1%D9%8A" TargetMode="External"/><Relationship Id="rId1" Type="http://schemas.openxmlformats.org/officeDocument/2006/relationships/slideLayout" Target="../slideLayouts/slideLayout2.xml"/><Relationship Id="rId6" Type="http://schemas.openxmlformats.org/officeDocument/2006/relationships/hyperlink" Target="https://ar.wikipedia.org/wiki/%D8%A7%D8%AA%D8%AC%D8%A7%D9%87_(%D8%B9%D9%84%D9%85_%D8%A7%D9%84%D9%86%D9%81%D8%B3)" TargetMode="External"/><Relationship Id="rId5" Type="http://schemas.openxmlformats.org/officeDocument/2006/relationships/hyperlink" Target="https://ar.wikipedia.org/wiki/%D8%A5%D8%AF%D8%B1%D8%A7%D9%83_%D8%AD%D8%B3%D9%8A" TargetMode="External"/><Relationship Id="rId4" Type="http://schemas.openxmlformats.org/officeDocument/2006/relationships/hyperlink" Target="https://ar.wikipedia.org/wiki/%D8%B9%D9%84%D9%85_%D8%A7%D9%84%D9%86%D9%81%D8%B3" TargetMode="External"/></Relationships>
</file>

<file path=ppt/slides/_rels/slide9.xml.rels><?xml version="1.0" encoding="UTF-8" standalone="yes"?>
<Relationships xmlns="http://schemas.openxmlformats.org/package/2006/relationships"><Relationship Id="rId2" Type="http://schemas.openxmlformats.org/officeDocument/2006/relationships/hyperlink" Target="https://ar.wikipedia.org/wiki/%D9%86%D9%81%D8%B3%D8%A7%D9%86%D9%8A"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1">
            <a:extLst>
              <a:ext uri="{FF2B5EF4-FFF2-40B4-BE49-F238E27FC236}">
                <a16:creationId xmlns:a16="http://schemas.microsoft.com/office/drawing/2014/main" id="{899743BC-4113-434D-F03E-CC8894182A1E}"/>
              </a:ext>
            </a:extLst>
          </p:cNvPr>
          <p:cNvSpPr txBox="1">
            <a:spLocks noChangeArrowheads="1"/>
          </p:cNvSpPr>
          <p:nvPr/>
        </p:nvSpPr>
        <p:spPr bwMode="auto">
          <a:xfrm flipH="1">
            <a:off x="658760" y="785699"/>
            <a:ext cx="11031793" cy="2547436"/>
          </a:xfrm>
          <a:prstGeom prst="rect">
            <a:avLst/>
          </a:prstGeom>
          <a:solidFill>
            <a:srgbClr val="FFFFFF"/>
          </a:solidFill>
          <a:ln w="28575">
            <a:solidFill>
              <a:srgbClr val="000000"/>
            </a:solidFill>
            <a:miter lim="800000"/>
            <a:headEnd/>
            <a:tailEnd/>
          </a:ln>
        </p:spPr>
        <p:txBody>
          <a:bodyPr rot="0" vert="horz" wrap="square" lIns="91440" tIns="45720" rIns="91440" bIns="45720" anchor="t" anchorCtr="0" upright="1">
            <a:noAutofit/>
          </a:bodyPr>
          <a:lstStyle/>
          <a:p>
            <a:pPr marL="0" marR="0">
              <a:lnSpc>
                <a:spcPct val="115000"/>
              </a:lnSpc>
              <a:spcAft>
                <a:spcPts val="800"/>
              </a:spcAft>
              <a:buNone/>
            </a:pPr>
            <a:r>
              <a:rPr lang="en-US" sz="1200" kern="100">
                <a:effectLst/>
                <a:latin typeface="Calibri" panose="020F0502020204030204" pitchFamily="34" charset="0"/>
                <a:ea typeface="Calibri" panose="020F0502020204030204" pitchFamily="34" charset="0"/>
                <a:cs typeface="Arial" panose="020B0604020202020204" pitchFamily="34" charset="0"/>
              </a:rPr>
              <a:t> </a:t>
            </a:r>
          </a:p>
        </p:txBody>
      </p:sp>
      <p:sp>
        <p:nvSpPr>
          <p:cNvPr id="4" name="Text Box 7">
            <a:extLst>
              <a:ext uri="{FF2B5EF4-FFF2-40B4-BE49-F238E27FC236}">
                <a16:creationId xmlns:a16="http://schemas.microsoft.com/office/drawing/2014/main" id="{53B0F738-32DC-68FB-926D-8C96D16693C3}"/>
              </a:ext>
            </a:extLst>
          </p:cNvPr>
          <p:cNvSpPr txBox="1">
            <a:spLocks noChangeArrowheads="1"/>
          </p:cNvSpPr>
          <p:nvPr/>
        </p:nvSpPr>
        <p:spPr bwMode="auto">
          <a:xfrm>
            <a:off x="829842" y="1140541"/>
            <a:ext cx="3614339" cy="1858297"/>
          </a:xfrm>
          <a:prstGeom prst="rect">
            <a:avLst/>
          </a:prstGeom>
          <a:solidFill>
            <a:srgbClr val="FFFFFF"/>
          </a:solidFill>
          <a:ln>
            <a:noFill/>
          </a:ln>
        </p:spPr>
        <p:txBody>
          <a:bodyPr rot="0" vert="horz" wrap="square" lIns="91440" tIns="45720" rIns="91440" bIns="45720" anchor="t" anchorCtr="0" upright="1">
            <a:noAutofit/>
          </a:bodyPr>
          <a:lstStyle/>
          <a:p>
            <a:pPr algn="r" rtl="1">
              <a:lnSpc>
                <a:spcPct val="115000"/>
              </a:lnSpc>
              <a:spcAft>
                <a:spcPts val="800"/>
              </a:spcAft>
            </a:pPr>
            <a:r>
              <a:rPr lang="ar-IQ" sz="1100" b="1" kern="100" dirty="0">
                <a:effectLst/>
                <a:latin typeface="Calibri" panose="020F0502020204030204" pitchFamily="34" charset="0"/>
                <a:ea typeface="Calibri" panose="020F0502020204030204" pitchFamily="34" charset="0"/>
                <a:cs typeface="Arial" panose="020B0604020202020204" pitchFamily="34" charset="0"/>
              </a:rPr>
              <a:t>عنوان المحاضرة:</a:t>
            </a:r>
            <a:r>
              <a:rPr lang="en-US" sz="1100" b="1" i="1" kern="100" dirty="0">
                <a:effectLst/>
                <a:latin typeface="Calibri" panose="020F0502020204030204" pitchFamily="34" charset="0"/>
                <a:ea typeface="Calibri" panose="020F0502020204030204" pitchFamily="34" charset="0"/>
                <a:cs typeface="Arial" panose="020B0604020202020204" pitchFamily="34" charset="0"/>
              </a:rPr>
              <a:t> </a:t>
            </a:r>
            <a:r>
              <a:rPr lang="ar-IQ" b="1" dirty="0"/>
              <a:t> </a:t>
            </a:r>
            <a:r>
              <a:rPr lang="ar-IQ" sz="1400" dirty="0"/>
              <a:t>مدخل عام لعلم الاجتماع الحضري</a:t>
            </a:r>
          </a:p>
          <a:p>
            <a:pPr algn="r" rtl="1">
              <a:lnSpc>
                <a:spcPct val="115000"/>
              </a:lnSpc>
              <a:spcAft>
                <a:spcPts val="800"/>
              </a:spcAft>
            </a:pPr>
            <a:r>
              <a:rPr lang="ar-IQ" sz="1400" dirty="0"/>
              <a:t> </a:t>
            </a:r>
            <a:r>
              <a:rPr lang="ar-IQ" sz="1100" b="1" kern="100" dirty="0">
                <a:effectLst/>
                <a:latin typeface="Calibri" panose="020F0502020204030204" pitchFamily="34" charset="0"/>
                <a:ea typeface="Calibri" panose="020F0502020204030204" pitchFamily="34" charset="0"/>
                <a:cs typeface="Arial" panose="020B0604020202020204" pitchFamily="34" charset="0"/>
              </a:rPr>
              <a:t>المادة الدراسية: </a:t>
            </a:r>
            <a:r>
              <a:rPr lang="ar-IQ" sz="1400" dirty="0"/>
              <a:t>الاجتماع الحضري</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800"/>
              </a:spcAft>
            </a:pPr>
            <a:r>
              <a:rPr lang="ar-IQ" sz="1100" b="1" kern="100" dirty="0">
                <a:effectLst/>
                <a:latin typeface="Calibri" panose="020F0502020204030204" pitchFamily="34" charset="0"/>
                <a:ea typeface="Calibri" panose="020F0502020204030204" pitchFamily="34" charset="0"/>
                <a:cs typeface="Arial" panose="020B0604020202020204" pitchFamily="34" charset="0"/>
              </a:rPr>
              <a:t>المرحلة الدراسية: </a:t>
            </a:r>
            <a:r>
              <a:rPr lang="ar-IQ" sz="1600" dirty="0"/>
              <a:t>دراسات عليا </a:t>
            </a:r>
            <a:endParaRPr lang="ar-IQ" dirty="0"/>
          </a:p>
          <a:p>
            <a:pPr algn="r" rtl="1">
              <a:lnSpc>
                <a:spcPct val="115000"/>
              </a:lnSpc>
              <a:spcAft>
                <a:spcPts val="800"/>
              </a:spcAft>
            </a:pPr>
            <a:r>
              <a:rPr lang="ar-IQ" sz="1100" b="1" kern="100" dirty="0">
                <a:effectLst/>
                <a:latin typeface="Calibri" panose="020F0502020204030204" pitchFamily="34" charset="0"/>
                <a:ea typeface="Calibri" panose="020F0502020204030204" pitchFamily="34" charset="0"/>
                <a:cs typeface="Arial" panose="020B0604020202020204" pitchFamily="34" charset="0"/>
              </a:rPr>
              <a:t>مدرس المادة: </a:t>
            </a:r>
            <a:r>
              <a:rPr lang="ar-IQ" sz="1400" dirty="0"/>
              <a:t>أ.د. نادية صباح محمود الكبابجي. </a:t>
            </a:r>
            <a:endParaRPr lang="ar-IQ" dirty="0"/>
          </a:p>
          <a:p>
            <a:pPr algn="r" rtl="1">
              <a:lnSpc>
                <a:spcPct val="115000"/>
              </a:lnSpc>
              <a:spcAft>
                <a:spcPts val="800"/>
              </a:spcAft>
            </a:pPr>
            <a:r>
              <a:rPr lang="ar-IQ" sz="1100" b="1" kern="100" dirty="0">
                <a:effectLst/>
                <a:latin typeface="Calibri" panose="020F0502020204030204" pitchFamily="34" charset="0"/>
                <a:ea typeface="Calibri" panose="020F0502020204030204" pitchFamily="34" charset="0"/>
                <a:cs typeface="Arial" panose="020B0604020202020204" pitchFamily="34" charset="0"/>
              </a:rPr>
              <a:t>العام الدراسي: 2024-2025</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6" name="Text Box 5">
            <a:extLst>
              <a:ext uri="{FF2B5EF4-FFF2-40B4-BE49-F238E27FC236}">
                <a16:creationId xmlns:a16="http://schemas.microsoft.com/office/drawing/2014/main" id="{96977988-5E97-BDDC-3CA6-0A7435327C59}"/>
              </a:ext>
            </a:extLst>
          </p:cNvPr>
          <p:cNvSpPr txBox="1">
            <a:spLocks noChangeArrowheads="1"/>
          </p:cNvSpPr>
          <p:nvPr/>
        </p:nvSpPr>
        <p:spPr bwMode="auto">
          <a:xfrm>
            <a:off x="7165750" y="1012722"/>
            <a:ext cx="4196408" cy="1759975"/>
          </a:xfrm>
          <a:prstGeom prst="rect">
            <a:avLst/>
          </a:prstGeom>
          <a:solidFill>
            <a:srgbClr val="FFFFFF"/>
          </a:solidFill>
          <a:ln>
            <a:noFill/>
          </a:ln>
        </p:spPr>
        <p:txBody>
          <a:bodyPr rot="0" vert="horz" wrap="square" lIns="91440" tIns="45720" rIns="91440" bIns="45720" anchor="t" anchorCtr="0" upright="1">
            <a:noAutofit/>
          </a:bodyPr>
          <a:lstStyle/>
          <a:p>
            <a:pPr marL="0" marR="0" algn="r" rtl="1">
              <a:lnSpc>
                <a:spcPct val="150000"/>
              </a:lnSpc>
              <a:spcAft>
                <a:spcPts val="800"/>
              </a:spcAft>
              <a:buNone/>
            </a:pPr>
            <a:r>
              <a:rPr lang="ar-IQ" sz="2400" b="1" kern="100" dirty="0">
                <a:effectLst/>
                <a:latin typeface="Calibri" panose="020F0502020204030204" pitchFamily="34" charset="0"/>
                <a:ea typeface="Calibri" panose="020F0502020204030204" pitchFamily="34" charset="0"/>
                <a:cs typeface="Arial" panose="020B0604020202020204" pitchFamily="34" charset="0"/>
              </a:rPr>
              <a:t>جامعة الموصل</a:t>
            </a:r>
            <a:endParaRPr lang="en-US" sz="2000" kern="100" dirty="0">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50000"/>
              </a:lnSpc>
              <a:spcAft>
                <a:spcPts val="800"/>
              </a:spcAft>
              <a:buNone/>
            </a:pPr>
            <a:r>
              <a:rPr lang="ar-IQ" sz="2400" b="1" kern="100" dirty="0">
                <a:effectLst/>
                <a:latin typeface="Calibri" panose="020F0502020204030204" pitchFamily="34" charset="0"/>
                <a:ea typeface="Calibri" panose="020F0502020204030204" pitchFamily="34" charset="0"/>
                <a:cs typeface="Arial" panose="020B0604020202020204" pitchFamily="34" charset="0"/>
              </a:rPr>
              <a:t>كلية الآداب</a:t>
            </a:r>
            <a:endParaRPr lang="en-US" sz="2000" kern="100" dirty="0">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50000"/>
              </a:lnSpc>
              <a:spcAft>
                <a:spcPts val="800"/>
              </a:spcAft>
              <a:buNone/>
            </a:pPr>
            <a:r>
              <a:rPr lang="ar-IQ" sz="2400" b="1" kern="100" dirty="0">
                <a:effectLst/>
                <a:latin typeface="Calibri" panose="020F0502020204030204" pitchFamily="34" charset="0"/>
                <a:ea typeface="Calibri" panose="020F0502020204030204" pitchFamily="34" charset="0"/>
                <a:cs typeface="Arial" panose="020B0604020202020204" pitchFamily="34" charset="0"/>
              </a:rPr>
              <a:t>القسم: الاجتماع</a:t>
            </a:r>
            <a:endParaRPr lang="en-US" sz="2000" kern="1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7" name="صورة 1">
            <a:extLst>
              <a:ext uri="{FF2B5EF4-FFF2-40B4-BE49-F238E27FC236}">
                <a16:creationId xmlns:a16="http://schemas.microsoft.com/office/drawing/2014/main" id="{7C23123D-6EF6-1EEA-84B5-A50FDDF6C9D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66851" y="1130268"/>
            <a:ext cx="1858297" cy="1858297"/>
          </a:xfrm>
          <a:prstGeom prst="rect">
            <a:avLst/>
          </a:prstGeom>
        </p:spPr>
      </p:pic>
      <p:sp>
        <p:nvSpPr>
          <p:cNvPr id="9" name="TextBox 8">
            <a:extLst>
              <a:ext uri="{FF2B5EF4-FFF2-40B4-BE49-F238E27FC236}">
                <a16:creationId xmlns:a16="http://schemas.microsoft.com/office/drawing/2014/main" id="{7756BF25-8EA9-5774-C654-6680E25F18E3}"/>
              </a:ext>
            </a:extLst>
          </p:cNvPr>
          <p:cNvSpPr txBox="1"/>
          <p:nvPr/>
        </p:nvSpPr>
        <p:spPr>
          <a:xfrm>
            <a:off x="2310581" y="4035849"/>
            <a:ext cx="7570838" cy="1474250"/>
          </a:xfrm>
          <a:prstGeom prst="rect">
            <a:avLst/>
          </a:prstGeom>
          <a:noFill/>
        </p:spPr>
        <p:txBody>
          <a:bodyPr wrap="square">
            <a:spAutoFit/>
          </a:bodyPr>
          <a:lstStyle/>
          <a:p>
            <a:pPr marL="0" marR="0" algn="ctr" rtl="1">
              <a:lnSpc>
                <a:spcPct val="115000"/>
              </a:lnSpc>
              <a:spcAft>
                <a:spcPts val="1000"/>
              </a:spcAft>
              <a:buNone/>
            </a:pPr>
            <a:r>
              <a:rPr lang="ar-IQ" sz="3600" b="1" dirty="0">
                <a:effectLst/>
                <a:latin typeface="Calibri" panose="020F0502020204030204" pitchFamily="34" charset="0"/>
                <a:ea typeface="Calibri" panose="020F0502020204030204" pitchFamily="34" charset="0"/>
                <a:cs typeface="Arial" panose="020B0604020202020204" pitchFamily="34" charset="0"/>
              </a:rPr>
              <a:t>المحاضرة الأولى</a:t>
            </a:r>
            <a:endParaRPr lang="en-US" sz="3600" dirty="0">
              <a:effectLst/>
              <a:latin typeface="Calibri" panose="020F0502020204030204" pitchFamily="34" charset="0"/>
              <a:ea typeface="Calibri" panose="020F0502020204030204" pitchFamily="34" charset="0"/>
              <a:cs typeface="Arial" panose="020B0604020202020204" pitchFamily="34" charset="0"/>
            </a:endParaRPr>
          </a:p>
          <a:p>
            <a:pPr marL="0" marR="0" algn="ctr" rtl="1">
              <a:lnSpc>
                <a:spcPct val="115000"/>
              </a:lnSpc>
              <a:spcAft>
                <a:spcPts val="1000"/>
              </a:spcAft>
              <a:buNone/>
            </a:pPr>
            <a:r>
              <a:rPr lang="ar-IQ" sz="1800" b="1" dirty="0">
                <a:effectLst/>
                <a:latin typeface="Calibri" panose="020F0502020204030204" pitchFamily="34" charset="0"/>
                <a:ea typeface="Calibri" panose="020F0502020204030204" pitchFamily="34" charset="0"/>
                <a:cs typeface="Arial" panose="020B0604020202020204" pitchFamily="34" charset="0"/>
              </a:rPr>
              <a:t>   مدخل عام لعلم الاجتماع الحضري / دراسات عليا – ماجستير علم الاجتماع الحضري / قسم علم الاجتماع – كلية الاداب – جامعة الموصل / أ.د. نادية صباح محمود الكبابجي.</a:t>
            </a:r>
            <a:endParaRPr lang="en-US" sz="1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7659879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38B520-8FB8-CDE7-67F2-6EF699F48F37}"/>
              </a:ext>
            </a:extLst>
          </p:cNvPr>
          <p:cNvSpPr>
            <a:spLocks noGrp="1"/>
          </p:cNvSpPr>
          <p:nvPr>
            <p:ph type="title"/>
          </p:nvPr>
        </p:nvSpPr>
        <p:spPr>
          <a:xfrm>
            <a:off x="838200" y="365125"/>
            <a:ext cx="10515600" cy="559107"/>
          </a:xfrm>
        </p:spPr>
        <p:txBody>
          <a:bodyPr>
            <a:normAutofit/>
          </a:bodyPr>
          <a:lstStyle/>
          <a:p>
            <a:pPr algn="r" rtl="1"/>
            <a:r>
              <a:rPr lang="ar-IQ" sz="2400" dirty="0"/>
              <a:t> </a:t>
            </a:r>
            <a:r>
              <a:rPr lang="ar-IQ" sz="2400" b="1" dirty="0"/>
              <a:t>علم الاجتماع الحضري :</a:t>
            </a:r>
            <a:r>
              <a:rPr lang="ar-IQ" sz="2400" dirty="0"/>
              <a:t> </a:t>
            </a:r>
            <a:endParaRPr lang="en-US" sz="2400" dirty="0"/>
          </a:p>
        </p:txBody>
      </p:sp>
      <p:sp>
        <p:nvSpPr>
          <p:cNvPr id="3" name="Content Placeholder 2">
            <a:extLst>
              <a:ext uri="{FF2B5EF4-FFF2-40B4-BE49-F238E27FC236}">
                <a16:creationId xmlns:a16="http://schemas.microsoft.com/office/drawing/2014/main" id="{34C885FA-BDA6-B41F-BA37-2185972465F5}"/>
              </a:ext>
            </a:extLst>
          </p:cNvPr>
          <p:cNvSpPr>
            <a:spLocks noGrp="1"/>
          </p:cNvSpPr>
          <p:nvPr>
            <p:ph idx="1"/>
          </p:nvPr>
        </p:nvSpPr>
        <p:spPr>
          <a:xfrm>
            <a:off x="838200" y="1022555"/>
            <a:ext cx="10515600" cy="5154408"/>
          </a:xfrm>
        </p:spPr>
        <p:txBody>
          <a:bodyPr>
            <a:normAutofit/>
          </a:bodyPr>
          <a:lstStyle/>
          <a:p>
            <a:pPr algn="r" rtl="1"/>
            <a:r>
              <a:rPr lang="ar-IQ" sz="1600" dirty="0"/>
              <a:t> يعد أحد فروع علم الاجتماع العام الذي يهتم بدراسة المدن بوصفها ظاهرة اجتماعية مستقلة ودراسة سكان المدن من النواحي الاجتماعية والاقتصادية والسياسية والنفسية والثقافية والإنتاجية  .</a:t>
            </a:r>
            <a:endParaRPr lang="en-US" sz="1600" dirty="0"/>
          </a:p>
          <a:p>
            <a:pPr algn="r" rtl="1"/>
            <a:r>
              <a:rPr lang="ar-IQ" sz="1600" dirty="0"/>
              <a:t>    ومن أبرز مفاهيم علم الإجتماع الحضري:-</a:t>
            </a:r>
            <a:endParaRPr lang="en-US" sz="1600" dirty="0"/>
          </a:p>
          <a:p>
            <a:pPr algn="r" rtl="1"/>
            <a:r>
              <a:rPr lang="ar-IQ" sz="1600" b="1" dirty="0"/>
              <a:t>التحضر :</a:t>
            </a:r>
            <a:r>
              <a:rPr lang="ar-IQ" sz="1600" dirty="0"/>
              <a:t> يعرف بأنه العملية التي تتم بموجبها زيادة سكان المدن .</a:t>
            </a:r>
            <a:endParaRPr lang="en-US" sz="1600" dirty="0"/>
          </a:p>
          <a:p>
            <a:pPr algn="r" rtl="1"/>
            <a:r>
              <a:rPr lang="ar-IQ" sz="1600" b="1" dirty="0"/>
              <a:t>نسبة التحضر</a:t>
            </a:r>
            <a:r>
              <a:rPr lang="ar-IQ" sz="1600" dirty="0"/>
              <a:t> : حاصل قسمة العدد الكلي لسكان المدن على العدد الكلي لسكان المجتمع .</a:t>
            </a:r>
            <a:endParaRPr lang="en-US" sz="1600" dirty="0"/>
          </a:p>
          <a:p>
            <a:pPr algn="r" rtl="1"/>
            <a:r>
              <a:rPr lang="ar-IQ" sz="1600" b="1" dirty="0"/>
              <a:t>الحضرية :</a:t>
            </a:r>
            <a:r>
              <a:rPr lang="ar-IQ" sz="1600" dirty="0"/>
              <a:t> تعرف بأنها طريقة الحياة المميزة لأهل المدن الذين يختلفون في طريقة حياتهم عن أهل الريف :</a:t>
            </a:r>
            <a:endParaRPr lang="en-US" sz="1600" dirty="0"/>
          </a:p>
          <a:p>
            <a:pPr algn="r" rtl="1"/>
            <a:r>
              <a:rPr lang="ar-IQ" sz="1600" b="1" dirty="0"/>
              <a:t>الإطار الحضري :</a:t>
            </a:r>
            <a:r>
              <a:rPr lang="ar-IQ" sz="1600" dirty="0"/>
              <a:t> الخط الذي يمكن رسمه حول أي مدينة بحيث يشمل كل الارض التي تتعرض للنفوذ الحضري لها .</a:t>
            </a:r>
            <a:endParaRPr lang="en-US" sz="1600" dirty="0"/>
          </a:p>
          <a:p>
            <a:pPr algn="r" rtl="1"/>
            <a:r>
              <a:rPr lang="ar-IQ" sz="1600" b="1" dirty="0"/>
              <a:t>مداخل دراسة التحضر أو الإحصائي:-</a:t>
            </a:r>
          </a:p>
          <a:p>
            <a:pPr algn="r" rtl="1"/>
            <a:r>
              <a:rPr lang="ar-IQ" sz="1600" dirty="0"/>
              <a:t>1- المدخل الديموجرافي :يهتم بحجم السكان وكثافتهم وطريقة توزيعهم وخصائصهم ومعدلات الزيادة الطبيعية والهجرة .</a:t>
            </a:r>
            <a:endParaRPr lang="en-US" sz="1600" dirty="0"/>
          </a:p>
          <a:p>
            <a:pPr algn="r" rtl="1"/>
            <a:r>
              <a:rPr lang="ar-IQ" sz="1600" dirty="0"/>
              <a:t>2- المدخل الجغرافي أو البيئي : يؤكد على متغير الحجم و الكثافة السكانية لقياس درجة التحضر و مدى سيطرة الانسان على البيئة الطبيعية و استثمار الموارد البشرية .</a:t>
            </a:r>
            <a:endParaRPr lang="en-US" sz="1600" dirty="0"/>
          </a:p>
          <a:p>
            <a:pPr algn="r" rtl="1"/>
            <a:r>
              <a:rPr lang="ar-IQ" sz="1600" dirty="0"/>
              <a:t>3- المدخل التاريخي : تم الاعتماد على هذا المدخل منذ زمن بعيد وخاصة في علم الإجتماع والاقتصاد والجغرافيا وذلك في إطار موحد لتصنيف المدن وفي هذا الصدد تعددت المتغيرات المستخدمة محكا للتمييز بين المراحل المختلفة فمنها ما استند على الطابع الثقافي ومنها ما استند على البعد الوظيفي وغيرها استند على العامل الجغرافي .</a:t>
            </a:r>
            <a:endParaRPr lang="en-US" sz="1600" dirty="0"/>
          </a:p>
          <a:p>
            <a:pPr algn="r" rtl="1"/>
            <a:r>
              <a:rPr lang="ar-IQ" sz="1600" dirty="0"/>
              <a:t>4- المدخل الاقتصادي : ارتبط هذا المدخل بحركة الإنتقال والتحول من الإقتصاد التقليدي الذي يعتمد على الصيد والزراعة إلى الاقتصاد المتطور والنشاط الصناعي والإداري والتجاري وتوفر الخدمات أو الانتقال من اقتصاد المعيشة إلى اقتصاد السوق .</a:t>
            </a:r>
          </a:p>
        </p:txBody>
      </p:sp>
    </p:spTree>
    <p:extLst>
      <p:ext uri="{BB962C8B-B14F-4D97-AF65-F5344CB8AC3E}">
        <p14:creationId xmlns:p14="http://schemas.microsoft.com/office/powerpoint/2010/main" val="27163670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49DD9BF-2C2A-260A-DA4C-6CEADE18C142}"/>
              </a:ext>
            </a:extLst>
          </p:cNvPr>
          <p:cNvSpPr>
            <a:spLocks noGrp="1"/>
          </p:cNvSpPr>
          <p:nvPr>
            <p:ph idx="1"/>
          </p:nvPr>
        </p:nvSpPr>
        <p:spPr>
          <a:xfrm>
            <a:off x="838200" y="363794"/>
            <a:ext cx="10515600" cy="5813169"/>
          </a:xfrm>
        </p:spPr>
        <p:txBody>
          <a:bodyPr>
            <a:normAutofit/>
          </a:bodyPr>
          <a:lstStyle/>
          <a:p>
            <a:pPr algn="r" rtl="1"/>
            <a:r>
              <a:rPr lang="ar-IQ" sz="1600" b="1" dirty="0"/>
              <a:t>خصائص المجتمع الحضري (المدن) :</a:t>
            </a:r>
            <a:endParaRPr lang="en-US" sz="1600" dirty="0"/>
          </a:p>
          <a:p>
            <a:pPr lvl="0" algn="r" rtl="1"/>
            <a:r>
              <a:rPr lang="ar-IQ" sz="1600" dirty="0"/>
              <a:t>كبر الحجم و الكثافة السكانية العالية في الكيلومتر المربع .</a:t>
            </a:r>
            <a:endParaRPr lang="en-US" sz="1600" dirty="0"/>
          </a:p>
          <a:p>
            <a:pPr lvl="0" algn="r" rtl="1"/>
            <a:r>
              <a:rPr lang="ar-IQ" sz="1600" dirty="0"/>
              <a:t>تمتاز الأسرة في الغالب بأنها أسرة نووية .</a:t>
            </a:r>
            <a:endParaRPr lang="en-US" sz="1600" dirty="0"/>
          </a:p>
          <a:p>
            <a:pPr lvl="0" algn="r" rtl="1"/>
            <a:r>
              <a:rPr lang="ar-IQ" sz="1600" dirty="0"/>
              <a:t>يتصف العمل بالاستمرارية .</a:t>
            </a:r>
            <a:endParaRPr lang="en-US" sz="1600" dirty="0"/>
          </a:p>
          <a:p>
            <a:pPr lvl="0" algn="r" rtl="1"/>
            <a:r>
              <a:rPr lang="ar-IQ" sz="1600" dirty="0"/>
              <a:t>المهن الرئيسية هي الاعمال الادارية و النشاطات التجارية و الصناعية .</a:t>
            </a:r>
            <a:endParaRPr lang="en-US" sz="1600" dirty="0"/>
          </a:p>
          <a:p>
            <a:pPr algn="r" rtl="1"/>
            <a:r>
              <a:rPr lang="ar-IQ" sz="1600" b="1" dirty="0"/>
              <a:t>خصائص المجتمع الريفي (الريف):</a:t>
            </a:r>
            <a:endParaRPr lang="en-US" sz="1600" dirty="0"/>
          </a:p>
          <a:p>
            <a:pPr lvl="0" algn="r" rtl="1"/>
            <a:r>
              <a:rPr lang="ar-IQ" sz="1600" dirty="0"/>
              <a:t>تمتاز الأسرة في الغالب بأنها أسرة ممتدة .</a:t>
            </a:r>
            <a:endParaRPr lang="en-US" sz="1600" dirty="0"/>
          </a:p>
          <a:p>
            <a:pPr lvl="0" algn="r" rtl="1"/>
            <a:r>
              <a:rPr lang="ar-IQ" sz="1600" dirty="0"/>
              <a:t>- يتصف العمل بصفة الموسمية .</a:t>
            </a:r>
            <a:endParaRPr lang="en-US" sz="1600" dirty="0"/>
          </a:p>
          <a:p>
            <a:pPr lvl="0" algn="r" rtl="1"/>
            <a:r>
              <a:rPr lang="ar-IQ" sz="1600" dirty="0"/>
              <a:t>المهن الرئيسية هي النشاطات الزراعية و الرعوية ، الاعتماد على العمل اليدوي .</a:t>
            </a:r>
            <a:endParaRPr lang="en-US" sz="1600" dirty="0"/>
          </a:p>
          <a:p>
            <a:pPr algn="r" rtl="1"/>
            <a:r>
              <a:rPr lang="ar-IQ" sz="1600" b="1" dirty="0"/>
              <a:t>الفروق الريفية و الحضرية</a:t>
            </a:r>
            <a:endParaRPr lang="en-US" sz="1600" dirty="0"/>
          </a:p>
          <a:p>
            <a:pPr algn="r" rtl="1"/>
            <a:r>
              <a:rPr lang="ar-IQ" sz="1600" b="1" dirty="0"/>
              <a:t>التقسيمات الثنائية:</a:t>
            </a:r>
            <a:endParaRPr lang="en-US" sz="1600" dirty="0"/>
          </a:p>
          <a:p>
            <a:pPr algn="r" rtl="1"/>
            <a:r>
              <a:rPr lang="ar-IQ" sz="1600" dirty="0"/>
              <a:t>1- ثنائية عبد الرحمن بن خلدون : يرى أن المجتمع الريفي والبدوي يتسم بالبساطة في الحياة والغلظة في المعاملة بينما يعتمد سكان المدن على العمل الذهني والأنشطة الاقتصادية في مجال الحرف والخدمات .</a:t>
            </a:r>
            <a:endParaRPr lang="en-US" sz="1600" dirty="0"/>
          </a:p>
          <a:p>
            <a:pPr algn="r" rtl="1"/>
            <a:r>
              <a:rPr lang="ar-IQ" sz="1600" dirty="0"/>
              <a:t>2- تصنيف فرديناند تونييز : يرى أن المجتمع الريفي تسوده العلاقات الأولية القرابية بينما المجتمع الحضري تسوده العلاقات الثانوية والتعاقد بين أفراده .</a:t>
            </a:r>
            <a:endParaRPr lang="en-US" sz="1600" dirty="0"/>
          </a:p>
          <a:p>
            <a:pPr algn="r" rtl="1"/>
            <a:r>
              <a:rPr lang="ar-IQ" sz="1600" dirty="0"/>
              <a:t>3- تصنيف إميل دور كايم : المجتمع الريفي يسوده التضامن الآلي و يتصف بالتماسك الاجتماعي بين أفراده بينما المجتمع الحضري يقوم على التضامن العضوي لأن الأفراد فيه يعتمد بعضهم على بعض على أساس تبادل المنفعة .</a:t>
            </a:r>
            <a:endParaRPr lang="en-US" sz="1600" dirty="0"/>
          </a:p>
          <a:p>
            <a:pPr algn="r" rtl="1"/>
            <a:endParaRPr lang="en-US" sz="1600" dirty="0"/>
          </a:p>
          <a:p>
            <a:pPr algn="r"/>
            <a:endParaRPr lang="en-US" sz="1600" dirty="0"/>
          </a:p>
        </p:txBody>
      </p:sp>
    </p:spTree>
    <p:extLst>
      <p:ext uri="{BB962C8B-B14F-4D97-AF65-F5344CB8AC3E}">
        <p14:creationId xmlns:p14="http://schemas.microsoft.com/office/powerpoint/2010/main" val="24776628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CED323B-34A7-9B00-CF06-3595DEFC5F67}"/>
              </a:ext>
            </a:extLst>
          </p:cNvPr>
          <p:cNvSpPr>
            <a:spLocks noGrp="1"/>
          </p:cNvSpPr>
          <p:nvPr>
            <p:ph idx="1"/>
          </p:nvPr>
        </p:nvSpPr>
        <p:spPr>
          <a:xfrm>
            <a:off x="838200" y="412955"/>
            <a:ext cx="10515600" cy="5764008"/>
          </a:xfrm>
        </p:spPr>
        <p:txBody>
          <a:bodyPr>
            <a:normAutofit fontScale="92500" lnSpcReduction="20000"/>
          </a:bodyPr>
          <a:lstStyle/>
          <a:p>
            <a:pPr algn="r" rtl="1"/>
            <a:r>
              <a:rPr lang="ar-IQ" sz="1600" dirty="0"/>
              <a:t>4- تصنيف ماكس فيبر : يرى أن النماذج التقليدية تمثل المجتمع الريفي والنماذج العقلية تمثل المجتمع الحضري .</a:t>
            </a:r>
            <a:endParaRPr lang="en-US" sz="1600" dirty="0"/>
          </a:p>
          <a:p>
            <a:pPr algn="r" rtl="1"/>
            <a:r>
              <a:rPr lang="ar-IQ" sz="1600" dirty="0"/>
              <a:t>5- تصنيف سوروكين : يرى أن المجتمع الريفي يشتهر بالنموذج العائلي بينما يشتهر المجتمع الحضري بالنموذج التعاقدي أو القانوني .</a:t>
            </a:r>
            <a:endParaRPr lang="en-US" sz="1600" dirty="0"/>
          </a:p>
          <a:p>
            <a:pPr algn="r" rtl="1"/>
            <a:r>
              <a:rPr lang="ar-IQ" sz="1600" dirty="0"/>
              <a:t>6- تصنيف هوارد بيكر : يرى أن النموذج المقدس يمثل المجتمعات الريفية مقابل النموذج العلماني الذي يمثل المجتمعات الحضرية ذات الثقافات المتغيرة .</a:t>
            </a:r>
            <a:endParaRPr lang="en-US" sz="1600" dirty="0"/>
          </a:p>
          <a:p>
            <a:pPr algn="r" rtl="1"/>
            <a:r>
              <a:rPr lang="ar-IQ" sz="1600" dirty="0"/>
              <a:t>7- تصنيف روبرت ردفيلد : يميز بين المجتمع الشعبي الذي يعتبر نموذجا للمجتمع الريفي في مقابل المجتمع المتحضر الذي هو مجتمع المدينة .</a:t>
            </a:r>
            <a:endParaRPr lang="en-US" sz="1600" dirty="0"/>
          </a:p>
          <a:p>
            <a:pPr algn="r" rtl="1"/>
            <a:r>
              <a:rPr lang="ar-IQ" sz="1600" dirty="0"/>
              <a:t>8- تصنيف هنري مين : يرى أن المجتمع الريفي يقوم على أساس المكانة الاجتماعية في مقابل المجتمع الحضري الذي يقوم على مبدأ التعاقد بين بين الأفراد .</a:t>
            </a:r>
            <a:endParaRPr lang="en-US" sz="1600" dirty="0"/>
          </a:p>
          <a:p>
            <a:pPr algn="r" rtl="1"/>
            <a:r>
              <a:rPr lang="ar-IQ" sz="1600" dirty="0"/>
              <a:t>المتصل الريفي الحضري : هناك نوع من التدرج بين مناطق وتجمعات المجتمع المختلفة حيث أصبح من السهل أن يقع أي مجتمع أو تجمع سكاني داخل الدولة على نقطة معينة فيه ويبدأ عادة بالقرية الصغيرة النائية أو المنعزلة جغرافيا ثم يتدرج إلى القرية الأكبر ثم إلى المدينة الصغيرة فالمدينة الأكبر ثم المدينة الصناعية .</a:t>
            </a:r>
          </a:p>
          <a:p>
            <a:pPr algn="r" rtl="1"/>
            <a:r>
              <a:rPr lang="ar-IQ" sz="1800" b="1" dirty="0"/>
              <a:t>استعمال المحك الواحد للتفرقة بين القرية والمدينة</a:t>
            </a:r>
            <a:endParaRPr lang="en-US" sz="1800" dirty="0"/>
          </a:p>
          <a:p>
            <a:pPr algn="r" rtl="1"/>
            <a:r>
              <a:rPr lang="ar-IQ" sz="1800" b="1" dirty="0"/>
              <a:t>تصنيف المجتمعات على أساس :-</a:t>
            </a:r>
            <a:endParaRPr lang="en-US" sz="1800" dirty="0"/>
          </a:p>
          <a:p>
            <a:pPr algn="r" rtl="1"/>
            <a:r>
              <a:rPr lang="ar-IQ" sz="1800" dirty="0"/>
              <a:t>عدد السكان : يعتبر معيارا مناسبا لتحديد ما إذا كان يعتبر ريفيا أم حضريا .</a:t>
            </a:r>
            <a:endParaRPr lang="en-US" sz="1800" dirty="0"/>
          </a:p>
          <a:p>
            <a:pPr algn="r" rtl="1"/>
            <a:r>
              <a:rPr lang="ar-IQ" sz="1800" dirty="0"/>
              <a:t>الكثافة السكانية : الكثافة العالية مناطق حضرية و الكثافة المنخفضة مناطق ريفية .</a:t>
            </a:r>
            <a:endParaRPr lang="en-US" sz="1800" dirty="0"/>
          </a:p>
          <a:p>
            <a:pPr algn="r" rtl="1"/>
            <a:r>
              <a:rPr lang="ar-IQ" sz="1800" dirty="0"/>
              <a:t>النشاط الاقتصادي للسكان : الزراعة للقرية و التجارة والصناعة والخدمات فتعتبر مدينة .</a:t>
            </a:r>
            <a:endParaRPr lang="en-US" sz="1800" dirty="0"/>
          </a:p>
          <a:p>
            <a:pPr algn="r" rtl="1"/>
            <a:r>
              <a:rPr lang="ar-IQ" sz="1800" dirty="0"/>
              <a:t>التصنيف الجغرافي : المظهر الخارجي للتجمع السكاني في أي منطقة داخل المجتمع محل الدراسة .</a:t>
            </a:r>
            <a:endParaRPr lang="en-US" sz="1800" dirty="0"/>
          </a:p>
          <a:p>
            <a:pPr algn="r" rtl="1"/>
            <a:r>
              <a:rPr lang="ar-IQ" sz="1800" b="1" dirty="0"/>
              <a:t>أهم الحضارات الإنسانية القديمة</a:t>
            </a:r>
            <a:endParaRPr lang="en-US" sz="1800" dirty="0"/>
          </a:p>
          <a:p>
            <a:pPr algn="r" rtl="1"/>
            <a:r>
              <a:rPr lang="ar-IQ" sz="1800" dirty="0"/>
              <a:t>1- حضارة ما بين النهرين : أور و لاجاش و ايريك و اريدو و كيش .</a:t>
            </a:r>
            <a:endParaRPr lang="en-US" sz="1800" dirty="0"/>
          </a:p>
          <a:p>
            <a:pPr algn="r" rtl="1"/>
            <a:r>
              <a:rPr lang="ar-IQ" sz="1800" dirty="0"/>
              <a:t>2- الحضارة المصرية القديمة : طيبة و منفيس .</a:t>
            </a:r>
            <a:endParaRPr lang="en-US" sz="1800" dirty="0"/>
          </a:p>
          <a:p>
            <a:pPr algn="r" rtl="1"/>
            <a:r>
              <a:rPr lang="ar-IQ" sz="1800" dirty="0"/>
              <a:t>3- الحضارة الهندية : حارابا و موهنجودارو .</a:t>
            </a:r>
            <a:endParaRPr lang="en-US" sz="1800" dirty="0"/>
          </a:p>
          <a:p>
            <a:pPr algn="r" rtl="1"/>
            <a:r>
              <a:rPr lang="ar-IQ" sz="1800" dirty="0"/>
              <a:t>4- الحضارة الفارسية : فارس و همدان .</a:t>
            </a:r>
            <a:endParaRPr lang="en-US" sz="1800" dirty="0"/>
          </a:p>
          <a:p>
            <a:pPr algn="r" rtl="1"/>
            <a:r>
              <a:rPr lang="ar-IQ" sz="1800" dirty="0"/>
              <a:t>5- الحضارة الصينية : هوانج </a:t>
            </a:r>
            <a:endParaRPr lang="en-US" sz="1800" dirty="0"/>
          </a:p>
        </p:txBody>
      </p:sp>
    </p:spTree>
    <p:extLst>
      <p:ext uri="{BB962C8B-B14F-4D97-AF65-F5344CB8AC3E}">
        <p14:creationId xmlns:p14="http://schemas.microsoft.com/office/powerpoint/2010/main" val="13522497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F6D720-53AA-38EB-E0AB-469BBA886928}"/>
              </a:ext>
            </a:extLst>
          </p:cNvPr>
          <p:cNvSpPr>
            <a:spLocks noGrp="1"/>
          </p:cNvSpPr>
          <p:nvPr>
            <p:ph idx="1"/>
          </p:nvPr>
        </p:nvSpPr>
        <p:spPr>
          <a:xfrm>
            <a:off x="838200" y="419611"/>
            <a:ext cx="10515600" cy="6158169"/>
          </a:xfrm>
        </p:spPr>
        <p:txBody>
          <a:bodyPr>
            <a:normAutofit/>
          </a:bodyPr>
          <a:lstStyle/>
          <a:p>
            <a:pPr algn="r" rtl="1"/>
            <a:r>
              <a:rPr lang="ar-IQ" sz="1600" dirty="0"/>
              <a:t>- حضارة اليابان : أوساكا .</a:t>
            </a:r>
            <a:endParaRPr lang="en-US" sz="1600" dirty="0"/>
          </a:p>
          <a:p>
            <a:pPr algn="r" rtl="1"/>
            <a:r>
              <a:rPr lang="ar-IQ" sz="1600" dirty="0"/>
              <a:t>7- الحضارة اليمنية : سبأ .</a:t>
            </a:r>
            <a:endParaRPr lang="en-US" sz="1600" dirty="0"/>
          </a:p>
          <a:p>
            <a:pPr algn="r" rtl="1"/>
            <a:r>
              <a:rPr lang="ar-IQ" sz="1600" dirty="0"/>
              <a:t>8- الحضارة الإغريقية (اليونان) : أسبرطة و أثينا و سيراكوز .</a:t>
            </a:r>
            <a:endParaRPr lang="en-US" sz="1600" dirty="0"/>
          </a:p>
          <a:p>
            <a:pPr algn="r" rtl="1"/>
            <a:r>
              <a:rPr lang="ar-IQ" sz="1600" b="1" dirty="0"/>
              <a:t>تطور المدينة</a:t>
            </a:r>
            <a:endParaRPr lang="en-US" sz="1600" dirty="0"/>
          </a:p>
          <a:p>
            <a:pPr algn="r" rtl="1"/>
            <a:r>
              <a:rPr lang="ar-IQ" sz="1600" dirty="0"/>
              <a:t>روبرت بارك : يعرف المدينة بأنها ليست مجرد تجمعات من السكان فقط و ليست مجموعة من النظم الإدارية والمؤسسات الاجتماعية بل هي فوق ذلك اتجاه عقلي ومجموعة عادات وتقاليد تختلف عن القرية .</a:t>
            </a:r>
            <a:endParaRPr lang="en-US" sz="1600" dirty="0"/>
          </a:p>
          <a:p>
            <a:pPr algn="r" rtl="1"/>
            <a:r>
              <a:rPr lang="ar-IQ" sz="1600" b="1" dirty="0"/>
              <a:t>مراحل نمو المدينة :</a:t>
            </a:r>
            <a:endParaRPr lang="en-US" sz="1600" dirty="0"/>
          </a:p>
          <a:p>
            <a:pPr algn="r" rtl="1"/>
            <a:r>
              <a:rPr lang="ar-IQ" sz="1600" dirty="0"/>
              <a:t>مرحلة النشأة : في هذه المرحلة تنضم بعض القرى الصغيرة بعضها إلى بعض وتستقر الحياة الاجتماعية .</a:t>
            </a:r>
            <a:endParaRPr lang="en-US" sz="1600" dirty="0"/>
          </a:p>
          <a:p>
            <a:pPr algn="r" rtl="1"/>
            <a:r>
              <a:rPr lang="ar-IQ" sz="1600" dirty="0"/>
              <a:t>مرحلة المدينة : تمتاز بوضوح التنظيم الإجتماعي والتشريع الإداري الذي يؤدي بدوره إلى إنتعاش النشاط التجاري وتنوع الأعمال المهنية والأعمال التخصصية والتميز الطبقي وظهور المدارس والمعاهد والخدمات العامة .</a:t>
            </a:r>
            <a:endParaRPr lang="en-US" sz="1600" dirty="0"/>
          </a:p>
          <a:p>
            <a:pPr algn="r" rtl="1"/>
            <a:r>
              <a:rPr lang="ar-IQ" sz="1600" dirty="0"/>
              <a:t>مرحلة المدينة الكبيرة : يظهر فيها مايسمى ( المدينة الأم ) بسبب كثرة السكان فيها وتوفر الطرق والمواصلات التي تربطها بالريف كما تتوفر فيها بعض الخدمات الخاصة مثل تجارة الجملة والصناعات المتخصصة والجامعات .</a:t>
            </a:r>
            <a:endParaRPr lang="en-US" sz="1600" dirty="0"/>
          </a:p>
          <a:p>
            <a:pPr algn="r" rtl="1"/>
            <a:r>
              <a:rPr lang="ar-IQ" sz="1600" dirty="0"/>
              <a:t>مرحلة المدينة العظيمة : هي المرحلة التي ظهرت فيها المدن العظمى مثل لندن وباريس وروما .</a:t>
            </a:r>
          </a:p>
          <a:p>
            <a:pPr algn="r" rtl="1"/>
            <a:r>
              <a:rPr lang="ar-IQ" sz="1600" b="1" dirty="0"/>
              <a:t>عوامل تطور المدن :</a:t>
            </a:r>
            <a:endParaRPr lang="en-US" sz="1600" dirty="0"/>
          </a:p>
          <a:p>
            <a:pPr algn="r" rtl="1"/>
            <a:r>
              <a:rPr lang="ar-IQ" sz="1600" dirty="0"/>
              <a:t>العوامل الجغرافية : توفر مصادر المياه والأرض الخصبة والمناخ المناسب والموقع الإستراتيجي .</a:t>
            </a:r>
            <a:endParaRPr lang="en-US" sz="1600" dirty="0"/>
          </a:p>
          <a:p>
            <a:pPr algn="r" rtl="1"/>
            <a:r>
              <a:rPr lang="ar-IQ" sz="1600" dirty="0"/>
              <a:t>العوامل السكانية : تشتهر المدينة عادة بكثرة السكان و زيادتهم بصورة مستمرة عن طريق الهجرة المستمرة .</a:t>
            </a:r>
            <a:endParaRPr lang="en-US" sz="1600" dirty="0"/>
          </a:p>
          <a:p>
            <a:pPr algn="r" rtl="1"/>
            <a:r>
              <a:rPr lang="ar-IQ" sz="1600" dirty="0"/>
              <a:t>العوامل الإقتصادية : مجموعة الظواهر التي تتعلق بالحياة المادية للمجتمع .</a:t>
            </a:r>
            <a:endParaRPr lang="en-US" sz="1600" dirty="0"/>
          </a:p>
          <a:p>
            <a:pPr algn="r" rtl="1"/>
            <a:endParaRPr lang="en-US" sz="1600" dirty="0"/>
          </a:p>
          <a:p>
            <a:pPr algn="r"/>
            <a:endParaRPr lang="en-US" sz="1600" dirty="0"/>
          </a:p>
        </p:txBody>
      </p:sp>
    </p:spTree>
    <p:extLst>
      <p:ext uri="{BB962C8B-B14F-4D97-AF65-F5344CB8AC3E}">
        <p14:creationId xmlns:p14="http://schemas.microsoft.com/office/powerpoint/2010/main" val="26002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C8F06FE-0563-6D2C-6BF8-A5248E3F1C27}"/>
              </a:ext>
            </a:extLst>
          </p:cNvPr>
          <p:cNvSpPr>
            <a:spLocks noGrp="1"/>
          </p:cNvSpPr>
          <p:nvPr>
            <p:ph idx="1"/>
          </p:nvPr>
        </p:nvSpPr>
        <p:spPr>
          <a:xfrm>
            <a:off x="838200" y="285135"/>
            <a:ext cx="10515600" cy="5891828"/>
          </a:xfrm>
        </p:spPr>
        <p:txBody>
          <a:bodyPr>
            <a:normAutofit fontScale="92500" lnSpcReduction="10000"/>
          </a:bodyPr>
          <a:lstStyle/>
          <a:p>
            <a:pPr algn="r" rtl="1"/>
            <a:r>
              <a:rPr lang="ar-IQ" sz="1600" dirty="0"/>
              <a:t>العوامل السياسية : تلعب دورا متميزا في تشكيلة المدينة وتحديد بنائها .</a:t>
            </a:r>
            <a:endParaRPr lang="en-US" sz="1600" dirty="0"/>
          </a:p>
          <a:p>
            <a:pPr algn="r" rtl="1"/>
            <a:r>
              <a:rPr lang="ar-IQ" sz="1600" dirty="0"/>
              <a:t>العوامل الحربية : يلاحظ أن المدينة كانت في الماضي أكثر أمنا نظرا لوجود الحماية العسكرية عن طريق بناء الأسوار .</a:t>
            </a:r>
            <a:endParaRPr lang="en-US" sz="1600" dirty="0"/>
          </a:p>
          <a:p>
            <a:pPr algn="r" rtl="1"/>
            <a:r>
              <a:rPr lang="ar-IQ" sz="1600" dirty="0"/>
              <a:t>العوامل الثقافية : ثقافة المجتمع تلعب دورا كبيرا في ظهور بعض المدن و تطورها و خلق مدن ثقافية أو مدن دينية .</a:t>
            </a:r>
            <a:endParaRPr lang="en-US" sz="1600" dirty="0"/>
          </a:p>
          <a:p>
            <a:pPr algn="r" rtl="1"/>
            <a:r>
              <a:rPr lang="ar-IQ" sz="1600" b="1" dirty="0"/>
              <a:t>تصنيف المدن :</a:t>
            </a:r>
            <a:endParaRPr lang="en-US" sz="1600" dirty="0"/>
          </a:p>
          <a:p>
            <a:pPr algn="r" rtl="1"/>
            <a:r>
              <a:rPr lang="ar-IQ" sz="1600" dirty="0"/>
              <a:t>بيرجل : قسم المدن إلى سبع فئات لكل منها عدة أقسام .</a:t>
            </a:r>
            <a:endParaRPr lang="en-US" sz="1600" dirty="0"/>
          </a:p>
          <a:p>
            <a:pPr algn="r" rtl="1"/>
            <a:r>
              <a:rPr lang="ar-IQ" sz="1600" dirty="0"/>
              <a:t>المدن الكبرى العظيمة : المدن التي يزيد عدد سكانها عن مليون نسمة .</a:t>
            </a:r>
            <a:endParaRPr lang="en-US" sz="1600" dirty="0"/>
          </a:p>
          <a:p>
            <a:pPr algn="r" rtl="1"/>
            <a:r>
              <a:rPr lang="ar-IQ" sz="1600" dirty="0"/>
              <a:t>المدن المتوسطة : المدن التي يقل عدد سكانها عن مليون نسمة وتزيد عن مائة ألف نسمة .</a:t>
            </a:r>
            <a:endParaRPr lang="en-US" sz="1600" dirty="0"/>
          </a:p>
          <a:p>
            <a:pPr algn="r" rtl="1"/>
            <a:r>
              <a:rPr lang="ar-IQ" sz="1600" dirty="0"/>
              <a:t>المدن الصغيرة : المدن التي يقل عدد سكانها عن مائة ألف نسمة وتزيد عن خمسة آلاف نسمة .</a:t>
            </a:r>
            <a:endParaRPr lang="en-US" sz="1600" dirty="0"/>
          </a:p>
          <a:p>
            <a:pPr algn="r" rtl="1"/>
            <a:r>
              <a:rPr lang="ar-IQ" sz="1600" dirty="0"/>
              <a:t>تصنيف هيئة الامم المتحدة عام 1996 :</a:t>
            </a:r>
            <a:endParaRPr lang="en-US" sz="1600" dirty="0"/>
          </a:p>
          <a:p>
            <a:pPr algn="r" rtl="1"/>
            <a:r>
              <a:rPr lang="ar-IQ" sz="1600" dirty="0"/>
              <a:t>أن مدن المليون نسمة تقدر بــ : 336 مدينة على مستوى العالم .</a:t>
            </a:r>
            <a:endParaRPr lang="en-US" sz="1600" dirty="0"/>
          </a:p>
          <a:p>
            <a:pPr algn="r" rtl="1"/>
            <a:r>
              <a:rPr lang="ar-IQ" sz="1600" dirty="0"/>
              <a:t>عدد المدن التي يتجاوز عدد سكان كل منها عشرة ملايين نسمة يقدر عددها بــ : 16 مدينة على مستوى العالم .</a:t>
            </a:r>
            <a:endParaRPr lang="en-US" sz="1600" dirty="0"/>
          </a:p>
          <a:p>
            <a:pPr algn="r" rtl="1"/>
            <a:r>
              <a:rPr lang="ar-IQ" sz="1600" dirty="0"/>
              <a:t>يلاحظ أنه في بداية الانقلاب الصناعي ظهرت ثلاثة أنواع من المدن وهي :</a:t>
            </a:r>
            <a:endParaRPr lang="en-US" sz="1600" dirty="0"/>
          </a:p>
          <a:p>
            <a:pPr algn="r" rtl="1"/>
            <a:r>
              <a:rPr lang="ar-IQ" sz="1700" dirty="0"/>
              <a:t>مدن المواد الأولية , ومدن المواد المصنعة , ومدن التصدير والإستيراد</a:t>
            </a:r>
            <a:endParaRPr lang="en-US" sz="1700" dirty="0"/>
          </a:p>
          <a:p>
            <a:pPr algn="r" rtl="1"/>
            <a:r>
              <a:rPr lang="ar-IQ" sz="1700" b="1" dirty="0"/>
              <a:t>ايكولوجيا المدينة</a:t>
            </a:r>
            <a:endParaRPr lang="en-US" sz="1700" dirty="0"/>
          </a:p>
          <a:p>
            <a:pPr algn="r" rtl="1"/>
            <a:r>
              <a:rPr lang="ar-IQ" sz="1700" dirty="0"/>
              <a:t>الأحياء المتخلفة : أحياء تنقصها كثير من الخدمات و يقصد بها المساكن الشعبية أو الأحياء الفقيرة .</a:t>
            </a:r>
            <a:endParaRPr lang="en-US" sz="1700" dirty="0"/>
          </a:p>
          <a:p>
            <a:pPr algn="r" rtl="1"/>
            <a:r>
              <a:rPr lang="ar-IQ" sz="1700" dirty="0"/>
              <a:t>نظريات ايكولوجيا المدينة</a:t>
            </a:r>
            <a:endParaRPr lang="en-US" sz="1700" dirty="0"/>
          </a:p>
          <a:p>
            <a:pPr algn="r" rtl="1"/>
            <a:r>
              <a:rPr lang="ar-IQ" sz="1700" dirty="0"/>
              <a:t>1- هونت : نظرية نجمة البحر ، عام 1903 م ، الإنتشار و التوسع خارج مركز المدينة بعد اختراع القطارات .</a:t>
            </a:r>
            <a:endParaRPr lang="en-US" sz="1700" dirty="0"/>
          </a:p>
          <a:p>
            <a:pPr algn="r" rtl="1"/>
            <a:r>
              <a:rPr lang="ar-IQ" sz="1700" dirty="0"/>
              <a:t>2- برجس : نظرية المنطقة المركزية ، المدينة تتوسع في شكل حلقات حول المركز الأساسي وسط المدينة في شكل دوائر .</a:t>
            </a:r>
            <a:endParaRPr lang="en-US" sz="1700" dirty="0"/>
          </a:p>
          <a:p>
            <a:pPr algn="r"/>
            <a:endParaRPr lang="en-US" sz="1600" dirty="0"/>
          </a:p>
        </p:txBody>
      </p:sp>
    </p:spTree>
    <p:extLst>
      <p:ext uri="{BB962C8B-B14F-4D97-AF65-F5344CB8AC3E}">
        <p14:creationId xmlns:p14="http://schemas.microsoft.com/office/powerpoint/2010/main" val="1070951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808AEF9-1ADB-8C22-335B-EAC0474CD0D8}"/>
              </a:ext>
            </a:extLst>
          </p:cNvPr>
          <p:cNvSpPr>
            <a:spLocks noGrp="1"/>
          </p:cNvSpPr>
          <p:nvPr>
            <p:ph idx="1"/>
          </p:nvPr>
        </p:nvSpPr>
        <p:spPr>
          <a:xfrm>
            <a:off x="838200" y="314632"/>
            <a:ext cx="10515600" cy="5862331"/>
          </a:xfrm>
        </p:spPr>
        <p:txBody>
          <a:bodyPr>
            <a:normAutofit/>
          </a:bodyPr>
          <a:lstStyle/>
          <a:p>
            <a:pPr algn="r" rtl="1"/>
            <a:r>
              <a:rPr lang="ar-IQ" sz="1600" dirty="0"/>
              <a:t>3- هوايت : نظرية القطاعات ، المدينة تنقسم إلى قطاعات محورية لا حلقات دائرية .</a:t>
            </a:r>
            <a:endParaRPr lang="en-US" sz="1600" dirty="0"/>
          </a:p>
          <a:p>
            <a:pPr algn="r" rtl="1"/>
            <a:r>
              <a:rPr lang="ar-IQ" sz="1600" dirty="0"/>
              <a:t>4- هاريس و أولمان : نظرية النويات المتعددة المدينة الصناعية تتميز بوجود عدة نويات منفصل بعضها عن بعض ويمكن أن تظهر حول كل منها أنشطة متعددة .</a:t>
            </a:r>
            <a:endParaRPr lang="en-US" sz="1600" dirty="0"/>
          </a:p>
          <a:p>
            <a:pPr algn="r" rtl="1"/>
            <a:r>
              <a:rPr lang="ar-IQ" sz="1600" b="1" dirty="0"/>
              <a:t>نظريات التخطيط الحضري :</a:t>
            </a:r>
            <a:endParaRPr lang="en-US" sz="1600" dirty="0"/>
          </a:p>
          <a:p>
            <a:pPr algn="r" rtl="1"/>
            <a:r>
              <a:rPr lang="ar-IQ" sz="1600" b="1" dirty="0"/>
              <a:t>أولاً النظرية السكانية :</a:t>
            </a:r>
            <a:r>
              <a:rPr lang="ar-IQ" sz="1600" dirty="0"/>
              <a:t> تركز على الحجم الأمثل للسكان في أي مدينة .</a:t>
            </a:r>
            <a:endParaRPr lang="en-US" sz="1600" dirty="0"/>
          </a:p>
          <a:p>
            <a:pPr algn="r" rtl="1"/>
            <a:r>
              <a:rPr lang="ar-IQ" sz="1600" b="1" dirty="0"/>
              <a:t>ثانياً النظرية الاقتصادية :</a:t>
            </a:r>
            <a:endParaRPr lang="en-US" sz="1600" dirty="0"/>
          </a:p>
          <a:p>
            <a:pPr algn="r" rtl="1"/>
            <a:r>
              <a:rPr lang="ar-IQ" sz="1600" dirty="0"/>
              <a:t>   التخطيط لمدن المستقبل طبقا لبدائل اقتصادية استثمارية مختلفة ثم يختار من بينها البديل الأمثل الذي يحقق له أكبر رفاهية اقتصادية ممكنة .</a:t>
            </a:r>
            <a:endParaRPr lang="en-US" sz="1600" dirty="0"/>
          </a:p>
          <a:p>
            <a:pPr algn="r" rtl="1"/>
            <a:r>
              <a:rPr lang="ar-IQ" sz="1600" b="1" dirty="0"/>
              <a:t>ثالثاً النظريات الجغرافية :</a:t>
            </a:r>
            <a:endParaRPr lang="en-US" sz="1600" dirty="0"/>
          </a:p>
          <a:p>
            <a:pPr algn="r" rtl="1"/>
            <a:r>
              <a:rPr lang="ar-IQ" sz="1600" dirty="0"/>
              <a:t>1- نظرية (والتر كريستالر) : أو نظرية النظام السداسي أو نظرية الأماكن المتباعدة ، المدن حسب هذه النظرية تتوزع بأشكال سداسية ولكل مدينة منطقة تكميلية تابعة لها تتخذ أشكالا سداسية والمدينة تقع وسط هذه النقطة السداسية وتأتي أهمية ظهور المدينة على أساس أنها مركز لتقديم الخدمات للمنطقة المحيطة بها .</a:t>
            </a:r>
            <a:endParaRPr lang="en-US" sz="1600" dirty="0"/>
          </a:p>
          <a:p>
            <a:pPr algn="r" rtl="1"/>
            <a:r>
              <a:rPr lang="ar-IQ" sz="1600" dirty="0"/>
              <a:t>2- الخطة الإشعاعية : تقوم الفكرة الأساسية لهذه النظرية على إنشاء مركز للمدينة يتبلور حول مقار إدارة الدولة ويخرج من هذا المركز شوارع طويلة تمتد على هيئة أشعة في كل الاتجاهات .</a:t>
            </a:r>
            <a:endParaRPr lang="en-US" sz="1600" dirty="0"/>
          </a:p>
          <a:p>
            <a:pPr algn="r" rtl="1"/>
            <a:r>
              <a:rPr lang="ar-IQ" sz="1600" dirty="0"/>
              <a:t>3- المدينة المثالية : من أمثلتها مدينة ( بالمانوفا ) الإيطالية التي شيدت عام 1593 م وتأخذ المدينة شكل متساوي الأضلاع محصنا من جميع جوانبه بسور وقلاع مراقبة وتنطلق من مركز المدينة بإتجاه الأطراف ثلاثة شوارع رئيسية تنتهي بثلاث بوابات للدخول والخروج من المدينة وإليها كما قسمت المدينة أيضا إلى ستة قطاعات توجد بينها الأحياء الرئيسية في المدينة .</a:t>
            </a:r>
          </a:p>
          <a:p>
            <a:pPr algn="r" rtl="1"/>
            <a:r>
              <a:rPr lang="ar-IQ" sz="1600" dirty="0"/>
              <a:t>4- مدن الحدائق : تقوم هذه النظرية على أساس عدم تداخل المناطق السكنية بالمناطق الصناعية والتجارية</a:t>
            </a:r>
            <a:endParaRPr lang="en-US" sz="1600" dirty="0"/>
          </a:p>
          <a:p>
            <a:pPr algn="r" rtl="1"/>
            <a:endParaRPr lang="en-US" sz="1600" dirty="0"/>
          </a:p>
        </p:txBody>
      </p:sp>
    </p:spTree>
    <p:extLst>
      <p:ext uri="{BB962C8B-B14F-4D97-AF65-F5344CB8AC3E}">
        <p14:creationId xmlns:p14="http://schemas.microsoft.com/office/powerpoint/2010/main" val="9264778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855F6C-CA1B-47FB-BA92-F59C8B241460}"/>
              </a:ext>
            </a:extLst>
          </p:cNvPr>
          <p:cNvSpPr>
            <a:spLocks noGrp="1"/>
          </p:cNvSpPr>
          <p:nvPr>
            <p:ph idx="1"/>
          </p:nvPr>
        </p:nvSpPr>
        <p:spPr>
          <a:xfrm>
            <a:off x="838200" y="458505"/>
            <a:ext cx="10515600" cy="5940989"/>
          </a:xfrm>
        </p:spPr>
        <p:txBody>
          <a:bodyPr>
            <a:normAutofit/>
          </a:bodyPr>
          <a:lstStyle/>
          <a:p>
            <a:pPr algn="r" rtl="1"/>
            <a:r>
              <a:rPr lang="ar-IQ" sz="1600" b="1" dirty="0"/>
              <a:t>رابعاً النظريات الاجتماعية:</a:t>
            </a:r>
            <a:endParaRPr lang="en-US" sz="1600" dirty="0"/>
          </a:p>
          <a:p>
            <a:pPr algn="r" rtl="1"/>
            <a:r>
              <a:rPr lang="ar-IQ" sz="1600" b="1" dirty="0"/>
              <a:t>النظرية السلوكية : </a:t>
            </a:r>
            <a:endParaRPr lang="en-US" sz="1600" dirty="0"/>
          </a:p>
          <a:p>
            <a:pPr algn="r" rtl="1"/>
            <a:r>
              <a:rPr lang="ar-IQ" sz="1600" dirty="0"/>
              <a:t>   تعتمد هذه النظرية على مفهوم السلوك الإنساني العقلاني القائم على نظرة اقتصادية هدفها تحقيق الأرباح والعوائد على الفرد من الناحية النفسية ويجب أيضا مراعاة العوامل الاجتماعية والسلوكية والثقافية عند تخطيط المدن الحديثة وليس فقط الإعتبارات المادية وتسعى إلى التوازن بين الفوائد الإقتصادية والمنافع الإجتماعية حيث يتفاعل الإنسان مع محيطه الحيوي مع الأخذ في الإعتبار مشكلات البيئة المحيطة .</a:t>
            </a:r>
            <a:endParaRPr lang="en-US" sz="1600" dirty="0"/>
          </a:p>
          <a:p>
            <a:pPr algn="r" rtl="1"/>
            <a:r>
              <a:rPr lang="ar-IQ" sz="1600" dirty="0"/>
              <a:t>مشكلات التحضر المفرط ( الزائد ) : يعني أن سكان مدينة ما يتضاعفون بدرجة لا تتوافق مع مستوى التقدم الاقتصادي ومستوى الخدمات الصحية والتعليمية التي تعجز المدينة عن توفيرها لهؤلاء السكان .</a:t>
            </a:r>
            <a:endParaRPr lang="en-US" sz="1600" dirty="0"/>
          </a:p>
          <a:p>
            <a:pPr algn="r" rtl="1"/>
            <a:r>
              <a:rPr lang="ar-IQ" sz="1600" dirty="0"/>
              <a:t> </a:t>
            </a:r>
            <a:endParaRPr lang="en-US" sz="1600" dirty="0"/>
          </a:p>
          <a:p>
            <a:pPr algn="r" rtl="1"/>
            <a:r>
              <a:rPr lang="ar-IQ" sz="1600" b="1" dirty="0"/>
              <a:t>النظرية النفسية :</a:t>
            </a:r>
            <a:endParaRPr lang="en-US" sz="1600" dirty="0"/>
          </a:p>
          <a:p>
            <a:pPr algn="r" rtl="1"/>
            <a:r>
              <a:rPr lang="ar-IQ" sz="1600" dirty="0"/>
              <a:t>التأثير النفسي للمدينة: كيف تشكل البنية الهيكلية المزدحمة والمتنوعة على إدراك الأشخاص وتفاعلاتهم (مثل نظرية "العتبة الحسية" لـ ويرث ).</a:t>
            </a:r>
            <a:endParaRPr lang="en-US" sz="1600" dirty="0"/>
          </a:p>
          <a:p>
            <a:pPr algn="r" rtl="1"/>
            <a:r>
              <a:rPr lang="ar-IQ" sz="1600" dirty="0"/>
              <a:t>اللامبالاة والضغوط: كيف تعاطي اليد السكانية والتفاعلات السطحية الشعور بالوحدة والعزلة، مما يؤدي إلى استجابات نفسية مثل اللامبالاة وتقليل الإرهاق الحسي (كما في أعمال سيميل ).</a:t>
            </a:r>
            <a:endParaRPr lang="en-US" sz="1600" dirty="0"/>
          </a:p>
          <a:p>
            <a:pPr algn="r" rtl="1"/>
            <a:r>
              <a:rPr lang="ar-IQ" sz="1600" dirty="0"/>
              <a:t>الاغتراب: الشعور بالانفصال عن العمل، عن الآخرين، وعن الذات في المدينة الحديثة، نتيجة لتقسيم العقد واللامبالاة الاجتماعية.</a:t>
            </a:r>
            <a:endParaRPr lang="en-US" sz="1600" dirty="0"/>
          </a:p>
          <a:p>
            <a:pPr algn="r" rtl="1"/>
            <a:r>
              <a:rPr lang="ar-IQ" sz="1600" dirty="0"/>
              <a:t>حضارة الهوية: كيف تشكل هوية الفرد وتعبيره عن نفسه ضمن مجتمع المدينة، وكيف تتفاعل مع الإبداع (العرقية، المهنية) وصنع هويتها.</a:t>
            </a:r>
            <a:endParaRPr lang="en-US" sz="1600" dirty="0"/>
          </a:p>
          <a:p>
            <a:pPr algn="r" rtl="1"/>
            <a:r>
              <a:rPr lang="ar-IQ" sz="1600" b="1" dirty="0"/>
              <a:t>نظرية الهوية :</a:t>
            </a:r>
            <a:endParaRPr lang="en-US" sz="1600" dirty="0"/>
          </a:p>
          <a:p>
            <a:pPr algn="r" rtl="1"/>
            <a:r>
              <a:rPr lang="ar-IQ" sz="1600" dirty="0"/>
              <a:t>    </a:t>
            </a:r>
            <a:r>
              <a:rPr lang="ar-SA" sz="1600" dirty="0"/>
              <a:t>الإحساس بالانتماء للمجتمع أو</a:t>
            </a:r>
            <a:r>
              <a:rPr lang="en-US" sz="1600" dirty="0"/>
              <a:t> </a:t>
            </a:r>
            <a:r>
              <a:rPr lang="ar-SA" sz="1600" dirty="0"/>
              <a:t>الشعور النفسي بالمجتمع هو أحد مفاهيم علم النفس المجتمعي وعلم النفس الاجتماعي، وغيره من تخصصات البحث، مثل</a:t>
            </a:r>
            <a:r>
              <a:rPr lang="en-US" sz="1600" dirty="0"/>
              <a:t> </a:t>
            </a:r>
            <a:r>
              <a:rPr lang="ar-SA" sz="1600" u="sng" dirty="0">
                <a:hlinkClick r:id="rId2" tooltip="علم الاجتماع الحضري"/>
              </a:rPr>
              <a:t>علم الاجتماع الحضري</a:t>
            </a:r>
            <a:r>
              <a:rPr lang="ar-SA" sz="1600" dirty="0"/>
              <a:t>، الذي يركز على</a:t>
            </a:r>
            <a:r>
              <a:rPr lang="en-US" sz="1600" dirty="0"/>
              <a:t> </a:t>
            </a:r>
            <a:r>
              <a:rPr lang="ar-SA" sz="1600" i="1" dirty="0"/>
              <a:t>تجربة</a:t>
            </a:r>
            <a:r>
              <a:rPr lang="en-US" sz="1600" dirty="0"/>
              <a:t> </a:t>
            </a:r>
            <a:r>
              <a:rPr lang="ar-SA" sz="1600" dirty="0"/>
              <a:t>المجتمع بدلاً من هيكله، أو تكوينه، أو محيطه، أو غير ذلك من الخصائص. صاغ المختصون بعلم الاجتماع، وعلم نفس الاجتماع،</a:t>
            </a:r>
            <a:r>
              <a:rPr lang="en-US" sz="1600" dirty="0"/>
              <a:t> </a:t>
            </a:r>
            <a:r>
              <a:rPr lang="ar-SA" sz="1600" u="sng" dirty="0">
                <a:hlinkClick r:id="rId3" tooltip="علم الإنسان"/>
              </a:rPr>
              <a:t>وعلم الإنسان</a:t>
            </a:r>
            <a:r>
              <a:rPr lang="ar-SA" sz="1600" dirty="0"/>
              <a:t>، وغيرهم نظريات وأجروا أبحاث تجريبية حول المجتمع، بينما اختص نهج</a:t>
            </a:r>
            <a:r>
              <a:rPr lang="en-US" sz="1600" dirty="0"/>
              <a:t> </a:t>
            </a:r>
            <a:r>
              <a:rPr lang="ar-SA" sz="1600" u="sng" dirty="0">
                <a:hlinkClick r:id="rId4" tooltip="علم النفس"/>
              </a:rPr>
              <a:t>علم النفس</a:t>
            </a:r>
            <a:r>
              <a:rPr lang="en-US" sz="1600" dirty="0"/>
              <a:t> </a:t>
            </a:r>
            <a:r>
              <a:rPr lang="ar-SA" sz="1600" dirty="0"/>
              <a:t>بطرح الأسئلة حول</a:t>
            </a:r>
            <a:r>
              <a:rPr lang="en-US" sz="1600" dirty="0"/>
              <a:t> </a:t>
            </a:r>
            <a:r>
              <a:rPr lang="ar-SA" sz="1600" u="sng" dirty="0">
                <a:hlinkClick r:id="rId5" tooltip="إدراك حسي"/>
              </a:rPr>
              <a:t>الإدراك الحسي</a:t>
            </a:r>
            <a:r>
              <a:rPr lang="en-US" sz="1600" dirty="0"/>
              <a:t> </a:t>
            </a:r>
            <a:r>
              <a:rPr lang="ar-SA" sz="1600" dirty="0"/>
              <a:t>للفرد، وفهمه،</a:t>
            </a:r>
            <a:r>
              <a:rPr lang="en-US" sz="1600" dirty="0"/>
              <a:t> </a:t>
            </a:r>
            <a:r>
              <a:rPr lang="ar-SA" sz="1600" u="sng" dirty="0">
                <a:hlinkClick r:id="rId6" tooltip="اتجاه (علم النفس)"/>
              </a:rPr>
              <a:t>واتجاهاته</a:t>
            </a:r>
            <a:r>
              <a:rPr lang="ar-SA" sz="1600" dirty="0"/>
              <a:t>،</a:t>
            </a:r>
            <a:r>
              <a:rPr lang="en-US" sz="1600" dirty="0"/>
              <a:t> </a:t>
            </a:r>
            <a:r>
              <a:rPr lang="ar-SA" sz="1600" u="sng" dirty="0">
                <a:hlinkClick r:id="rId7" tooltip="شعور"/>
              </a:rPr>
              <a:t>ومشاعره</a:t>
            </a:r>
            <a:r>
              <a:rPr lang="ar-SA" sz="1600" dirty="0"/>
              <a:t>، وغيرها من الأمور المتعلقة بالمجتمع وعلاقته به وبمشاركة الآخرين في تجربة مجتمعية كاملة ومتعددة الأوجه</a:t>
            </a:r>
            <a:r>
              <a:rPr lang="en-US" sz="1600" dirty="0"/>
              <a:t>.</a:t>
            </a:r>
          </a:p>
          <a:p>
            <a:pPr algn="r"/>
            <a:endParaRPr lang="en-US" sz="1600" dirty="0"/>
          </a:p>
        </p:txBody>
      </p:sp>
    </p:spTree>
    <p:extLst>
      <p:ext uri="{BB962C8B-B14F-4D97-AF65-F5344CB8AC3E}">
        <p14:creationId xmlns:p14="http://schemas.microsoft.com/office/powerpoint/2010/main" val="9098171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C67C1A3-3C1F-76E5-3CB4-F9B9664CB55E}"/>
              </a:ext>
            </a:extLst>
          </p:cNvPr>
          <p:cNvSpPr>
            <a:spLocks noGrp="1"/>
          </p:cNvSpPr>
          <p:nvPr>
            <p:ph idx="1"/>
          </p:nvPr>
        </p:nvSpPr>
        <p:spPr>
          <a:xfrm>
            <a:off x="838200" y="453589"/>
            <a:ext cx="10515600" cy="5950821"/>
          </a:xfrm>
        </p:spPr>
        <p:txBody>
          <a:bodyPr>
            <a:normAutofit/>
          </a:bodyPr>
          <a:lstStyle/>
          <a:p>
            <a:pPr algn="r" rtl="1"/>
            <a:r>
              <a:rPr lang="ar-SA" sz="1600" dirty="0"/>
              <a:t> ذكر عالم النفس سيمور سارسون في إحدى كتاباته المبكرة لعام 1974 أن الشعور النفسي بالمجتمع أصبح المركز المفاهيمي لعلم نفس المجتمع والجماعة المشتركة، مؤكدًا على أنه «أحد الأسس الكبرى التي يبنى عليها تعريف الذات.» وبحلول عام 1986 كان هذا التعبير من المفاهيم الرئيسية الشاملة لعلم نفس المجتمع .</a:t>
            </a:r>
            <a:endParaRPr lang="en-US" sz="1600" dirty="0"/>
          </a:p>
          <a:p>
            <a:pPr algn="r" rtl="1"/>
            <a:r>
              <a:rPr lang="ar-SA" sz="1600" dirty="0"/>
              <a:t>   ومن بين نظريات الإحساس بالانتماء للمجتمع تلك النظرية التي قدمها</a:t>
            </a:r>
            <a:r>
              <a:rPr lang="en-US" sz="1600" dirty="0"/>
              <a:t> </a:t>
            </a:r>
            <a:r>
              <a:rPr lang="ar-SA" sz="1600" u="sng" dirty="0">
                <a:hlinkClick r:id="rId2" tooltip="نفساني"/>
              </a:rPr>
              <a:t>النفساني</a:t>
            </a:r>
            <a:r>
              <a:rPr lang="en-US" sz="1600" dirty="0"/>
              <a:t> </a:t>
            </a:r>
            <a:r>
              <a:rPr lang="ar-SA" sz="1600" dirty="0"/>
              <a:t>ماكميلان وتشافيز (1986) وهي حتى الآن الأكثر تأثيرًا ونقطة انطلاق معظم الأبحاث الحديثة في هذا المجال</a:t>
            </a:r>
            <a:r>
              <a:rPr lang="en-US" sz="1600" dirty="0"/>
              <a:t>.</a:t>
            </a:r>
          </a:p>
          <a:p>
            <a:pPr marL="0" indent="0" algn="r" rtl="1">
              <a:buNone/>
            </a:pPr>
            <a:endParaRPr lang="en-US" sz="1600" dirty="0"/>
          </a:p>
        </p:txBody>
      </p:sp>
    </p:spTree>
    <p:extLst>
      <p:ext uri="{BB962C8B-B14F-4D97-AF65-F5344CB8AC3E}">
        <p14:creationId xmlns:p14="http://schemas.microsoft.com/office/powerpoint/2010/main" val="15823952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TotalTime>
  <Words>1869</Words>
  <Application>Microsoft Office PowerPoint</Application>
  <PresentationFormat>Widescreen</PresentationFormat>
  <Paragraphs>112</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PowerPoint Presentation</vt:lpstr>
      <vt:lpstr> علم الاجتماع الحضري : </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Maher</dc:creator>
  <cp:lastModifiedBy>Maher</cp:lastModifiedBy>
  <cp:revision>1</cp:revision>
  <dcterms:created xsi:type="dcterms:W3CDTF">2025-12-18T10:58:38Z</dcterms:created>
  <dcterms:modified xsi:type="dcterms:W3CDTF">2025-12-18T11:26:18Z</dcterms:modified>
</cp:coreProperties>
</file>