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IQ" sz="1600" dirty="0"/>
              <a:t>النمو الحضري والتحضر </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IQ" sz="1400" dirty="0"/>
              <a:t>الاجتماع الحضري</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نادية صباح محمود الكبابجي.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الثانية </a:t>
            </a:r>
            <a:endParaRPr lang="en-US" sz="4400" dirty="0"/>
          </a:p>
          <a:p>
            <a:pPr algn="ctr" rtl="1"/>
            <a:r>
              <a:rPr lang="ar-IQ" b="1" dirty="0"/>
              <a:t>   النمو الحضري والتحضر / دراسات عليا – ماجستير علم الاجتماع الحضري / قسم علم الاجتماع – كلية الاداب – جامعة الموصل / أ.د. نادية صباح محمود الكبابجي.</a:t>
            </a:r>
            <a:endParaRPr lang="en-US"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lnSpcReduction="10000"/>
          </a:bodyPr>
          <a:lstStyle/>
          <a:p>
            <a:pPr algn="r" rtl="1"/>
            <a:r>
              <a:rPr lang="ar-IQ" sz="1600" b="1" dirty="0"/>
              <a:t>م</a:t>
            </a:r>
            <a:r>
              <a:rPr lang="ar-SA" sz="1600" b="1" dirty="0"/>
              <a:t>فهوم النمو الحضري</a:t>
            </a:r>
            <a:r>
              <a:rPr lang="ar-SA" sz="1600" dirty="0"/>
              <a:t> </a:t>
            </a:r>
            <a:endParaRPr lang="en-US" sz="1600" dirty="0"/>
          </a:p>
          <a:p>
            <a:pPr algn="r" rtl="1"/>
            <a:r>
              <a:rPr lang="ar-SA" sz="1600" dirty="0"/>
              <a:t>   مفهوم النمو الحضري فيقصد به نمو المدن سكانياً وعمرانياً ووظيفياً وخدمياً أي هو الزيادة في عدد السكان الحضر الناجمة من عاملين اساسيين هما: الزيادة الطبيعية في سكان المدينة، والهجرة اليها من الريف المجاور والمدن الاخرى  .</a:t>
            </a:r>
            <a:endParaRPr lang="en-US" sz="1600" dirty="0"/>
          </a:p>
          <a:p>
            <a:pPr algn="r" rtl="1"/>
            <a:r>
              <a:rPr lang="ar-SA" sz="1600" dirty="0"/>
              <a:t>   و يشمل مفهوم النمو الحضري فضلا عن الزيادة في اعداد السكان الحضر ، على النمو الهيكلي والاقتصادي والوظيفي أي أن النمو الحضري لا يكون نمواً حضرياً بزيادة السكان ( المجتمع الحضري ) مالم يرافقه تطور في المؤسسات الاجتماعية والخدمية والاقتصادية والثقافية حتى يمكن أن ندعوه نمواً حضرياً متكاملاً .</a:t>
            </a:r>
            <a:endParaRPr lang="en-US" sz="1600" dirty="0"/>
          </a:p>
          <a:p>
            <a:pPr algn="r" rtl="1"/>
            <a:r>
              <a:rPr lang="ar-SA" sz="1600" dirty="0"/>
              <a:t>   ويرافق حجم المجتمع الحضري المتزايد عادة توسع مجالي أو توسع عمراني أو توسع حضري تلبية لحاجات السكان الأساسية المتمثلة باستعمالات الأرض الحضرية كالسكنية، والتجارية ، والصناعية ، والخدمية ، والترفيهية وغيرها.</a:t>
            </a:r>
            <a:endParaRPr lang="en-US" sz="1600" dirty="0"/>
          </a:p>
          <a:p>
            <a:pPr algn="r" rtl="1"/>
            <a:r>
              <a:rPr lang="ar-IQ" sz="1600" dirty="0"/>
              <a:t>   </a:t>
            </a:r>
            <a:r>
              <a:rPr lang="ar-SA" sz="1600" dirty="0"/>
              <a:t>إنّ الدراسة النموّ الحضري والتحضّر في البلدان العربيّة وبقيّة أجزاء العالم، لم تعتمد على مجرّد وصف الظواهر المصاحبة لهما والناجمة عنهما. كما أنّ نموّ أعداد أحجام المدن، ليست في نظر الكثير من الباحثين المختصين مجرّد تغير وتبدل عشوائي، بل إن هذه التغيرات والتبدلات ترتبط حسب آرائهم بقواعد وقوانين و عوامل ومتغيرات تتحكم باتجاهات ومقادير هذه التبدلات في خصائص المدن والتجمعات الحضريّة. ولكي تغلف النظرة إلى المدينة بالغلاف العلمي، وحتى لا تبقى عمليّة تفحص ودراسة المدن واحجامها واعدادها مجرد دراسات وصفيّة قائمة على الملاحظة الساذجة، فقد طور عدد من الباحثين مجموعة نظريات ونماذج وقواعد لتفسير العوامل المؤثرة في مواقف المدن وفي أحجامها وأعدادها، وفي الكيفيّة التي تتوزع بها هذه المراكز الحضريّة في أقاليمها ودولها الخاصّة بها</a:t>
            </a:r>
            <a:r>
              <a:rPr lang="en-US" sz="1600" dirty="0"/>
              <a:t>.</a:t>
            </a:r>
            <a:endParaRPr lang="ar-IQ" sz="1600" dirty="0"/>
          </a:p>
          <a:p>
            <a:pPr algn="r" rtl="1"/>
            <a:r>
              <a:rPr lang="ar-SA" sz="1600" b="1" dirty="0"/>
              <a:t>مفهوم التحضر </a:t>
            </a:r>
            <a:endParaRPr lang="en-US" sz="1600" dirty="0"/>
          </a:p>
          <a:p>
            <a:pPr algn="r" rtl="1"/>
            <a:r>
              <a:rPr lang="ar-SA" sz="1600" dirty="0"/>
              <a:t>   يُقصد بمفهوم التحضر </a:t>
            </a:r>
            <a:r>
              <a:rPr lang="en-US" sz="1600" dirty="0" err="1"/>
              <a:t>Urbanisation</a:t>
            </a:r>
            <a:r>
              <a:rPr lang="ar-SA" sz="1600" dirty="0"/>
              <a:t> انتقال مكان الإقامة من الريف إلى المدينة والاستقرار فيها، وما يترتب على ذلك من تغير في خصائص السكان الريفيين على مستوى عاداتهم الاجتماعية وتقاليدهم. وبذلك ينطوي مفهوم التحضر على أبعاد اقتصادية واجتماعية وثقافية ترافق عملية الانتقال أو تليها بعد حين , فالتحضر بالمعنى السكاني (الديمغرافي) هو انتقال مكان الإقامة من الأرياف إلى المدن، ولكنه بالمعنى الاجتماعي اكتساب عادات وتقاليد اجتماعية جديدة </a:t>
            </a:r>
            <a:r>
              <a:rPr lang="ar-SY" sz="1600" dirty="0"/>
              <a:t>ت</a:t>
            </a:r>
            <a:r>
              <a:rPr lang="ar-SA" sz="1600" dirty="0"/>
              <a:t>ظهر في السلوك والممارسات اليومية كاختيار الفرد لشروط السكن الذي يقيم فيه، ونماذج الألبسة التي يرتديها، وحتى المهن التي يمارسها. وهو بالمعنى الثقافي يعني اكتساب الفرد مجموعة من القيم والمعايير التي يلجأ إليها في الحكم على أنماط السلوك والأشياء المحيطة به.</a:t>
            </a:r>
            <a:endParaRPr lang="en-US" sz="1600" dirty="0"/>
          </a:p>
          <a:p>
            <a:pPr algn="r" rtl="1"/>
            <a:r>
              <a:rPr lang="ar-SA" sz="1600" dirty="0"/>
              <a:t>   أما التحضر بوصفه عملية اجتماعية سكانية، فيقصد به اتساع المدن على حساب الأرياف المحيطة بها، فنمو الوظائف الاقتصادية والاجتماعية للمدينة يجعلها قادرة على استيعاب أعداد إضافية من السكان، ومن قوة عمل إضافية، فتتسع دائرتها وتنمو وظائفها الاقتصادية والاجتماعية من جديد وتنمو قدراتها على الاستيعاب. فتنمو الفعاليات الصناعية والتجارية والحكومية حتى تتجاوز وظائف المدينة حدودها المكانية، لتغطي المناطق الريفية المحيطة بها، فتصبح مظاهر النمو السكاني مركزة في المدن، برغم أن معدلات النمو الطبيعية قد تكون في الأرياف بنسب أعلى.</a:t>
            </a:r>
            <a:endParaRPr lang="en-US" sz="1600" dirty="0"/>
          </a:p>
          <a:p>
            <a:pPr algn="r" rtl="1"/>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838200" y="363794"/>
            <a:ext cx="10515600" cy="5813169"/>
          </a:xfrm>
        </p:spPr>
        <p:txBody>
          <a:bodyPr>
            <a:normAutofit lnSpcReduction="10000"/>
          </a:bodyPr>
          <a:lstStyle/>
          <a:p>
            <a:pPr algn="r" rtl="1"/>
            <a:r>
              <a:rPr lang="ar-SA" sz="1600" dirty="0"/>
              <a:t> غير أن عمليات التواصل بين الريف والمدينة وتطورها في الوقت الراهن تدل على أن مظاهر التغير المشار إليها في العادات والتقاليد والقيم، يمكن أن تحدث دون انتقال مكان الإقامة بالضرورة من الريف إلى المدينة، ذلك أن التقانات الحديثة أصبحت تصل الأرياف وتربطها بالمدن ارتباطات وثيقة. كما أن الانتقال إلى المدن لا يؤدي بالضرورة إلى تغير حتمي في العادات والتقاليد والقيم، فمن الملاحظ أن أبناء الأرياف يحتفظون بقدر كبير من عاداتهم وتقاليدهم الريفية، وتظهر في سلوكهم ضمن المدن التي استقروا فيها، كما يحدث ذلك عندما تبدو مظاهر الصراعات العشائرية والقبلية بين سكان الارياف المقيمين في المدينة، حتى ضمن مؤسسات عملهم، وغالباً ما يطلق على هذه الظاهرة تعبير «ترييف المدن» أي انتقال خصائص الريف إلى المدينة.</a:t>
            </a:r>
            <a:endParaRPr lang="en-US" sz="1600" dirty="0"/>
          </a:p>
          <a:p>
            <a:pPr algn="r" rtl="1"/>
            <a:r>
              <a:rPr lang="ar-SA" sz="1600" dirty="0"/>
              <a:t>   وبالنظر إلى صعوبة التمييز بين السكان المتحضرين اجتماعياً وثقافياً وغير المتحضرين حتى في المدينة الواحدة، فقد أخذ علماء السكان بالاعتماد على معيار الإقامة في المدن لتمييز السكان الحضر عن سكان الأرياف. أما التمييز بين المدينة والريف فغالباً ما يتم بالعودة إلى معايير عديدة أهمها حجم السكان المقيمين في التجمع، والوظائف التي يؤديها التجمع في علاقاته مع التجمعات السكانية الأخرى، وكثافة السكان في التجمع. وقد يتم اللجوء إلى الدمج بين بعض هذه المعايير بوقت واحد.</a:t>
            </a:r>
            <a:endParaRPr lang="ar-IQ" sz="1600" dirty="0"/>
          </a:p>
          <a:p>
            <a:pPr algn="r" rtl="1"/>
            <a:r>
              <a:rPr lang="ar-IQ" sz="1600" dirty="0"/>
              <a:t>نظريات النموّ الحضري والتحضّر :</a:t>
            </a:r>
            <a:endParaRPr lang="en-US" sz="1600" dirty="0"/>
          </a:p>
          <a:p>
            <a:pPr algn="r" rtl="1"/>
            <a:r>
              <a:rPr lang="ar-IQ" sz="1600" dirty="0"/>
              <a:t>1ــ نظرية المكان المركزي </a:t>
            </a:r>
            <a:r>
              <a:rPr lang="en-US" sz="1600" dirty="0"/>
              <a:t>Central place Theory</a:t>
            </a:r>
          </a:p>
          <a:p>
            <a:pPr algn="r" rtl="1"/>
            <a:r>
              <a:rPr lang="ar-IQ" sz="1600" dirty="0"/>
              <a:t>2ــ نظرية أقطاب النموّ</a:t>
            </a:r>
            <a:r>
              <a:rPr lang="en-US" sz="1600" dirty="0"/>
              <a:t>Growth poles Theory</a:t>
            </a:r>
          </a:p>
          <a:p>
            <a:pPr algn="r" rtl="1"/>
            <a:r>
              <a:rPr lang="ar-IQ" sz="1600" dirty="0"/>
              <a:t>3-إتجاه الايكولوجيا البشريّة </a:t>
            </a:r>
            <a:r>
              <a:rPr lang="en-US" sz="1600" dirty="0"/>
              <a:t>Human Ecology Trend</a:t>
            </a:r>
          </a:p>
          <a:p>
            <a:pPr algn="r" rtl="1"/>
            <a:r>
              <a:rPr lang="ar-IQ" sz="1600" dirty="0"/>
              <a:t>4ــ نظرية وسائل الإتصال </a:t>
            </a:r>
            <a:r>
              <a:rPr lang="en-US" sz="1600" dirty="0"/>
              <a:t>Communication Theory</a:t>
            </a:r>
          </a:p>
          <a:p>
            <a:pPr algn="r" rtl="1"/>
            <a:r>
              <a:rPr lang="ar-IQ" sz="1600" dirty="0"/>
              <a:t>5ــ قاعدتا جفرسون وزيف </a:t>
            </a:r>
            <a:r>
              <a:rPr lang="en-US" sz="1600" dirty="0"/>
              <a:t>Jefferson and Zipf Bases</a:t>
            </a:r>
          </a:p>
          <a:p>
            <a:pPr algn="r" rtl="1"/>
            <a:r>
              <a:rPr lang="ar-IQ" sz="1600" b="1" dirty="0"/>
              <a:t>1ــ نظرية المكان المركزي </a:t>
            </a:r>
            <a:endParaRPr lang="en-US" sz="1600" dirty="0"/>
          </a:p>
          <a:p>
            <a:pPr algn="r" rtl="1">
              <a:lnSpc>
                <a:spcPct val="110000"/>
              </a:lnSpc>
            </a:pPr>
            <a:r>
              <a:rPr lang="ar-SA" sz="1600" dirty="0"/>
              <a:t>صيغت هذه النظريّة سنة 1933 على يد العالم الجغرافي الألماني(فالتر كريستالر بوصفها نظرية إستنتاجيّة عامّة، صمّمت أساساً لتحديد حجم المدن وعددها وتوزيعها، وقد تأثر كريستالر بمفاهيم نظريات المواقع التقليدية , والمكان المركزي وفق إطار هذه النظريّة يعنى به إبتداء المركز الحضري، وقد إهتمت هذه النظريّة أساساً بعمليّة إحصاء لهذه المراكز الحضريّة بحيث إذا نظرنا إلى فحوى هذه النظريّة، وجدناها مركبة في سلسلة من التوكيدات، والمفاهيم، والنتائج المنطقيّة لما يمكن أن نسميّه(بالترتيب التسلسلي لمراكز العمران)، وذلك وفقاً لوظائفها، فكانت هناك مثلاً: القريّة الصغيرة</a:t>
            </a:r>
            <a:r>
              <a:rPr lang="en-US" sz="1600" dirty="0"/>
              <a:t>Village Hamlet</a:t>
            </a:r>
            <a:r>
              <a:rPr lang="ar-SA" sz="1600" dirty="0"/>
              <a:t>، والقريّة</a:t>
            </a:r>
            <a:r>
              <a:rPr lang="en-US" sz="1600" dirty="0"/>
              <a:t> Village</a:t>
            </a:r>
            <a:r>
              <a:rPr lang="ar-SA" sz="1600" dirty="0"/>
              <a:t>، والبلدة</a:t>
            </a:r>
            <a:r>
              <a:rPr lang="en-US" sz="1600" dirty="0"/>
              <a:t>Town </a:t>
            </a:r>
            <a:r>
              <a:rPr lang="ar-SA" sz="1600" dirty="0"/>
              <a:t>، والمدينة</a:t>
            </a:r>
            <a:r>
              <a:rPr lang="en-US" sz="1600" dirty="0"/>
              <a:t> City</a:t>
            </a:r>
            <a:r>
              <a:rPr lang="ar-SA" sz="1600" dirty="0"/>
              <a:t>، وقد إرتبط هذا الترتيب أساساً بمناطق السوق، وشبكة المواصلات</a:t>
            </a:r>
            <a:endParaRPr lang="en-US" sz="16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rmAutofit lnSpcReduction="10000"/>
          </a:bodyPr>
          <a:lstStyle/>
          <a:p>
            <a:pPr algn="r" rtl="1"/>
            <a:r>
              <a:rPr lang="ar-SA" sz="1600" dirty="0"/>
              <a:t> وفي ضوء هذه المفاهيم إستنتج(كريستالر) نظاماً تسلسلياً مترابطاً من الأماكن المركزيّة التي تتدرج في أعدادها، وأحجامها السكانيّة. ولقد فكر (كريستالر) في الشكل الذي يمكن للمنطقة التكميليّة أن تأخذه. وبما أنّه كان يبحث عن توزيع متساو ومتجانس، من خلال منهجه العلمي لقياسات مثل هذه المفاهيم. لكن على الرغم من ملاءمة الدائرة، إلا أنّها تبرز مشكلتين، فالمشكلة الأولى هي وجود فراغات ومناطق فجوات في حال تلامس الدوائر لمحيطاتها ، فهذا يعني أنّه تتكون مناطق ليست تابعة لأي مركز من المراكز،وتنجم المشكلة الثانية عن تقاطع الدوائر ، حيث تتداخل بعض المناطق مع أكثر من منطقة تكميليّة، وحتى يتخلص من هاتين المشكليتين فقد تبنى الشكل السداسي، ولهذا تعرف نظرية(كريستالر) أحياناً بإسم النظام السداسي</a:t>
            </a:r>
            <a:r>
              <a:rPr lang="en-US" sz="1600" dirty="0"/>
              <a:t> (</a:t>
            </a:r>
            <a:r>
              <a:rPr lang="ar-IQ" sz="1600" dirty="0"/>
              <a:t>.</a:t>
            </a:r>
            <a:endParaRPr lang="en-US" sz="1600" dirty="0"/>
          </a:p>
          <a:p>
            <a:pPr algn="r" rtl="1"/>
            <a:br>
              <a:rPr lang="en-US" sz="1600" dirty="0"/>
            </a:br>
            <a:r>
              <a:rPr lang="ar-IQ" sz="1600" b="1" dirty="0"/>
              <a:t>2ــ نظرية أقطاب النموّ</a:t>
            </a:r>
            <a:endParaRPr lang="en-US" sz="1600" dirty="0"/>
          </a:p>
          <a:p>
            <a:pPr algn="r" rtl="1"/>
            <a:r>
              <a:rPr lang="ar-SA" sz="1600" dirty="0"/>
              <a:t>   يعد(فرانسوا بيروكس أوّل من وضع دعائم هذه النظريّة في سنة 1955، ويتلخص جوهر هذه النظريّة في وجود منطقة أو أكثر من المناطق الدولة، تتمتع بميزات معينة، اقتصاديّة و اجتماعيّة، وجغرافيّة تجعلها محوراً للتنمية بالنّسبة للمناطق الأخرى، وتؤثر فيها بحيث تجعلها تتجه إليها دائماً</a:t>
            </a:r>
            <a:r>
              <a:rPr lang="en-US" sz="1600" dirty="0"/>
              <a:t>.</a:t>
            </a:r>
            <a:br>
              <a:rPr lang="en-US" sz="1600" dirty="0"/>
            </a:br>
            <a:r>
              <a:rPr lang="ar-SA" sz="1600" dirty="0"/>
              <a:t>   ويذهب(فرانسوا بيروكس) إلى أن تنمية ذلك القطب تؤثر على تنمية المناطق التي تقع في نطاق نفوذه، ويمكن لهذا القطب أن يتسبّب بطريقة مباشرة أو غير مباشرة في تحديد العلاقات بين الأنشطة الإقتصاديّة، والاجتماعيّة وفي طريقة تأديتها لوظائفها.</a:t>
            </a:r>
            <a:br>
              <a:rPr lang="en-US" sz="1600" dirty="0"/>
            </a:br>
            <a:r>
              <a:rPr lang="ar-SA" sz="1600" dirty="0"/>
              <a:t>   ويطلق(البرت هيرشمان </a:t>
            </a:r>
            <a:r>
              <a:rPr lang="ar-IQ" sz="1600" dirty="0"/>
              <a:t>) </a:t>
            </a:r>
            <a:r>
              <a:rPr lang="ar-SA" sz="1600" dirty="0"/>
              <a:t>على أقطاب النموّ تعبيراً مشابهاً إلى حد ما في المعنى، وهو (نقط النموّ</a:t>
            </a:r>
            <a:r>
              <a:rPr lang="en-US" sz="1600" dirty="0"/>
              <a:t> Growing points) </a:t>
            </a:r>
            <a:r>
              <a:rPr lang="ar-SA" sz="1600" dirty="0"/>
              <a:t>ويقصد بها تلك المناطق التي تظهر فيها قوى لها تأثير خاص في عمليّة التركيز المكاني للنموّ الاقتصادي في الدولة، ويصحب ظهور هذه( النقط) إنبثاق ظاهرة النموّ غير المتوازن سواء بين الدولة وغيرها من الدول، أو بين الإقليم وجيرانه، أو حتى بين بعض الجماعات داخل الإقليم الواحد</a:t>
            </a:r>
            <a:r>
              <a:rPr lang="ar-IQ" sz="1600" dirty="0"/>
              <a:t>.</a:t>
            </a:r>
            <a:br>
              <a:rPr lang="en-US" sz="1600" dirty="0"/>
            </a:br>
            <a:r>
              <a:rPr lang="ar-SA" sz="1600" dirty="0"/>
              <a:t>   ويميز (لويس دافين</a:t>
            </a:r>
            <a:r>
              <a:rPr lang="en-US" sz="1600" dirty="0"/>
              <a:t> Louis Davin) </a:t>
            </a:r>
            <a:r>
              <a:rPr lang="ar-SA" sz="1600" dirty="0"/>
              <a:t>بين نوعين من أقطاب النموّ هما:</a:t>
            </a:r>
            <a:br>
              <a:rPr lang="en-US" sz="1600" dirty="0"/>
            </a:br>
            <a:r>
              <a:rPr lang="ar-SA" sz="1600" dirty="0"/>
              <a:t>أ- قطب النمو الفعال النشط </a:t>
            </a:r>
            <a:r>
              <a:rPr lang="ar-SA" dirty="0"/>
              <a:t> </a:t>
            </a:r>
            <a:endParaRPr lang="ar-IQ" dirty="0"/>
          </a:p>
          <a:p>
            <a:pPr algn="r" rtl="1"/>
            <a:r>
              <a:rPr lang="ar-SA" sz="1600" dirty="0"/>
              <a:t>ويعرف بأنّه يتكون من مجموعة من الوحدات الاقتصاديّة التي تمارس تأثيرتها في المناطق المجاورة، من خلال سلسلة ردود الفعل الناجمة عما أصاب المنطقة التي ظهر بها من تطور تكنلوجي</a:t>
            </a:r>
            <a:r>
              <a:rPr lang="en-US" sz="1600" dirty="0"/>
              <a:t>:</a:t>
            </a:r>
            <a:br>
              <a:rPr lang="en-US" sz="1600" dirty="0"/>
            </a:br>
            <a:r>
              <a:rPr lang="ar-SA" sz="1600" dirty="0"/>
              <a:t>ب- قطب النمو الكامن </a:t>
            </a:r>
            <a:r>
              <a:rPr lang="ar-IQ" sz="1600" dirty="0"/>
              <a:t>: </a:t>
            </a:r>
            <a:br>
              <a:rPr lang="en-US" sz="1600" dirty="0"/>
            </a:br>
            <a:r>
              <a:rPr lang="ar-SA" sz="1600" dirty="0"/>
              <a:t>   ويمكن التعرف عليه بصفة خاصّة في المناطق التي إستحدث فيها التصنيع وأصبح هناك إمكانيّة، أو احتمال لظهور ذلك القطب وممارسة تأثيراته. وتبقى الخطوة الأساس لتمويل قطب النموّ من الطور الكامن إلى الطور النشط، محدّدة</a:t>
            </a:r>
            <a:br>
              <a:rPr lang="en-US" sz="1600" dirty="0"/>
            </a:br>
            <a:r>
              <a:rPr lang="ar-SA" sz="1600" dirty="0"/>
              <a:t>البحث عن أولويات هذا القطب الكامن أو أفضلياته من حيث نوعيّة الصناعات اللازمة له</a:t>
            </a:r>
            <a:r>
              <a:rPr lang="en-US" sz="1600" dirty="0"/>
              <a:t>.</a:t>
            </a:r>
            <a:br>
              <a:rPr lang="en-US" sz="1600" dirty="0"/>
            </a:br>
            <a:r>
              <a:rPr lang="ar-SA" sz="1600" dirty="0"/>
              <a:t>ويمكن القول بأن كلّ توازن إقتصادي ديناميكي مرتبط بتوازن إجتماعي دينامكي أيضاً، فإن أي خلل أو إظطراب تراكمي يحدث في الأوّل، يرتد بالضرورة إلى الثاني، بمعنى أن التجديدات الفنيّة، والتطورات التكنولوجيّة التي تحدث في مجال الصناعة مثلاً، تنعكس بلا شك على العلاقات الاجتماعيّة القائمة، وتظهر تأثيرها في الأنساق والنظم الاجتماعيّة السائدة، وهذا ما حدث فعلاً في المجتمع العراقي بعد حرب الخليج الثانية</a:t>
            </a:r>
            <a:r>
              <a:rPr lang="en-US" sz="1600" dirty="0"/>
              <a:t>.</a:t>
            </a:r>
            <a:endParaRPr lang="en-US" sz="21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en-US" sz="1600" b="1" dirty="0"/>
              <a:t>3</a:t>
            </a:r>
            <a:r>
              <a:rPr lang="ar-SA" sz="1600" b="1" dirty="0"/>
              <a:t>ــ اتجاه الإيكولوجيا البشريّة</a:t>
            </a:r>
            <a:endParaRPr lang="en-US" sz="1600" dirty="0"/>
          </a:p>
          <a:p>
            <a:pPr algn="r" rtl="1"/>
            <a:r>
              <a:rPr lang="en-US" sz="1600" dirty="0"/>
              <a:t> </a:t>
            </a:r>
            <a:br>
              <a:rPr lang="en-US" sz="1600" dirty="0"/>
            </a:br>
            <a:r>
              <a:rPr lang="ar-SA" sz="1600" dirty="0"/>
              <a:t>    المدنية ظاهرة حضاريّة واجتماعيّة، وتختلف عن الظواهر الطبيعيّة في كونها تحمل الإنسان وحضارته، وبذلك لايمكن النظر إلى المدينة على أنها فقط هيكل اقتصادي، أو أنها بناء فيزيقي، أو شكل معماري، أو وحدة إدارية، بل هي أي المدينة كلّ ذلك، وفوقه هي نظام اجتماعي</a:t>
            </a:r>
            <a:r>
              <a:rPr lang="en-US" sz="1600" dirty="0"/>
              <a:t>.</a:t>
            </a:r>
            <a:br>
              <a:rPr lang="en-US" sz="1600" dirty="0"/>
            </a:br>
            <a:r>
              <a:rPr lang="ar-SA" sz="1600" dirty="0"/>
              <a:t>   ولقد لعبت التفسيرات السوسيولوجيّة دوراً هاماً في رسم إطار الاتجاه الإيكولوجي البشري المتصل بقضية النموّ الحضري. ولذا كان علم الاجتماع الحضري ذا صلة كبيرة بعلم الإيكولوجيا البشريّة وهو العلم الذي يدرس تاثر المجموعات البشريّة بالبيئة الطبيعيّة والاجتماعيّة التي ترتبط بها وكلمة ايكولوجيا من وضع العالم البايولوجي الألماني ارنست هيكل عام 1869 وهي مكونة من مقطعين (اوكس</a:t>
            </a:r>
            <a:r>
              <a:rPr lang="en-US" sz="1600" dirty="0"/>
              <a:t> </a:t>
            </a:r>
            <a:r>
              <a:rPr lang="en-US" sz="1600" dirty="0" err="1"/>
              <a:t>Okios</a:t>
            </a:r>
            <a:r>
              <a:rPr lang="en-US" sz="1600" dirty="0"/>
              <a:t>) </a:t>
            </a:r>
            <a:r>
              <a:rPr lang="ar-SA" sz="1600" dirty="0"/>
              <a:t>ومعناه مكان و(لوجيا</a:t>
            </a:r>
            <a:r>
              <a:rPr lang="en-US" sz="1600" dirty="0"/>
              <a:t>Logos ) </a:t>
            </a:r>
            <a:r>
              <a:rPr lang="ar-SA" sz="1600" dirty="0"/>
              <a:t>و معناه علم</a:t>
            </a:r>
            <a:r>
              <a:rPr lang="en-US" sz="1600" dirty="0"/>
              <a:t>.</a:t>
            </a:r>
            <a:br>
              <a:rPr lang="en-US" sz="1600" dirty="0"/>
            </a:br>
            <a:r>
              <a:rPr lang="ar-SA" sz="1600" dirty="0"/>
              <a:t>وقد برز أقطاب دراسة الاتجاه الإيكولوجي البشري من بين زعماء مدرسة شيكاغو التقليدية،أو من بين المحدثين في هذا الاتجاه أمثال(دنكا وشنور وجبزوم مارتن ومكنزي وهاولي </a:t>
            </a:r>
            <a:r>
              <a:rPr lang="ar-IQ" sz="1600" dirty="0"/>
              <a:t>.</a:t>
            </a:r>
            <a:br>
              <a:rPr lang="en-US" sz="1600" dirty="0"/>
            </a:br>
            <a:r>
              <a:rPr lang="ar-SA" sz="1600" dirty="0"/>
              <a:t>   وقد خرج كلّ من (دنكان وشنور) بمفهوم جديد في هذا المجال أطلقا عليه (المركب الإيكولوجي) ويتشكل هذا المركب من أربعة مكونات ريئسة هي: البيئة،والسكان،والتنظيم الاجتماعي،والمستوى التكنولوجي،ويمكن تصور هذه المكونات أو المتغيرات وهي في علاقات تبادليّة،بحيث يؤدي التغير في إحداها إلى التعديل في الاخريات. وتعد هذه المكونات إطاراً مقبولاً لتفسير ظاهرة النموّ الحضري من خلاله. من وجهة نظر الإيكولوجيا البشرية</a:t>
            </a:r>
            <a:r>
              <a:rPr lang="en-US" sz="1600" dirty="0"/>
              <a:t>.</a:t>
            </a:r>
            <a:br>
              <a:rPr lang="en-US" sz="1600" dirty="0"/>
            </a:br>
            <a:r>
              <a:rPr lang="ar-SA" sz="1600" dirty="0"/>
              <a:t>ويحاول موريس في كتابه علم الاجتماع الحضري، حصر عدد من العمليات الإيكولوجيّة التي تتمّ داخل لمدينة ويحدّدها في ثلاث عمليات هي:</a:t>
            </a:r>
            <a:endParaRPr lang="en-US" sz="1600" dirty="0"/>
          </a:p>
          <a:p>
            <a:pPr algn="r" rtl="1"/>
            <a:r>
              <a:rPr lang="ar-SA" sz="1600" dirty="0"/>
              <a:t>التركيز وعدم التركيز</a:t>
            </a:r>
            <a:r>
              <a:rPr lang="en-US" sz="1600" dirty="0"/>
              <a:t>:</a:t>
            </a:r>
            <a:br>
              <a:rPr lang="en-US" sz="1600" dirty="0"/>
            </a:br>
            <a:r>
              <a:rPr lang="ar-SA" sz="1600" dirty="0"/>
              <a:t>وتظهر هذه العملية نتيجة للتفاوت في توزيع السكان على حيز الدولة.وهذا التفاوت ناجم عن عاملين أساسين هما</a:t>
            </a:r>
            <a:r>
              <a:rPr lang="en-US" sz="1600" dirty="0"/>
              <a:t>:</a:t>
            </a:r>
            <a:br>
              <a:rPr lang="en-US" sz="1600" dirty="0"/>
            </a:br>
            <a:r>
              <a:rPr lang="en-US" sz="1600" dirty="0"/>
              <a:t>-</a:t>
            </a:r>
            <a:r>
              <a:rPr lang="ar-SA" sz="1600" dirty="0"/>
              <a:t>الاختلاف في معدلات الزيادة الطبيعية (مواليد،و وفيات) بين المناطق المختلفة</a:t>
            </a:r>
            <a:r>
              <a:rPr lang="en-US" sz="1600" dirty="0"/>
              <a:t>.</a:t>
            </a:r>
            <a:br>
              <a:rPr lang="en-US" sz="1600" dirty="0"/>
            </a:br>
            <a:r>
              <a:rPr lang="en-US" sz="1600" dirty="0"/>
              <a:t>-</a:t>
            </a:r>
            <a:r>
              <a:rPr lang="ar-SA" sz="1600" dirty="0"/>
              <a:t>عدم الاتّساق في أحجام الهجرة و معدلاتها بين مناطق الوطن الواحد و أقاليمه</a:t>
            </a:r>
            <a:endParaRPr lang="ar-IQ" sz="1600" dirty="0"/>
          </a:p>
          <a:p>
            <a:pPr lvl="0" algn="r" rtl="1"/>
            <a:r>
              <a:rPr lang="ar-SA" sz="1600" dirty="0"/>
              <a:t>المركزية واللامركزية </a:t>
            </a:r>
            <a:endParaRPr lang="en-US" sz="1600" dirty="0"/>
          </a:p>
          <a:p>
            <a:pPr algn="r" rtl="1"/>
            <a:r>
              <a:rPr lang="ar-SA" sz="1600" dirty="0"/>
              <a:t>يشير هذان التعبيران إلى زيادة أو نقص سيطرة المدينة أو مكانها المركزي، على مجال إقليم المدينة الكبرى وبخاصة فيما يتعلق بالخدمات المتاحة اللإقليم</a:t>
            </a:r>
            <a:r>
              <a:rPr lang="en-US" sz="1600" dirty="0"/>
              <a:t>.</a:t>
            </a:r>
            <a:br>
              <a:rPr lang="en-US" sz="1600" dirty="0"/>
            </a:br>
            <a:r>
              <a:rPr lang="ar-SA" sz="1600" dirty="0"/>
              <a:t>والمراد بالمركزية تركز الوظائف حول نقط حيويّة داخل المدينة،وترتبط اللامركزية بمواقع الصناعة والتجارة وبالتحديد في المراحل التي تنمو فيها المدينة وتتّسع لتنتقل المصانع، والمتاجر، والهيئات الحكوميّة خارج مركز المدينة</a:t>
            </a:r>
            <a:r>
              <a:rPr lang="en-US" sz="1600" dirty="0"/>
              <a:t> .</a:t>
            </a:r>
          </a:p>
          <a:p>
            <a:pPr algn="r" rtl="1"/>
            <a:endParaRPr lang="en-US" sz="1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lvl="0" algn="r" rtl="1"/>
            <a:r>
              <a:rPr lang="ar-SA" sz="1600" dirty="0"/>
              <a:t> الغزو,والانسحاب</a:t>
            </a:r>
            <a:r>
              <a:rPr lang="en-US" sz="1600" dirty="0"/>
              <a:t> </a:t>
            </a:r>
            <a:br>
              <a:rPr lang="en-US" sz="1600" dirty="0"/>
            </a:br>
            <a:r>
              <a:rPr lang="ar-SA" sz="1600" dirty="0"/>
              <a:t>وتحدث هاتان العمليتان عندما يكون هناك انفصال بين القاطنين في المركز الحضري، واماكن صناعتهم أو تجارتهم أو بين بعض القاطنين مع بعضهم</a:t>
            </a:r>
            <a:r>
              <a:rPr lang="en-US" sz="1600" dirty="0"/>
              <a:t>.</a:t>
            </a:r>
            <a:br>
              <a:rPr lang="en-US" sz="1600" dirty="0"/>
            </a:br>
            <a:r>
              <a:rPr lang="ar-SA" sz="1600" dirty="0"/>
              <a:t>ويشير (الغزو) كعملية ايكولوجية إلى وصول عدّة جماعات، ذات انتماءات طبقيّة متباينة إلى منطقة ما للمرّة الأولى بهدف العمل والربح، وذلك بافتراض توافر مصادر ثروة كافية في هذه المنطقة</a:t>
            </a:r>
            <a:r>
              <a:rPr lang="en-US" sz="1600" dirty="0"/>
              <a:t>.</a:t>
            </a:r>
            <a:br>
              <a:rPr lang="en-US" sz="1600" dirty="0"/>
            </a:br>
            <a:r>
              <a:rPr lang="ar-SA" sz="1600" dirty="0"/>
              <a:t>أمّا الانسحاب أو (التراجع) فنعني به الحركة التدريجيّة التي يترك بمقتضاها القاطنون أماكنهم لكي ينتقلوا خارج منطقة سكناهم، أو منطقة عملهم، أو الإثنتين معاً، سواء تم ذلك في الإقليم نفسه أم في خارجه، وليس من الضروري أن يعقب الغزو انسحاب في الوقت نفسه</a:t>
            </a:r>
            <a:r>
              <a:rPr lang="en-US" sz="1600" dirty="0"/>
              <a:t>.</a:t>
            </a:r>
          </a:p>
          <a:p>
            <a:pPr algn="r" rtl="1"/>
            <a:r>
              <a:rPr lang="ar-SA" sz="1600" b="1" dirty="0"/>
              <a:t>4-نظريّة وسائل الاتصال </a:t>
            </a:r>
            <a:endParaRPr lang="en-US" sz="1600" dirty="0"/>
          </a:p>
          <a:p>
            <a:pPr marL="0" indent="0" algn="r" rtl="1">
              <a:buNone/>
            </a:pPr>
            <a:r>
              <a:rPr lang="ar-SA" sz="1600" dirty="0"/>
              <a:t>    يحلّل كثير من السوسيولوجيين، المدينة والظواهر المتّصلة بها في ضوء فكرة التفاعل البشري، والعلاقات بين الأفراد، فمثلاً نجد (ماير</a:t>
            </a:r>
            <a:r>
              <a:rPr lang="en-US" sz="1600" dirty="0"/>
              <a:t> Meir) </a:t>
            </a:r>
            <a:r>
              <a:rPr lang="ar-SA" sz="1600" dirty="0"/>
              <a:t>قد تصور المدينة من خلال هذا التفاعل، فالنقل والاتصالات في نظره ماهي إلاّ وسائل لإحداث ذلك التفاعل البشريّ.</a:t>
            </a:r>
            <a:br>
              <a:rPr lang="en-US" sz="1600" dirty="0"/>
            </a:br>
            <a:r>
              <a:rPr lang="ar-SA" sz="1600" dirty="0"/>
              <a:t>   إن السبب الرئيس لنموّ الحضري واتساعه يتمثل في سهولة الاتصالات الدائرة بين الأفراد، والانتقال من مكان إلى لآخر ولكن النموّ الحضري لم يحدث هكذا بشكل مطرد، بل إنّ اتجاهات التقدم الفني لوسائل الاتصال، وهيكل النقل وما ترتب على ذلك من احتقان في نظم المواصلات بالمدينة، كلّ ذلك أسهم في خلق وسائل اتصال أخرى بديلة تسهل التعامل الذي يتمّ بين الأفراد داخل المركز الحضري نفسه أو بينه وبين المراكز الحضرية الأخرى، الأمر الذي يمكن معه في النهاية القول بأنّ النموّ الحضري يفسّر ذاته في ضوء نسبة وسائل الاتصال المتاحة في المركز الحضري(9</a:t>
            </a:r>
            <a:r>
              <a:rPr lang="en-US" sz="1600" dirty="0"/>
              <a:t>) .</a:t>
            </a:r>
            <a:br>
              <a:rPr lang="en-US" sz="1600" dirty="0"/>
            </a:br>
            <a:r>
              <a:rPr lang="ar-SA" sz="1600" dirty="0"/>
              <a:t>وقد حاول بعض الباحثين التركيز على دور وسائل الاتصال الجمعي وتحديد وظيفتها في عمليّة النموّ الحضري، فهذه الوسائل قد أصبحت جزءاً مكملاً للحياة الحضريّة، وبغيرها لايمكن تصور النشاط الحضري وهو يقوم بوظائفه المحدّدة له، وينظر إليها معظم السوسيولوجيين بوصفها انعكاساً لمجموعة من الخصائص التي تبدو عليها تعقيدات الأقاليم الحضريّة</a:t>
            </a:r>
            <a:r>
              <a:rPr lang="en-US" sz="1600" dirty="0"/>
              <a:t>.</a:t>
            </a:r>
            <a:endParaRPr lang="ar-IQ" sz="1600" dirty="0"/>
          </a:p>
          <a:p>
            <a:pPr marL="0" indent="0" algn="r" rtl="1">
              <a:buNone/>
            </a:pPr>
            <a:r>
              <a:rPr lang="ar-SA" sz="1600" dirty="0"/>
              <a:t> إنّ كفاءة شبكة وسائل الاتصال بين المدن، والمراكز الحضريّة الأخرى لاتتوقف على النمط الفيزيقي فقط، بل ترجع أيضاً إلى مدى تقبل الأفراد والهيئات للمعلومات التي يتلقونها، أو بمعنى آخر يمكن القول بأن كفاءة هذه الشبكة تعتمد على      مايمكن تسميته بنقاط التقاء وسائل الاتصال</a:t>
            </a:r>
            <a:r>
              <a:rPr lang="en-US" sz="1600" dirty="0"/>
              <a:t>.</a:t>
            </a:r>
            <a:br>
              <a:rPr lang="en-US" sz="1600" dirty="0"/>
            </a:br>
            <a:br>
              <a:rPr lang="en-US" sz="1600" dirty="0"/>
            </a:br>
            <a:endParaRPr lang="en-US" sz="16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314632"/>
            <a:ext cx="10515600" cy="5862331"/>
          </a:xfrm>
        </p:spPr>
        <p:txBody>
          <a:bodyPr>
            <a:normAutofit/>
          </a:bodyPr>
          <a:lstStyle/>
          <a:p>
            <a:pPr marL="0" indent="0" algn="r" rtl="1">
              <a:buNone/>
            </a:pPr>
            <a:r>
              <a:rPr lang="ar-IQ" sz="1600" b="1" dirty="0"/>
              <a:t>5-</a:t>
            </a:r>
            <a:r>
              <a:rPr lang="en-US" sz="1600" b="1" dirty="0"/>
              <a:t> </a:t>
            </a:r>
            <a:r>
              <a:rPr lang="ar-IQ" sz="1600" b="1" dirty="0"/>
              <a:t> </a:t>
            </a:r>
            <a:r>
              <a:rPr lang="ar-SA" sz="1600" b="1" dirty="0"/>
              <a:t>قاعدتا جفرسون وزيف</a:t>
            </a:r>
            <a:endParaRPr lang="en-US" sz="1600" dirty="0"/>
          </a:p>
          <a:p>
            <a:pPr marL="0" indent="0" algn="r" rtl="1">
              <a:buNone/>
            </a:pPr>
            <a:br>
              <a:rPr lang="en-US" sz="1600" dirty="0"/>
            </a:br>
            <a:r>
              <a:rPr lang="ar-SA" sz="1600" dirty="0"/>
              <a:t>   لقد استخدم مارك جفرسون في عام 1939 مفهوم المدينة الأولى كظاهرة مميزة لأحجام المدن الرئيسة في البلدان النامية( 12)، ولكن ذلك لايعني عدم وجودها في الدّول المتقدّمة، وقد لاحظ (جفرسون) أنّ في كلّ دولة من دول العالم توجد مدينة أوليّة، هي أكبر مدينة في الدولة، وغالباً ما تكون العاصمة، وهي أكبر المدن حجماً، وأكثرها سكاناً وانشطة، وأهمها موقعاً، وأعظمها تأثيراً في حياة الدولة وسكانها، وتتصف هذه المدينة بأنها تلتهم معظم الاستثمار والإنفاق في الدولة، وتمتص معظم الأيدى العاملة والقوى المنتجة، كما أنها المسيطرة على الحياة الثقافيّة والاقتصاديّة، وهي لهذا تتميز بمعدل استهلاك عال بمقارنتها مع بقية المدن، وتترك تأثيرات ضارة على بقية حياة الدول الجديدة، ولكن ذلك لايعني أن هذه الظاهرة مقتصرة على هذه الدول، بل إنها موجودة في العراق حيث تمثل فيها بغداد مدينة أوليّة، وموجودة بمصر حيث تمثل القاهرة مدينة أوليّة وتعد عمان مدينة الاردن الأوليّة. ولاحظ أيضاً أن الفروق في أحجام المدينة الأولى و الثانية في الدول الناميّة أكبر منها في الدول المتقدمة، حيث أن المتوسط العام لسكان المدينة (30%) بالنسبة لسكان المدينة الأولى والمدينة الثالثة (20%)وهذا يعكس الظاهرة الاستقطابيّة التي تميز نمو العواصم في الدول الناميّة فتوزيع المدن حسب دراسة (جفرسون) تتوزع في مدينة أوليّة إلى مدن متوسطة، فإلى مدن،</a:t>
            </a:r>
            <a:br>
              <a:rPr lang="en-US" sz="1600" dirty="0"/>
            </a:br>
            <a:r>
              <a:rPr lang="ar-SA" sz="1600" dirty="0"/>
              <a:t>صغيرة وتستمر في التدرج إلى مركز استقراريّة أصغر فأصغر</a:t>
            </a:r>
            <a:r>
              <a:rPr lang="en-US" sz="1600" dirty="0"/>
              <a:t>.</a:t>
            </a:r>
            <a:br>
              <a:rPr lang="en-US" sz="1600" dirty="0"/>
            </a:br>
            <a:r>
              <a:rPr lang="ar-SA" sz="1600" dirty="0"/>
              <a:t>   ومن القواعد الأخرى التى برزت لتوضيح العلاقات بين أعداد المدن وأحجامها قاعدة المرتبة –الحجم </a:t>
            </a:r>
            <a:r>
              <a:rPr lang="ar-IQ" sz="1600" dirty="0"/>
              <a:t>من </a:t>
            </a:r>
            <a:r>
              <a:rPr lang="ar-SA" sz="1600" dirty="0"/>
              <a:t>جورج زيف، وتقوم الفرضيّة الرئيسة في قاعدة (زيف) على أنه يوجد في كلّ دولة وفي كلّ إقليم مدينة كبيرة (مدينة أوليّة)تاتي بالمرتبة الأولى. من حيث حجمها السكاني. والمدينة التي تأتي بالمرتبة الثانيّة من حيث الحجم تساوي نصف حجم المدينة الأولى. ويساوي حجم المدينة الثالثة ثلث حجم الأولى والرابعة ربع حجم الأولى وهكذا تستمر العلاقة بين أحجام المدن ومرتباتها. والدّول التي تنطبق عليها هذه القاعدة هي الدول المتقدّمة التي تكون قد حققت توازناً معقولاً بين مدنها ومراكزها الحضريّة، فالمدينة الأولى في هذه المناطق لاتحتكر ثروات الدولة وحياتها كما في حال المدينة الأولى عند (جفرسون)، وقد وجد ايضاً أنّ الدّول العريقة بالتحضّر كالعراق ومصر والهند والصين هي من الدول الذي تقترب من هذه القاعدة، لكن الغالب على مدن البلدان العربيّة أنها تبتعد كثيراً عند حال التوازن الحضري التي تمثلها العلاقات الواردة في هذه القاعدة</a:t>
            </a:r>
            <a:r>
              <a:rPr lang="en-US" sz="1600" dirty="0"/>
              <a:t>.</a:t>
            </a:r>
            <a:br>
              <a:rPr lang="en-US" sz="1600" dirty="0"/>
            </a:br>
            <a:r>
              <a:rPr lang="ar-SA" sz="1600" dirty="0"/>
              <a:t> زيادة على هذه النظريات والقواعد، فقد ظهرت نماذج مختلفة لدراسة عمليّة النموّ الحضري والتحضّر ويمكن تصنيف هذه النماذج في المجموعات الآتية</a:t>
            </a:r>
            <a:r>
              <a:rPr lang="en-US" sz="1600" dirty="0"/>
              <a:t>:</a:t>
            </a:r>
            <a:br>
              <a:rPr lang="en-US" sz="1600" dirty="0"/>
            </a:br>
            <a:r>
              <a:rPr lang="ar-SA" sz="1600" dirty="0"/>
              <a:t>أ- مجموعة النماذج الديموغرافيّة التي تركز على أثر التزايد السكاني والتغيرات الديموغرافيّة على حركة السكان وانتقالها من المناطق الريفيّة إلى المناطق الحضريّة</a:t>
            </a:r>
            <a:r>
              <a:rPr lang="en-US" sz="1600" dirty="0"/>
              <a:t>.</a:t>
            </a:r>
            <a:br>
              <a:rPr lang="en-US" sz="1600" dirty="0"/>
            </a:br>
            <a:r>
              <a:rPr lang="ar-SA" sz="1600" dirty="0"/>
              <a:t>ب- مجموعة النماذج الاقتصادية التي ارتبطت بنظريات الموقع التقليديّة كنموذج (فون ثونن</a:t>
            </a:r>
            <a:r>
              <a:rPr lang="en-US" sz="1600" dirty="0"/>
              <a:t> Von </a:t>
            </a:r>
            <a:r>
              <a:rPr lang="en-US" sz="1600" dirty="0" err="1"/>
              <a:t>Thunen</a:t>
            </a:r>
            <a:r>
              <a:rPr lang="en-US" sz="1600" dirty="0"/>
              <a:t> ) </a:t>
            </a:r>
            <a:r>
              <a:rPr lang="ar-SA" sz="1600" dirty="0"/>
              <a:t>في دراسة مواقع المدن في المناطق الزراعيّة ونموذج فيبر في دراسة مواقع المدن في المناطق الصناعيّة</a:t>
            </a:r>
            <a:r>
              <a:rPr lang="en-US" sz="1600" dirty="0"/>
              <a:t>.</a:t>
            </a:r>
            <a:endParaRPr lang="en-US" sz="170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55F6C-CA1B-47FB-BA92-F59C8B241460}"/>
              </a:ext>
            </a:extLst>
          </p:cNvPr>
          <p:cNvSpPr>
            <a:spLocks noGrp="1"/>
          </p:cNvSpPr>
          <p:nvPr>
            <p:ph idx="1"/>
          </p:nvPr>
        </p:nvSpPr>
        <p:spPr>
          <a:xfrm>
            <a:off x="838200" y="458505"/>
            <a:ext cx="10515600" cy="5940989"/>
          </a:xfrm>
        </p:spPr>
        <p:txBody>
          <a:bodyPr>
            <a:normAutofit/>
          </a:bodyPr>
          <a:lstStyle/>
          <a:p>
            <a:pPr algn="r" rtl="1"/>
            <a:r>
              <a:rPr lang="ar-SA" sz="1600" dirty="0"/>
              <a:t>جـ- مجموعة نماذج التغير الاجتماعي التي تنظر إلى المدن كمراكز لتوليد وإحداث عمليات التحول الاجتماعي عن طريق خلق مفاهيم اجتماعيّة جديدة تتصارع مع المفاهيم التقليديّة</a:t>
            </a:r>
            <a:r>
              <a:rPr lang="en-US" sz="1600" dirty="0"/>
              <a:t>.</a:t>
            </a:r>
            <a:br>
              <a:rPr lang="en-US" sz="1600" dirty="0"/>
            </a:br>
            <a:r>
              <a:rPr lang="ar-SA" sz="1600" dirty="0"/>
              <a:t>د- مجموعة نماذج الأنظمة التي تؤكد أن الدراسة ظاهرة النموّ الحضري والتحضّر ترتبط بشبكة معقدة من العلاقات التي تشكل وحدة النظام الحضري، ولهذا تدرس الظاهرة كوحدة مترابطة بعضها مع بعض من ناحية ومع العوامل والمتغيرات التي تؤثر وتتأثر بها من ناحية أخرى</a:t>
            </a:r>
            <a:r>
              <a:rPr lang="en-US" sz="1600" dirty="0"/>
              <a:t> .</a:t>
            </a:r>
            <a:br>
              <a:rPr lang="en-US" sz="1600" dirty="0"/>
            </a:br>
            <a:r>
              <a:rPr lang="ar-SA" sz="1600" dirty="0"/>
              <a:t>هـ- مجموعة نماذج تركيب المدينة التي تنظر إلى المدينة كمجموعات متبانية من استخدامات الأرض التي تشكل الانماط المميزة لها، وتعد نماذج (بيرجس وهومرهويت وهاريس واولمان اكثرها شهرة رغم التقليديّة التي ميزت المفاهيم الرئيسة المتعلّقة بها</a:t>
            </a:r>
            <a:r>
              <a:rPr lang="en-US" sz="1600" dirty="0"/>
              <a:t>.</a:t>
            </a:r>
            <a:br>
              <a:rPr lang="en-US" sz="1600" dirty="0"/>
            </a:br>
            <a:r>
              <a:rPr lang="ar-SA" sz="1600" dirty="0"/>
              <a:t>   وفي ضوء ماسبق، يلاحظ أنّ نظريّة المكان المركزي أبرزت عدّة عوامل يمكن أن تسهم في عمليّة النموّ الحضري والتحضّر لعلّ اهمها: وجود السلع المركزية داخل نطاق هذا المكان، ونشاط سكانه، وتوافر طرق المواصلات ووسائل النقل. وكذلك اهتمت هذه النظريّة بتحليل المشكلات الناجمة عن النموّالحضري مثل ظاهرة انحراف الأحداث، وزيادة نسبة الجرائم ووضوح التمييز الطبقي،وازمة الإسكان،وازمة النقل والمواصلات</a:t>
            </a:r>
            <a:r>
              <a:rPr lang="en-US" sz="1600" dirty="0"/>
              <a:t>.</a:t>
            </a:r>
            <a:br>
              <a:rPr lang="en-US" sz="1600" dirty="0"/>
            </a:br>
            <a:r>
              <a:rPr lang="ar-SA" sz="1600" dirty="0"/>
              <a:t>أمّا نظريّة اقطاب النموّ فيعتمد النموّ الحضري في ضوئها على عوامل مثل : وجود ميزة نسبيّة في المكان سواء أكانت ميزة جغرافيّة، أم اجتماعيّة، أم اتقصاديّة، أم كلّ ذلك مجتمعاً، ثمّ استغلال هذه الميزة، وكذلك قيام علاقات تبادليّة بين منطقة القطب، والجزء محيط بها، أما من حيث مشكلات النموّ الحضري في هذه النظريّة، فقد ارتبطت بالنموّ الحضري غير المتوازن القائم بين أجزاء الدولة ككلّ، وكذلك بالظواهر الناجمة عن وجود صناعات رائدة</a:t>
            </a:r>
            <a:r>
              <a:rPr lang="en-US" sz="1600" dirty="0"/>
              <a:t>.</a:t>
            </a:r>
            <a:br>
              <a:rPr lang="en-US" sz="1600" dirty="0"/>
            </a:br>
            <a:r>
              <a:rPr lang="ar-SA" sz="1600" dirty="0"/>
              <a:t>وفي اتجاه الإيكولوجيا البشريّة تبلورت عوامل النموّ الحضري في المركب الإيكولوجي بعناصره الأربعة وهي (البيئة، والسكان، والتنظيم الاجتماعي،والمستوى التكنولوجي) وفي ظل هذه المكونات الأربعة تظهر مجموعة من المشكلات التي تتصل بالنموّ الحضري ومن أهمها: ظهور مناطق متخلفة في أجزاء من النمط الحضري، فضلاً عن معيشة الأفراد والنازحين من المناطق الريفيّة إلى مواقع بالنمط الحضري</a:t>
            </a:r>
            <a:r>
              <a:rPr lang="en-US" sz="1600" dirty="0"/>
              <a:t>.</a:t>
            </a:r>
            <a:br>
              <a:rPr lang="en-US" sz="1600" dirty="0"/>
            </a:br>
            <a:r>
              <a:rPr lang="ar-SA" sz="1600" dirty="0"/>
              <a:t>وفيما يتعلّق بنظريّة وسائل الاتصال كانت عوامل النموّ الحضري التي أشارت إليها محدّدة في التقدم الفني الذي لاحق وسائل الاتصال، وهيكل النقل وتكلفته، ووسائل الاتصال البديلة، بينما كانت المشكلات تتصل بمجال تغطية وسائل الاتصال لأجزاء النمط الحضري، وبتنوعها، وبدرجة سرعتها، وبانتظامها، وبدرجة تأثيرها ومجالها</a:t>
            </a:r>
            <a:r>
              <a:rPr lang="en-US" sz="1600" dirty="0"/>
              <a:t>.</a:t>
            </a:r>
            <a:br>
              <a:rPr lang="en-US" sz="1600" dirty="0"/>
            </a:br>
            <a:r>
              <a:rPr lang="ar-SA" sz="1600" dirty="0"/>
              <a:t>في حين أن قاعدتي (جفرسون وزيف) أبرزت، أنّ المدن لا تزداد نتيجة معدلات النموّ الطبيعي للسكان فقط وإنمّا تتوسع أحجامها بفعل الذين يطرقون أبوابها كلّ صباح، باحثين عن حياة جديدة وفرص عمل أفضل، أولئك هم المهاجرون الذين يفدون إلى المدن من الأرياف المحيطة بها. فالهجرة المتدفقة من الأرياف أثرت في احجام المدن العراقيّة والعربيّة أكثر مما أثرت الزيادة الطبيعيّة للسكان</a:t>
            </a:r>
            <a:r>
              <a:rPr lang="en-US" sz="1600" dirty="0"/>
              <a:t>.</a:t>
            </a:r>
          </a:p>
        </p:txBody>
      </p:sp>
    </p:spTree>
    <p:extLst>
      <p:ext uri="{BB962C8B-B14F-4D97-AF65-F5344CB8AC3E}">
        <p14:creationId xmlns:p14="http://schemas.microsoft.com/office/powerpoint/2010/main" val="909817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3087</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2</cp:revision>
  <dcterms:created xsi:type="dcterms:W3CDTF">2025-12-18T10:58:38Z</dcterms:created>
  <dcterms:modified xsi:type="dcterms:W3CDTF">2025-12-18T11:35:22Z</dcterms:modified>
</cp:coreProperties>
</file>