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2F3E8C-94E3-5304-4358-1917C935DA2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66B34AD-ABD1-F330-863F-1248E65F117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527DE08-E233-99AC-30E5-9E95343D6B44}"/>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5" name="Footer Placeholder 4">
            <a:extLst>
              <a:ext uri="{FF2B5EF4-FFF2-40B4-BE49-F238E27FC236}">
                <a16:creationId xmlns:a16="http://schemas.microsoft.com/office/drawing/2014/main" id="{8706AF0C-642B-7C68-AA3B-34892B77C35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D431F5F-6528-3E38-2F84-29DAC4BDF50A}"/>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20806342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659AA9-C29B-D6FD-E635-BA195AE0BB4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D0BA994-DB7B-25A4-67DD-0E3DC5E1161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9C90518-6F9B-EB0A-382D-333C766B543A}"/>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5" name="Footer Placeholder 4">
            <a:extLst>
              <a:ext uri="{FF2B5EF4-FFF2-40B4-BE49-F238E27FC236}">
                <a16:creationId xmlns:a16="http://schemas.microsoft.com/office/drawing/2014/main" id="{7DF937DD-A320-B676-082A-035911CA6C2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18A240F-266A-B8F6-0AE3-ACC4435C9523}"/>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9329644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970290E-188D-82E5-8EF5-7F886F38222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23A93ED-B12D-FA19-64C6-13447D15886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F0A229A-74EA-CCB7-4F28-39841027E9D6}"/>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5" name="Footer Placeholder 4">
            <a:extLst>
              <a:ext uri="{FF2B5EF4-FFF2-40B4-BE49-F238E27FC236}">
                <a16:creationId xmlns:a16="http://schemas.microsoft.com/office/drawing/2014/main" id="{C1D2CC58-A8C7-2E3C-342C-E9FD37F527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64C26CD-5333-137C-118D-4237C0CB1A12}"/>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39153173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448F6C-52C5-CA63-D0F0-B7FD0950D93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563F8FA-7F7D-CD1F-7C4D-FE600C57D96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28EDAEA-2C77-2692-2EDC-9F2BDA99D079}"/>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5" name="Footer Placeholder 4">
            <a:extLst>
              <a:ext uri="{FF2B5EF4-FFF2-40B4-BE49-F238E27FC236}">
                <a16:creationId xmlns:a16="http://schemas.microsoft.com/office/drawing/2014/main" id="{7D4309BC-1CC2-0F6A-0B51-331D8DE7379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F54AE12-6913-9442-A380-A78FB10A90DC}"/>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25404799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737138-876A-C2D6-2DC7-1103E70DD81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E8A35DD-1886-B497-2DCE-D7A367CFA6D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D4B57D3-0CC5-88A5-CB14-F6A35E1FBCD3}"/>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5" name="Footer Placeholder 4">
            <a:extLst>
              <a:ext uri="{FF2B5EF4-FFF2-40B4-BE49-F238E27FC236}">
                <a16:creationId xmlns:a16="http://schemas.microsoft.com/office/drawing/2014/main" id="{259BC576-7C51-6FA0-3492-4F3A50AC453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FDB9C4A-11CD-A352-67C6-16BCD250B09D}"/>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13848828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0F35A2-53FA-CABC-939D-1E445113038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6335EBC-A69D-08BA-2D1F-4B70A843442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5E08ADE-452B-D95B-7096-8A8D9F990BD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9044F73-6187-8317-91CE-63806165393D}"/>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6" name="Footer Placeholder 5">
            <a:extLst>
              <a:ext uri="{FF2B5EF4-FFF2-40B4-BE49-F238E27FC236}">
                <a16:creationId xmlns:a16="http://schemas.microsoft.com/office/drawing/2014/main" id="{AAD875D9-51BA-F9C8-96E5-89F83FECE6A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8557567-56CE-BE98-142C-166C2EE5D4B6}"/>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13179576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3DC392-193B-1222-CC8B-C0773B51B88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0BE310B-4608-59CE-5258-8D6FCDF9571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8B12712-2F45-39E2-496D-61453CDED71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3894136-20E8-5C35-70C9-5547CC46280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41ADBAF-A0D2-0E09-B9CD-4CF95FD93CB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498198F-057A-A359-7093-8F7611CC1E7D}"/>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8" name="Footer Placeholder 7">
            <a:extLst>
              <a:ext uri="{FF2B5EF4-FFF2-40B4-BE49-F238E27FC236}">
                <a16:creationId xmlns:a16="http://schemas.microsoft.com/office/drawing/2014/main" id="{56B421E8-D5FF-4FED-5F5B-DAA74BA7877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A59FECF-F14F-A903-356F-F8FB25483FEE}"/>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42282848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9963F2-D64E-33C6-F4CD-64E00924E50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6458840-F127-65EC-E58C-F64324C19E54}"/>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4" name="Footer Placeholder 3">
            <a:extLst>
              <a:ext uri="{FF2B5EF4-FFF2-40B4-BE49-F238E27FC236}">
                <a16:creationId xmlns:a16="http://schemas.microsoft.com/office/drawing/2014/main" id="{23E14058-9F14-DDF0-EDC2-507005B093E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4185356-EE03-2A65-7922-7727B3379A55}"/>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182980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FF477AC-7BF0-A51C-7AE9-814D292009F4}"/>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3" name="Footer Placeholder 2">
            <a:extLst>
              <a:ext uri="{FF2B5EF4-FFF2-40B4-BE49-F238E27FC236}">
                <a16:creationId xmlns:a16="http://schemas.microsoft.com/office/drawing/2014/main" id="{675CC527-E76A-8906-0E80-7FD95514384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6F8F972-F060-9BA7-DC8F-D3F3C7E5A1EF}"/>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21763365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E17EC8-67A5-B9B7-F387-B0F4C53C643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26B1EAE-F479-D72C-32D0-9E4263BC23A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33B2CB4-944E-F455-FB33-5D09239E70B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4637413-9B22-7663-899C-B9F11CE6B8DD}"/>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6" name="Footer Placeholder 5">
            <a:extLst>
              <a:ext uri="{FF2B5EF4-FFF2-40B4-BE49-F238E27FC236}">
                <a16:creationId xmlns:a16="http://schemas.microsoft.com/office/drawing/2014/main" id="{DF1DD54E-17C3-5ACB-72F9-133107ED675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731EA0D-0BE7-2117-9FC8-A1276A8E221F}"/>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16556659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857A42-76B6-615B-6914-86F498D891D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53B1068-DB39-A9E1-31C0-7EBE4333AF2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309CC2D-83BD-F62F-5610-E5B3F39C5E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168A041-F2C2-0B91-FE3F-B7D723218B26}"/>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6" name="Footer Placeholder 5">
            <a:extLst>
              <a:ext uri="{FF2B5EF4-FFF2-40B4-BE49-F238E27FC236}">
                <a16:creationId xmlns:a16="http://schemas.microsoft.com/office/drawing/2014/main" id="{FDCD9D8E-B3D5-036B-CD96-3C75D0F21A0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50873D7-F39F-B7BD-AB4A-ECE7BE6354D8}"/>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21821529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6CA9FA6-173F-1125-09DE-B45A6178332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1451CCC-6F1A-9611-CD74-27D3472FE9B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C247A9A-BCDB-F237-0DDF-3C975A4285A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25CD2F-03EF-4247-B5D1-65186EA51531}" type="datetimeFigureOut">
              <a:rPr lang="en-US" smtClean="0"/>
              <a:t>12/18/2025</a:t>
            </a:fld>
            <a:endParaRPr lang="en-US"/>
          </a:p>
        </p:txBody>
      </p:sp>
      <p:sp>
        <p:nvSpPr>
          <p:cNvPr id="5" name="Footer Placeholder 4">
            <a:extLst>
              <a:ext uri="{FF2B5EF4-FFF2-40B4-BE49-F238E27FC236}">
                <a16:creationId xmlns:a16="http://schemas.microsoft.com/office/drawing/2014/main" id="{2D286079-6E96-843C-341E-35F4DD9BBBC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D663671-FE54-2344-DE9B-7C545F27BD8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C1880B-C545-4A29-AAF2-0CCE44C494AA}" type="slidenum">
              <a:rPr lang="en-US" smtClean="0"/>
              <a:t>‹#›</a:t>
            </a:fld>
            <a:endParaRPr lang="en-US"/>
          </a:p>
        </p:txBody>
      </p:sp>
    </p:spTree>
    <p:extLst>
      <p:ext uri="{BB962C8B-B14F-4D97-AF65-F5344CB8AC3E}">
        <p14:creationId xmlns:p14="http://schemas.microsoft.com/office/powerpoint/2010/main" val="24948434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1">
            <a:extLst>
              <a:ext uri="{FF2B5EF4-FFF2-40B4-BE49-F238E27FC236}">
                <a16:creationId xmlns:a16="http://schemas.microsoft.com/office/drawing/2014/main" id="{899743BC-4113-434D-F03E-CC8894182A1E}"/>
              </a:ext>
            </a:extLst>
          </p:cNvPr>
          <p:cNvSpPr txBox="1">
            <a:spLocks noChangeArrowheads="1"/>
          </p:cNvSpPr>
          <p:nvPr/>
        </p:nvSpPr>
        <p:spPr bwMode="auto">
          <a:xfrm flipH="1">
            <a:off x="658760" y="785699"/>
            <a:ext cx="11031793" cy="2547436"/>
          </a:xfrm>
          <a:prstGeom prst="rect">
            <a:avLst/>
          </a:prstGeom>
          <a:solidFill>
            <a:srgbClr val="FFFFFF"/>
          </a:solidFill>
          <a:ln w="28575">
            <a:solidFill>
              <a:srgbClr val="000000"/>
            </a:solidFill>
            <a:miter lim="800000"/>
            <a:headEnd/>
            <a:tailEnd/>
          </a:ln>
        </p:spPr>
        <p:txBody>
          <a:bodyPr rot="0" vert="horz" wrap="square" lIns="91440" tIns="45720" rIns="91440" bIns="45720" anchor="t" anchorCtr="0" upright="1">
            <a:noAutofit/>
          </a:bodyPr>
          <a:lstStyle/>
          <a:p>
            <a:pPr marL="0" marR="0">
              <a:lnSpc>
                <a:spcPct val="115000"/>
              </a:lnSpc>
              <a:spcAft>
                <a:spcPts val="800"/>
              </a:spcAft>
              <a:buNone/>
            </a:pPr>
            <a:r>
              <a:rPr lang="en-US" sz="1200" kern="100">
                <a:effectLst/>
                <a:latin typeface="Calibri" panose="020F0502020204030204" pitchFamily="34" charset="0"/>
                <a:ea typeface="Calibri" panose="020F0502020204030204" pitchFamily="34" charset="0"/>
                <a:cs typeface="Arial" panose="020B0604020202020204" pitchFamily="34" charset="0"/>
              </a:rPr>
              <a:t> </a:t>
            </a:r>
          </a:p>
        </p:txBody>
      </p:sp>
      <p:sp>
        <p:nvSpPr>
          <p:cNvPr id="4" name="Text Box 7">
            <a:extLst>
              <a:ext uri="{FF2B5EF4-FFF2-40B4-BE49-F238E27FC236}">
                <a16:creationId xmlns:a16="http://schemas.microsoft.com/office/drawing/2014/main" id="{53B0F738-32DC-68FB-926D-8C96D16693C3}"/>
              </a:ext>
            </a:extLst>
          </p:cNvPr>
          <p:cNvSpPr txBox="1">
            <a:spLocks noChangeArrowheads="1"/>
          </p:cNvSpPr>
          <p:nvPr/>
        </p:nvSpPr>
        <p:spPr bwMode="auto">
          <a:xfrm>
            <a:off x="829842" y="1140541"/>
            <a:ext cx="3614339" cy="1858297"/>
          </a:xfrm>
          <a:prstGeom prst="rect">
            <a:avLst/>
          </a:prstGeom>
          <a:solidFill>
            <a:srgbClr val="FFFFFF"/>
          </a:solidFill>
          <a:ln>
            <a:noFill/>
          </a:ln>
        </p:spPr>
        <p:txBody>
          <a:bodyPr rot="0" vert="horz" wrap="square" lIns="91440" tIns="45720" rIns="91440" bIns="45720" anchor="t" anchorCtr="0" upright="1">
            <a:noAutofit/>
          </a:bodyPr>
          <a:lstStyle/>
          <a:p>
            <a:pPr algn="r" rtl="1">
              <a:lnSpc>
                <a:spcPct val="115000"/>
              </a:lnSpc>
              <a:spcAft>
                <a:spcPts val="800"/>
              </a:spcAft>
            </a:pPr>
            <a:r>
              <a:rPr lang="ar-IQ" sz="1100" b="1" kern="100" dirty="0">
                <a:effectLst/>
                <a:latin typeface="Calibri" panose="020F0502020204030204" pitchFamily="34" charset="0"/>
                <a:ea typeface="Calibri" panose="020F0502020204030204" pitchFamily="34" charset="0"/>
                <a:cs typeface="Arial" panose="020B0604020202020204" pitchFamily="34" charset="0"/>
              </a:rPr>
              <a:t>عنوان المحاضرة:</a:t>
            </a:r>
            <a:r>
              <a:rPr lang="en-US" sz="1100" b="1" i="1" kern="100" dirty="0">
                <a:effectLst/>
                <a:latin typeface="Calibri" panose="020F0502020204030204" pitchFamily="34" charset="0"/>
                <a:ea typeface="Calibri" panose="020F0502020204030204" pitchFamily="34" charset="0"/>
                <a:cs typeface="Arial" panose="020B0604020202020204" pitchFamily="34" charset="0"/>
              </a:rPr>
              <a:t> </a:t>
            </a:r>
            <a:r>
              <a:rPr lang="ar-IQ" b="1" dirty="0"/>
              <a:t> </a:t>
            </a:r>
            <a:r>
              <a:rPr lang="ar-IQ" sz="1600" b="1" dirty="0"/>
              <a:t>المجتمع المحلي ومجالات تنميته </a:t>
            </a:r>
            <a:endParaRPr lang="ar-IQ" sz="1400" dirty="0"/>
          </a:p>
          <a:p>
            <a:pPr algn="r" rtl="1">
              <a:lnSpc>
                <a:spcPct val="115000"/>
              </a:lnSpc>
              <a:spcAft>
                <a:spcPts val="800"/>
              </a:spcAft>
            </a:pPr>
            <a:r>
              <a:rPr lang="ar-IQ" sz="1400" dirty="0"/>
              <a:t> </a:t>
            </a:r>
            <a:r>
              <a:rPr lang="ar-IQ" sz="1100" b="1" kern="100" dirty="0">
                <a:effectLst/>
                <a:latin typeface="Calibri" panose="020F0502020204030204" pitchFamily="34" charset="0"/>
                <a:ea typeface="Calibri" panose="020F0502020204030204" pitchFamily="34" charset="0"/>
                <a:cs typeface="Arial" panose="020B0604020202020204" pitchFamily="34" charset="0"/>
              </a:rPr>
              <a:t>المادة الدراسية: </a:t>
            </a:r>
            <a:r>
              <a:rPr lang="ar-IQ" sz="1400" dirty="0"/>
              <a:t>الاجتماع الحضري</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15000"/>
              </a:lnSpc>
              <a:spcAft>
                <a:spcPts val="800"/>
              </a:spcAft>
            </a:pPr>
            <a:r>
              <a:rPr lang="ar-IQ" sz="1100" b="1" kern="100" dirty="0">
                <a:effectLst/>
                <a:latin typeface="Calibri" panose="020F0502020204030204" pitchFamily="34" charset="0"/>
                <a:ea typeface="Calibri" panose="020F0502020204030204" pitchFamily="34" charset="0"/>
                <a:cs typeface="Arial" panose="020B0604020202020204" pitchFamily="34" charset="0"/>
              </a:rPr>
              <a:t>المرحلة الدراسية: </a:t>
            </a:r>
            <a:r>
              <a:rPr lang="ar-IQ" sz="1600" dirty="0"/>
              <a:t>دراسات عليا </a:t>
            </a:r>
            <a:endParaRPr lang="ar-IQ" dirty="0"/>
          </a:p>
          <a:p>
            <a:pPr algn="r" rtl="1">
              <a:lnSpc>
                <a:spcPct val="115000"/>
              </a:lnSpc>
              <a:spcAft>
                <a:spcPts val="800"/>
              </a:spcAft>
            </a:pPr>
            <a:r>
              <a:rPr lang="ar-IQ" sz="1100" b="1" kern="100" dirty="0">
                <a:effectLst/>
                <a:latin typeface="Calibri" panose="020F0502020204030204" pitchFamily="34" charset="0"/>
                <a:ea typeface="Calibri" panose="020F0502020204030204" pitchFamily="34" charset="0"/>
                <a:cs typeface="Arial" panose="020B0604020202020204" pitchFamily="34" charset="0"/>
              </a:rPr>
              <a:t>مدرس المادة: </a:t>
            </a:r>
            <a:r>
              <a:rPr lang="ar-IQ" sz="1400" dirty="0"/>
              <a:t>أ.د. نادية صباح محمود الكبابجي. </a:t>
            </a:r>
            <a:endParaRPr lang="ar-IQ" dirty="0"/>
          </a:p>
          <a:p>
            <a:pPr algn="r" rtl="1">
              <a:lnSpc>
                <a:spcPct val="115000"/>
              </a:lnSpc>
              <a:spcAft>
                <a:spcPts val="800"/>
              </a:spcAft>
            </a:pPr>
            <a:r>
              <a:rPr lang="ar-IQ" sz="1100" b="1" kern="100" dirty="0">
                <a:effectLst/>
                <a:latin typeface="Calibri" panose="020F0502020204030204" pitchFamily="34" charset="0"/>
                <a:ea typeface="Calibri" panose="020F0502020204030204" pitchFamily="34" charset="0"/>
                <a:cs typeface="Arial" panose="020B0604020202020204" pitchFamily="34" charset="0"/>
              </a:rPr>
              <a:t>العام الدراسي: 2024-2025</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6" name="Text Box 5">
            <a:extLst>
              <a:ext uri="{FF2B5EF4-FFF2-40B4-BE49-F238E27FC236}">
                <a16:creationId xmlns:a16="http://schemas.microsoft.com/office/drawing/2014/main" id="{96977988-5E97-BDDC-3CA6-0A7435327C59}"/>
              </a:ext>
            </a:extLst>
          </p:cNvPr>
          <p:cNvSpPr txBox="1">
            <a:spLocks noChangeArrowheads="1"/>
          </p:cNvSpPr>
          <p:nvPr/>
        </p:nvSpPr>
        <p:spPr bwMode="auto">
          <a:xfrm>
            <a:off x="7165750" y="1012722"/>
            <a:ext cx="4196408" cy="1759975"/>
          </a:xfrm>
          <a:prstGeom prst="rect">
            <a:avLst/>
          </a:prstGeom>
          <a:solidFill>
            <a:srgbClr val="FFFFFF"/>
          </a:solidFill>
          <a:ln>
            <a:noFill/>
          </a:ln>
        </p:spPr>
        <p:txBody>
          <a:bodyPr rot="0" vert="horz" wrap="square" lIns="91440" tIns="45720" rIns="91440" bIns="45720" anchor="t" anchorCtr="0" upright="1">
            <a:noAutofit/>
          </a:bodyPr>
          <a:lstStyle/>
          <a:p>
            <a:pPr marL="0" marR="0" algn="r" rtl="1">
              <a:lnSpc>
                <a:spcPct val="150000"/>
              </a:lnSpc>
              <a:spcAft>
                <a:spcPts val="800"/>
              </a:spcAft>
              <a:buNone/>
            </a:pPr>
            <a:r>
              <a:rPr lang="ar-IQ" sz="2400" b="1" kern="100" dirty="0">
                <a:effectLst/>
                <a:latin typeface="Calibri" panose="020F0502020204030204" pitchFamily="34" charset="0"/>
                <a:ea typeface="Calibri" panose="020F0502020204030204" pitchFamily="34" charset="0"/>
                <a:cs typeface="Arial" panose="020B0604020202020204" pitchFamily="34" charset="0"/>
              </a:rPr>
              <a:t>جامعة الموصل</a:t>
            </a:r>
            <a:endParaRPr lang="en-US" sz="2000" kern="100" dirty="0">
              <a:effectLst/>
              <a:latin typeface="Calibri" panose="020F0502020204030204" pitchFamily="34" charset="0"/>
              <a:ea typeface="Calibri" panose="020F0502020204030204" pitchFamily="34" charset="0"/>
              <a:cs typeface="Arial" panose="020B0604020202020204" pitchFamily="34" charset="0"/>
            </a:endParaRPr>
          </a:p>
          <a:p>
            <a:pPr marL="0" marR="0" algn="r" rtl="1">
              <a:lnSpc>
                <a:spcPct val="150000"/>
              </a:lnSpc>
              <a:spcAft>
                <a:spcPts val="800"/>
              </a:spcAft>
              <a:buNone/>
            </a:pPr>
            <a:r>
              <a:rPr lang="ar-IQ" sz="2400" b="1" kern="100" dirty="0">
                <a:effectLst/>
                <a:latin typeface="Calibri" panose="020F0502020204030204" pitchFamily="34" charset="0"/>
                <a:ea typeface="Calibri" panose="020F0502020204030204" pitchFamily="34" charset="0"/>
                <a:cs typeface="Arial" panose="020B0604020202020204" pitchFamily="34" charset="0"/>
              </a:rPr>
              <a:t>كلية الآداب</a:t>
            </a:r>
            <a:endParaRPr lang="en-US" sz="2000" kern="100" dirty="0">
              <a:effectLst/>
              <a:latin typeface="Calibri" panose="020F0502020204030204" pitchFamily="34" charset="0"/>
              <a:ea typeface="Calibri" panose="020F0502020204030204" pitchFamily="34" charset="0"/>
              <a:cs typeface="Arial" panose="020B0604020202020204" pitchFamily="34" charset="0"/>
            </a:endParaRPr>
          </a:p>
          <a:p>
            <a:pPr marL="0" marR="0" algn="r" rtl="1">
              <a:lnSpc>
                <a:spcPct val="150000"/>
              </a:lnSpc>
              <a:spcAft>
                <a:spcPts val="800"/>
              </a:spcAft>
              <a:buNone/>
            </a:pPr>
            <a:r>
              <a:rPr lang="ar-IQ" sz="2400" b="1" kern="100" dirty="0">
                <a:effectLst/>
                <a:latin typeface="Calibri" panose="020F0502020204030204" pitchFamily="34" charset="0"/>
                <a:ea typeface="Calibri" panose="020F0502020204030204" pitchFamily="34" charset="0"/>
                <a:cs typeface="Arial" panose="020B0604020202020204" pitchFamily="34" charset="0"/>
              </a:rPr>
              <a:t>القسم: الاجتماع</a:t>
            </a:r>
            <a:endParaRPr lang="en-US" sz="2000" kern="100"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7" name="صورة 1">
            <a:extLst>
              <a:ext uri="{FF2B5EF4-FFF2-40B4-BE49-F238E27FC236}">
                <a16:creationId xmlns:a16="http://schemas.microsoft.com/office/drawing/2014/main" id="{7C23123D-6EF6-1EEA-84B5-A50FDDF6C9D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66851" y="1130268"/>
            <a:ext cx="1858297" cy="1858297"/>
          </a:xfrm>
          <a:prstGeom prst="rect">
            <a:avLst/>
          </a:prstGeom>
        </p:spPr>
      </p:pic>
      <p:sp>
        <p:nvSpPr>
          <p:cNvPr id="9" name="TextBox 8">
            <a:extLst>
              <a:ext uri="{FF2B5EF4-FFF2-40B4-BE49-F238E27FC236}">
                <a16:creationId xmlns:a16="http://schemas.microsoft.com/office/drawing/2014/main" id="{7756BF25-8EA9-5774-C654-6680E25F18E3}"/>
              </a:ext>
            </a:extLst>
          </p:cNvPr>
          <p:cNvSpPr txBox="1"/>
          <p:nvPr/>
        </p:nvSpPr>
        <p:spPr>
          <a:xfrm>
            <a:off x="2310581" y="4035849"/>
            <a:ext cx="7570838" cy="1323439"/>
          </a:xfrm>
          <a:prstGeom prst="rect">
            <a:avLst/>
          </a:prstGeom>
          <a:noFill/>
        </p:spPr>
        <p:txBody>
          <a:bodyPr wrap="square">
            <a:spAutoFit/>
          </a:bodyPr>
          <a:lstStyle/>
          <a:p>
            <a:pPr algn="ctr" rtl="1"/>
            <a:r>
              <a:rPr lang="ar-IQ" sz="4400" b="1" dirty="0"/>
              <a:t>المحاضرة الثالثة</a:t>
            </a:r>
            <a:endParaRPr lang="en-US" sz="4400" dirty="0"/>
          </a:p>
          <a:p>
            <a:pPr algn="ctr" rtl="1"/>
            <a:r>
              <a:rPr lang="ar-IQ" b="1" dirty="0"/>
              <a:t>المجتمع المحلي ومجالات تنميته / دراسات عليا – ماجستير علم الاجتماع الحضري / قسم علم الاجتماع – كلية الاداب – جامعة الموصل / أ.د. نادية صباح محمود الكبابجي.</a:t>
            </a:r>
            <a:endParaRPr lang="en-US" dirty="0"/>
          </a:p>
        </p:txBody>
      </p:sp>
    </p:spTree>
    <p:extLst>
      <p:ext uri="{BB962C8B-B14F-4D97-AF65-F5344CB8AC3E}">
        <p14:creationId xmlns:p14="http://schemas.microsoft.com/office/powerpoint/2010/main" val="7659879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4C885FA-BDA6-B41F-BA37-2185972465F5}"/>
              </a:ext>
            </a:extLst>
          </p:cNvPr>
          <p:cNvSpPr>
            <a:spLocks noGrp="1"/>
          </p:cNvSpPr>
          <p:nvPr>
            <p:ph idx="1"/>
          </p:nvPr>
        </p:nvSpPr>
        <p:spPr>
          <a:xfrm>
            <a:off x="838200" y="366251"/>
            <a:ext cx="10515600" cy="6125497"/>
          </a:xfrm>
        </p:spPr>
        <p:txBody>
          <a:bodyPr>
            <a:normAutofit/>
          </a:bodyPr>
          <a:lstStyle/>
          <a:p>
            <a:pPr algn="r" rtl="1"/>
            <a:r>
              <a:rPr lang="ar-SA" sz="1600" b="1" dirty="0"/>
              <a:t>ما هو المقصود بتنمية المجتمع المحلي:</a:t>
            </a:r>
            <a:endParaRPr lang="en-US" sz="1600" dirty="0"/>
          </a:p>
          <a:p>
            <a:pPr algn="r" rtl="1"/>
            <a:r>
              <a:rPr lang="ar-SA" sz="1600" dirty="0"/>
              <a:t>   تنمية المجتمع المحلي مصطلح حديث العهد، ظهر بعد الحرب العالمية الثانية وبدأ بالانتشار رويداً رويداً حتى غدا من أهم الظواهر التي أصبحت تميز عالمنا الحديث ولا سيما في دول العالم الثالث أو البلدان النامية كما تعُرف، وتحظى التنمية باهتمام كبير من قِبل الدول سعياً منها إلى إحداث التأثير الإيجابي في شعوبها من خلال استثمار كافة الموارد والإمكانات المتاحة في المجتمع، إضافة إلى استثمار قدرات وطاقات أفراده استثماراً فعالاً لإحداث ذلك التأثير وتحقيق التغيير المنشود وإحراز التقدم والرقي والرفاهية للمجتمع المحلي</a:t>
            </a:r>
            <a:r>
              <a:rPr lang="en-US" sz="1600" dirty="0"/>
              <a:t>.</a:t>
            </a:r>
          </a:p>
          <a:p>
            <a:pPr algn="r" rtl="1"/>
            <a:r>
              <a:rPr lang="ar-SA" sz="1600" dirty="0"/>
              <a:t>   المجتمع المحلي هنا لا يمثل وحدات منفصلة يمكن تنمية جانب منها وإهمال الآخر؛ بل هو وحدة مكونة من نسيج أكبر وأشمل هو المجتمع ككل؛ لذا عند التفكير في تنمية المجتمع المحلي توجد مجموعة من النقاط التي لا بد أن تؤخذ بالحسبان، أهمها التعرف إلى الأوضاع الجغرافية والبيئية التي تميز هذا المجتمع عن غيره، وكذلك ينبغي معرفة الظروف الاقتصادية والاجتماعية والسكانية التي تشتمل على البعد الإنساني وعلاقات الإنسان الاجتماعية التي تؤدي إلى معرفة طبيعة الجماعات والبناء الطبقي الموجود في المجتمع</a:t>
            </a:r>
            <a:r>
              <a:rPr lang="en-US" sz="1600" dirty="0"/>
              <a:t>.</a:t>
            </a:r>
          </a:p>
          <a:p>
            <a:pPr algn="r" rtl="1"/>
            <a:r>
              <a:rPr lang="ar-SA" sz="1600" dirty="0"/>
              <a:t>   في الحقيقة تمثِّل تنمية المجتمع المحلي حجر الزاوية الذي تنطلق منه كافة أنواع التنمية الأخرى، فهي التي ترتقي بمستوى معيشة المواطن ليستطيع المشاركة في أنواع التنمية الأخرى، ويسهم بذلك في بناء وتطوير المجتمع الذي ينتمي إليه ويمثل جزءاً أساسياً منه</a:t>
            </a:r>
            <a:r>
              <a:rPr lang="en-US" sz="1600" dirty="0"/>
              <a:t>.</a:t>
            </a:r>
          </a:p>
          <a:p>
            <a:pPr algn="r" rtl="1"/>
            <a:r>
              <a:rPr lang="ar-SA" sz="1600" dirty="0"/>
              <a:t>   لعل أهم ما يميز المجتمع المحلي الكلاسيكي في العراق الدور المحوري الذي يلعب بناؤه القرابي في توجيه علاقات وأنشطة أعضائه، إلى جانب وحدة النسب وتماثل أسلوب الحياة والانتماء المذهبي وانسجام المصالح ونمطية السكن وشكل الزواج وبساطة القيادة.</a:t>
            </a:r>
            <a:endParaRPr lang="en-US" sz="1600" dirty="0"/>
          </a:p>
          <a:p>
            <a:pPr algn="r" rtl="1"/>
            <a:r>
              <a:rPr lang="ar-SA" sz="1600" dirty="0"/>
              <a:t>   ويتصدر الانتماء والولاء أولويات التطبيع الاجتماعي والنفسي والثقافي لأعضاء هذا المجتمع والجماعات الثابتة المماثلة له ، يرافق ذلك غرس القيم العشائرية وتعميق الالتزام الذاتي بتنفيذها، وهذا لاشك يغني المجتمع المحلي عن استخدام الرقابة الخارجية لضبط سلوك الأعضاء، ولو رجعنا إلى بداية تاريخ العراق الحديث للاحظنا كيف تعزز التآزر الداخلي للعشائر في ظل الخطر الخارجي الذي نتج من صراعاتها المستـــــــــــــمرة , جدير بالذكر أن التركيب العشائري في العراق والعالم الثالث قد وفر مادة اثنوغرافية غزيرة للكتاب التطوريين والاستشراقيين الذين وضعوا الشعوب الآسيوية والأفريقية في خانة المجتمعات البدائية .</a:t>
            </a:r>
            <a:endParaRPr lang="ar-IQ" sz="1600" dirty="0"/>
          </a:p>
          <a:p>
            <a:pPr algn="r" rtl="1"/>
            <a:r>
              <a:rPr lang="ar-SA" sz="1600" dirty="0"/>
              <a:t> وتوصف المجتمعات المحلية العشائرية بالمغلقة لرفضها قبول الغرباء بين أعضائها إلى جانب مقاومتها للأفكار الوافدة ومع ذلك ظل الفلاحون يترددون على المدن- كما حدث منذ العصر السومري- لتبادل منتجاتهم الغذائية مقابل السلع المتوفرة في أسواقها  غير أن الريف العراقي ازداد تخلفا وعزلة في العهد العثماني لفساد الإدارة وتردي مؤهلات السلطة الحاكمة، وكان من الطبيعي في ظل تلك الظروف العسيرة أن تفاقمت روح التعصب الاجتماعي وازداد السحر والخرافة والجمود على القديم والخوف من التغيير، وعاشت تلك الجماعات حياة فقر وجهل شامل خصوصا بعد إقامة نظام الإقطاع مع بداية الاستعمار البريطاني وانتقال الهيمنة على أراضي العشائر إلى شيوخها.</a:t>
            </a:r>
            <a:endParaRPr lang="en-US" sz="1050" dirty="0"/>
          </a:p>
        </p:txBody>
      </p:sp>
    </p:spTree>
    <p:extLst>
      <p:ext uri="{BB962C8B-B14F-4D97-AF65-F5344CB8AC3E}">
        <p14:creationId xmlns:p14="http://schemas.microsoft.com/office/powerpoint/2010/main" val="27163670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49DD9BF-2C2A-260A-DA4C-6CEADE18C142}"/>
              </a:ext>
            </a:extLst>
          </p:cNvPr>
          <p:cNvSpPr>
            <a:spLocks noGrp="1"/>
          </p:cNvSpPr>
          <p:nvPr>
            <p:ph idx="1"/>
          </p:nvPr>
        </p:nvSpPr>
        <p:spPr>
          <a:xfrm>
            <a:off x="838200" y="363794"/>
            <a:ext cx="10515600" cy="5813169"/>
          </a:xfrm>
        </p:spPr>
        <p:txBody>
          <a:bodyPr>
            <a:normAutofit/>
          </a:bodyPr>
          <a:lstStyle/>
          <a:p>
            <a:pPr algn="r" rtl="1"/>
            <a:r>
              <a:rPr lang="ar-SA" sz="1600" dirty="0"/>
              <a:t> إننا ندرك جيدا أن المجتمع المحلي هو البؤرة الأولى (بعد الأسرة) التي انطلق منها الانتماء في ابسط واقدم أشكاله، وقد ظلت الأمية الشاملة واسعة انتشر السحر والخرافة السمة الأكثر خطورة في الريف العراقي عموما، كل ذلك جاء نتيجة للعزلة وتواضع جهود الحكومات وإهمالها للريف، ولم يتيسر لسكان العشائر مستلزمات التوعية الوطنية كالحملات الصحية والإعلامية والثقافية والسياسية والاجتماعية. إضافة إلى عدم توافر دورات التأهيل المهني مما أبقاهم على حالة خطيرة من الركود والتخلف عبر الشطر الأكبر من القرن العشرين. وما تزال الأمية والفقر في القرى تنتظر الجهود التنموية الهادفة لرفع المستوى الاجتماعي والاقتصادي والسياسي للمواطنة هناك، وهكذا صار تخلف الريف عائقا وعبئا ثقيلا تنوء به الدولة ولعل اخطر ما في الواقع الريفي العراقي ضعف الوعي المؤسسي وتجاهل سيادة القانون وضمور الانتماء النفسي والفكري للدولة والمجتمع ككل , وإذا كانت عملية التنمية الريفية في المجالين الاقتصادي والتكنولوجي قد حققت قدرا محدودا من التغيير الايجابي، إلا أنها ضئيلة في المجالات الفكرية والاجتماعية حيث يهيمن التقليد العشائري الذي ينأى عن معايير الحداثة والتطور التي تركز على العقلانية والديمقراطية وحقوق الإنسان، ولعل واقع المرأة يتصدر مؤشرات هذا التخلف العشائري.</a:t>
            </a:r>
            <a:endParaRPr lang="en-US" sz="1600" dirty="0"/>
          </a:p>
          <a:p>
            <a:pPr algn="r" rtl="1"/>
            <a:r>
              <a:rPr lang="ar-SA" sz="1600" dirty="0"/>
              <a:t>   ولا مجال للشك أن أهالي الريف لا يعارضون التحديث التقني الذي يتضمن استخدام الجرار الآلي ومضخات المياه ووسائل رش المبيدات الزراعية والأدوات الكهربائية ووسائل الاتصال المرئي والمسموع والهاتف والثلاجات والمكيفات، ولكنهم يبدون خوفا وقلقا عميقا من التحديث الفكري والاجتماعي الذي يهدد القيم العشائرية المرتبطة بالأسرة والزواج ووصاية الرجل على المرأة وأنساق النسب وكثير من الممارسات العشائرية الأخرى، وبالرغم من التحولات التكنولوجية التي شهدها المجتمع المحلي خصوصا في المجال الزراعي والمنزلي، لكن تعصب الريفيين للتقليد العشائري بمضامينه الأخلاقية والطقوسية والاجتماعية المحلية ما يزال كبيرا.</a:t>
            </a:r>
            <a:endParaRPr lang="en-US" sz="1600" dirty="0"/>
          </a:p>
          <a:p>
            <a:pPr algn="r" rtl="1"/>
            <a:r>
              <a:rPr lang="ar-SA" sz="1600" dirty="0"/>
              <a:t>   ولعل من بواقي الثقافة العشائرية المعيقة للتقدم ازدراء بعض المهن والحرف الحضرية خصوصا الخدمية منها والتمسك بالعمل الزراعي وملحقاته، ولا يخفى أن هذه المواقف تعرقل جهود الحكومة في تأهيل المجتمعات المحلية وتقريب المسافة التقنية والفكرية والاجتماعية بينها وبين المدن تمهيدا لاندماجها في تيار التحديث والتقدم المجتمعي.</a:t>
            </a:r>
            <a:endParaRPr lang="en-US" sz="1600" dirty="0"/>
          </a:p>
          <a:p>
            <a:pPr algn="r" rtl="1"/>
            <a:r>
              <a:rPr lang="ar-SA" sz="1600" dirty="0"/>
              <a:t>   جدير بالقول إن النهوض بالمجتمع المحلي العراقي يواجه التحدي الرئيس الذي يتمثل في الرؤية الكونية العشائرية التي تفتقر للطموح وتكتفي بالحد الأدنى من متطلبات الحياة، وهي تتلخص في ستر العرض والشرف ونيل ما يكفي من الزاد لأفراد الأسرة والعشيرة، إلى جانب التركيز الذهني على ماضي العشيرة وتهميش المستقبل، واضح أن هذه الرؤية إلى الحياة تكاد تخلو من روح التحدي والمغامرة والانجاز المطلوبة للاسهام في فرص هذا العصر وتحدياته، ولعل المفارقة اللافتة للانتباه هي وجود هذا البون الفكري والاجتماعي والتنظيمي الشاسع بين المجتمع المحلي العشائري وما يعانيه من تخلف مذهل وبين المجتمع المدني العراقي بكل إمكانات التطور والنهوض.</a:t>
            </a:r>
            <a:endParaRPr lang="en-US" sz="900" dirty="0"/>
          </a:p>
        </p:txBody>
      </p:sp>
    </p:spTree>
    <p:extLst>
      <p:ext uri="{BB962C8B-B14F-4D97-AF65-F5344CB8AC3E}">
        <p14:creationId xmlns:p14="http://schemas.microsoft.com/office/powerpoint/2010/main" val="24776628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CED323B-34A7-9B00-CF06-3595DEFC5F67}"/>
              </a:ext>
            </a:extLst>
          </p:cNvPr>
          <p:cNvSpPr>
            <a:spLocks noGrp="1"/>
          </p:cNvSpPr>
          <p:nvPr>
            <p:ph idx="1"/>
          </p:nvPr>
        </p:nvSpPr>
        <p:spPr>
          <a:xfrm>
            <a:off x="838200" y="412955"/>
            <a:ext cx="10515600" cy="5764008"/>
          </a:xfrm>
        </p:spPr>
        <p:txBody>
          <a:bodyPr>
            <a:normAutofit/>
          </a:bodyPr>
          <a:lstStyle/>
          <a:p>
            <a:pPr algn="r" rtl="1"/>
            <a:r>
              <a:rPr lang="ar-SA" sz="1600" dirty="0"/>
              <a:t>وهكذا عاش سكان الريف العراقي ظروفا بالغة القسوة عبر قرون طويلة دون أن تتحرك الحكومات للتخفيف من بؤسهم، ونتيجة لتلك العزلة والحرمان نمت لديهم روح الشك والارتياب إزاء الحضر كما لم يحسنوا الظن بالحكومة التي قصرت بتأدية واجباتها نحوهم خصوصا ما يتعلق بفتح ما يكفي من المدارس ومراكز مكافحة الأمية والعيادات الصحية والتأهيل المهني، وتوفير وسائل الاتصال والمواصلات ومعالجة انتشار البطالة.</a:t>
            </a:r>
            <a:endParaRPr lang="en-US" sz="1600" dirty="0"/>
          </a:p>
          <a:p>
            <a:pPr algn="r" rtl="1"/>
            <a:r>
              <a:rPr lang="ar-SA" sz="1600" dirty="0"/>
              <a:t>   بالرغم من كل ذلك نمت علاقات الريف الخارجية بصورة خجولة من خلال المدارس النادرة والتجار الحضر القادمين إلى القرى لعقد الصفقات مع الفلاحين، وجولات الرسميين الخاطفة في القرى القريبة إلى جانب رحلات الفلاحين المتباعدة والقصيرة إلى المدن للتسوق أو لزيارة العتبات المقدسة أو مراجعة بعض الدوائر الحكومية، ولعل أهم التحولات التي حصلت في المجتمع المحلي دخول العملة المتداولة الحديثة التي ألغت نظام المقايضة ليحل نظام متبادل السلع بالنقود.</a:t>
            </a:r>
            <a:endParaRPr lang="en-US" sz="1600" dirty="0"/>
          </a:p>
          <a:p>
            <a:pPr algn="r" rtl="1"/>
            <a:r>
              <a:rPr lang="ar-SA" sz="1600" dirty="0"/>
              <a:t>   ولا نغفل الإشارة إلى موجات النزوح الريفي الواسعة التي دفعها الفقر إلى المدن- خصوصا العاصمة بغداد- حيث تشكلت تجمعات المهاجرين العشوائية في الضواحي، وكان لا بد لهؤلاء النازحين أن يبدؤوا رجلة التكيف الاجتماعي والنفسي والسلوكي لواقع المدينة الغريب عليهم مع الاحتفاظ بقسط كبير من ثقافتهم العشائرية. أما قوة انتمائهم القبلي فتظهر في تكتلهم السكاني وتعصبهم للنسب العشائري والتزامهم بحضور المناسبات الاجتماعية الخاصة بهم- الأفراح والمآتم والأعياد- وتحمل تبعات الديات التي يدفعونها عن جرائم القتل التي يرتكبها أعضاء عشائرهم. كما تبرز ميولهم العشائرية في التدخل في كثير من شؤون أفراد عشائرهم، خصوصا الإناث، والتشديد على مراعاة قواعد الزواج القرابي التي انكمشت تدريجيا، لكن تيار الحرية الفردية في المجتمع المدني ولد ضغطا متزايدا على البناء الاجتماعي العشائري لهؤلاء خصوصا بالنسبة للأفراد الذين سكنوا بعيدا عن مجتمعات أقاربهم واندمجوا بصورة متزايدة في المجتمع المدني .</a:t>
            </a:r>
            <a:endParaRPr lang="en-US" sz="1600" dirty="0"/>
          </a:p>
          <a:p>
            <a:pPr algn="r" rtl="1"/>
            <a:r>
              <a:rPr lang="ar-SA" sz="1600" dirty="0"/>
              <a:t>     ان تنمية المجتمع المحلي هي عملية تغيير حضاري يُقصد بها تحسين الأحوال المعيشية للسكان المحليين والمجتمع عامة، والارتقاء به اجتماعياً واقتصادياً وتكنولوجياً؛ وذلك من خلال العمل المخطط لتحقيق الأهداف المنشودة، فالتنمية عملية قصدية وتدخُّل خارجي إرادي تنطوي على النمو والارتقاء، فهي</a:t>
            </a:r>
            <a:r>
              <a:rPr lang="en-US" sz="1600" dirty="0"/>
              <a:t> </a:t>
            </a:r>
            <a:r>
              <a:rPr lang="ar-SA" sz="1600" dirty="0"/>
              <a:t>استراتيجية الإستثمار</a:t>
            </a:r>
            <a:r>
              <a:rPr lang="en-US" sz="1600" dirty="0"/>
              <a:t> </a:t>
            </a:r>
            <a:r>
              <a:rPr lang="ar-SA" sz="1600" dirty="0"/>
              <a:t>وزيادة قدرات أفراد المجتمع من خلال مشاركتهم في مراحل العمل المختلفة</a:t>
            </a:r>
            <a:r>
              <a:rPr lang="en-US" sz="1600" dirty="0"/>
              <a:t>.</a:t>
            </a:r>
          </a:p>
          <a:p>
            <a:pPr algn="r" rtl="1"/>
            <a:r>
              <a:rPr lang="ar-SA" sz="1600" dirty="0"/>
              <a:t>غالباً ما ترى المجتمعات المختلفة أنَّ موضوع التنمية هو من اختصاصات الأنظمة الحاكمة ووظيفة أساسية من وظائف الحكومات فيها؛ إذ تلجأ الكثير من هذه الدول إلى إنشاء وزارة خاصة معنية بالتنمية، وعلى كل حال هذا ليس بالخطأ، لكن يجب معرفة أنَّ دور الحكومة هو جزء من الأدوار التي تؤدي دوراً هاماً في التنمية، فتوجد أيضاً المؤسسات الخاصة والهيئات الفنية وسكان المجتمع المحليين وغيرهم؛ بمعنى توجد أجهزة رسمية وأجهزة غير رسمية تشتركان في عملية التنمية المحلية</a:t>
            </a:r>
            <a:r>
              <a:rPr lang="en-US" sz="1600" dirty="0"/>
              <a:t>.</a:t>
            </a:r>
          </a:p>
        </p:txBody>
      </p:sp>
    </p:spTree>
    <p:extLst>
      <p:ext uri="{BB962C8B-B14F-4D97-AF65-F5344CB8AC3E}">
        <p14:creationId xmlns:p14="http://schemas.microsoft.com/office/powerpoint/2010/main" val="13522497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AF6D720-53AA-38EB-E0AB-469BBA886928}"/>
              </a:ext>
            </a:extLst>
          </p:cNvPr>
          <p:cNvSpPr>
            <a:spLocks noGrp="1"/>
          </p:cNvSpPr>
          <p:nvPr>
            <p:ph idx="1"/>
          </p:nvPr>
        </p:nvSpPr>
        <p:spPr>
          <a:xfrm>
            <a:off x="838200" y="419611"/>
            <a:ext cx="10515600" cy="6158169"/>
          </a:xfrm>
        </p:spPr>
        <p:txBody>
          <a:bodyPr>
            <a:normAutofit/>
          </a:bodyPr>
          <a:lstStyle/>
          <a:p>
            <a:pPr algn="r" rtl="1"/>
            <a:r>
              <a:rPr lang="ar-SA" sz="1600" dirty="0"/>
              <a:t> إذاً يمكن التوصل إلى القول إنَّ تنمية المجتمع المحلي هي العملية المصممة لإنشاء الظروف الخاصة بتحقيق التقدم في المجتمع عن طريق إشراك السكان الفعال، وما يميز هذه العملية أنَّها تهتم بكافة الناس واحتياجاتهم على الرغم من أنَّها لا تتطلب مشاركة الجميع في التنمية، كما أنَّها تقوم على فلسفة المشاركة وتقبُّل المساعدات من جهات متعددة أهمها برامج الأمم المتحدة، وتتناول تخصصات مختلفة لإتاحة خدمات متنوعة في المجتمع، وتركز على تحقيق الأهداف</a:t>
            </a:r>
            <a:r>
              <a:rPr lang="en-US" sz="1600" dirty="0"/>
              <a:t> </a:t>
            </a:r>
            <a:r>
              <a:rPr lang="ar-SA" sz="1600" dirty="0"/>
              <a:t>المادية والمعنوية والتغيرات الفكرية والوجدانية التي تحدث لدى الناس </a:t>
            </a:r>
            <a:r>
              <a:rPr lang="ar-IQ" sz="1600" dirty="0"/>
              <a:t> , </a:t>
            </a:r>
            <a:r>
              <a:rPr lang="ar-SA" sz="1600" dirty="0"/>
              <a:t>كما أنَّها عامة وليست حكراً على مجتمع دون آخر أو نوع محدد من أنواع المجتمعات (الحضرية، الريفية، الصحراوية، المستحدثة)، والأهم من كل ذلك هو أنَّ التنمية ليست قراراً فردياً؛ بل هي قرار يُتخذ بالإجماع، وفي تقرير الأمم المتحدة الإنمائي الذي حمل عنوان "الأهداف التنموية للألفية في البلدان العربية 2015" حدد أهدافاً رئيسة للتنمية هي</a:t>
            </a:r>
            <a:r>
              <a:rPr lang="en-US" sz="1600" dirty="0"/>
              <a:t>:</a:t>
            </a:r>
          </a:p>
          <a:p>
            <a:pPr lvl="0" algn="r" rtl="1"/>
            <a:r>
              <a:rPr lang="ar-SA" sz="1600" dirty="0"/>
              <a:t>القضاء على الفقر</a:t>
            </a:r>
            <a:r>
              <a:rPr lang="en-US" sz="1600" dirty="0"/>
              <a:t> </a:t>
            </a:r>
            <a:r>
              <a:rPr lang="ar-SA" sz="1600" dirty="0"/>
              <a:t>والجوع</a:t>
            </a:r>
            <a:r>
              <a:rPr lang="en-US" sz="1600" dirty="0"/>
              <a:t>.</a:t>
            </a:r>
          </a:p>
          <a:p>
            <a:pPr lvl="0" algn="r" rtl="1"/>
            <a:r>
              <a:rPr lang="ar-SA" sz="1600" dirty="0"/>
              <a:t>تحقيق التعليم الابتدائي الشامل</a:t>
            </a:r>
            <a:r>
              <a:rPr lang="en-US" sz="1600" dirty="0"/>
              <a:t>.</a:t>
            </a:r>
          </a:p>
          <a:p>
            <a:pPr lvl="0" algn="r" rtl="1"/>
            <a:r>
              <a:rPr lang="ar-SA" sz="1600" dirty="0"/>
              <a:t>خفض نسبة وفيات الأطفال للأسباب غير الطبيعية</a:t>
            </a:r>
            <a:r>
              <a:rPr lang="en-US" sz="1600" dirty="0"/>
              <a:t>.</a:t>
            </a:r>
          </a:p>
          <a:p>
            <a:pPr lvl="0" algn="r" rtl="1"/>
            <a:r>
              <a:rPr lang="ar-SA" sz="1600" dirty="0"/>
              <a:t>تحسين الصحة الإنجابية لدى النساء</a:t>
            </a:r>
            <a:r>
              <a:rPr lang="en-US" sz="1600" dirty="0"/>
              <a:t>.</a:t>
            </a:r>
          </a:p>
          <a:p>
            <a:pPr lvl="0" algn="r" rtl="1"/>
            <a:r>
              <a:rPr lang="ar-SA" sz="1600" dirty="0"/>
              <a:t>مكافحة انتشار </a:t>
            </a:r>
            <a:r>
              <a:rPr lang="ar-IQ" sz="1600" dirty="0"/>
              <a:t>مرض نقص المناعة</a:t>
            </a:r>
            <a:r>
              <a:rPr lang="en-US" sz="1600" dirty="0"/>
              <a:t> </a:t>
            </a:r>
            <a:r>
              <a:rPr lang="ar-SA" sz="1600" dirty="0"/>
              <a:t>المكتسبة الآيدز</a:t>
            </a:r>
            <a:r>
              <a:rPr lang="ar-IQ" sz="1600" dirty="0"/>
              <a:t>.</a:t>
            </a:r>
            <a:endParaRPr lang="en-US" sz="1600" dirty="0"/>
          </a:p>
          <a:p>
            <a:pPr lvl="0" algn="r" rtl="1"/>
            <a:r>
              <a:rPr lang="ar-SA" sz="1600" dirty="0"/>
              <a:t>ضمان</a:t>
            </a:r>
            <a:r>
              <a:rPr lang="en-US" sz="1600" dirty="0"/>
              <a:t> </a:t>
            </a:r>
            <a:r>
              <a:rPr lang="ar-IQ" sz="1600" dirty="0"/>
              <a:t>الإستدامة البيئية.</a:t>
            </a:r>
            <a:endParaRPr lang="en-US" sz="1600" dirty="0"/>
          </a:p>
          <a:p>
            <a:pPr lvl="0" algn="r" rtl="1"/>
            <a:r>
              <a:rPr lang="ar-SA" sz="1600" dirty="0"/>
              <a:t>تطوير شراكة عالمية للتنمية</a:t>
            </a:r>
            <a:r>
              <a:rPr lang="en-US" sz="1600" dirty="0"/>
              <a:t>.</a:t>
            </a:r>
          </a:p>
          <a:p>
            <a:pPr algn="r" rtl="1"/>
            <a:r>
              <a:rPr lang="ar-SA" sz="1600" b="1" dirty="0"/>
              <a:t>مجالات التنمية المحلية</a:t>
            </a:r>
            <a:r>
              <a:rPr lang="en-US" sz="1600" b="1" dirty="0"/>
              <a:t>:</a:t>
            </a:r>
            <a:endParaRPr lang="en-US" sz="1600" dirty="0"/>
          </a:p>
          <a:p>
            <a:pPr algn="r" rtl="1"/>
            <a:r>
              <a:rPr lang="ar-SA" sz="1600" b="1" dirty="0"/>
              <a:t>التنمية البشرية</a:t>
            </a:r>
            <a:r>
              <a:rPr lang="en-US" sz="1600" b="1" dirty="0"/>
              <a:t>:</a:t>
            </a:r>
            <a:endParaRPr lang="en-US" sz="1600" dirty="0"/>
          </a:p>
          <a:p>
            <a:pPr algn="r" rtl="1"/>
            <a:r>
              <a:rPr lang="ar-SA" sz="1600" dirty="0"/>
              <a:t>   هي التي تستهدف الإنسان استهدافاً مباشراً، وتعمل جاهدة لإحداث تحول جذري في حياة الإنسان ضمن المجتمع، ومواجهة التحديات </a:t>
            </a:r>
            <a:r>
              <a:rPr lang="en-US" sz="1600" dirty="0"/>
              <a:t> </a:t>
            </a:r>
            <a:r>
              <a:rPr lang="ar-SA" sz="1600" dirty="0"/>
              <a:t>المختلفة التي يتعرض لها، ومحاولة وقايته منها ودرء خطرها عنه، ففي أفضل تعريف لها منذ بداية الاهتمام بها بشكل كبير في بداية عام 1990 هو التعريف الوارد في برنامج الأمم المتحدة الإنمائي، وهو "التنمية البشرية عملية تهدف إلى زيادة القدرات المتاحة أمام الإنسان</a:t>
            </a:r>
            <a:r>
              <a:rPr lang="en-US" sz="1600" dirty="0"/>
              <a:t>".</a:t>
            </a:r>
            <a:endParaRPr lang="en-US" sz="900" dirty="0"/>
          </a:p>
        </p:txBody>
      </p:sp>
    </p:spTree>
    <p:extLst>
      <p:ext uri="{BB962C8B-B14F-4D97-AF65-F5344CB8AC3E}">
        <p14:creationId xmlns:p14="http://schemas.microsoft.com/office/powerpoint/2010/main" val="26002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C8F06FE-0563-6D2C-6BF8-A5248E3F1C27}"/>
              </a:ext>
            </a:extLst>
          </p:cNvPr>
          <p:cNvSpPr>
            <a:spLocks noGrp="1"/>
          </p:cNvSpPr>
          <p:nvPr>
            <p:ph idx="1"/>
          </p:nvPr>
        </p:nvSpPr>
        <p:spPr>
          <a:xfrm>
            <a:off x="838200" y="285135"/>
            <a:ext cx="10515600" cy="5891828"/>
          </a:xfrm>
        </p:spPr>
        <p:txBody>
          <a:bodyPr>
            <a:normAutofit/>
          </a:bodyPr>
          <a:lstStyle/>
          <a:p>
            <a:pPr algn="r" rtl="1"/>
            <a:r>
              <a:rPr lang="ar-SA" sz="1600" dirty="0"/>
              <a:t> تركز</a:t>
            </a:r>
            <a:r>
              <a:rPr lang="ar-IQ" sz="1600" dirty="0"/>
              <a:t>التنمية البشرية</a:t>
            </a:r>
            <a:r>
              <a:rPr lang="en-US" sz="1600" dirty="0"/>
              <a:t> </a:t>
            </a:r>
            <a:r>
              <a:rPr lang="ar-SA" sz="1600" dirty="0"/>
              <a:t>على مجموعة من النواحي، منها توفير المسكن الملائم للإنسان، ودعم المدن السكنية بالخدمات المختلفة كالصحة والمياه، وتفعيل دور المراكز الثقافية والأماكن الترفيهية، والأهم تقديم عناية خاصة بمجال تربية الإنسان وتعليمه</a:t>
            </a:r>
            <a:r>
              <a:rPr lang="en-US" sz="1600" dirty="0"/>
              <a:t>.</a:t>
            </a:r>
          </a:p>
          <a:p>
            <a:pPr algn="r" rtl="1"/>
            <a:r>
              <a:rPr lang="ar-SA" sz="1600" b="1" dirty="0"/>
              <a:t>التنمية القومية</a:t>
            </a:r>
            <a:r>
              <a:rPr lang="en-US" sz="1600" b="1" dirty="0"/>
              <a:t>:</a:t>
            </a:r>
            <a:endParaRPr lang="en-US" sz="1600" dirty="0"/>
          </a:p>
          <a:p>
            <a:pPr algn="r" rtl="1"/>
            <a:r>
              <a:rPr lang="ar-SA" sz="1600" dirty="0"/>
              <a:t>هي التنمية التي تقوم على تعريف الإنسان بالتحديات التي تحدق به</a:t>
            </a:r>
            <a:r>
              <a:rPr lang="en-US" sz="1600" dirty="0"/>
              <a:t>.</a:t>
            </a:r>
          </a:p>
          <a:p>
            <a:pPr algn="r" rtl="1"/>
            <a:r>
              <a:rPr lang="ar-SA" sz="1600" b="1" dirty="0"/>
              <a:t>التنمية الاقتصادية</a:t>
            </a:r>
            <a:r>
              <a:rPr lang="en-US" sz="1600" b="1" dirty="0"/>
              <a:t>:</a:t>
            </a:r>
            <a:endParaRPr lang="en-US" sz="1600" dirty="0"/>
          </a:p>
          <a:p>
            <a:pPr algn="r" rtl="1"/>
            <a:r>
              <a:rPr lang="ar-SA" sz="1600" dirty="0"/>
              <a:t>    تعتمد الخطط التنموية في الغالب على الجانب الاقتصادي، والتنمية الاقتصادية هي عملية تحسين نوعي ودائم للاقتصاد؛ وذلك عن طريق استنباط أساليب جديدة في الإنتاج والرفع من الإنتاج من خلال التوظيف الكامل للطاقات البشرية وبناء تنظيمات اقتصادية أفضل وزيادة رأس المال المتراكم عبر الزمن، كما توجد مجموعة من المؤشرات ضمن المجتمع يمكن من خلالها الاستدلال على مدى التنمية الموجودة فيه، مثل معدل التقدم في خفض نسبة</a:t>
            </a:r>
            <a:r>
              <a:rPr lang="en-US" sz="1600" dirty="0"/>
              <a:t> </a:t>
            </a:r>
            <a:r>
              <a:rPr lang="ar-IQ" sz="1600" dirty="0"/>
              <a:t>البطالة </a:t>
            </a:r>
            <a:r>
              <a:rPr lang="ar-SA" sz="1600" dirty="0"/>
              <a:t>في المجتمع وملاءمة دخل الفرد للقوة الشرائية الحالية ومعدل الزيادة في الطاقة الإنتاجية والمحافظة على الموارد لاستخدامها ضمن الخطط بعيدة الأمد</a:t>
            </a:r>
            <a:r>
              <a:rPr lang="en-US" sz="1600" dirty="0"/>
              <a:t>.</a:t>
            </a:r>
          </a:p>
          <a:p>
            <a:pPr algn="r" rtl="1"/>
            <a:r>
              <a:rPr lang="ar-SA" sz="1600" b="1" dirty="0"/>
              <a:t>التنمية الاجتماعية</a:t>
            </a:r>
            <a:r>
              <a:rPr lang="en-US" sz="1600" b="1" dirty="0"/>
              <a:t>:</a:t>
            </a:r>
            <a:endParaRPr lang="en-US" sz="1600" dirty="0"/>
          </a:p>
          <a:p>
            <a:pPr algn="r" rtl="1"/>
            <a:r>
              <a:rPr lang="ar-SA" sz="1600" dirty="0"/>
              <a:t>   تهدف التنمية الاجتماعية إلى الوصول بالمجتمع إلى أقصى درجة ممكنة من درجات الرفاهية، وتوجد مجموعة من التوجهات التي تناولت التنمية الاجتماعية بالتفسير، منها ما يرى أنَّ التنمية الاجتماعية تتمثل في الخدمات التي تقدمها الدولة لرعاية الأفراد في المجتمع مثل خدمات الصحة والتعليم، ومن يرى أنَّ التنمية الاجتماعية تقوم على استصلاح المجتمع في كل الميادين التي تمكِّنه من القيام بدوره، ويوجد اتجاه ثالث يرى أنَّ التنمية الاجتماعية تقوم على إحداث التغيير في النسيج الاجتماعي بدءاً من البناء الاجتماعي وانتهاءً بسد الثغرات الاجتماعية وتحقيق التجانس فيه</a:t>
            </a:r>
            <a:r>
              <a:rPr lang="en-US" sz="1600" dirty="0"/>
              <a:t>.</a:t>
            </a:r>
          </a:p>
          <a:p>
            <a:pPr algn="r" rtl="1"/>
            <a:r>
              <a:rPr lang="ar-SA" sz="1600" dirty="0"/>
              <a:t>   ما يميز التنمية الاجتماعية هنا أنَّها تعنى بالاهتمام بمختلف احتياجات الإنسان، مثل خدمات الصحة والتعليم والعدالة والتربية وضرورة وصولها إلى كافة الأفراد في المجتمع على اختلاف البقع الجغرافية التي يسكنها كل منهم (مدن، قرى، صحراء)، كما تركز على الفئات العمرية وما تقوم به كل منها، والصعوبات التي تواجهها، ووضع البرامج الخاصة بها لدعمها وتوفير احتياجاتها بالشكل الذي يزيد من إنتاجية كل فرد منهم</a:t>
            </a:r>
            <a:r>
              <a:rPr lang="en-US" sz="1600" dirty="0"/>
              <a:t>.</a:t>
            </a:r>
            <a:endParaRPr lang="en-US" sz="900" dirty="0"/>
          </a:p>
        </p:txBody>
      </p:sp>
    </p:spTree>
    <p:extLst>
      <p:ext uri="{BB962C8B-B14F-4D97-AF65-F5344CB8AC3E}">
        <p14:creationId xmlns:p14="http://schemas.microsoft.com/office/powerpoint/2010/main" val="1070951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808AEF9-1ADB-8C22-335B-EAC0474CD0D8}"/>
              </a:ext>
            </a:extLst>
          </p:cNvPr>
          <p:cNvSpPr>
            <a:spLocks noGrp="1"/>
          </p:cNvSpPr>
          <p:nvPr>
            <p:ph idx="1"/>
          </p:nvPr>
        </p:nvSpPr>
        <p:spPr>
          <a:xfrm>
            <a:off x="838200" y="314632"/>
            <a:ext cx="10515600" cy="5862331"/>
          </a:xfrm>
        </p:spPr>
        <p:txBody>
          <a:bodyPr>
            <a:normAutofit fontScale="92500" lnSpcReduction="10000"/>
          </a:bodyPr>
          <a:lstStyle/>
          <a:p>
            <a:pPr algn="r" rtl="1"/>
            <a:r>
              <a:rPr lang="ar-SA" sz="1600" b="1" dirty="0"/>
              <a:t>التنمية الثقافية</a:t>
            </a:r>
            <a:r>
              <a:rPr lang="en-US" sz="1600" b="1" dirty="0"/>
              <a:t>:</a:t>
            </a:r>
            <a:endParaRPr lang="en-US" sz="1600" dirty="0"/>
          </a:p>
          <a:p>
            <a:pPr algn="r" rtl="1"/>
            <a:r>
              <a:rPr lang="ar-SA" sz="1600" dirty="0"/>
              <a:t>   التنمية الثقافية باختصار تعني رفع المستوى الثقافي والعلمي للإنسان بحيث يكون ملماً بمختلف العلوم وينعكس انعكاساً إيجابياً على شخصيته والرقي بأسلوبه واتساع مداركه الفكرية، وتعمل التنمية الثقافية على تشجيع المفكرين والمبدعين على المشاركة في المجالات الثقافية وتدعم المحافظة على التراث بنوعيه المادي والمعنوي وتشجيع الإنتاج الثقافي الجديد وتخصيص ميزانيات خاصة بتطوير الإنتاج الثقافي</a:t>
            </a:r>
            <a:r>
              <a:rPr lang="en-US" sz="1600" dirty="0"/>
              <a:t>.</a:t>
            </a:r>
          </a:p>
          <a:p>
            <a:pPr algn="r" rtl="1"/>
            <a:r>
              <a:rPr lang="ar-SA" sz="1600" b="1" dirty="0"/>
              <a:t>التنمية البيئية</a:t>
            </a:r>
            <a:r>
              <a:rPr lang="en-US" sz="1600" b="1" dirty="0"/>
              <a:t>:</a:t>
            </a:r>
            <a:endParaRPr lang="en-US" sz="1600" dirty="0"/>
          </a:p>
          <a:p>
            <a:pPr algn="r" rtl="1"/>
            <a:r>
              <a:rPr lang="ar-SA" sz="1600" dirty="0"/>
              <a:t>تمثل البيئة الوسط الذي يتشاركه الإنسان مع الكائنات الأخرى للعيش والبقاء بصورة طبيعية؛ لذا من الضروري أن يكون هذا الوسط خالياً من أي عامل من شأنه الإخلال بالتوازن الطبيعي، ومن أهم الأشياء التي تعمل التنمية الثقافية عليها هي نشر ثقافة الوعي البيئي ومكونات البيئة وكيفية الحفاظ عليها لدى كافة أبناء المجتمع وإدخال المفاهيم البيئية ضمن البرامج التعليمية والتربوية؛ لرفع الوعي لا سيما عند الفئات العمرية الصغيرة، وتوضيح علاقة الإنسان بقضايا التلوث البيئي والأدوار التي يمكن القيام بها للمحافظة على البيئة في ظل التنمية</a:t>
            </a:r>
            <a:r>
              <a:rPr lang="en-US" sz="1600" dirty="0"/>
              <a:t>.</a:t>
            </a:r>
          </a:p>
          <a:p>
            <a:pPr algn="r" rtl="1"/>
            <a:r>
              <a:rPr lang="ar-SA" sz="1600" b="1" dirty="0"/>
              <a:t>التنمية التكنولوجية</a:t>
            </a:r>
            <a:r>
              <a:rPr lang="en-US" sz="1600" b="1" dirty="0"/>
              <a:t>:</a:t>
            </a:r>
            <a:endParaRPr lang="en-US" sz="1600" dirty="0"/>
          </a:p>
          <a:p>
            <a:pPr algn="r" rtl="1"/>
            <a:r>
              <a:rPr lang="ar-SA" sz="1600" dirty="0"/>
              <a:t>يُقصد بالتنمية التكنولوجية التنمية التي تنتقل بالمجتمع وأفراده إلى عصر الصناعة والذكاء المعرفي، ومواكبة التطور القائم، واقتناء أهم المستحدثات التكنولوجية التي تُحدِث نقلة نوعية باتجاه تحقيق رفاهية المجتمع</a:t>
            </a:r>
            <a:r>
              <a:rPr lang="en-US" sz="1600" dirty="0"/>
              <a:t>.</a:t>
            </a:r>
          </a:p>
          <a:p>
            <a:pPr algn="r" rtl="1"/>
            <a:r>
              <a:rPr lang="ar-SA" sz="1600" b="1" dirty="0"/>
              <a:t>التنمية المستدامة</a:t>
            </a:r>
            <a:r>
              <a:rPr lang="en-US" sz="1600" b="1" dirty="0"/>
              <a:t>:</a:t>
            </a:r>
            <a:endParaRPr lang="en-US" sz="1600" dirty="0"/>
          </a:p>
          <a:p>
            <a:pPr algn="r" rtl="1"/>
            <a:r>
              <a:rPr lang="ar-SA" sz="1600" dirty="0"/>
              <a:t>تهدف التنمية المستدامة الى تحقيق التوازن</a:t>
            </a:r>
            <a:r>
              <a:rPr lang="en-US" sz="1600" dirty="0"/>
              <a:t> </a:t>
            </a:r>
            <a:r>
              <a:rPr lang="ar-SA" sz="1600" dirty="0"/>
              <a:t>بين الاحتياجات الحالية وبين الوعي بمحدودية الموارد؛ بمعنى ألا يجعلنا السعي إلى تحقيق التطور والرفاهية الحالية لأفراد المجتمع ننسى التفكير بأجيال المستقبل ومتطلباتهم؛ أي يجب أن تكون التنمية مفيدة على المستوى القريب والمتوسط للجيل الحالي ومفيدة على الأمد البعيد للجيل القادم</a:t>
            </a:r>
            <a:r>
              <a:rPr lang="en-US" sz="1600" dirty="0"/>
              <a:t>.</a:t>
            </a:r>
          </a:p>
          <a:p>
            <a:pPr algn="r" rtl="1"/>
            <a:r>
              <a:rPr lang="ar-SA" sz="1600" b="1" dirty="0"/>
              <a:t>قواعد تنمية المجتمع المحلي</a:t>
            </a:r>
            <a:r>
              <a:rPr lang="en-US" sz="1600" b="1" dirty="0"/>
              <a:t>:</a:t>
            </a:r>
            <a:endParaRPr lang="en-US" sz="1600" dirty="0"/>
          </a:p>
          <a:p>
            <a:pPr lvl="0" algn="r" rtl="1"/>
            <a:r>
              <a:rPr lang="ar-SA" sz="1600" dirty="0"/>
              <a:t>يجب أن تتلاءم النشاطات مع الاحتياجات الفعلية والرئيسة لسكان المجتمع وتعمل على إشباع حاجاتهم</a:t>
            </a:r>
            <a:r>
              <a:rPr lang="en-US" sz="1600" dirty="0"/>
              <a:t>.</a:t>
            </a:r>
          </a:p>
          <a:p>
            <a:pPr lvl="0" algn="r" rtl="1"/>
            <a:r>
              <a:rPr lang="ar-SA" sz="1600" dirty="0"/>
              <a:t>يجب أن تتطلب التنمية الكاملة عملاً جماعياً وتتضافر جهود كافة أنواع التنمية وفي كافة المجالات</a:t>
            </a:r>
            <a:r>
              <a:rPr lang="en-US" sz="1600" dirty="0"/>
              <a:t>.</a:t>
            </a:r>
          </a:p>
          <a:p>
            <a:pPr lvl="0" algn="r" rtl="1"/>
            <a:r>
              <a:rPr lang="ar-SA" sz="1600" dirty="0"/>
              <a:t>يجب إيجاد اتجاهات لدى السكان تتناسب مع الأعمال التنموية الجديدة، فتغيُّر اتجاه الخطة الأولى يكون بتغير الأعمال والسلوكات الظاهرة</a:t>
            </a:r>
            <a:r>
              <a:rPr lang="en-US" sz="1600" dirty="0"/>
              <a:t>.</a:t>
            </a:r>
          </a:p>
          <a:p>
            <a:pPr lvl="0" algn="r" rtl="1"/>
            <a:r>
              <a:rPr lang="ar-SA" sz="1600" dirty="0"/>
              <a:t>يجب أن تتمحور جميع برامج التنمية في شتى المجالات حول ضرورة إشراك السكان فيها وزيادة فاعليتهم، إضافة إلى عَدِّ اكتشاف القادة منهم وتدريبهم هدفاً أساسياً أيضاً في تلك البرامج</a:t>
            </a:r>
            <a:r>
              <a:rPr lang="en-US" sz="1600" dirty="0"/>
              <a:t>.</a:t>
            </a:r>
          </a:p>
        </p:txBody>
      </p:sp>
    </p:spTree>
    <p:extLst>
      <p:ext uri="{BB962C8B-B14F-4D97-AF65-F5344CB8AC3E}">
        <p14:creationId xmlns:p14="http://schemas.microsoft.com/office/powerpoint/2010/main" val="9264778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855F6C-CA1B-47FB-BA92-F59C8B241460}"/>
              </a:ext>
            </a:extLst>
          </p:cNvPr>
          <p:cNvSpPr>
            <a:spLocks noGrp="1"/>
          </p:cNvSpPr>
          <p:nvPr>
            <p:ph idx="1"/>
          </p:nvPr>
        </p:nvSpPr>
        <p:spPr>
          <a:xfrm>
            <a:off x="838200" y="458505"/>
            <a:ext cx="10515600" cy="5940989"/>
          </a:xfrm>
        </p:spPr>
        <p:txBody>
          <a:bodyPr>
            <a:normAutofit/>
          </a:bodyPr>
          <a:lstStyle/>
          <a:p>
            <a:pPr lvl="0" algn="r" rtl="1"/>
            <a:r>
              <a:rPr lang="ar-SA" sz="1600" dirty="0"/>
              <a:t>يجب التركيز على إشراك الشباب والنساء إشراكاً أساسياً في هذه البرامج، فمثل هذا يجعل من برامج التنمية واسعة الانتشار</a:t>
            </a:r>
            <a:r>
              <a:rPr lang="en-US" sz="1600" dirty="0"/>
              <a:t>.</a:t>
            </a:r>
          </a:p>
          <a:p>
            <a:pPr lvl="0" algn="r" rtl="1"/>
            <a:r>
              <a:rPr lang="ar-SA" sz="1600" dirty="0"/>
              <a:t>يجب أن تمثل الحكومات العنصر الأساسي في برامج التنمية؛ لذا يجب عليها تأمين التمويل اللازم وتقديم المساعدات اللازمة للبدء واستمرار مشاريع وبرامج التنمية المختلفة، إضافة إلى التخفيف من التعقيدات الإدارية التي يمكن أن تواجه هذه المشاريع في أثناء التنفيذ</a:t>
            </a:r>
            <a:r>
              <a:rPr lang="en-US" sz="1600" dirty="0"/>
              <a:t>.</a:t>
            </a:r>
          </a:p>
          <a:p>
            <a:pPr lvl="0" algn="r" rtl="1"/>
            <a:r>
              <a:rPr lang="ar-SA" sz="1600" dirty="0"/>
              <a:t>يجب التعاون مع المنظمات الأهلية والاستفادة من طاقاتها والثروات التي تمتلكها في برامج التنمية</a:t>
            </a:r>
            <a:r>
              <a:rPr lang="en-US" sz="1600" dirty="0"/>
              <a:t>.</a:t>
            </a:r>
          </a:p>
          <a:p>
            <a:pPr lvl="0" algn="r" rtl="1"/>
            <a:r>
              <a:rPr lang="ar-SA" sz="1600" dirty="0"/>
              <a:t>يجب التخطيط المنظم لتنفيذ برامج التنمية, فالتخطيط </a:t>
            </a:r>
            <a:r>
              <a:rPr lang="en-US" sz="1600" dirty="0"/>
              <a:t> </a:t>
            </a:r>
            <a:r>
              <a:rPr lang="ar-SA" sz="1600" dirty="0"/>
              <a:t>المنظم يؤدي إلى حسن اختيار المشروع الذي سوف يعزز الدوافع الابتكارية لدى الإنسان ويوظف القوى البشرية بالشكل الصحيح ويكون تنفيذه ممكناً وسهلاً بالنسبة إلى الجميع، كما يعمل التخطيط المنظم على تحديد الموارد والأموال التي سوف نحتاجها لتلك المشاريع</a:t>
            </a:r>
            <a:r>
              <a:rPr lang="en-US" sz="1600" dirty="0"/>
              <a:t>.</a:t>
            </a:r>
          </a:p>
          <a:p>
            <a:pPr lvl="0" algn="r" rtl="1"/>
            <a:r>
              <a:rPr lang="ar-SA" sz="1600" dirty="0"/>
              <a:t>يجب العمل على وضع الأسس لاستمرار حركات التنمية وتعزيز الرغبة والطموح</a:t>
            </a:r>
            <a:r>
              <a:rPr lang="en-US" sz="1600" dirty="0"/>
              <a:t> </a:t>
            </a:r>
            <a:r>
              <a:rPr lang="ar-SA" sz="1600" dirty="0"/>
              <a:t>لدى السكان المحليين للعمل على المضي في رحلة التنمية من خلال زيادة المشاريع التنموية</a:t>
            </a:r>
            <a:r>
              <a:rPr lang="en-US" sz="1600" dirty="0"/>
              <a:t>.</a:t>
            </a:r>
          </a:p>
          <a:p>
            <a:pPr marL="0" indent="0" algn="r" rtl="1">
              <a:buNone/>
            </a:pPr>
            <a:endParaRPr lang="en-US" sz="1600" dirty="0"/>
          </a:p>
        </p:txBody>
      </p:sp>
    </p:spTree>
    <p:extLst>
      <p:ext uri="{BB962C8B-B14F-4D97-AF65-F5344CB8AC3E}">
        <p14:creationId xmlns:p14="http://schemas.microsoft.com/office/powerpoint/2010/main" val="9098171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TotalTime>
  <Words>2427</Words>
  <Application>Microsoft Office PowerPoint</Application>
  <PresentationFormat>Widescreen</PresentationFormat>
  <Paragraphs>64</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Maher</dc:creator>
  <cp:lastModifiedBy>Maher</cp:lastModifiedBy>
  <cp:revision>3</cp:revision>
  <dcterms:created xsi:type="dcterms:W3CDTF">2025-12-18T10:58:38Z</dcterms:created>
  <dcterms:modified xsi:type="dcterms:W3CDTF">2025-12-18T11:40:14Z</dcterms:modified>
</cp:coreProperties>
</file>